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272" r:id="rId5"/>
    <p:sldId id="311" r:id="rId6"/>
    <p:sldId id="365" r:id="rId7"/>
    <p:sldId id="326" r:id="rId8"/>
    <p:sldId id="282" r:id="rId9"/>
    <p:sldId id="327" r:id="rId10"/>
    <p:sldId id="325" r:id="rId11"/>
    <p:sldId id="298" r:id="rId12"/>
    <p:sldId id="328" r:id="rId13"/>
    <p:sldId id="329" r:id="rId14"/>
    <p:sldId id="330" r:id="rId15"/>
    <p:sldId id="331" r:id="rId16"/>
    <p:sldId id="332" r:id="rId17"/>
    <p:sldId id="361" r:id="rId18"/>
    <p:sldId id="333" r:id="rId19"/>
    <p:sldId id="334" r:id="rId20"/>
    <p:sldId id="336" r:id="rId21"/>
    <p:sldId id="339" r:id="rId22"/>
    <p:sldId id="337" r:id="rId23"/>
    <p:sldId id="338" r:id="rId24"/>
    <p:sldId id="340" r:id="rId25"/>
    <p:sldId id="341" r:id="rId26"/>
    <p:sldId id="342" r:id="rId27"/>
    <p:sldId id="343" r:id="rId28"/>
    <p:sldId id="362" r:id="rId29"/>
    <p:sldId id="36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4" r:id="rId40"/>
    <p:sldId id="355" r:id="rId41"/>
    <p:sldId id="357" r:id="rId42"/>
    <p:sldId id="358" r:id="rId43"/>
    <p:sldId id="356" r:id="rId44"/>
    <p:sldId id="359" r:id="rId45"/>
    <p:sldId id="364" r:id="rId46"/>
    <p:sldId id="36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D4"/>
    <a:srgbClr val="707070"/>
    <a:srgbClr val="99DDF5"/>
    <a:srgbClr val="FFFFFF"/>
    <a:srgbClr val="D9D9D9"/>
    <a:srgbClr val="0E273E"/>
    <a:srgbClr val="0061A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6" autoAdjust="0"/>
    <p:restoredTop sz="91511" autoAdjust="0"/>
  </p:normalViewPr>
  <p:slideViewPr>
    <p:cSldViewPr snapToGrid="0" snapToObjects="1">
      <p:cViewPr>
        <p:scale>
          <a:sx n="100" d="100"/>
          <a:sy n="100" d="100"/>
        </p:scale>
        <p:origin x="-1720" y="-264"/>
      </p:cViewPr>
      <p:guideLst>
        <p:guide orient="horz" pos="688"/>
        <p:guide orient="horz" pos="3998"/>
        <p:guide pos="2880"/>
        <p:guide pos="297"/>
        <p:guide pos="54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ohaisen:Dropbox:dnsoarc-open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ohaisen:Dropbox:dnsoarc-open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Sheet1!$A$1:$A$12</c:f>
              <c:strCache>
                <c:ptCount val="12"/>
                <c:pt idx="0">
                  <c:v>libero.it </c:v>
                </c:pt>
                <c:pt idx="1">
                  <c:v>tedata.net </c:v>
                </c:pt>
                <c:pt idx="2">
                  <c:v>etb.net.co </c:v>
                </c:pt>
                <c:pt idx="3">
                  <c:v>airtelbroadband.in </c:v>
                </c:pt>
                <c:pt idx="4">
                  <c:v>telkom.net.id </c:v>
                </c:pt>
                <c:pt idx="5">
                  <c:v>vnn.vn </c:v>
                </c:pt>
                <c:pt idx="6">
                  <c:v>totbb.net </c:v>
                </c:pt>
                <c:pt idx="7">
                  <c:v>as13285.net </c:v>
                </c:pt>
                <c:pt idx="8">
                  <c:v>turktelekom.com.tr </c:v>
                </c:pt>
                <c:pt idx="9">
                  <c:v>hinet.net </c:v>
                </c:pt>
                <c:pt idx="10">
                  <c:v>uninet.net.mx </c:v>
                </c:pt>
                <c:pt idx="11">
                  <c:v>google.com </c:v>
                </c:pt>
              </c:strCache>
            </c:strRef>
          </c:cat>
          <c:val>
            <c:numRef>
              <c:f>Sheet1!$B$1:$B$12</c:f>
              <c:numCache>
                <c:formatCode>General</c:formatCode>
                <c:ptCount val="12"/>
                <c:pt idx="0">
                  <c:v>529853.0</c:v>
                </c:pt>
                <c:pt idx="1">
                  <c:v>532586.0</c:v>
                </c:pt>
                <c:pt idx="2">
                  <c:v>633127.0</c:v>
                </c:pt>
                <c:pt idx="3">
                  <c:v>651793.0</c:v>
                </c:pt>
                <c:pt idx="4">
                  <c:v>712717.0</c:v>
                </c:pt>
                <c:pt idx="5">
                  <c:v>840882.0</c:v>
                </c:pt>
                <c:pt idx="6">
                  <c:v>895255.0</c:v>
                </c:pt>
                <c:pt idx="7">
                  <c:v>1.085027E6</c:v>
                </c:pt>
                <c:pt idx="8">
                  <c:v>1.089486E6</c:v>
                </c:pt>
                <c:pt idx="9">
                  <c:v>1.159751E6</c:v>
                </c:pt>
                <c:pt idx="10">
                  <c:v>2.57377E6</c:v>
                </c:pt>
                <c:pt idx="11">
                  <c:v>2.67682E6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9289976"/>
        <c:axId val="2129293016"/>
      </c:barChart>
      <c:catAx>
        <c:axId val="2129289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9293016"/>
        <c:crosses val="autoZero"/>
        <c:auto val="1"/>
        <c:lblAlgn val="ctr"/>
        <c:lblOffset val="100"/>
        <c:noMultiLvlLbl val="0"/>
      </c:catAx>
      <c:valAx>
        <c:axId val="2129293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9289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Sheet1!$A$1:$A$12</c:f>
              <c:strCache>
                <c:ptCount val="12"/>
                <c:pt idx="0">
                  <c:v>libero.it </c:v>
                </c:pt>
                <c:pt idx="1">
                  <c:v>tedata.net </c:v>
                </c:pt>
                <c:pt idx="2">
                  <c:v>etb.net.co </c:v>
                </c:pt>
                <c:pt idx="3">
                  <c:v>airtelbroadband.in </c:v>
                </c:pt>
                <c:pt idx="4">
                  <c:v>telkom.net.id </c:v>
                </c:pt>
                <c:pt idx="5">
                  <c:v>vnn.vn </c:v>
                </c:pt>
                <c:pt idx="6">
                  <c:v>totbb.net </c:v>
                </c:pt>
                <c:pt idx="7">
                  <c:v>as13285.net </c:v>
                </c:pt>
                <c:pt idx="8">
                  <c:v>turktelekom.com.tr </c:v>
                </c:pt>
                <c:pt idx="9">
                  <c:v>hinet.net </c:v>
                </c:pt>
                <c:pt idx="10">
                  <c:v>uninet.net.mx </c:v>
                </c:pt>
                <c:pt idx="11">
                  <c:v>google.com </c:v>
                </c:pt>
              </c:strCache>
            </c:strRef>
          </c:cat>
          <c:val>
            <c:numRef>
              <c:f>Sheet1!$D$1:$D$12</c:f>
              <c:numCache>
                <c:formatCode>General</c:formatCode>
                <c:ptCount val="12"/>
                <c:pt idx="0">
                  <c:v>27887.0</c:v>
                </c:pt>
                <c:pt idx="1">
                  <c:v>2367.049</c:v>
                </c:pt>
                <c:pt idx="2">
                  <c:v>3246.805</c:v>
                </c:pt>
                <c:pt idx="3">
                  <c:v>2109.362</c:v>
                </c:pt>
                <c:pt idx="4">
                  <c:v>5358.773999999999</c:v>
                </c:pt>
                <c:pt idx="5">
                  <c:v>23357.833</c:v>
                </c:pt>
                <c:pt idx="6">
                  <c:v>9626.397999999988</c:v>
                </c:pt>
                <c:pt idx="7">
                  <c:v>7431.692</c:v>
                </c:pt>
                <c:pt idx="8">
                  <c:v>8511.609</c:v>
                </c:pt>
                <c:pt idx="9">
                  <c:v>164.062</c:v>
                </c:pt>
                <c:pt idx="10">
                  <c:v>26262.959</c:v>
                </c:pt>
                <c:pt idx="11">
                  <c:v>12392.685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9334552"/>
        <c:axId val="2129337592"/>
      </c:barChart>
      <c:catAx>
        <c:axId val="2129334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9337592"/>
        <c:crosses val="autoZero"/>
        <c:auto val="1"/>
        <c:lblAlgn val="ctr"/>
        <c:lblOffset val="100"/>
        <c:noMultiLvlLbl val="0"/>
      </c:catAx>
      <c:valAx>
        <c:axId val="2129337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9334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Sheet1!$A$1:$A$12</c:f>
              <c:strCache>
                <c:ptCount val="12"/>
                <c:pt idx="0">
                  <c:v>libero.it </c:v>
                </c:pt>
                <c:pt idx="1">
                  <c:v>tedata.net </c:v>
                </c:pt>
                <c:pt idx="2">
                  <c:v>etb.net.co </c:v>
                </c:pt>
                <c:pt idx="3">
                  <c:v>airtelbroadband.in </c:v>
                </c:pt>
                <c:pt idx="4">
                  <c:v>telkom.net.id </c:v>
                </c:pt>
                <c:pt idx="5">
                  <c:v>vnn.vn </c:v>
                </c:pt>
                <c:pt idx="6">
                  <c:v>totbb.net </c:v>
                </c:pt>
                <c:pt idx="7">
                  <c:v>as13285.net </c:v>
                </c:pt>
                <c:pt idx="8">
                  <c:v>turktelekom.com.tr </c:v>
                </c:pt>
                <c:pt idx="9">
                  <c:v>hinet.net </c:v>
                </c:pt>
                <c:pt idx="10">
                  <c:v>uninet.net.mx </c:v>
                </c:pt>
                <c:pt idx="11">
                  <c:v>google.com </c:v>
                </c:pt>
              </c:strCache>
            </c:strRef>
          </c:cat>
          <c:val>
            <c:numRef>
              <c:f>Sheet1!$E$1:$E$12</c:f>
              <c:numCache>
                <c:formatCode>General</c:formatCode>
                <c:ptCount val="12"/>
                <c:pt idx="0">
                  <c:v>1.27875360095283</c:v>
                </c:pt>
                <c:pt idx="1">
                  <c:v>2.352182518111362</c:v>
                </c:pt>
                <c:pt idx="2">
                  <c:v>2.290034611362517</c:v>
                </c:pt>
                <c:pt idx="3">
                  <c:v>2.489958479424828</c:v>
                </c:pt>
                <c:pt idx="4">
                  <c:v>2.123851640967086</c:v>
                </c:pt>
                <c:pt idx="5">
                  <c:v>1.556302500767287</c:v>
                </c:pt>
                <c:pt idx="6">
                  <c:v>1.968482948553935</c:v>
                </c:pt>
                <c:pt idx="7">
                  <c:v>2.164352855784436</c:v>
                </c:pt>
                <c:pt idx="8">
                  <c:v>2.107209969647868</c:v>
                </c:pt>
                <c:pt idx="9">
                  <c:v>3.849357981661298</c:v>
                </c:pt>
                <c:pt idx="10">
                  <c:v>1.991226075692495</c:v>
                </c:pt>
                <c:pt idx="11">
                  <c:v>2.334453751150931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9205560"/>
        <c:axId val="2129208600"/>
      </c:barChart>
      <c:catAx>
        <c:axId val="2129205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9208600"/>
        <c:crosses val="autoZero"/>
        <c:auto val="1"/>
        <c:lblAlgn val="ctr"/>
        <c:lblOffset val="100"/>
        <c:noMultiLvlLbl val="0"/>
      </c:catAx>
      <c:valAx>
        <c:axId val="2129208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9205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4F911-9062-4552-8C52-2C0B3F8C468A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C5E70-A8E2-4E0D-8595-7F8E1002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35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E4639-7281-4FF4-81B7-10FBC2685C5A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DCDC1-0459-4649-9404-C11007AD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0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9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9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9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9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9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9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258258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nld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286710 cze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311086 ury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320091 kaz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322081 jpn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392734 blr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408319 dza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505926 </a:t>
            </a:r>
            <a:r>
              <a:rPr lang="es-ES_tradnl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esp</a:t>
            </a:r>
            <a:endParaRPr lang="es-ES_tradnl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524828 irn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624899 pol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704310 bra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738321 rus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744241 egy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780029 idn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787018 gbr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935324 tur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1025733 col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1036693 kor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1069513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tha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1072459 twn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1115820 ind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1116045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ita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1123195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arg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1327370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mex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1389890 vnm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1473466 usa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3473910 chn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6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Certain organizations (e.g.,</a:t>
            </a:r>
            <a:r>
              <a:rPr lang="en-US" baseline="0" dirty="0" smtClean="0"/>
              <a:t> uninet.net.mx) have more than their country share of open resolvers, indicating that open resolvers/proxies association is across-country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23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Certain organizations (e.g.,</a:t>
            </a:r>
            <a:r>
              <a:rPr lang="en-US" baseline="0" smtClean="0"/>
              <a:t> uninet.net.mx) have more than their country share of open resolvers, indicating that open resolvers/proxies association is across-country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0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9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Certain organizations (e.g.,</a:t>
            </a:r>
            <a:r>
              <a:rPr lang="en-US" baseline="0" dirty="0" smtClean="0"/>
              <a:t> uninet.net.mx) have more than their country share of open resolvers, indicating that open resolvers/proxies association is across-country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9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9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9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9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9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9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7049"/>
          <a:stretch/>
        </p:blipFill>
        <p:spPr>
          <a:xfrm>
            <a:off x="0" y="0"/>
            <a:ext cx="9144000" cy="34210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Z:\SkyDrive\Work\current projects master\Verisign\Registrar Days 2013\!assets\Verisign-Logo_stack_whitetex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0" y="1015314"/>
            <a:ext cx="1524000" cy="1419498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00" y="1600691"/>
            <a:ext cx="2635250" cy="236045"/>
          </a:xfrm>
          <a:prstGeom prst="rect">
            <a:avLst/>
          </a:prstGeom>
          <a:effectLst>
            <a:outerShdw blurRad="38100" algn="ctr" rotWithShape="0">
              <a:prstClr val="black">
                <a:alpha val="30000"/>
              </a:prstClr>
            </a:outerShdw>
          </a:effectLst>
        </p:spPr>
      </p:pic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8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D4D4D4"/>
              </a:gs>
              <a:gs pos="100000">
                <a:srgbClr val="70707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61A1D4"/>
              </a:gs>
              <a:gs pos="100000">
                <a:srgbClr val="0061A3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99DDF5"/>
                </a:solidFill>
              </a:defRPr>
            </a:lvl1pPr>
            <a:lvl2pPr marL="0" indent="0">
              <a:buNone/>
              <a:defRPr sz="1800">
                <a:solidFill>
                  <a:srgbClr val="99DDF5"/>
                </a:solidFill>
              </a:defRPr>
            </a:lvl2pPr>
            <a:lvl3pPr marL="0" indent="0">
              <a:buNone/>
              <a:defRPr sz="1600">
                <a:solidFill>
                  <a:srgbClr val="99DDF5"/>
                </a:solidFill>
              </a:defRPr>
            </a:lvl3pPr>
            <a:lvl4pPr marL="0" indent="0">
              <a:buNone/>
              <a:defRPr sz="1400">
                <a:solidFill>
                  <a:srgbClr val="99DDF5"/>
                </a:solidFill>
              </a:defRPr>
            </a:lvl4pPr>
            <a:lvl5pPr marL="0" indent="0">
              <a:buNone/>
              <a:defRPr sz="1400">
                <a:solidFill>
                  <a:srgbClr val="99DDF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4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0"/>
            <a:ext cx="741203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charset="0"/>
              </a:rPr>
              <a:t>Title Slide </a:t>
            </a:r>
            <a:br>
              <a:rPr lang="en-US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charset="0"/>
              </a:rPr>
            </a:b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charset="0"/>
              </a:rPr>
              <a:t>Second Line Here</a:t>
            </a:r>
            <a:endParaRPr lang="en-US" sz="44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6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7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8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5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1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RSN_logo_vertical_RGB_vecto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58" y="2154922"/>
            <a:ext cx="2733958" cy="2540142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335650" y="6445994"/>
            <a:ext cx="647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buFont typeface="Arial" charset="0"/>
              <a:buNone/>
            </a:pPr>
            <a:r>
              <a:rPr lang="en-US" sz="700" b="1" dirty="0">
                <a:solidFill>
                  <a:srgbClr val="7F7F7F"/>
                </a:solidFill>
              </a:rPr>
              <a:t>© </a:t>
            </a:r>
            <a:r>
              <a:rPr lang="en-US" sz="700" b="1" dirty="0" smtClean="0">
                <a:solidFill>
                  <a:srgbClr val="7F7F7F"/>
                </a:solidFill>
              </a:rPr>
              <a:t>2013 </a:t>
            </a:r>
            <a:r>
              <a:rPr lang="en-US" sz="700" b="1" dirty="0">
                <a:solidFill>
                  <a:srgbClr val="7F7F7F"/>
                </a:solidFill>
              </a:rPr>
              <a:t>VeriSign, Inc. All rights reserved. </a:t>
            </a:r>
            <a:r>
              <a:rPr lang="en-US" sz="700" b="1" dirty="0" smtClean="0">
                <a:solidFill>
                  <a:srgbClr val="7F7F7F"/>
                </a:solidFill>
              </a:rPr>
              <a:t>VERISIGN </a:t>
            </a:r>
            <a:r>
              <a:rPr lang="en-US" sz="700" b="1" dirty="0">
                <a:solidFill>
                  <a:srgbClr val="7F7F7F"/>
                </a:solidFill>
              </a:rPr>
              <a:t>and other trademarks, service marks, and designs are registered or unregistered trademarks of VeriSign, Inc. and its subsidiaries in the United States and in foreign countries. </a:t>
            </a:r>
            <a:r>
              <a:rPr lang="en-US" sz="700" b="1" dirty="0" smtClean="0">
                <a:solidFill>
                  <a:srgbClr val="7F7F7F"/>
                </a:solidFill>
              </a:rPr>
              <a:t>All </a:t>
            </a:r>
            <a:r>
              <a:rPr lang="en-US" sz="700" b="1" dirty="0">
                <a:solidFill>
                  <a:srgbClr val="7F7F7F"/>
                </a:solidFill>
              </a:rPr>
              <a:t>other trademarks are property of their respective owners.</a:t>
            </a:r>
            <a:endParaRPr lang="en-US" sz="7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4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LD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421063"/>
          </a:xfrm>
          <a:prstGeom prst="rect">
            <a:avLst/>
          </a:prstGeom>
          <a:gradFill flip="none" rotWithShape="1">
            <a:gsLst>
              <a:gs pos="0">
                <a:srgbClr val="DCDCDC"/>
              </a:gs>
              <a:gs pos="100000">
                <a:srgbClr val="DCDCDC"/>
              </a:gs>
              <a:gs pos="85000">
                <a:srgbClr val="FFFFFF"/>
              </a:gs>
              <a:gs pos="15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PbVRSN_Portfolio_Vert_Final_20130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836" y="355779"/>
            <a:ext cx="6446735" cy="27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erver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VRSN_PPT_Master2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41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0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ot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VRSN_PPT_Master3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3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8992"/>
            <a:ext cx="8229600" cy="5255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100" y="6537323"/>
            <a:ext cx="355600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-1085274" y="6565902"/>
            <a:ext cx="842818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15900" y="6409094"/>
            <a:ext cx="328295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8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0650" y="6521449"/>
            <a:ext cx="3035300" cy="184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800" b="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Verisign</a:t>
            </a:r>
            <a:r>
              <a:rPr lang="en-US" sz="800" b="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Public</a:t>
            </a:r>
          </a:p>
        </p:txBody>
      </p:sp>
    </p:spTree>
    <p:extLst>
      <p:ext uri="{BB962C8B-B14F-4D97-AF65-F5344CB8AC3E}">
        <p14:creationId xmlns:p14="http://schemas.microsoft.com/office/powerpoint/2010/main" val="122945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9" r:id="rId7"/>
    <p:sldLayoutId id="2147483660" r:id="rId8"/>
    <p:sldLayoutId id="2147483661" r:id="rId9"/>
    <p:sldLayoutId id="2147483664" r:id="rId10"/>
    <p:sldLayoutId id="2147483666" r:id="rId11"/>
    <p:sldLayoutId id="2147483667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kern="1200" dirty="0">
          <a:solidFill>
            <a:srgbClr val="0661A3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21208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86968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7864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6562" y="1809750"/>
            <a:ext cx="7412038" cy="1543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67A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67A4"/>
                </a:solidFill>
                <a:latin typeface="Helvetica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67A4"/>
                </a:solidFill>
                <a:latin typeface="Helvetica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67A4"/>
                </a:solidFill>
                <a:latin typeface="Helvetica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67A4"/>
                </a:solidFill>
                <a:latin typeface="Helvetica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67A4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67A4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67A4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67A4"/>
                </a:solidFill>
                <a:latin typeface="Helvetica" pitchFamily="34" charset="0"/>
              </a:defRPr>
            </a:lvl9pPr>
          </a:lstStyle>
          <a:p>
            <a:pPr eaLnBrk="1" hangingPunct="1">
              <a:defRPr/>
            </a:pPr>
            <a:endParaRPr lang="en-US" sz="44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Resolvers in COM/NET Resolution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Duane Wessels, Aziz Mohaisen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DNS-OARC 2014 Spring Workshop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Warsaw, Poland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0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Verisign</a:t>
            </a:r>
          </a:p>
          <a:p>
            <a:r>
              <a:rPr lang="en-US" dirty="0" smtClean="0"/>
              <a:t>Took 17 hours</a:t>
            </a:r>
          </a:p>
          <a:p>
            <a:pPr lvl="1"/>
            <a:r>
              <a:rPr lang="en-US" dirty="0" smtClean="0"/>
              <a:t>2014-05-01 18:20 – 2014-05-02 11:30</a:t>
            </a:r>
          </a:p>
          <a:p>
            <a:r>
              <a:rPr lang="en-US" dirty="0" smtClean="0"/>
              <a:t>Sent 3,676,724,690 Q1 probes</a:t>
            </a:r>
          </a:p>
          <a:p>
            <a:pPr lvl="1"/>
            <a:r>
              <a:rPr lang="en-US" dirty="0" smtClean="0"/>
              <a:t>All IPv4 space, except class D/E, RFC1918, and do-not-probe list</a:t>
            </a:r>
          </a:p>
          <a:p>
            <a:r>
              <a:rPr lang="en-US" dirty="0" smtClean="0"/>
              <a:t>Received 38,079,578 Q2’s</a:t>
            </a:r>
          </a:p>
          <a:p>
            <a:pPr lvl="1"/>
            <a:r>
              <a:rPr lang="en-US" dirty="0" smtClean="0"/>
              <a:t>For 24,553,785 distinct probes</a:t>
            </a:r>
          </a:p>
          <a:p>
            <a:pPr lvl="1"/>
            <a:r>
              <a:rPr lang="en-US" dirty="0" smtClean="0"/>
              <a:t>From 230,417 distinct IP addresses</a:t>
            </a:r>
          </a:p>
          <a:p>
            <a:r>
              <a:rPr lang="en-US" dirty="0" smtClean="0"/>
              <a:t>Received 28,426,251 R2’s</a:t>
            </a:r>
          </a:p>
          <a:p>
            <a:pPr lvl="1"/>
            <a:r>
              <a:rPr lang="en-US" dirty="0" smtClean="0"/>
              <a:t>For 27,905,762 distinct probes</a:t>
            </a:r>
          </a:p>
          <a:p>
            <a:pPr lvl="1"/>
            <a:r>
              <a:rPr lang="en-US" dirty="0" smtClean="0"/>
              <a:t>From 27,281,623 distinct IP addresses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2014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8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4" y="0"/>
            <a:ext cx="8655269" cy="6491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0086" y="1285909"/>
            <a:ext cx="68391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60200</a:t>
            </a:r>
            <a:endParaRPr lang="en-US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494426" y="4163087"/>
            <a:ext cx="64957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460</a:t>
            </a: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460086" y="3958398"/>
            <a:ext cx="6839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620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5726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collected with </a:t>
            </a:r>
            <a:r>
              <a:rPr lang="en-US" dirty="0" err="1" smtClean="0"/>
              <a:t>pcap</a:t>
            </a:r>
            <a:r>
              <a:rPr lang="en-US" dirty="0" smtClean="0"/>
              <a:t> while scan runs</a:t>
            </a:r>
          </a:p>
          <a:p>
            <a:r>
              <a:rPr lang="en-US" dirty="0" err="1" smtClean="0"/>
              <a:t>Pcap</a:t>
            </a:r>
            <a:r>
              <a:rPr lang="en-US" dirty="0" smtClean="0"/>
              <a:t> files are then parsed into whitespace delimited text</a:t>
            </a:r>
          </a:p>
          <a:p>
            <a:pPr lvl="1"/>
            <a:r>
              <a:rPr lang="en-US" dirty="0" smtClean="0"/>
              <a:t>Separate files for Q1, Q2, R1, R2</a:t>
            </a:r>
          </a:p>
          <a:p>
            <a:r>
              <a:rPr lang="en-US" dirty="0" smtClean="0"/>
              <a:t>The text files are loaded onto 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smtClean="0"/>
              <a:t>Analyzed with Hive (SQL statements)</a:t>
            </a:r>
          </a:p>
          <a:p>
            <a:pPr lvl="1"/>
            <a:r>
              <a:rPr lang="en-US" dirty="0" smtClean="0"/>
              <a:t>Lots of large, multi-table joins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Targets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8992"/>
            <a:ext cx="3673366" cy="5255490"/>
          </a:xfrm>
        </p:spPr>
        <p:txBody>
          <a:bodyPr/>
          <a:lstStyle/>
          <a:p>
            <a:r>
              <a:rPr lang="en-US" dirty="0" smtClean="0"/>
              <a:t>When the probe results in neither a Q1 nor an R2.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8" name="Rounded Rectangle 47"/>
          <p:cNvSpPr/>
          <p:nvPr/>
        </p:nvSpPr>
        <p:spPr>
          <a:xfrm>
            <a:off x="5562600" y="1066800"/>
            <a:ext cx="1219200" cy="2590800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715000" y="12192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Prober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715000" y="25908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</a:t>
            </a:r>
            <a:endParaRPr lang="en-US" dirty="0" smtClean="0"/>
          </a:p>
          <a:p>
            <a:pPr algn="ctr"/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7467600" y="1219200"/>
            <a:ext cx="914400" cy="9144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7467600" y="2590800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Forwarder</a:t>
            </a:r>
            <a:endParaRPr lang="en-US" sz="12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629400" y="1600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1" idx="2"/>
            <a:endCxn id="52" idx="0"/>
          </p:cNvCxnSpPr>
          <p:nvPr/>
        </p:nvCxnSpPr>
        <p:spPr>
          <a:xfrm>
            <a:off x="7924800" y="2133600"/>
            <a:ext cx="0" cy="457200"/>
          </a:xfrm>
          <a:prstGeom prst="straightConnector1">
            <a:avLst/>
          </a:prstGeom>
          <a:ln>
            <a:solidFill>
              <a:schemeClr val="accent1">
                <a:alpha val="33000"/>
              </a:schemeClr>
            </a:solidFill>
            <a:prstDash val="sys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172255"/>
              </p:ext>
            </p:extLst>
          </p:nvPr>
        </p:nvGraphicFramePr>
        <p:xfrm>
          <a:off x="457200" y="3739800"/>
          <a:ext cx="3673366" cy="59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771"/>
                <a:gridCol w="1070808"/>
                <a:gridCol w="1266787"/>
              </a:tblGrid>
              <a:tr h="2133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Oct</a:t>
                      </a:r>
                      <a:r>
                        <a:rPr lang="en-US" sz="1600" baseline="0" dirty="0" smtClean="0"/>
                        <a:t> 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May 2014</a:t>
                      </a:r>
                      <a:endParaRPr lang="en-US" sz="16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Closed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687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Targets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8992"/>
            <a:ext cx="3673366" cy="5255490"/>
          </a:xfrm>
        </p:spPr>
        <p:txBody>
          <a:bodyPr/>
          <a:lstStyle/>
          <a:p>
            <a:r>
              <a:rPr lang="en-US" dirty="0" smtClean="0"/>
              <a:t>When the probe results in either a Q1 </a:t>
            </a:r>
            <a:r>
              <a:rPr lang="en-US" u="sng" dirty="0" smtClean="0"/>
              <a:t>or</a:t>
            </a:r>
            <a:r>
              <a:rPr lang="en-US" dirty="0" smtClean="0"/>
              <a:t> an R2.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415900"/>
              </p:ext>
            </p:extLst>
          </p:nvPr>
        </p:nvGraphicFramePr>
        <p:xfrm>
          <a:off x="457201" y="3735990"/>
          <a:ext cx="3673366" cy="59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771"/>
                <a:gridCol w="1070808"/>
                <a:gridCol w="1266787"/>
              </a:tblGrid>
              <a:tr h="2133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Oct</a:t>
                      </a:r>
                      <a:r>
                        <a:rPr lang="en-US" sz="1600" baseline="0" dirty="0" smtClean="0"/>
                        <a:t> 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May 2014</a:t>
                      </a:r>
                      <a:endParaRPr lang="en-US" sz="16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 Count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33,660,906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29,292,597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323671"/>
              </p:ext>
            </p:extLst>
          </p:nvPr>
        </p:nvGraphicFramePr>
        <p:xfrm>
          <a:off x="457201" y="5005990"/>
          <a:ext cx="3673366" cy="59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771"/>
                <a:gridCol w="1070808"/>
                <a:gridCol w="1266787"/>
              </a:tblGrid>
              <a:tr h="213360"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Oct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2013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May 2014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openresolverproject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32,673,337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27,454,609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562600" y="1066800"/>
            <a:ext cx="1219200" cy="2590800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15000" y="12192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715000" y="25908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</a:t>
            </a:r>
            <a:endParaRPr lang="en-US" dirty="0" smtClean="0"/>
          </a:p>
          <a:p>
            <a:pPr algn="ctr"/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467600" y="1219200"/>
            <a:ext cx="914400" cy="9144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467600" y="2590800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Forwarder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629400" y="1600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629400" y="3124200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2"/>
            <a:endCxn id="20" idx="0"/>
          </p:cNvCxnSpPr>
          <p:nvPr/>
        </p:nvCxnSpPr>
        <p:spPr>
          <a:xfrm>
            <a:off x="7924800" y="21336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629400" y="1752600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29400" y="2971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6592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Open Resolver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8992"/>
            <a:ext cx="3673366" cy="5255490"/>
          </a:xfrm>
        </p:spPr>
        <p:txBody>
          <a:bodyPr/>
          <a:lstStyle/>
          <a:p>
            <a:r>
              <a:rPr lang="en-US" dirty="0" smtClean="0"/>
              <a:t>Q2 source address equals Target address</a:t>
            </a:r>
          </a:p>
          <a:p>
            <a:r>
              <a:rPr lang="en-US" dirty="0" smtClean="0"/>
              <a:t>i.e., Target does not forward </a:t>
            </a:r>
            <a:r>
              <a:rPr lang="en-US" dirty="0" smtClean="0"/>
              <a:t>elsewhere</a:t>
            </a:r>
            <a:endParaRPr lang="en-US" dirty="0" smtClean="0"/>
          </a:p>
        </p:txBody>
      </p:sp>
      <p:sp>
        <p:nvSpPr>
          <p:cNvPr id="19" name="Rounded Rectangle 18"/>
          <p:cNvSpPr/>
          <p:nvPr/>
        </p:nvSpPr>
        <p:spPr>
          <a:xfrm>
            <a:off x="5562600" y="1066800"/>
            <a:ext cx="1219200" cy="2590800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15000" y="12192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15000" y="25908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</a:t>
            </a:r>
            <a:endParaRPr lang="en-US" dirty="0" smtClean="0"/>
          </a:p>
          <a:p>
            <a:pPr algn="ctr"/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467600" y="1905000"/>
            <a:ext cx="914400" cy="9144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629400" y="25146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29400" y="15240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629400" y="23622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629400" y="16764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47836"/>
              </p:ext>
            </p:extLst>
          </p:nvPr>
        </p:nvGraphicFramePr>
        <p:xfrm>
          <a:off x="457201" y="3735990"/>
          <a:ext cx="3673366" cy="59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771"/>
                <a:gridCol w="1070808"/>
                <a:gridCol w="1266787"/>
              </a:tblGrid>
              <a:tr h="2133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Oct</a:t>
                      </a:r>
                      <a:r>
                        <a:rPr lang="en-US" sz="1600" baseline="0" dirty="0" smtClean="0"/>
                        <a:t> 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May 2014</a:t>
                      </a:r>
                      <a:endParaRPr lang="en-US" sz="16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Simple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034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8992"/>
            <a:ext cx="3673366" cy="5255490"/>
          </a:xfrm>
        </p:spPr>
        <p:txBody>
          <a:bodyPr/>
          <a:lstStyle/>
          <a:p>
            <a:r>
              <a:rPr lang="en-US" dirty="0" smtClean="0"/>
              <a:t>Q2 source address differs from Target </a:t>
            </a:r>
            <a:r>
              <a:rPr lang="en-US" dirty="0" smtClean="0"/>
              <a:t>address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many to Google?</a:t>
            </a:r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5562600" y="1066800"/>
            <a:ext cx="1219200" cy="2590800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5000" y="12192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15000" y="25908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</a:t>
            </a:r>
            <a:endParaRPr lang="en-US" dirty="0" smtClean="0"/>
          </a:p>
          <a:p>
            <a:pPr algn="ctr"/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67600" y="1219200"/>
            <a:ext cx="914400" cy="9144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67600" y="2590800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Forwarder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629400" y="1600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629400" y="3124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2"/>
            <a:endCxn id="16" idx="0"/>
          </p:cNvCxnSpPr>
          <p:nvPr/>
        </p:nvCxnSpPr>
        <p:spPr>
          <a:xfrm>
            <a:off x="7924800" y="21336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629400" y="1752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629400" y="2971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92932"/>
              </p:ext>
            </p:extLst>
          </p:nvPr>
        </p:nvGraphicFramePr>
        <p:xfrm>
          <a:off x="457201" y="3735990"/>
          <a:ext cx="3673366" cy="84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771"/>
                <a:gridCol w="1070808"/>
                <a:gridCol w="1266787"/>
              </a:tblGrid>
              <a:tr h="2133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Oct</a:t>
                      </a:r>
                      <a:r>
                        <a:rPr lang="en-US" sz="1600" baseline="0" dirty="0" smtClean="0"/>
                        <a:t> 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May 2014</a:t>
                      </a:r>
                      <a:endParaRPr lang="en-US" sz="16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Simple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0.6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0.6 %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Forwarder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79.8 %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78.0 %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28545"/>
              </p:ext>
            </p:extLst>
          </p:nvPr>
        </p:nvGraphicFramePr>
        <p:xfrm>
          <a:off x="457201" y="5742662"/>
          <a:ext cx="3673366" cy="59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771"/>
                <a:gridCol w="1070808"/>
                <a:gridCol w="1266787"/>
              </a:tblGrid>
              <a:tr h="2133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Oct</a:t>
                      </a:r>
                      <a:r>
                        <a:rPr lang="en-US" sz="1600" baseline="0" dirty="0" smtClean="0"/>
                        <a:t> 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May 2014</a:t>
                      </a:r>
                      <a:endParaRPr lang="en-US" sz="16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Google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Fwds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1972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Q2, R2 Error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8992"/>
            <a:ext cx="3673366" cy="525549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562600" y="1066800"/>
            <a:ext cx="1219200" cy="2590800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15000" y="12192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15000" y="25908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</a:t>
            </a:r>
            <a:endParaRPr lang="en-US" dirty="0" smtClean="0"/>
          </a:p>
          <a:p>
            <a:pPr algn="ctr"/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467600" y="1219200"/>
            <a:ext cx="914400" cy="9144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467600" y="2590800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Forwarder</a:t>
            </a:r>
            <a:endParaRPr lang="en-US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29400" y="1600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629400" y="17526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924800" y="2133600"/>
            <a:ext cx="0" cy="457200"/>
          </a:xfrm>
          <a:prstGeom prst="straightConnector1">
            <a:avLst/>
          </a:prstGeom>
          <a:ln>
            <a:solidFill>
              <a:schemeClr val="accent1">
                <a:alpha val="33000"/>
              </a:schemeClr>
            </a:solidFill>
            <a:prstDash val="sys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87887"/>
              </p:ext>
            </p:extLst>
          </p:nvPr>
        </p:nvGraphicFramePr>
        <p:xfrm>
          <a:off x="5143500" y="4243990"/>
          <a:ext cx="3276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492"/>
                <a:gridCol w="1056408"/>
                <a:gridCol w="1028700"/>
              </a:tblGrid>
              <a:tr h="2133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RCODE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Oct 2013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May 2014</a:t>
                      </a:r>
                      <a:endParaRPr lang="en-US" sz="12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FORMERR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0 .0 %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SERVFAIL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NXDOMAIN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NOTIMPL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REFUSED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86.9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87.3 %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131797"/>
              </p:ext>
            </p:extLst>
          </p:nvPr>
        </p:nvGraphicFramePr>
        <p:xfrm>
          <a:off x="457201" y="3735990"/>
          <a:ext cx="3673366" cy="110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771"/>
                <a:gridCol w="1070808"/>
                <a:gridCol w="1266787"/>
              </a:tblGrid>
              <a:tr h="2133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Oct</a:t>
                      </a:r>
                      <a:r>
                        <a:rPr lang="en-US" sz="1600" baseline="0" dirty="0" smtClean="0"/>
                        <a:t> 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May 2014</a:t>
                      </a:r>
                      <a:endParaRPr lang="en-US" sz="16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Simple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0.6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0.6 %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Forwarder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79.8 %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78.0 %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 No Forward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9" name="Content Placeholder 6"/>
          <p:cNvSpPr txBox="1">
            <a:spLocks/>
          </p:cNvSpPr>
          <p:nvPr/>
        </p:nvSpPr>
        <p:spPr>
          <a:xfrm>
            <a:off x="609600" y="1231392"/>
            <a:ext cx="3673366" cy="5255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Didn’t get a Q2 query and got an Error response</a:t>
            </a:r>
          </a:p>
          <a:p>
            <a:r>
              <a:rPr lang="en-US" dirty="0" smtClean="0"/>
              <a:t>Usually REFUSED, which is good!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112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Q2, but R2 error code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8992"/>
            <a:ext cx="3673366" cy="5255490"/>
          </a:xfrm>
        </p:spPr>
        <p:txBody>
          <a:bodyPr/>
          <a:lstStyle/>
          <a:p>
            <a:r>
              <a:rPr lang="en-US" dirty="0" smtClean="0"/>
              <a:t>Received the Q2 query, but then got an error response.</a:t>
            </a:r>
          </a:p>
          <a:p>
            <a:r>
              <a:rPr lang="en-US" dirty="0" smtClean="0"/>
              <a:t>Usually SERVFAIL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562600" y="1066800"/>
            <a:ext cx="1219200" cy="2590800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15000" y="12192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715000" y="25908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</a:t>
            </a:r>
            <a:endParaRPr lang="en-US" dirty="0" smtClean="0"/>
          </a:p>
          <a:p>
            <a:pPr algn="ctr"/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467600" y="1219200"/>
            <a:ext cx="914400" cy="9144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467600" y="2590800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Forwarder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629400" y="1600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629400" y="3124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2"/>
            <a:endCxn id="22" idx="0"/>
          </p:cNvCxnSpPr>
          <p:nvPr/>
        </p:nvCxnSpPr>
        <p:spPr>
          <a:xfrm>
            <a:off x="7924800" y="21336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629400" y="17526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629400" y="2971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824144"/>
              </p:ext>
            </p:extLst>
          </p:nvPr>
        </p:nvGraphicFramePr>
        <p:xfrm>
          <a:off x="5143500" y="4243990"/>
          <a:ext cx="3276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492"/>
                <a:gridCol w="1056408"/>
                <a:gridCol w="1028700"/>
              </a:tblGrid>
              <a:tr h="2133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RCODE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Oct 2013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May 2014</a:t>
                      </a:r>
                      <a:endParaRPr lang="en-US" sz="12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FORMERR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0 .1 %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SERVFAIL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77.5 %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75.9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NXDOMAIN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NOTIMPL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REFUSED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23.6 %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03130"/>
              </p:ext>
            </p:extLst>
          </p:nvPr>
        </p:nvGraphicFramePr>
        <p:xfrm>
          <a:off x="457201" y="3735990"/>
          <a:ext cx="3673366" cy="136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771"/>
                <a:gridCol w="1070808"/>
                <a:gridCol w="1266787"/>
              </a:tblGrid>
              <a:tr h="2133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Oct</a:t>
                      </a:r>
                      <a:r>
                        <a:rPr lang="en-US" sz="1600" baseline="0" dirty="0" smtClean="0"/>
                        <a:t> 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May 2014</a:t>
                      </a:r>
                      <a:endParaRPr lang="en-US" sz="16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Simple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0.6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0.6 %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Forwarder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79.8 %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78.0 %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Err No Forward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10.8 %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12.6 %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 w/ Forward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513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R2 Blocked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8992"/>
            <a:ext cx="3673366" cy="5255490"/>
          </a:xfrm>
        </p:spPr>
        <p:txBody>
          <a:bodyPr/>
          <a:lstStyle/>
          <a:p>
            <a:r>
              <a:rPr lang="en-US" dirty="0" smtClean="0"/>
              <a:t>Received Q2</a:t>
            </a:r>
          </a:p>
          <a:p>
            <a:r>
              <a:rPr lang="en-US" dirty="0" smtClean="0"/>
              <a:t>But no R2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562600" y="1066800"/>
            <a:ext cx="1219200" cy="2590800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15000" y="12192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715000" y="25908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</a:t>
            </a:r>
            <a:endParaRPr lang="en-US" dirty="0" smtClean="0"/>
          </a:p>
          <a:p>
            <a:pPr algn="ctr"/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467600" y="1219200"/>
            <a:ext cx="914400" cy="9144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467600" y="2590800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Forwarder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629400" y="1600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629400" y="3124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2"/>
            <a:endCxn id="22" idx="0"/>
          </p:cNvCxnSpPr>
          <p:nvPr/>
        </p:nvCxnSpPr>
        <p:spPr>
          <a:xfrm>
            <a:off x="7924800" y="21336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162800" y="1752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629400" y="2971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34200" y="16002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?</a:t>
            </a:r>
            <a:endParaRPr lang="en-US" sz="1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371215"/>
              </p:ext>
            </p:extLst>
          </p:nvPr>
        </p:nvGraphicFramePr>
        <p:xfrm>
          <a:off x="457201" y="3735990"/>
          <a:ext cx="3673366" cy="161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771"/>
                <a:gridCol w="1070808"/>
                <a:gridCol w="1266787"/>
              </a:tblGrid>
              <a:tr h="2133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Oct</a:t>
                      </a:r>
                      <a:r>
                        <a:rPr lang="en-US" sz="1600" baseline="0" dirty="0" smtClean="0"/>
                        <a:t> 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May 2014</a:t>
                      </a:r>
                      <a:endParaRPr lang="en-US" sz="16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Simple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0.6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0.6 %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Forwarder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79.8 %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78.0 %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Err No Forward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10.8 %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12.6 %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Err w/ Forward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0.7 %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0.5 %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 Blocked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373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Outine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care about Open Resolvers?</a:t>
            </a:r>
          </a:p>
          <a:p>
            <a:r>
              <a:rPr lang="en-US" dirty="0" smtClean="0"/>
              <a:t>Surveys at Verisign</a:t>
            </a:r>
          </a:p>
          <a:p>
            <a:r>
              <a:rPr lang="en-US" dirty="0" smtClean="0"/>
              <a:t>Characterizing Open Resolvers</a:t>
            </a:r>
          </a:p>
          <a:p>
            <a:r>
              <a:rPr lang="en-US" dirty="0" smtClean="0"/>
              <a:t>Intersection with COM/NET query sources</a:t>
            </a:r>
          </a:p>
          <a:p>
            <a:r>
              <a:rPr lang="en-US" dirty="0" smtClean="0"/>
              <a:t>Geographic distribution</a:t>
            </a:r>
          </a:p>
          <a:p>
            <a:r>
              <a:rPr lang="en-US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109401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Synthesized Answers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8992"/>
            <a:ext cx="3673366" cy="5255490"/>
          </a:xfrm>
        </p:spPr>
        <p:txBody>
          <a:bodyPr/>
          <a:lstStyle/>
          <a:p>
            <a:r>
              <a:rPr lang="en-US" dirty="0" smtClean="0"/>
              <a:t>No Q2</a:t>
            </a:r>
          </a:p>
          <a:p>
            <a:r>
              <a:rPr lang="en-US" dirty="0" smtClean="0"/>
              <a:t>R2 had an Answer section with an A </a:t>
            </a:r>
            <a:r>
              <a:rPr lang="en-US" dirty="0" smtClean="0"/>
              <a:t>record, but wrong value.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 smtClean="0"/>
              <a:t>answer with their own IP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562600" y="1066800"/>
            <a:ext cx="1219200" cy="2590800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15000" y="12192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15000" y="25908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</a:t>
            </a:r>
            <a:endParaRPr lang="en-US" dirty="0" smtClean="0"/>
          </a:p>
          <a:p>
            <a:pPr algn="ctr"/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467600" y="1219200"/>
            <a:ext cx="914400" cy="9144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467600" y="2590800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Forwarder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629400" y="1600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629400" y="1752600"/>
            <a:ext cx="838200" cy="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924800" y="2133600"/>
            <a:ext cx="0" cy="457200"/>
          </a:xfrm>
          <a:prstGeom prst="straightConnector1">
            <a:avLst/>
          </a:prstGeom>
          <a:ln>
            <a:solidFill>
              <a:schemeClr val="accent1">
                <a:alpha val="33000"/>
              </a:schemeClr>
            </a:solidFill>
            <a:prstDash val="sys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95585"/>
              </p:ext>
            </p:extLst>
          </p:nvPr>
        </p:nvGraphicFramePr>
        <p:xfrm>
          <a:off x="457201" y="3735990"/>
          <a:ext cx="3673366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771"/>
                <a:gridCol w="1070808"/>
                <a:gridCol w="1266787"/>
              </a:tblGrid>
              <a:tr h="2133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Oct</a:t>
                      </a:r>
                      <a:r>
                        <a:rPr lang="en-US" sz="1600" baseline="0" dirty="0" smtClean="0"/>
                        <a:t> 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May 2014</a:t>
                      </a:r>
                      <a:endParaRPr lang="en-US" sz="16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Simple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0.6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0.6 %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Forwarder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79.8 %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78.0 %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Err No Forward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10.8 %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12.6 %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Err w/ Forward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0.7 %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0.5 %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R2 Blocked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4.8 %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4.7 %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Synthesized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410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 Missing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8992"/>
            <a:ext cx="3673366" cy="5255490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dirty="0" smtClean="0"/>
              <a:t>Q2, but R2 </a:t>
            </a:r>
            <a:r>
              <a:rPr lang="en-US" dirty="0" smtClean="0"/>
              <a:t>had an Answer section with </a:t>
            </a:r>
            <a:r>
              <a:rPr lang="en-US" dirty="0" smtClean="0"/>
              <a:t>correct A record!</a:t>
            </a:r>
            <a:endParaRPr lang="en-US" dirty="0" smtClean="0"/>
          </a:p>
          <a:p>
            <a:r>
              <a:rPr lang="en-US" dirty="0" smtClean="0"/>
              <a:t>How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Data collection problem</a:t>
            </a:r>
          </a:p>
          <a:p>
            <a:pPr lvl="1"/>
            <a:r>
              <a:rPr lang="en-US" dirty="0" smtClean="0"/>
              <a:t>Lucky </a:t>
            </a:r>
            <a:r>
              <a:rPr lang="en-US" dirty="0" smtClean="0"/>
              <a:t>guess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562600" y="1066800"/>
            <a:ext cx="1219200" cy="2590800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15000" y="12192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15000" y="25908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</a:t>
            </a:r>
            <a:endParaRPr lang="en-US" dirty="0" smtClean="0"/>
          </a:p>
          <a:p>
            <a:pPr algn="ctr"/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467600" y="1219200"/>
            <a:ext cx="914400" cy="9144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467600" y="2590800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Forwarder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629400" y="1600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629400" y="1752600"/>
            <a:ext cx="838200" cy="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924800" y="2133600"/>
            <a:ext cx="0" cy="457200"/>
          </a:xfrm>
          <a:prstGeom prst="straightConnector1">
            <a:avLst/>
          </a:prstGeom>
          <a:ln>
            <a:solidFill>
              <a:schemeClr val="accent1">
                <a:alpha val="33000"/>
              </a:schemeClr>
            </a:solidFill>
            <a:prstDash val="sys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37430"/>
              </p:ext>
            </p:extLst>
          </p:nvPr>
        </p:nvGraphicFramePr>
        <p:xfrm>
          <a:off x="457201" y="3735990"/>
          <a:ext cx="3673366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771"/>
                <a:gridCol w="1070808"/>
                <a:gridCol w="1266787"/>
              </a:tblGrid>
              <a:tr h="2133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Oct</a:t>
                      </a:r>
                      <a:r>
                        <a:rPr lang="en-US" sz="1600" baseline="0" dirty="0" smtClean="0"/>
                        <a:t> 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May 2014</a:t>
                      </a:r>
                      <a:endParaRPr lang="en-US" sz="16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Simple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0.6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0.6 %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Forwarder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79.8 %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78.0 %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Err No Forward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10.8 %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12.6 %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Err w/ Forward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0.7 %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0.5 %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R2 Blocked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4.8 %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4.7 %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Synthesized</a:t>
                      </a:r>
                      <a:endParaRPr lang="en-US" sz="16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3.4</a:t>
                      </a:r>
                      <a:r>
                        <a:rPr lang="en-US" sz="1600" b="0" i="0" u="none" strike="noStrike" baseline="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en-US" sz="16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3.6 %</a:t>
                      </a: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 Missing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0.0 %</a:t>
                      </a: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100 %</a:t>
                      </a: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67300" y="4254500"/>
            <a:ext cx="3300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120 times in Oct 2013 survey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1109 times in May 2014 survey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7538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Weirdness: R2 not from Target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8992"/>
            <a:ext cx="3673366" cy="5255490"/>
          </a:xfrm>
        </p:spPr>
        <p:txBody>
          <a:bodyPr/>
          <a:lstStyle/>
          <a:p>
            <a:r>
              <a:rPr lang="en-US" dirty="0" smtClean="0"/>
              <a:t>Sent query to </a:t>
            </a:r>
            <a:r>
              <a:rPr lang="en-US" dirty="0" err="1" smtClean="0"/>
              <a:t>x.x.x.x</a:t>
            </a:r>
            <a:endParaRPr lang="en-US" dirty="0" smtClean="0"/>
          </a:p>
          <a:p>
            <a:r>
              <a:rPr lang="en-US" dirty="0" smtClean="0"/>
              <a:t>Got response from </a:t>
            </a:r>
            <a:r>
              <a:rPr lang="en-US" dirty="0" err="1" smtClean="0"/>
              <a:t>y.y.y.y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562600" y="1066800"/>
            <a:ext cx="1219200" cy="2590800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5000" y="12192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15000" y="25908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</a:t>
            </a:r>
            <a:endParaRPr lang="en-US" dirty="0" smtClean="0"/>
          </a:p>
          <a:p>
            <a:pPr algn="ctr"/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467600" y="1219200"/>
            <a:ext cx="914400" cy="9144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467600" y="2590800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Forwarder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629400" y="1600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629400" y="3124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2"/>
            <a:endCxn id="20" idx="0"/>
          </p:cNvCxnSpPr>
          <p:nvPr/>
        </p:nvCxnSpPr>
        <p:spPr>
          <a:xfrm>
            <a:off x="7924800" y="21336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629400" y="17526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29400" y="2971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39000" y="22098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?</a:t>
            </a:r>
            <a:endParaRPr lang="en-US" sz="1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334373"/>
              </p:ext>
            </p:extLst>
          </p:nvPr>
        </p:nvGraphicFramePr>
        <p:xfrm>
          <a:off x="457201" y="3735990"/>
          <a:ext cx="3673366" cy="59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771"/>
                <a:gridCol w="1070808"/>
                <a:gridCol w="1266787"/>
              </a:tblGrid>
              <a:tr h="2133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Oct</a:t>
                      </a:r>
                      <a:r>
                        <a:rPr lang="en-US" sz="1600" baseline="0" dirty="0" smtClean="0"/>
                        <a:t> 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May 2014</a:t>
                      </a:r>
                      <a:endParaRPr lang="en-US" sz="16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 Changed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44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Weirdness: Local Port Changed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8992"/>
            <a:ext cx="3673366" cy="5255490"/>
          </a:xfrm>
        </p:spPr>
        <p:txBody>
          <a:bodyPr/>
          <a:lstStyle/>
          <a:p>
            <a:r>
              <a:rPr lang="en-US" dirty="0" smtClean="0"/>
              <a:t>Query sent from port X</a:t>
            </a:r>
          </a:p>
          <a:p>
            <a:r>
              <a:rPr lang="en-US" dirty="0" smtClean="0"/>
              <a:t>Response sent to port Y</a:t>
            </a:r>
          </a:p>
          <a:p>
            <a:endParaRPr lang="en-US" dirty="0"/>
          </a:p>
          <a:p>
            <a:r>
              <a:rPr lang="en-US" dirty="0" smtClean="0"/>
              <a:t>1560 cases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562600" y="1066800"/>
            <a:ext cx="1219200" cy="2590800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15000" y="12192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15000" y="25908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</a:t>
            </a:r>
            <a:endParaRPr lang="en-US" dirty="0" smtClean="0"/>
          </a:p>
          <a:p>
            <a:pPr algn="ctr"/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467600" y="1219200"/>
            <a:ext cx="914400" cy="9144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467600" y="2590800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Forwarder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629400" y="1600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629400" y="3124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2"/>
            <a:endCxn id="27" idx="0"/>
          </p:cNvCxnSpPr>
          <p:nvPr/>
        </p:nvCxnSpPr>
        <p:spPr>
          <a:xfrm>
            <a:off x="7924800" y="21336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629400" y="1752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629400" y="2971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81800" y="1295400"/>
            <a:ext cx="278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X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781800" y="1752600"/>
            <a:ext cx="278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Y</a:t>
            </a:r>
            <a:endParaRPr lang="en-US" sz="11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008062"/>
              </p:ext>
            </p:extLst>
          </p:nvPr>
        </p:nvGraphicFramePr>
        <p:xfrm>
          <a:off x="457201" y="3735990"/>
          <a:ext cx="3673366" cy="59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771"/>
                <a:gridCol w="1070808"/>
                <a:gridCol w="1266787"/>
              </a:tblGrid>
              <a:tr h="2133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Oct</a:t>
                      </a:r>
                      <a:r>
                        <a:rPr lang="en-US" sz="1600" baseline="0" dirty="0" smtClean="0"/>
                        <a:t> 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May 2014</a:t>
                      </a:r>
                      <a:endParaRPr lang="en-US" sz="16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 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456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Weirdness: Remote Port Changed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8992"/>
            <a:ext cx="3673366" cy="5255490"/>
          </a:xfrm>
        </p:spPr>
        <p:txBody>
          <a:bodyPr/>
          <a:lstStyle/>
          <a:p>
            <a:r>
              <a:rPr lang="en-US" dirty="0" smtClean="0"/>
              <a:t>Query to port 53</a:t>
            </a:r>
          </a:p>
          <a:p>
            <a:r>
              <a:rPr lang="en-US" dirty="0" smtClean="0"/>
              <a:t>Response from port != 53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562600" y="1066800"/>
            <a:ext cx="1219200" cy="2590800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15000" y="12192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15000" y="25908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</a:t>
            </a:r>
            <a:endParaRPr lang="en-US" dirty="0" smtClean="0"/>
          </a:p>
          <a:p>
            <a:pPr algn="ctr"/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467600" y="1219200"/>
            <a:ext cx="914400" cy="9144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67600" y="2590800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Forwarder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629400" y="1600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629400" y="3124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2"/>
            <a:endCxn id="23" idx="0"/>
          </p:cNvCxnSpPr>
          <p:nvPr/>
        </p:nvCxnSpPr>
        <p:spPr>
          <a:xfrm>
            <a:off x="7924800" y="21336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629400" y="1752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629400" y="2971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62800" y="1295400"/>
            <a:ext cx="3415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53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6934200" y="1752600"/>
            <a:ext cx="5769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12345</a:t>
            </a:r>
            <a:endParaRPr lang="en-US" sz="11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622835"/>
              </p:ext>
            </p:extLst>
          </p:nvPr>
        </p:nvGraphicFramePr>
        <p:xfrm>
          <a:off x="457201" y="3735990"/>
          <a:ext cx="3673366" cy="59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771"/>
                <a:gridCol w="1070808"/>
                <a:gridCol w="1266787"/>
              </a:tblGrid>
              <a:tr h="2133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Oct</a:t>
                      </a:r>
                      <a:r>
                        <a:rPr lang="en-US" sz="1600" baseline="0" dirty="0" smtClean="0"/>
                        <a:t> 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May 2014</a:t>
                      </a:r>
                      <a:endParaRPr lang="en-US" sz="16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Remote 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46.2 %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46.7 %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42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Weirdness: </a:t>
            </a:r>
            <a:r>
              <a:rPr lang="en-US" dirty="0" smtClean="0"/>
              <a:t>Q2 with RD=1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8992"/>
            <a:ext cx="3673366" cy="5255490"/>
          </a:xfrm>
        </p:spPr>
        <p:txBody>
          <a:bodyPr/>
          <a:lstStyle/>
          <a:p>
            <a:r>
              <a:rPr lang="en-US" dirty="0" smtClean="0"/>
              <a:t>Usually queries to Authoritative name servers have RD=0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562600" y="1066800"/>
            <a:ext cx="1219200" cy="2590800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15000" y="12192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15000" y="25908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</a:t>
            </a:r>
            <a:endParaRPr lang="en-US" dirty="0" smtClean="0"/>
          </a:p>
          <a:p>
            <a:pPr algn="ctr"/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467600" y="1219200"/>
            <a:ext cx="914400" cy="9144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67600" y="2590800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Forwarder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629400" y="1600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629400" y="3124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2"/>
            <a:endCxn id="23" idx="0"/>
          </p:cNvCxnSpPr>
          <p:nvPr/>
        </p:nvCxnSpPr>
        <p:spPr>
          <a:xfrm>
            <a:off x="7924800" y="21336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629400" y="1752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629400" y="2971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58000" y="2710190"/>
            <a:ext cx="549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RD=1</a:t>
            </a:r>
            <a:endParaRPr lang="en-US" sz="11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449850"/>
              </p:ext>
            </p:extLst>
          </p:nvPr>
        </p:nvGraphicFramePr>
        <p:xfrm>
          <a:off x="457201" y="3735990"/>
          <a:ext cx="3673366" cy="59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771"/>
                <a:gridCol w="1070808"/>
                <a:gridCol w="1266787"/>
              </a:tblGrid>
              <a:tr h="2133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Oct</a:t>
                      </a:r>
                      <a:r>
                        <a:rPr lang="en-US" sz="1600" baseline="0" dirty="0" smtClean="0"/>
                        <a:t> 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May 2014</a:t>
                      </a:r>
                      <a:endParaRPr lang="en-US" sz="16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 RD=1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640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Weirdness: </a:t>
            </a:r>
            <a:r>
              <a:rPr lang="en-US" dirty="0" smtClean="0"/>
              <a:t>R2 with AA=1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8992"/>
            <a:ext cx="3673366" cy="5255490"/>
          </a:xfrm>
        </p:spPr>
        <p:txBody>
          <a:bodyPr/>
          <a:lstStyle/>
          <a:p>
            <a:r>
              <a:rPr lang="en-US" dirty="0" smtClean="0"/>
              <a:t>Usually responses from recursive name servers have AA=0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562600" y="1066800"/>
            <a:ext cx="1219200" cy="2590800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15000" y="12192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15000" y="25908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</a:t>
            </a:r>
            <a:endParaRPr lang="en-US" dirty="0" smtClean="0"/>
          </a:p>
          <a:p>
            <a:pPr algn="ctr"/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467600" y="1219200"/>
            <a:ext cx="914400" cy="9144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67600" y="2590800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Forwarder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629400" y="1600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629400" y="3124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2"/>
            <a:endCxn id="23" idx="0"/>
          </p:cNvCxnSpPr>
          <p:nvPr/>
        </p:nvCxnSpPr>
        <p:spPr>
          <a:xfrm>
            <a:off x="7924800" y="21336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629400" y="1752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629400" y="2971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34200" y="1752600"/>
            <a:ext cx="533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AA=1</a:t>
            </a:r>
            <a:endParaRPr lang="en-US" sz="11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888534"/>
              </p:ext>
            </p:extLst>
          </p:nvPr>
        </p:nvGraphicFramePr>
        <p:xfrm>
          <a:off x="457201" y="3735990"/>
          <a:ext cx="3673366" cy="59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771"/>
                <a:gridCol w="1070808"/>
                <a:gridCol w="1266787"/>
              </a:tblGrid>
              <a:tr h="2133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Oct</a:t>
                      </a:r>
                      <a:r>
                        <a:rPr lang="en-US" sz="1600" baseline="0" dirty="0" smtClean="0"/>
                        <a:t> 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May 2014</a:t>
                      </a:r>
                      <a:endParaRPr lang="en-US" sz="16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 AA=1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437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2066482"/>
          </a:xfrm>
        </p:spPr>
        <p:txBody>
          <a:bodyPr/>
          <a:lstStyle/>
          <a:p>
            <a:r>
              <a:rPr lang="en-US" sz="4400" dirty="0" smtClean="0"/>
              <a:t>Intersection with </a:t>
            </a:r>
            <a:br>
              <a:rPr lang="en-US" sz="4400" dirty="0" smtClean="0"/>
            </a:br>
            <a:r>
              <a:rPr lang="en-US" sz="4400" dirty="0" smtClean="0"/>
              <a:t>COM/NET </a:t>
            </a:r>
            <a:r>
              <a:rPr lang="en-US" sz="4400" dirty="0" err="1" smtClean="0"/>
              <a:t>Queriers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1859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Verisign “big” sites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Only 4 of 13 gtld-servers.net letters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COM/NET Query Data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833732"/>
              </p:ext>
            </p:extLst>
          </p:nvPr>
        </p:nvGraphicFramePr>
        <p:xfrm>
          <a:off x="1524000" y="2286000"/>
          <a:ext cx="6096000" cy="1854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Amsterdam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h.gtld-servers.net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Wash 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l.gtld-servers.net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c.gtld-servers.net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 Francisco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g.gtld-servers.net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79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3944"/>
            <a:ext cx="8229600" cy="5120537"/>
          </a:xfrm>
        </p:spPr>
        <p:txBody>
          <a:bodyPr/>
          <a:lstStyle/>
          <a:p>
            <a:r>
              <a:rPr lang="en-US" dirty="0" smtClean="0"/>
              <a:t>What percent of open resolver exit </a:t>
            </a:r>
            <a:r>
              <a:rPr lang="en-US" dirty="0" err="1" smtClean="0"/>
              <a:t>Ips</a:t>
            </a:r>
            <a:r>
              <a:rPr lang="en-US" dirty="0" smtClean="0"/>
              <a:t> appear in the COM/NET query data?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Example: At Amsterdam, we see 64.3% of the open resolvers IPs in one day. This is 5.2% of all COM/NET IPs seen there. Those IPs are responsible for 51.7% of COM/NET queries at the site.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832104"/>
          </a:xfrm>
        </p:spPr>
        <p:txBody>
          <a:bodyPr/>
          <a:lstStyle/>
          <a:p>
            <a:r>
              <a:rPr lang="en-US" dirty="0" smtClean="0"/>
              <a:t>Intersection of open resolvers and COM/</a:t>
            </a:r>
            <a:r>
              <a:rPr lang="en-US" dirty="0" smtClean="0"/>
              <a:t>NET</a:t>
            </a:r>
            <a:br>
              <a:rPr lang="en-US" dirty="0" smtClean="0"/>
            </a:br>
            <a:r>
              <a:rPr lang="en-US" dirty="0" smtClean="0"/>
              <a:t>(Oct 2013)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349803"/>
              </p:ext>
            </p:extLst>
          </p:nvPr>
        </p:nvGraphicFramePr>
        <p:xfrm>
          <a:off x="719959" y="2286000"/>
          <a:ext cx="7696201" cy="2123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2600"/>
                <a:gridCol w="1905000"/>
                <a:gridCol w="2057400"/>
                <a:gridCol w="1981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%OR 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%COM/NET</a:t>
                      </a:r>
                      <a:r>
                        <a:rPr lang="en-US" baseline="0" dirty="0" smtClean="0"/>
                        <a:t> 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%COM/NET</a:t>
                      </a:r>
                      <a:r>
                        <a:rPr lang="en-US" baseline="0" dirty="0" smtClean="0"/>
                        <a:t> Queries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Amsterdam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Wash 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 Francisco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40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Exploited in </a:t>
            </a:r>
            <a:r>
              <a:rPr lang="en-US" dirty="0" err="1" smtClean="0"/>
              <a:t>DDoS</a:t>
            </a:r>
            <a:r>
              <a:rPr lang="en-US" dirty="0" smtClean="0"/>
              <a:t> attacks</a:t>
            </a:r>
          </a:p>
          <a:p>
            <a:r>
              <a:rPr lang="en-US" dirty="0" smtClean="0"/>
              <a:t>Makes cache poisoning attacks much easier</a:t>
            </a:r>
          </a:p>
          <a:p>
            <a:r>
              <a:rPr lang="en-US" dirty="0" smtClean="0"/>
              <a:t>Cache snooping</a:t>
            </a:r>
          </a:p>
          <a:p>
            <a:r>
              <a:rPr lang="en-US" dirty="0" smtClean="0"/>
              <a:t>Analogous to open mail relays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Note: we’re talking about </a:t>
            </a:r>
            <a:r>
              <a:rPr lang="en-US" u="sng" dirty="0" smtClean="0"/>
              <a:t>unintentionally </a:t>
            </a:r>
            <a:r>
              <a:rPr lang="en-US" dirty="0" smtClean="0"/>
              <a:t>open resolvers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22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sect-pct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5" y="0"/>
            <a:ext cx="8255165" cy="64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ersect-pctcomne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3" y="0"/>
            <a:ext cx="8349758" cy="65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0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sect-pctquer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3" y="0"/>
            <a:ext cx="8365523" cy="65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7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3944"/>
            <a:ext cx="8229600" cy="5120537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6887"/>
            <a:ext cx="8229600" cy="832105"/>
          </a:xfrm>
        </p:spPr>
        <p:txBody>
          <a:bodyPr/>
          <a:lstStyle/>
          <a:p>
            <a:r>
              <a:rPr lang="en-US" dirty="0" smtClean="0"/>
              <a:t>Intersection of open resolvers and COM/</a:t>
            </a:r>
            <a:r>
              <a:rPr lang="en-US" dirty="0" smtClean="0"/>
              <a:t>NET</a:t>
            </a:r>
            <a:br>
              <a:rPr lang="en-US" dirty="0" smtClean="0"/>
            </a:br>
            <a:r>
              <a:rPr lang="en-US" dirty="0" smtClean="0"/>
              <a:t>(May 2014)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60558"/>
              </p:ext>
            </p:extLst>
          </p:nvPr>
        </p:nvGraphicFramePr>
        <p:xfrm>
          <a:off x="783021" y="2317531"/>
          <a:ext cx="7696201" cy="2123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33600"/>
                <a:gridCol w="1600200"/>
                <a:gridCol w="1981200"/>
                <a:gridCol w="1981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%OR 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%COM/NET</a:t>
                      </a:r>
                      <a:r>
                        <a:rPr lang="en-US" baseline="0" dirty="0" smtClean="0"/>
                        <a:t> 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%COM/NET</a:t>
                      </a:r>
                      <a:r>
                        <a:rPr lang="en-US" baseline="0" dirty="0" smtClean="0"/>
                        <a:t> Queries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Amsterdam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57.2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Wash DC (L)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 (C)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down for maintenance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 Francisco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53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2066482"/>
          </a:xfrm>
        </p:spPr>
        <p:txBody>
          <a:bodyPr/>
          <a:lstStyle/>
          <a:p>
            <a:r>
              <a:rPr lang="en-US" sz="4400" dirty="0" smtClean="0"/>
              <a:t>Geographic Distribution</a:t>
            </a:r>
            <a:br>
              <a:rPr lang="en-US" sz="4400" dirty="0" smtClean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3546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resolvers are massively distributed</a:t>
            </a:r>
          </a:p>
          <a:p>
            <a:pPr lvl="1"/>
            <a:r>
              <a:rPr lang="en-US" dirty="0" smtClean="0"/>
              <a:t>232 countries (including special territories)</a:t>
            </a:r>
          </a:p>
          <a:p>
            <a:pPr lvl="1"/>
            <a:r>
              <a:rPr lang="en-US" dirty="0" smtClean="0"/>
              <a:t>10,240 different cities</a:t>
            </a:r>
          </a:p>
          <a:p>
            <a:pPr lvl="1"/>
            <a:r>
              <a:rPr lang="en-US" dirty="0" smtClean="0"/>
              <a:t>13,887 different organizations (including ISPs)</a:t>
            </a:r>
          </a:p>
          <a:p>
            <a:pPr lvl="1"/>
            <a:r>
              <a:rPr lang="en-US" dirty="0" smtClean="0"/>
              <a:t>83,407 different networks (domains)</a:t>
            </a:r>
          </a:p>
          <a:p>
            <a:pPr marL="356108" lvl="1" indent="0">
              <a:buNone/>
            </a:pPr>
            <a:endParaRPr lang="en-US" dirty="0" smtClean="0"/>
          </a:p>
          <a:p>
            <a:r>
              <a:rPr lang="en-US" dirty="0" smtClean="0"/>
              <a:t>All distributions are heavy tailed (city, org, net, country)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Open resolvers/forwarder associations are distributed</a:t>
            </a:r>
          </a:p>
          <a:p>
            <a:pPr lvl="1"/>
            <a:r>
              <a:rPr lang="en-US" dirty="0" smtClean="0"/>
              <a:t>Includes across country associations</a:t>
            </a:r>
          </a:p>
          <a:p>
            <a:pPr lvl="1"/>
            <a:r>
              <a:rPr lang="en-US" dirty="0" smtClean="0"/>
              <a:t>Not only limited to well-understood applications, but includes service providers association without territory resolvers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Resolvers Geographical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5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Resolvers Geographical Distribution</a:t>
            </a:r>
            <a:endParaRPr lang="en-US" dirty="0"/>
          </a:p>
        </p:txBody>
      </p:sp>
      <p:pic>
        <p:nvPicPr>
          <p:cNvPr id="7" name="Content Placeholder 3" descr="per-country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r="6701"/>
          <a:stretch>
            <a:fillRect/>
          </a:stretch>
        </p:blipFill>
        <p:spPr>
          <a:xfrm>
            <a:off x="514817" y="915031"/>
            <a:ext cx="8171983" cy="5402317"/>
          </a:xfrm>
        </p:spPr>
      </p:pic>
    </p:spTree>
    <p:extLst>
      <p:ext uri="{BB962C8B-B14F-4D97-AF65-F5344CB8AC3E}">
        <p14:creationId xmlns:p14="http://schemas.microsoft.com/office/powerpoint/2010/main" val="356747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Per-user distribution is consistent with overall per-country, except in a few cases (small, hop countries)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Resolvers vs. Internet Usage</a:t>
            </a:r>
            <a:endParaRPr lang="en-US" dirty="0"/>
          </a:p>
        </p:txBody>
      </p:sp>
      <p:pic>
        <p:nvPicPr>
          <p:cNvPr id="6" name="Picture 5" descr="per-us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9" y="2004847"/>
            <a:ext cx="7598979" cy="43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3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</a:t>
            </a:r>
            <a:r>
              <a:rPr lang="en-US" dirty="0"/>
              <a:t>Level </a:t>
            </a:r>
            <a:r>
              <a:rPr lang="en-US" dirty="0" smtClean="0"/>
              <a:t>Distribution – Resolvers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581776"/>
              </p:ext>
            </p:extLst>
          </p:nvPr>
        </p:nvGraphicFramePr>
        <p:xfrm>
          <a:off x="457200" y="1135115"/>
          <a:ext cx="8271641" cy="5147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510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935526"/>
          </a:xfrm>
        </p:spPr>
        <p:txBody>
          <a:bodyPr/>
          <a:lstStyle/>
          <a:p>
            <a:r>
              <a:rPr lang="en-US" dirty="0" smtClean="0"/>
              <a:t>Organization </a:t>
            </a:r>
            <a:r>
              <a:rPr lang="en-US" dirty="0"/>
              <a:t>Level </a:t>
            </a:r>
            <a:r>
              <a:rPr lang="en-US" dirty="0" smtClean="0"/>
              <a:t>Distribution – Open Resolvers Per </a:t>
            </a:r>
            <a:r>
              <a:rPr lang="en-US" dirty="0" smtClean="0"/>
              <a:t>Forwarder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365426"/>
              </p:ext>
            </p:extLst>
          </p:nvPr>
        </p:nvGraphicFramePr>
        <p:xfrm>
          <a:off x="567559" y="1371600"/>
          <a:ext cx="8001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231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2066482"/>
          </a:xfrm>
        </p:spPr>
        <p:txBody>
          <a:bodyPr/>
          <a:lstStyle/>
          <a:p>
            <a:r>
              <a:rPr lang="en-US" sz="4400" dirty="0" smtClean="0"/>
              <a:t>Two Surveys of IPv4 </a:t>
            </a:r>
            <a:br>
              <a:rPr lang="en-US" sz="4400" dirty="0" smtClean="0"/>
            </a:br>
            <a:r>
              <a:rPr lang="en-US" sz="4400" dirty="0" smtClean="0"/>
              <a:t>Open Resolvers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2915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</a:t>
            </a:r>
            <a:r>
              <a:rPr lang="en-US" dirty="0"/>
              <a:t>Level Distribution - log</a:t>
            </a:r>
            <a:r>
              <a:rPr lang="en-US" baseline="-25000" dirty="0"/>
              <a:t>10</a:t>
            </a:r>
            <a:r>
              <a:rPr lang="en-US" dirty="0" smtClean="0"/>
              <a:t>(Forwarders)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613763"/>
              </p:ext>
            </p:extLst>
          </p:nvPr>
        </p:nvGraphicFramePr>
        <p:xfrm>
          <a:off x="709447" y="1072055"/>
          <a:ext cx="7803931" cy="510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057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2066482"/>
          </a:xfrm>
        </p:spPr>
        <p:txBody>
          <a:bodyPr/>
          <a:lstStyle/>
          <a:p>
            <a:r>
              <a:rPr lang="en-US" sz="4400" dirty="0" smtClean="0"/>
              <a:t>Final Thoughts</a:t>
            </a:r>
            <a:br>
              <a:rPr lang="en-US" sz="4400" dirty="0" smtClean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0784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many millions of Open Resolvers on the Internet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trend is decreasing</a:t>
            </a:r>
          </a:p>
          <a:p>
            <a:r>
              <a:rPr lang="en-US" dirty="0" smtClean="0"/>
              <a:t>Most Open Resolvers forward to another recursive</a:t>
            </a:r>
          </a:p>
          <a:p>
            <a:r>
              <a:rPr lang="en-US" dirty="0" smtClean="0"/>
              <a:t>About half respond from the wrong port!</a:t>
            </a:r>
          </a:p>
          <a:p>
            <a:r>
              <a:rPr lang="en-US" dirty="0" smtClean="0"/>
              <a:t>Open Resolver forwarder IPs are strongly linked to COM/NET queries.</a:t>
            </a:r>
          </a:p>
          <a:p>
            <a:pPr lvl="1"/>
            <a:r>
              <a:rPr lang="en-US" dirty="0" smtClean="0"/>
              <a:t>Responsible for 50% of the query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56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3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forwards query directly to Authority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352800" y="2133600"/>
            <a:ext cx="1219200" cy="2590800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05200" y="2286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05200" y="36576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</a:t>
            </a:r>
            <a:endParaRPr lang="en-US" dirty="0" smtClean="0"/>
          </a:p>
          <a:p>
            <a:pPr algn="ctr"/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7800" y="2971800"/>
            <a:ext cx="914400" cy="9144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19600" y="35814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0600" y="2743200"/>
            <a:ext cx="424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Q1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886200"/>
            <a:ext cx="424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Q2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19600" y="25908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19600" y="34290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419600" y="27432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0" y="3505200"/>
            <a:ext cx="414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R1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3048000"/>
            <a:ext cx="414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R2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57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forwards to a “forwarder”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352800" y="2133600"/>
            <a:ext cx="1219200" cy="2590800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05200" y="2286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05200" y="36576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</a:t>
            </a:r>
            <a:endParaRPr lang="en-US" dirty="0" smtClean="0"/>
          </a:p>
          <a:p>
            <a:pPr algn="ctr"/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257800" y="2286000"/>
            <a:ext cx="914400" cy="9144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257800" y="3657600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Forwarder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419600" y="2667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419600" y="4191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2"/>
            <a:endCxn id="22" idx="0"/>
          </p:cNvCxnSpPr>
          <p:nvPr/>
        </p:nvCxnSpPr>
        <p:spPr>
          <a:xfrm>
            <a:off x="5715000" y="32004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419600" y="28194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19600" y="4038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24400" y="2362200"/>
            <a:ext cx="424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Q1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4400" y="4191000"/>
            <a:ext cx="424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Q2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3733800"/>
            <a:ext cx="414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R1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24400" y="2819400"/>
            <a:ext cx="414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R2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76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Amazon Web Services</a:t>
            </a:r>
          </a:p>
          <a:p>
            <a:r>
              <a:rPr lang="en-US" dirty="0" smtClean="0"/>
              <a:t>Took 173 Hours</a:t>
            </a:r>
          </a:p>
          <a:p>
            <a:pPr lvl="1"/>
            <a:r>
              <a:rPr lang="en-US" dirty="0" smtClean="0"/>
              <a:t>2013-10-28 14:00 – 2013-11-04 18:00</a:t>
            </a:r>
          </a:p>
          <a:p>
            <a:r>
              <a:rPr lang="en-US" dirty="0" smtClean="0"/>
              <a:t>Sent 3,676,739,504 Q1 probes</a:t>
            </a:r>
          </a:p>
          <a:p>
            <a:pPr lvl="1"/>
            <a:r>
              <a:rPr lang="en-US" dirty="0" smtClean="0"/>
              <a:t>All IPv4 space, except class D/E, RFC1918 and do-not-probe list</a:t>
            </a:r>
          </a:p>
          <a:p>
            <a:r>
              <a:rPr lang="en-US" dirty="0" smtClean="0"/>
              <a:t>Received 43,538,209 Q2’s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28,897,054 distinct probes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rom 277,049 distinct IP addresses</a:t>
            </a:r>
          </a:p>
          <a:p>
            <a:r>
              <a:rPr lang="en-US" dirty="0" smtClean="0"/>
              <a:t>Received 34,604,998 R2’s</a:t>
            </a:r>
          </a:p>
          <a:p>
            <a:pPr lvl="1"/>
            <a:r>
              <a:rPr lang="en-US" dirty="0" smtClean="0"/>
              <a:t>For 32,040,586 distinct probes</a:t>
            </a:r>
          </a:p>
          <a:p>
            <a:pPr lvl="1"/>
            <a:r>
              <a:rPr lang="en-US" dirty="0" smtClean="0"/>
              <a:t>From 31,424,854 distinct IP addresses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2013 </a:t>
            </a:r>
            <a:r>
              <a:rPr lang="en-US" dirty="0" smtClean="0"/>
              <a:t>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5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te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1" y="0"/>
            <a:ext cx="8644269" cy="64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3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-3"/>
            <a:ext cx="8633636" cy="64752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59936" y="1285909"/>
            <a:ext cx="5840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6000</a:t>
            </a:r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94426" y="4158854"/>
            <a:ext cx="64957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55</a:t>
            </a:r>
            <a:endParaRPr lang="en-US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460087" y="3851077"/>
            <a:ext cx="6839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70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59470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erisign Theme 2013">
  <a:themeElements>
    <a:clrScheme name="VRSN Corporate Colors 2013">
      <a:dk1>
        <a:srgbClr val="000000"/>
      </a:dk1>
      <a:lt1>
        <a:srgbClr val="FFFFFF"/>
      </a:lt1>
      <a:dk2>
        <a:srgbClr val="707070"/>
      </a:dk2>
      <a:lt2>
        <a:srgbClr val="0061A3"/>
      </a:lt2>
      <a:accent1>
        <a:srgbClr val="61A1D4"/>
      </a:accent1>
      <a:accent2>
        <a:srgbClr val="6BB02E"/>
      </a:accent2>
      <a:accent3>
        <a:srgbClr val="99D4F5"/>
      </a:accent3>
      <a:accent4>
        <a:srgbClr val="FFCB03"/>
      </a:accent4>
      <a:accent5>
        <a:srgbClr val="5B8F22"/>
      </a:accent5>
      <a:accent6>
        <a:srgbClr val="F2821D"/>
      </a:accent6>
      <a:hlink>
        <a:srgbClr val="1DA4FF"/>
      </a:hlink>
      <a:folHlink>
        <a:srgbClr val="995BD7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zation xmlns="ed4a67f4-52d1-4cb9-9a19-fae63c0a5318">Corp Marketing</Organization>
    <Language xmlns="http://schemas.microsoft.com/sharepoint/v3">English</Language>
    <Corporate_x0020_or_x0020_Product xmlns="ed4a67f4-52d1-4cb9-9a19-fae63c0a5318">Corporate</Corporate_x0020_or_x0020_Product>
    <Target_x0020_Audience xmlns="ed4a67f4-52d1-4cb9-9a19-fae63c0a5318">Both</Target_x0020_Audience>
    <Collateral_x0020_Type xmlns="ed4a67f4-52d1-4cb9-9a19-fae63c0a5318">General Corporate</Collateral_x0020_Type>
    <Product_x0020_or_x0020_Service xmlns="ed4a67f4-52d1-4cb9-9a19-fae63c0a5318">Corporate</Product_x0020_or_x0020_Service>
    <Expire_x0020_Date xmlns="ed4a67f4-52d1-4cb9-9a19-fae63c0a5318">2014-12-19T05:00:00+00:00</Expire_x0020_Date>
    <wic_System_Copyright xmlns="http://schemas.microsoft.com/sharepoint/v3/fields">Dec 2013</wic_System_Copyrigh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FA31BD553E28479D77D6C5CA387789" ma:contentTypeVersion="9" ma:contentTypeDescription="Create a new document." ma:contentTypeScope="" ma:versionID="1737c9e938fdf24736bc2cfa6c9e6062">
  <xsd:schema xmlns:xsd="http://www.w3.org/2001/XMLSchema" xmlns:xs="http://www.w3.org/2001/XMLSchema" xmlns:p="http://schemas.microsoft.com/office/2006/metadata/properties" xmlns:ns1="http://schemas.microsoft.com/sharepoint/v3" xmlns:ns2="ed4a67f4-52d1-4cb9-9a19-fae63c0a5318" xmlns:ns3="http://schemas.microsoft.com/sharepoint/v3/fields" targetNamespace="http://schemas.microsoft.com/office/2006/metadata/properties" ma:root="true" ma:fieldsID="2891a6743afa906ef06db525c24a97e5" ns1:_="" ns2:_="" ns3:_="">
    <xsd:import namespace="http://schemas.microsoft.com/sharepoint/v3"/>
    <xsd:import namespace="ed4a67f4-52d1-4cb9-9a19-fae63c0a531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Collateral_x0020_Type" minOccurs="0"/>
                <xsd:element ref="ns2:Corporate_x0020_or_x0020_Product" minOccurs="0"/>
                <xsd:element ref="ns2:Expire_x0020_Date" minOccurs="0"/>
                <xsd:element ref="ns2:Organization" minOccurs="0"/>
                <xsd:element ref="ns2:Product_x0020_or_x0020_Service" minOccurs="0"/>
                <xsd:element ref="ns2:Target_x0020_Audience" minOccurs="0"/>
                <xsd:element ref="ns3:wic_System_Copyright" minOccurs="0"/>
                <xsd:element ref="ns1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5" nillable="true" ma:displayName="Language" ma:default="English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a67f4-52d1-4cb9-9a19-fae63c0a5318" elementFormDefault="qualified">
    <xsd:import namespace="http://schemas.microsoft.com/office/2006/documentManagement/types"/>
    <xsd:import namespace="http://schemas.microsoft.com/office/infopath/2007/PartnerControls"/>
    <xsd:element name="Collateral_x0020_Type" ma:index="8" nillable="true" ma:displayName="Collateral Type" ma:default="General Corporate" ma:format="Dropdown" ma:internalName="Collateral_x0020_Type">
      <xsd:simpleType>
        <xsd:restriction base="dms:Choice">
          <xsd:enumeration value="Ad Banners"/>
          <xsd:enumeration value="Brochures"/>
          <xsd:enumeration value="Blogs"/>
          <xsd:enumeration value="Booths"/>
          <xsd:enumeration value="Case Studies"/>
          <xsd:enumeration value="Data Sheets"/>
          <xsd:enumeration value="FAQs"/>
          <xsd:enumeration value="Flyers"/>
          <xsd:enumeration value="General Corporate"/>
          <xsd:enumeration value="Infographics"/>
          <xsd:enumeration value="Market Briefs"/>
          <xsd:enumeration value="Newsletters"/>
          <xsd:enumeration value="News Releases"/>
          <xsd:enumeration value="Posters"/>
          <xsd:enumeration value="Product Sheets"/>
          <xsd:enumeration value="Promos"/>
          <xsd:enumeration value="Reports"/>
          <xsd:enumeration value="Technical Papers"/>
          <xsd:enumeration value="User Guides"/>
          <xsd:enumeration value="White papers"/>
          <xsd:enumeration value="Miscellaneous"/>
        </xsd:restriction>
      </xsd:simpleType>
    </xsd:element>
    <xsd:element name="Corporate_x0020_or_x0020_Product" ma:index="9" nillable="true" ma:displayName="Corporate or Product" ma:default="Corporate" ma:format="Dropdown" ma:internalName="Corporate_x0020_or_x0020_Product">
      <xsd:simpleType>
        <xsd:restriction base="dms:Choice">
          <xsd:enumeration value="Corporate"/>
          <xsd:enumeration value="Product"/>
        </xsd:restriction>
      </xsd:simpleType>
    </xsd:element>
    <xsd:element name="Expire_x0020_Date" ma:index="10" nillable="true" ma:displayName="Expire Date" ma:format="DateOnly" ma:internalName="Expire_x0020_Date">
      <xsd:simpleType>
        <xsd:restriction base="dms:DateTime"/>
      </xsd:simpleType>
    </xsd:element>
    <xsd:element name="Organization" ma:index="11" nillable="true" ma:displayName="Organization" ma:default="Corp Marketing" ma:format="Dropdown" ma:internalName="Organization">
      <xsd:simpleType>
        <xsd:restriction base="dms:Choice">
          <xsd:enumeration value="Branding &amp; Advertising"/>
          <xsd:enumeration value="CIS"/>
          <xsd:enumeration value="Corp Comm"/>
          <xsd:enumeration value="Corp Marketing"/>
          <xsd:enumeration value="Customer Support"/>
          <xsd:enumeration value="CTO"/>
          <xsd:enumeration value="Events"/>
          <xsd:enumeration value="Finance"/>
          <xsd:enumeration value="Investor Relations"/>
          <xsd:enumeration value="HR"/>
          <xsd:enumeration value="Legal"/>
          <xsd:enumeration value="Naming"/>
          <xsd:enumeration value="NIA"/>
          <xsd:enumeration value="PMO"/>
          <xsd:enumeration value="Policy"/>
          <xsd:enumeration value="TSG"/>
          <xsd:enumeration value="Other"/>
        </xsd:restriction>
      </xsd:simpleType>
    </xsd:element>
    <xsd:element name="Product_x0020_or_x0020_Service" ma:index="12" nillable="true" ma:displayName="Product or Service" ma:default="Corporate" ma:format="Dropdown" ma:internalName="Product_x0020_or_x0020_Service">
      <xsd:simpleType>
        <xsd:union memberTypes="dms:Text">
          <xsd:simpleType>
            <xsd:restriction base="dms:Choice">
              <xsd:enumeration value="Atlas"/>
              <xsd:enumeration value="COM"/>
              <xsd:enumeration value="DNSSEC"/>
              <xsd:enumeration value="DDoS Protection"/>
              <xsd:enumeration value="GOV"/>
              <xsd:enumeration value="iDefense"/>
              <xsd:enumeration value="IPS"/>
              <xsd:enumeration value="IPv6"/>
              <xsd:enumeration value="MalDetector"/>
              <xsd:enumeration value="Managed DNS"/>
              <xsd:enumeration value="MobileView"/>
              <xsd:enumeration value="NET"/>
              <xsd:enumeration value="New gTLD"/>
              <xsd:enumeration value="Registry Lock"/>
              <xsd:enumeration value="TV"/>
              <xsd:enumeration value="Other TLD"/>
              <xsd:enumeration value="Corporate"/>
            </xsd:restriction>
          </xsd:simpleType>
        </xsd:union>
      </xsd:simpleType>
    </xsd:element>
    <xsd:element name="Target_x0020_Audience" ma:index="13" nillable="true" ma:displayName="Target Audience" ma:default="Internal VRSN" ma:format="Dropdown" ma:internalName="Target_x0020_Audience">
      <xsd:simpleType>
        <xsd:restriction base="dms:Choice">
          <xsd:enumeration value="Internal VRSN"/>
          <xsd:enumeration value="External VRSN"/>
          <xsd:enumeration value="Bot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4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497B34-0B09-455D-8119-54CC0DB374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F81545-1898-4A51-8302-15CC68E3F2F0}">
  <ds:schemaRefs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/fields"/>
    <ds:schemaRef ds:uri="ed4a67f4-52d1-4cb9-9a19-fae63c0a5318"/>
  </ds:schemaRefs>
</ds:datastoreItem>
</file>

<file path=customXml/itemProps3.xml><?xml version="1.0" encoding="utf-8"?>
<ds:datastoreItem xmlns:ds="http://schemas.openxmlformats.org/officeDocument/2006/customXml" ds:itemID="{403A9537-B0E8-4A09-9A7C-C6227DBE7E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d4a67f4-52d1-4cb9-9a19-fae63c0a531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1585</Words>
  <Application>Microsoft Macintosh PowerPoint</Application>
  <PresentationFormat>On-screen Show (4:3)</PresentationFormat>
  <Paragraphs>564</Paragraphs>
  <Slides>43</Slides>
  <Notes>20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Verisign Theme 2013</vt:lpstr>
      <vt:lpstr>Open Resolvers in COM/NET Resolution</vt:lpstr>
      <vt:lpstr>Outine</vt:lpstr>
      <vt:lpstr>Why do we care?</vt:lpstr>
      <vt:lpstr>Two Surveys of IPv4  Open Resolvers</vt:lpstr>
      <vt:lpstr>Models</vt:lpstr>
      <vt:lpstr>Models</vt:lpstr>
      <vt:lpstr>October 2013 Survey</vt:lpstr>
      <vt:lpstr>PowerPoint Presentation</vt:lpstr>
      <vt:lpstr>PowerPoint Presentation</vt:lpstr>
      <vt:lpstr>May 2014 Survey</vt:lpstr>
      <vt:lpstr>PowerPoint Presentation</vt:lpstr>
      <vt:lpstr>Data Analysis</vt:lpstr>
      <vt:lpstr>Closed Targets</vt:lpstr>
      <vt:lpstr>Open Targets</vt:lpstr>
      <vt:lpstr>Simple Open Resolver</vt:lpstr>
      <vt:lpstr>Forwarder</vt:lpstr>
      <vt:lpstr>No Q2, R2 Error</vt:lpstr>
      <vt:lpstr>Got Q2, but R2 error code</vt:lpstr>
      <vt:lpstr>R2 Blocked</vt:lpstr>
      <vt:lpstr>Synthesized Answers</vt:lpstr>
      <vt:lpstr>Q2 Missing</vt:lpstr>
      <vt:lpstr>Weirdness: R2 not from Target</vt:lpstr>
      <vt:lpstr>Weirdness: Local Port Changed</vt:lpstr>
      <vt:lpstr>Weirdness: Remote Port Changed</vt:lpstr>
      <vt:lpstr>Weirdness: Q2 with RD=1</vt:lpstr>
      <vt:lpstr>Weirdness: R2 with AA=1</vt:lpstr>
      <vt:lpstr>Intersection with  COM/NET Queriers</vt:lpstr>
      <vt:lpstr>COM/NET Query Data</vt:lpstr>
      <vt:lpstr>Intersection of open resolvers and COM/NET (Oct 2013)</vt:lpstr>
      <vt:lpstr>PowerPoint Presentation</vt:lpstr>
      <vt:lpstr>PowerPoint Presentation</vt:lpstr>
      <vt:lpstr>PowerPoint Presentation</vt:lpstr>
      <vt:lpstr>Intersection of open resolvers and COM/NET (May 2014)</vt:lpstr>
      <vt:lpstr>Geographic Distribution </vt:lpstr>
      <vt:lpstr>Open Resolvers Geographical Distribution</vt:lpstr>
      <vt:lpstr>Open Resolvers Geographical Distribution</vt:lpstr>
      <vt:lpstr>Open Resolvers vs. Internet Usage</vt:lpstr>
      <vt:lpstr>Organization Level Distribution – Resolvers </vt:lpstr>
      <vt:lpstr>Organization Level Distribution – Open Resolvers Per Forwarder</vt:lpstr>
      <vt:lpstr>Organization Level Distribution - log10(Forwarders)</vt:lpstr>
      <vt:lpstr>Final Thoughts </vt:lpstr>
      <vt:lpstr>Key Points</vt:lpstr>
      <vt:lpstr>Questions?</vt:lpstr>
    </vt:vector>
  </TitlesOfParts>
  <Company>Adobe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 PPT Template - General Use</dc:title>
  <dc:creator>sbenson</dc:creator>
  <cp:lastModifiedBy>Wessels, Duane</cp:lastModifiedBy>
  <cp:revision>110</cp:revision>
  <dcterms:created xsi:type="dcterms:W3CDTF">2013-11-06T02:31:54Z</dcterms:created>
  <dcterms:modified xsi:type="dcterms:W3CDTF">2014-05-09T21:42:48Z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-1508507735</vt:i4>
  </property>
  <property fmtid="{D5CDD505-2E9C-101B-9397-08002B2CF9AE}" pid="3" name="_NewReviewCycle">
    <vt:lpwstr/>
  </property>
  <property fmtid="{D5CDD505-2E9C-101B-9397-08002B2CF9AE}" pid="4" name="_EmailSubject">
    <vt:lpwstr>for review: "open resolvers in com/net resolution"</vt:lpwstr>
  </property>
  <property fmtid="{D5CDD505-2E9C-101B-9397-08002B2CF9AE}" pid="5" name="_AuthorEmailDisplayName">
    <vt:lpwstr>Shames, Alyssa</vt:lpwstr>
  </property>
  <property fmtid="{D5CDD505-2E9C-101B-9397-08002B2CF9AE}" pid="6" name="_AuthorEmail">
    <vt:lpwstr>ashames@verisign.com</vt:lpwstr>
  </property>
  <property fmtid="{D5CDD505-2E9C-101B-9397-08002B2CF9AE}" pid="7" name="_PreviousAdHocReviewCycleID">
    <vt:i4>1125252822</vt:i4>
  </property>
  <property fmtid="{D5CDD505-2E9C-101B-9397-08002B2CF9AE}" pid="8" name="ContentTypeId">
    <vt:lpwstr>0x0101008EFA31BD553E28479D77D6C5CA387789</vt:lpwstr>
  </property>
</Properties>
</file>