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2" r:id="rId5"/>
    <p:sldId id="275" r:id="rId6"/>
    <p:sldId id="282" r:id="rId7"/>
    <p:sldId id="326" r:id="rId8"/>
    <p:sldId id="325" r:id="rId9"/>
    <p:sldId id="298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5" r:id="rId18"/>
    <p:sldId id="336" r:id="rId19"/>
    <p:sldId id="337" r:id="rId20"/>
    <p:sldId id="338" r:id="rId21"/>
    <p:sldId id="339" r:id="rId22"/>
    <p:sldId id="349" r:id="rId23"/>
    <p:sldId id="341" r:id="rId24"/>
    <p:sldId id="340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707070"/>
    <a:srgbClr val="99DDF5"/>
    <a:srgbClr val="FFFFFF"/>
    <a:srgbClr val="D9D9D9"/>
    <a:srgbClr val="0E273E"/>
    <a:srgbClr val="0061A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6" autoAdjust="0"/>
    <p:restoredTop sz="99137" autoAdjust="0"/>
  </p:normalViewPr>
  <p:slideViewPr>
    <p:cSldViewPr snapToGrid="0" snapToObjects="1">
      <p:cViewPr>
        <p:scale>
          <a:sx n="100" d="100"/>
          <a:sy n="100" d="100"/>
        </p:scale>
        <p:origin x="-2064" y="-640"/>
      </p:cViewPr>
      <p:guideLst>
        <p:guide orient="horz" pos="688"/>
        <p:guide orient="horz" pos="3998"/>
        <p:guide pos="2880"/>
        <p:guide pos="297"/>
        <p:guide pos="5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F911-9062-4552-8C52-2C0B3F8C468A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5E70-A8E2-4E0D-8595-7F8E1002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35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4639-7281-4FF4-81B7-10FBC2685C5A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CDC1-0459-4649-9404-C11007AD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3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7C578-55AF-D54B-9917-B6AAE1C789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0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7049"/>
          <a:stretch/>
        </p:blipFill>
        <p:spPr>
          <a:xfrm>
            <a:off x="0" y="0"/>
            <a:ext cx="9144000" cy="3421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Z:\SkyDrive\Work\current projects master\Verisign\Registrar Days 2013\!assets\Verisign-Logo_stack_whitetex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015314"/>
            <a:ext cx="1524000" cy="141949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0" y="1600691"/>
            <a:ext cx="2635250" cy="236045"/>
          </a:xfrm>
          <a:prstGeom prst="rect">
            <a:avLst/>
          </a:prstGeom>
          <a:effectLst>
            <a:outerShdw blurRad="38100" algn="ctr" rotWithShape="0">
              <a:prstClr val="black">
                <a:alpha val="3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4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er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weredBy_lockup_RGB_vector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03" y="2007704"/>
            <a:ext cx="2131030" cy="233680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351268" y="6396782"/>
            <a:ext cx="6472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chemeClr val="bg1"/>
                </a:solidFill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</a:rPr>
              <a:t>2014 </a:t>
            </a:r>
            <a:r>
              <a:rPr lang="en-US" sz="700" b="1" dirty="0">
                <a:solidFill>
                  <a:schemeClr val="bg1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chemeClr val="bg1"/>
                </a:solidFill>
              </a:rPr>
              <a:t>VERISIGN </a:t>
            </a:r>
            <a:r>
              <a:rPr lang="en-US" sz="700" b="1" dirty="0">
                <a:solidFill>
                  <a:schemeClr val="bg1"/>
                </a:solidFill>
              </a:rPr>
              <a:t>and other </a:t>
            </a:r>
            <a:r>
              <a:rPr lang="en-US" sz="700" b="1" dirty="0" smtClean="0">
                <a:solidFill>
                  <a:schemeClr val="bg1"/>
                </a:solidFill>
              </a:rPr>
              <a:t>Verisign-related trademarks</a:t>
            </a:r>
            <a:r>
              <a:rPr lang="en-US" sz="700" b="1" dirty="0">
                <a:solidFill>
                  <a:schemeClr val="bg1"/>
                </a:solidFill>
              </a:rPr>
              <a:t>, service marks, and designs </a:t>
            </a:r>
            <a:r>
              <a:rPr lang="en-US" sz="700" b="1" dirty="0" smtClean="0">
                <a:solidFill>
                  <a:schemeClr val="bg1"/>
                </a:solidFill>
              </a:rPr>
              <a:t>appearing herein are </a:t>
            </a:r>
            <a:r>
              <a:rPr lang="en-US" sz="700" b="1" dirty="0">
                <a:solidFill>
                  <a:schemeClr val="bg1"/>
                </a:solidFill>
              </a:rPr>
              <a:t>registered or unregistered trademarks </a:t>
            </a:r>
            <a:r>
              <a:rPr lang="en-US" sz="700" b="1" dirty="0" smtClean="0">
                <a:solidFill>
                  <a:schemeClr val="bg1"/>
                </a:solidFill>
              </a:rPr>
              <a:t>and/or service marks of </a:t>
            </a:r>
            <a:r>
              <a:rPr lang="en-US" sz="700" b="1" dirty="0">
                <a:solidFill>
                  <a:schemeClr val="bg1"/>
                </a:solidFill>
              </a:rPr>
              <a:t>VeriSign, Inc</a:t>
            </a:r>
            <a:r>
              <a:rPr lang="en-US" sz="700" b="1" dirty="0" smtClean="0">
                <a:solidFill>
                  <a:schemeClr val="bg1"/>
                </a:solidFill>
              </a:rPr>
              <a:t>., and/or </a:t>
            </a:r>
            <a:r>
              <a:rPr lang="en-US" sz="700" b="1" dirty="0">
                <a:solidFill>
                  <a:schemeClr val="bg1"/>
                </a:solidFill>
              </a:rPr>
              <a:t>its subsidiaries in the United States and in foreign countries. </a:t>
            </a:r>
            <a:r>
              <a:rPr lang="en-US" sz="700" b="1" dirty="0" smtClean="0">
                <a:solidFill>
                  <a:schemeClr val="bg1"/>
                </a:solidFill>
              </a:rPr>
              <a:t>All </a:t>
            </a:r>
            <a:r>
              <a:rPr lang="en-US" sz="700" b="1" dirty="0">
                <a:solidFill>
                  <a:schemeClr val="bg1"/>
                </a:solidFill>
              </a:rPr>
              <a:t>other </a:t>
            </a:r>
            <a:r>
              <a:rPr lang="en-US" sz="700" b="1" dirty="0" smtClean="0">
                <a:solidFill>
                  <a:schemeClr val="bg1"/>
                </a:solidFill>
              </a:rPr>
              <a:t>trademarks, service marks, and designs </a:t>
            </a:r>
            <a:r>
              <a:rPr lang="en-US" sz="700" b="1" dirty="0">
                <a:solidFill>
                  <a:schemeClr val="bg1"/>
                </a:solidFill>
              </a:rPr>
              <a:t>are property of their respective owners.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7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0"/>
            <a:ext cx="74120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  <a:t>Title Slide </a:t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</a:b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  <a:t>Second Line Here</a:t>
            </a:r>
            <a:endParaRPr lang="en-US" sz="4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6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</a:rPr>
              <a:t>2013 </a:t>
            </a:r>
            <a:r>
              <a:rPr lang="en-US" sz="700" b="1" dirty="0">
                <a:solidFill>
                  <a:srgbClr val="7F7F7F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</a:rPr>
              <a:t>VERISIGN </a:t>
            </a:r>
            <a:r>
              <a:rPr lang="en-US" sz="700" b="1" dirty="0">
                <a:solidFill>
                  <a:srgbClr val="7F7F7F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</a:rPr>
              <a:t>All </a:t>
            </a:r>
            <a:r>
              <a:rPr lang="en-US" sz="700" b="1" dirty="0">
                <a:solidFill>
                  <a:srgbClr val="7F7F7F"/>
                </a:solidFill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6451598"/>
            <a:ext cx="155448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Public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0" r:id="rId8"/>
    <p:sldLayoutId id="2147483661" r:id="rId9"/>
    <p:sldLayoutId id="2147483664" r:id="rId10"/>
    <p:sldLayoutId id="2147483666" r:id="rId11"/>
    <p:sldLayoutId id="2147483665" r:id="rId12"/>
    <p:sldLayoutId id="214748366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2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6562" y="1809750"/>
            <a:ext cx="7412038" cy="1543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endParaRPr lang="en-US" sz="4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Kindred Domains: Detecting and Clustering Botnet Domains Using DNS Traffic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Matt Thomas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Data Architect, Verisign Labs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0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1089837"/>
            <a:ext cx="7153202" cy="22711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Average SLD receives minimal amount of NXD traffic</a:t>
            </a:r>
          </a:p>
          <a:p>
            <a:pPr lvl="1"/>
            <a:r>
              <a:rPr lang="en-US" smtClean="0"/>
              <a:t>95% of SLD’s NXD receive less than 10 requests within 24 hours</a:t>
            </a:r>
          </a:p>
          <a:p>
            <a:r>
              <a:rPr lang="en-US" smtClean="0"/>
              <a:t>High “churn” rate within the SLD set during a week</a:t>
            </a:r>
          </a:p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How does Conficker’s NXD traffic compare?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2" y="3565740"/>
            <a:ext cx="3544711" cy="2555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91" y="3565739"/>
            <a:ext cx="3544711" cy="25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4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Conficker’s</a:t>
            </a:r>
            <a:r>
              <a:rPr lang="en-US" dirty="0" smtClean="0"/>
              <a:t> </a:t>
            </a:r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5427921"/>
            <a:ext cx="7696200" cy="762000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NXD traffic volume for DGA domains prior, during and after their expected generation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84521"/>
            <a:ext cx="5753667" cy="4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2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Conficker’s</a:t>
            </a:r>
            <a:r>
              <a:rPr lang="en-US" dirty="0" smtClean="0"/>
              <a:t> </a:t>
            </a:r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5637699"/>
            <a:ext cx="7851422" cy="7425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NXD traffic diversity (/24 of the RNS) for DGA domains prior, during and after their expected generation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29" y="876253"/>
            <a:ext cx="6417160" cy="46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0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Conficker’s</a:t>
            </a:r>
            <a:r>
              <a:rPr lang="en-US" dirty="0" smtClean="0"/>
              <a:t> </a:t>
            </a:r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1" y="1139456"/>
            <a:ext cx="8229600" cy="269275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Despite specific generation date, DGA domains receive traffic pre and post its specific generation date</a:t>
            </a:r>
          </a:p>
          <a:p>
            <a:pPr lvl="1"/>
            <a:r>
              <a:rPr lang="en-US" smtClean="0"/>
              <a:t>Possible global clock skew; also possible misconfiguration </a:t>
            </a:r>
          </a:p>
          <a:p>
            <a:r>
              <a:rPr lang="en-US" smtClean="0"/>
              <a:t>Large amount of traffic from diverse set of RNS for SLDs</a:t>
            </a:r>
          </a:p>
          <a:p>
            <a:pPr lvl="1"/>
            <a:r>
              <a:rPr lang="en-US" smtClean="0"/>
              <a:t>Statistical abnormal compare to whole NXD population</a:t>
            </a:r>
          </a:p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How can we detect and associate malware domains?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24552"/>
            <a:ext cx="3733800" cy="269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24552"/>
            <a:ext cx="3810000" cy="27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and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8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Traffic Similarity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02743"/>
            <a:ext cx="8229600" cy="4038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smtClean="0"/>
              <a:t>We try to address the following questions:</a:t>
            </a:r>
          </a:p>
          <a:p>
            <a:pPr lvl="1"/>
            <a:r>
              <a:rPr lang="en-US" sz="2200" smtClean="0"/>
              <a:t>How similar are traffic streams to each other?</a:t>
            </a:r>
          </a:p>
          <a:p>
            <a:pPr lvl="1"/>
            <a:r>
              <a:rPr lang="en-US" sz="2200" smtClean="0"/>
              <a:t>Can the similarity be used to group different traffic streams?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200" smtClean="0"/>
          </a:p>
          <a:p>
            <a:r>
              <a:rPr lang="en-US" sz="2800" smtClean="0"/>
              <a:t>The similarity function is a real-valued function that quantifies the </a:t>
            </a:r>
            <a:r>
              <a:rPr lang="en-US" sz="2800" i="1" smtClean="0"/>
              <a:t>similarity</a:t>
            </a:r>
            <a:r>
              <a:rPr lang="en-US" sz="2800" smtClean="0"/>
              <a:t> between two entities</a:t>
            </a:r>
          </a:p>
          <a:p>
            <a:r>
              <a:rPr lang="en-US" sz="2800" smtClean="0"/>
              <a:t>Jaccard Index is a statistic for comparing the similarity and diversity of sample sets (one among many)</a:t>
            </a:r>
            <a:endParaRPr lang="en-US" sz="2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966" y="5444646"/>
            <a:ext cx="182880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55" y="5271786"/>
            <a:ext cx="2082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Conficker’s</a:t>
            </a:r>
            <a:r>
              <a:rPr lang="en-US" dirty="0" smtClean="0"/>
              <a:t> Traffic Similarity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5672188"/>
            <a:ext cx="7622822" cy="66639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CDF of pairwise domain similarities for a set of DGA domains based on on their /24 RNS set for a given day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35" y="971060"/>
            <a:ext cx="6204000" cy="4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5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Conficker’s</a:t>
            </a:r>
            <a:r>
              <a:rPr lang="en-US" dirty="0" smtClean="0"/>
              <a:t> Traffic Similarity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69191"/>
            <a:ext cx="8080022" cy="928866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Subset of domains from Conficker A &amp; B clustered based on similarity using single-linkage algorithm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22" y="1017746"/>
            <a:ext cx="5792070" cy="44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Conficker’s</a:t>
            </a:r>
            <a:r>
              <a:rPr lang="en-US" dirty="0" smtClean="0"/>
              <a:t> </a:t>
            </a:r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5576" y="966540"/>
            <a:ext cx="8229600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Domains on a specific DGA date have very high </a:t>
            </a:r>
            <a:r>
              <a:rPr lang="en-US" sz="2600" smtClean="0"/>
              <a:t>similarity measures, most measuring higher than 0.9</a:t>
            </a:r>
          </a:p>
          <a:p>
            <a:r>
              <a:rPr lang="en-US" sz="2600" smtClean="0"/>
              <a:t>Techniques such as hierarchical clustering could potentially group domains from a specific DGA into distinct clusters based on DNS traffic similarity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How do various similarity thresholds affect the cluster?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250" y="4311193"/>
            <a:ext cx="2847217" cy="2200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310686"/>
            <a:ext cx="3046034" cy="21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shortened_demo_nxd_clust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463"/>
            <a:ext cx="9144000" cy="68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8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Author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75" y="1107263"/>
            <a:ext cx="3200400" cy="2362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84613" y="1107263"/>
            <a:ext cx="2670061" cy="2362200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 smtClean="0"/>
              <a:t>Matthew Thomas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Data Architect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Verisign Labs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2" y="4038600"/>
            <a:ext cx="3200400" cy="2362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54582" y="4038600"/>
            <a:ext cx="50292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1313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7525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818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Aziz Mohaisen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Sr. Research Scientist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Verisign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5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Similarity Thresholds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0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Similarity Thresholds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399" y="5529205"/>
            <a:ext cx="8003822" cy="908085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number of SLDs contained in a cluster at various similarity threshold levels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84" y="950891"/>
            <a:ext cx="6290115" cy="45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3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Similarity Thresholds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0187" y="5543014"/>
            <a:ext cx="8003822" cy="894999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number of distinct clusters formed at various similarity threshold levels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41886"/>
            <a:ext cx="6555698" cy="47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8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– Similarity Thresholds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9480" y="5673425"/>
            <a:ext cx="8003822" cy="894999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Temporal evolution of clusters based on SLDs present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86" y="972296"/>
            <a:ext cx="6458849" cy="46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7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Malware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2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Malware Detection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385" y="1164265"/>
            <a:ext cx="8229600" cy="3262745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Similarity thresholds influence the number of clusters and the number of domains within each cluster</a:t>
            </a:r>
          </a:p>
          <a:p>
            <a:endParaRPr lang="en-US" sz="2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smtClean="0"/>
              <a:t>What resulting clusters appear when such a technique is applied to all NXD traffic?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86" y="4079620"/>
            <a:ext cx="2602060" cy="1876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339" y="4079620"/>
            <a:ext cx="2602062" cy="1876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185" y="4070980"/>
            <a:ext cx="2590800" cy="18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Malware Detection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5591280"/>
            <a:ext cx="7890241" cy="8289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Clusters identified with a similarity threshold set to &gt; 0.9  </a:t>
            </a:r>
          </a:p>
          <a:p>
            <a:r>
              <a:rPr lang="en-US" smtClean="0"/>
              <a:t>Each point is a cluster – measures # domains and # RNS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29" y="817162"/>
            <a:ext cx="6621573" cy="47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Malware Detection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3844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Many detected clusters of malware/variants use a small amount of domains observable in our dataset</a:t>
            </a:r>
          </a:p>
          <a:p>
            <a:r>
              <a:rPr lang="en-US" sz="2600" dirty="0" smtClean="0"/>
              <a:t>A few clusters generated several hundred domains</a:t>
            </a:r>
          </a:p>
          <a:p>
            <a:pPr lvl="1"/>
            <a:r>
              <a:rPr lang="en-US" sz="2200" dirty="0" smtClean="0"/>
              <a:t>May influence evasiveness and resilience of a botnet</a:t>
            </a:r>
          </a:p>
          <a:p>
            <a:r>
              <a:rPr lang="en-US" sz="2600" dirty="0" smtClean="0"/>
              <a:t>Several clusters have thousands of distinct /24s</a:t>
            </a:r>
          </a:p>
          <a:p>
            <a:pPr lvl="1"/>
            <a:r>
              <a:rPr lang="en-US" sz="2200" dirty="0" smtClean="0"/>
              <a:t>Infection rate or prevalence of a malware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781646"/>
            <a:ext cx="3644576" cy="26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 and Future Work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look at using the authoritative NXD traffic for identifying DGA’s used as the C&amp;C channel of malware</a:t>
            </a:r>
          </a:p>
          <a:p>
            <a:pPr lvl="1"/>
            <a:r>
              <a:rPr lang="en-US" sz="2200" dirty="0" smtClean="0"/>
              <a:t>We use the largest dataset from com/net resolution</a:t>
            </a:r>
          </a:p>
          <a:p>
            <a:pPr lvl="1"/>
            <a:r>
              <a:rPr lang="en-US" sz="2200" dirty="0" smtClean="0"/>
              <a:t>Domain names used for C&amp;C are identifiable by their request pattern</a:t>
            </a:r>
          </a:p>
          <a:p>
            <a:pPr lvl="1"/>
            <a:r>
              <a:rPr lang="en-US" sz="2200" dirty="0" smtClean="0"/>
              <a:t>Different generations of the </a:t>
            </a:r>
            <a:r>
              <a:rPr lang="en-US" sz="2200" dirty="0" err="1" smtClean="0"/>
              <a:t>Conficker</a:t>
            </a:r>
            <a:r>
              <a:rPr lang="en-US" sz="2200" dirty="0" smtClean="0"/>
              <a:t> malware family are identified</a:t>
            </a:r>
          </a:p>
          <a:p>
            <a:pPr lvl="1"/>
            <a:r>
              <a:rPr lang="en-US" sz="2200" dirty="0" smtClean="0"/>
              <a:t>Clustering of traffic yields interesting structures identifying evasion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r>
              <a:rPr lang="en-US" dirty="0" smtClean="0"/>
              <a:t>Future works: We will look into extending the work</a:t>
            </a:r>
          </a:p>
          <a:p>
            <a:pPr lvl="1"/>
            <a:r>
              <a:rPr lang="en-US" sz="2200" dirty="0" smtClean="0"/>
              <a:t>To other malware families using DNS for C&amp;C</a:t>
            </a:r>
          </a:p>
          <a:p>
            <a:pPr lvl="1"/>
            <a:r>
              <a:rPr lang="en-US" sz="2200" dirty="0" smtClean="0"/>
              <a:t>Highlight operation impact and evolution of evasion techniques</a:t>
            </a:r>
          </a:p>
          <a:p>
            <a:pPr lvl="1"/>
            <a:r>
              <a:rPr lang="en-US" sz="2200" dirty="0" smtClean="0"/>
              <a:t>Explore spread of infections via remote sensing at the DNS level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774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889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2215444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1735667" y="65898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959556" y="651933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11299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Command &amp; Control Botnets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82091" y="2289649"/>
            <a:ext cx="4890272" cy="321168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68890" y="1447800"/>
            <a:ext cx="5017910" cy="4892830"/>
          </a:xfrm>
        </p:spPr>
        <p:txBody>
          <a:bodyPr>
            <a:normAutofit/>
          </a:bodyPr>
          <a:lstStyle/>
          <a:p>
            <a:r>
              <a:rPr lang="en-US" dirty="0" smtClean="0"/>
              <a:t>Malware commonly uses Domain Fast-Fluxing or Domain Generation Algorithms (DGA)</a:t>
            </a:r>
          </a:p>
          <a:p>
            <a:endParaRPr lang="en-US" dirty="0" smtClean="0"/>
          </a:p>
          <a:p>
            <a:r>
              <a:rPr lang="en-US" dirty="0" smtClean="0"/>
              <a:t>Typically seeded by system clock</a:t>
            </a:r>
          </a:p>
          <a:p>
            <a:r>
              <a:rPr lang="en-US" dirty="0" smtClean="0"/>
              <a:t>Domains span many TLDs</a:t>
            </a:r>
          </a:p>
          <a:p>
            <a:endParaRPr lang="en-US" dirty="0" smtClean="0"/>
          </a:p>
          <a:p>
            <a:r>
              <a:rPr lang="en-US" dirty="0" smtClean="0"/>
              <a:t>DNS traffic lookup patterns will emerge as all infected hosts resolve the same set of domains</a:t>
            </a:r>
          </a:p>
          <a:p>
            <a:pPr lvl="1"/>
            <a:r>
              <a:rPr lang="en-US" dirty="0" smtClean="0"/>
              <a:t>Most result in </a:t>
            </a:r>
            <a:r>
              <a:rPr lang="en-US" dirty="0" err="1" smtClean="0"/>
              <a:t>NXDomain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57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Conficker</a:t>
            </a:r>
            <a:r>
              <a:rPr lang="en-US" dirty="0" smtClean="0"/>
              <a:t>: The Quintessential DGA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6049" y="1235369"/>
            <a:ext cx="8080022" cy="1580445"/>
          </a:xfrm>
        </p:spPr>
        <p:txBody>
          <a:bodyPr>
            <a:normAutofit/>
          </a:bodyPr>
          <a:lstStyle/>
          <a:p>
            <a:r>
              <a:rPr lang="en-US" dirty="0" smtClean="0"/>
              <a:t>A malware family that popularized the concept of DGA</a:t>
            </a:r>
          </a:p>
          <a:p>
            <a:r>
              <a:rPr lang="en-US" dirty="0" smtClean="0"/>
              <a:t>Thousands of infected machines still exist</a:t>
            </a:r>
          </a:p>
          <a:p>
            <a:r>
              <a:rPr lang="en-US" dirty="0" smtClean="0"/>
              <a:t>Many variants – each generates different set of domains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31" y="2807174"/>
            <a:ext cx="5562600" cy="1244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48749" y="4060414"/>
            <a:ext cx="8080022" cy="1690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1313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7525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818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DGA Algorithm was reverse engineered</a:t>
            </a:r>
          </a:p>
          <a:p>
            <a:pPr lvl="1"/>
            <a:r>
              <a:rPr lang="en-US" dirty="0" smtClean="0"/>
              <a:t>Provides set of domains generated for each variant for a given day</a:t>
            </a:r>
          </a:p>
          <a:p>
            <a:pPr lvl="1"/>
            <a:r>
              <a:rPr lang="en-US" dirty="0" smtClean="0"/>
              <a:t>Useful “ground truth” for detection</a:t>
            </a:r>
          </a:p>
          <a:p>
            <a:pPr marL="11113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How does </a:t>
            </a:r>
            <a:r>
              <a:rPr lang="en-US" dirty="0" err="1" smtClean="0">
                <a:solidFill>
                  <a:schemeClr val="tx1"/>
                </a:solidFill>
              </a:rPr>
              <a:t>Conficker</a:t>
            </a:r>
            <a:r>
              <a:rPr lang="en-US" dirty="0" smtClean="0">
                <a:solidFill>
                  <a:schemeClr val="tx1"/>
                </a:solidFill>
              </a:rPr>
              <a:t> traffic differ from typical NXD traffic?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48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5562600"/>
            <a:ext cx="7848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Daily volume of NXD traffic for CC/TV/NET/COM</a:t>
            </a:r>
          </a:p>
          <a:p>
            <a:r>
              <a:rPr lang="en-US" dirty="0" smtClean="0"/>
              <a:t>NXD traffic is associated with domains not registered, mistyped,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91491"/>
            <a:ext cx="8569663" cy="42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0287" y="5374759"/>
            <a:ext cx="7622822" cy="9144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Daily number of unique Second Level Domains (SLDs)</a:t>
            </a:r>
          </a:p>
          <a:p>
            <a:r>
              <a:rPr lang="en-US" smtClean="0"/>
              <a:t>The traffic is NXD (not registered domains, mistyped, etc)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955159"/>
            <a:ext cx="8626596" cy="43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91" y="1089027"/>
            <a:ext cx="8229600" cy="26927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 typically sees ~2.5 billion NXD requests per day and spans over 350 million unique SLDs</a:t>
            </a:r>
          </a:p>
          <a:p>
            <a:r>
              <a:rPr lang="en-US" smtClean="0"/>
              <a:t>NET receives 500 million NXD requests over 60M SLDs (SLDs that are not registered, or mistyped)</a:t>
            </a:r>
          </a:p>
          <a:p>
            <a:r>
              <a:rPr lang="en-US" smtClean="0"/>
              <a:t>ccTLDs receive significantly less traffic, and less NXD</a:t>
            </a:r>
          </a:p>
          <a:p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What’s the distribution of requests per SLD?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55" y="3952496"/>
            <a:ext cx="4344136" cy="2172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5" y="3986730"/>
            <a:ext cx="4275667" cy="21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3094" y="5467777"/>
            <a:ext cx="7831667" cy="808676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CDF of average number of NXD requests per SLD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42453"/>
            <a:ext cx="6108316" cy="44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4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NXDomain</a:t>
            </a:r>
            <a:r>
              <a:rPr lang="en-US" dirty="0" smtClean="0"/>
              <a:t> Traffic Data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7800" y="5718544"/>
            <a:ext cx="6781800" cy="52528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CDF of number of days an SLD appears in a week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67" y="1146544"/>
            <a:ext cx="6128981" cy="44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erisign Theme 2013">
  <a:themeElements>
    <a:clrScheme name="VRSN Corporate Colors 2013">
      <a:dk1>
        <a:srgbClr val="000000"/>
      </a:dk1>
      <a:lt1>
        <a:srgbClr val="FFFFFF"/>
      </a:lt1>
      <a:dk2>
        <a:srgbClr val="707070"/>
      </a:dk2>
      <a:lt2>
        <a:srgbClr val="0061A3"/>
      </a:lt2>
      <a:accent1>
        <a:srgbClr val="61A1D4"/>
      </a:accent1>
      <a:accent2>
        <a:srgbClr val="6BB02E"/>
      </a:accent2>
      <a:accent3>
        <a:srgbClr val="99D4F5"/>
      </a:accent3>
      <a:accent4>
        <a:srgbClr val="FFCB03"/>
      </a:accent4>
      <a:accent5>
        <a:srgbClr val="5B8F22"/>
      </a:accent5>
      <a:accent6>
        <a:srgbClr val="F2821D"/>
      </a:accent6>
      <a:hlink>
        <a:srgbClr val="1DA4FF"/>
      </a:hlink>
      <a:folHlink>
        <a:srgbClr val="995BD7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A31BD553E28479D77D6C5CA387789" ma:contentTypeVersion="9" ma:contentTypeDescription="Create a new document." ma:contentTypeScope="" ma:versionID="1737c9e938fdf24736bc2cfa6c9e6062">
  <xsd:schema xmlns:xsd="http://www.w3.org/2001/XMLSchema" xmlns:xs="http://www.w3.org/2001/XMLSchema" xmlns:p="http://schemas.microsoft.com/office/2006/metadata/properties" xmlns:ns1="http://schemas.microsoft.com/sharepoint/v3" xmlns:ns2="ed4a67f4-52d1-4cb9-9a19-fae63c0a5318" xmlns:ns3="http://schemas.microsoft.com/sharepoint/v3/fields" targetNamespace="http://schemas.microsoft.com/office/2006/metadata/properties" ma:root="true" ma:fieldsID="2891a6743afa906ef06db525c24a97e5" ns1:_="" ns2:_="" ns3:_="">
    <xsd:import namespace="http://schemas.microsoft.com/sharepoint/v3"/>
    <xsd:import namespace="ed4a67f4-52d1-4cb9-9a19-fae63c0a531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ollateral_x0020_Type" minOccurs="0"/>
                <xsd:element ref="ns2:Corporate_x0020_or_x0020_Product" minOccurs="0"/>
                <xsd:element ref="ns2:Expire_x0020_Date" minOccurs="0"/>
                <xsd:element ref="ns2:Organization" minOccurs="0"/>
                <xsd:element ref="ns2:Product_x0020_or_x0020_Service" minOccurs="0"/>
                <xsd:element ref="ns2:Target_x0020_Audience" minOccurs="0"/>
                <xsd:element ref="ns3:wic_System_Copyright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5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a67f4-52d1-4cb9-9a19-fae63c0a5318" elementFormDefault="qualified">
    <xsd:import namespace="http://schemas.microsoft.com/office/2006/documentManagement/types"/>
    <xsd:import namespace="http://schemas.microsoft.com/office/infopath/2007/PartnerControls"/>
    <xsd:element name="Collateral_x0020_Type" ma:index="8" nillable="true" ma:displayName="Collateral Type" ma:default="General Corporate" ma:format="Dropdown" ma:internalName="Collateral_x0020_Type">
      <xsd:simpleType>
        <xsd:restriction base="dms:Choice">
          <xsd:enumeration value="Ad Banners"/>
          <xsd:enumeration value="Brochures"/>
          <xsd:enumeration value="Blogs"/>
          <xsd:enumeration value="Booths"/>
          <xsd:enumeration value="Case Studies"/>
          <xsd:enumeration value="Data Sheets"/>
          <xsd:enumeration value="FAQs"/>
          <xsd:enumeration value="Flyers"/>
          <xsd:enumeration value="General Corporate"/>
          <xsd:enumeration value="Infographics"/>
          <xsd:enumeration value="Market Briefs"/>
          <xsd:enumeration value="Newsletters"/>
          <xsd:enumeration value="News Releases"/>
          <xsd:enumeration value="Posters"/>
          <xsd:enumeration value="Product Sheets"/>
          <xsd:enumeration value="Promos"/>
          <xsd:enumeration value="Reports"/>
          <xsd:enumeration value="Technical Papers"/>
          <xsd:enumeration value="User Guides"/>
          <xsd:enumeration value="White papers"/>
          <xsd:enumeration value="Miscellaneous"/>
        </xsd:restriction>
      </xsd:simpleType>
    </xsd:element>
    <xsd:element name="Corporate_x0020_or_x0020_Product" ma:index="9" nillable="true" ma:displayName="Corporate or Product" ma:default="Corporate" ma:format="Dropdown" ma:internalName="Corporate_x0020_or_x0020_Product">
      <xsd:simpleType>
        <xsd:restriction base="dms:Choice">
          <xsd:enumeration value="Corporate"/>
          <xsd:enumeration value="Product"/>
        </xsd:restriction>
      </xsd:simpleType>
    </xsd:element>
    <xsd:element name="Expire_x0020_Date" ma:index="10" nillable="true" ma:displayName="Expire Date" ma:format="DateOnly" ma:internalName="Expire_x0020_Date">
      <xsd:simpleType>
        <xsd:restriction base="dms:DateTime"/>
      </xsd:simpleType>
    </xsd:element>
    <xsd:element name="Organization" ma:index="11" nillable="true" ma:displayName="Organization" ma:default="Corp Marketing" ma:format="Dropdown" ma:internalName="Organization">
      <xsd:simpleType>
        <xsd:restriction base="dms:Choice">
          <xsd:enumeration value="Branding &amp; Advertising"/>
          <xsd:enumeration value="CIS"/>
          <xsd:enumeration value="Corp Comm"/>
          <xsd:enumeration value="Corp Marketing"/>
          <xsd:enumeration value="Customer Support"/>
          <xsd:enumeration value="CTO"/>
          <xsd:enumeration value="Events"/>
          <xsd:enumeration value="Finance"/>
          <xsd:enumeration value="Investor Relations"/>
          <xsd:enumeration value="HR"/>
          <xsd:enumeration value="Legal"/>
          <xsd:enumeration value="Naming"/>
          <xsd:enumeration value="NIA"/>
          <xsd:enumeration value="PMO"/>
          <xsd:enumeration value="Policy"/>
          <xsd:enumeration value="TSG"/>
          <xsd:enumeration value="Other"/>
        </xsd:restriction>
      </xsd:simpleType>
    </xsd:element>
    <xsd:element name="Product_x0020_or_x0020_Service" ma:index="12" nillable="true" ma:displayName="Product or Service" ma:default="Corporate" ma:format="Dropdown" ma:internalName="Product_x0020_or_x0020_Service">
      <xsd:simpleType>
        <xsd:union memberTypes="dms:Text">
          <xsd:simpleType>
            <xsd:restriction base="dms:Choice">
              <xsd:enumeration value="Atlas"/>
              <xsd:enumeration value="COM"/>
              <xsd:enumeration value="DNSSEC"/>
              <xsd:enumeration value="DDoS Protection"/>
              <xsd:enumeration value="GOV"/>
              <xsd:enumeration value="iDefense"/>
              <xsd:enumeration value="IPS"/>
              <xsd:enumeration value="IPv6"/>
              <xsd:enumeration value="MalDetector"/>
              <xsd:enumeration value="Managed DNS"/>
              <xsd:enumeration value="MobileView"/>
              <xsd:enumeration value="NET"/>
              <xsd:enumeration value="New gTLD"/>
              <xsd:enumeration value="Registry Lock"/>
              <xsd:enumeration value="TV"/>
              <xsd:enumeration value="Other TLD"/>
              <xsd:enumeration value="Corporate"/>
            </xsd:restriction>
          </xsd:simpleType>
        </xsd:union>
      </xsd:simpleType>
    </xsd:element>
    <xsd:element name="Target_x0020_Audience" ma:index="13" nillable="true" ma:displayName="Target Audience" ma:default="Internal VRSN" ma:format="Dropdown" ma:internalName="Target_x0020_Audience">
      <xsd:simpleType>
        <xsd:restriction base="dms:Choice">
          <xsd:enumeration value="Internal VRSN"/>
          <xsd:enumeration value="External VRSN"/>
          <xsd:enumeration value="Bot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4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ed4a67f4-52d1-4cb9-9a19-fae63c0a5318">Corp Marketing</Organization>
    <Language xmlns="http://schemas.microsoft.com/sharepoint/v3">English</Language>
    <Corporate_x0020_or_x0020_Product xmlns="ed4a67f4-52d1-4cb9-9a19-fae63c0a5318">Corporate</Corporate_x0020_or_x0020_Product>
    <Target_x0020_Audience xmlns="ed4a67f4-52d1-4cb9-9a19-fae63c0a5318">Both</Target_x0020_Audience>
    <Collateral_x0020_Type xmlns="ed4a67f4-52d1-4cb9-9a19-fae63c0a5318">General Corporate</Collateral_x0020_Type>
    <Product_x0020_or_x0020_Service xmlns="ed4a67f4-52d1-4cb9-9a19-fae63c0a5318">Corporate</Product_x0020_or_x0020_Service>
    <Expire_x0020_Date xmlns="ed4a67f4-52d1-4cb9-9a19-fae63c0a5318">2014-12-19T05:00:00+00:00</Expire_x0020_Date>
    <wic_System_Copyright xmlns="http://schemas.microsoft.com/sharepoint/v3/fields">Dec 2013</wic_System_Copyrigh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3A9537-B0E8-4A09-9A7C-C6227DBE7E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4a67f4-52d1-4cb9-9a19-fae63c0a531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F81545-1898-4A51-8302-15CC68E3F2F0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ed4a67f4-52d1-4cb9-9a19-fae63c0a5318"/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497B34-0B09-455D-8119-54CC0DB374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852</Words>
  <Application>Microsoft Macintosh PowerPoint</Application>
  <PresentationFormat>On-screen Show (4:3)</PresentationFormat>
  <Paragraphs>119</Paragraphs>
  <Slides>29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Verisign Theme 2013</vt:lpstr>
      <vt:lpstr>  Kindred Domains: Detecting and Clustering Botnet Domains Using DNS Traffic </vt:lpstr>
      <vt:lpstr>About the Author</vt:lpstr>
      <vt:lpstr>An Overview of Command &amp; Control Botnets</vt:lpstr>
      <vt:lpstr>Conficker: The Quintessential DGA</vt:lpstr>
      <vt:lpstr>NXDomain Traffic Data</vt:lpstr>
      <vt:lpstr>NXDomain Traffic Data</vt:lpstr>
      <vt:lpstr>NXDomain Traffic Data</vt:lpstr>
      <vt:lpstr>NXDomain Traffic Data</vt:lpstr>
      <vt:lpstr>NXDomain Traffic Data</vt:lpstr>
      <vt:lpstr>NXDomain Traffic Data</vt:lpstr>
      <vt:lpstr>Conficker’s NXDomain Traffic Data</vt:lpstr>
      <vt:lpstr>Conficker’s NXDomain Traffic Data</vt:lpstr>
      <vt:lpstr>Conficker’s NXDomain Traffic Data</vt:lpstr>
      <vt:lpstr>Detection and Clustering</vt:lpstr>
      <vt:lpstr>Computing Traffic Similarity</vt:lpstr>
      <vt:lpstr>Conficker’s Traffic Similarity</vt:lpstr>
      <vt:lpstr>Conficker’s Traffic Similarity</vt:lpstr>
      <vt:lpstr>Conficker’s NXDomain Traffic Data</vt:lpstr>
      <vt:lpstr>PowerPoint Presentation</vt:lpstr>
      <vt:lpstr>Clustering – Similarity Thresholds</vt:lpstr>
      <vt:lpstr>Clustering – Similarity Thresholds</vt:lpstr>
      <vt:lpstr>Clustering – Similarity Thresholds</vt:lpstr>
      <vt:lpstr>Clustering – Similarity Thresholds</vt:lpstr>
      <vt:lpstr>Global Malware Detection</vt:lpstr>
      <vt:lpstr>Global Malware Detection</vt:lpstr>
      <vt:lpstr>Global Malware Detection</vt:lpstr>
      <vt:lpstr>Global Malware Detection</vt:lpstr>
      <vt:lpstr>Concluding Remarks and Future Work</vt:lpstr>
      <vt:lpstr>PowerPoint Presentation</vt:lpstr>
    </vt:vector>
  </TitlesOfParts>
  <Company>Adobe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 PPT Template - General Use</dc:title>
  <dc:creator>sbenson</dc:creator>
  <cp:lastModifiedBy>Thomas, Matthew</cp:lastModifiedBy>
  <cp:revision>78</cp:revision>
  <cp:lastPrinted>2014-05-01T18:33:33Z</cp:lastPrinted>
  <dcterms:created xsi:type="dcterms:W3CDTF">2013-11-06T02:31:54Z</dcterms:created>
  <dcterms:modified xsi:type="dcterms:W3CDTF">2014-06-10T18:21:12Z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-1746766739</vt:i4>
  </property>
  <property fmtid="{D5CDD505-2E9C-101B-9397-08002B2CF9AE}" pid="3" name="_NewReviewCycle">
    <vt:lpwstr/>
  </property>
  <property fmtid="{D5CDD505-2E9C-101B-9397-08002B2CF9AE}" pid="4" name="_EmailSubject">
    <vt:lpwstr>all set with slides for DNS-OARC?</vt:lpwstr>
  </property>
  <property fmtid="{D5CDD505-2E9C-101B-9397-08002B2CF9AE}" pid="5" name="_AuthorEmailDisplayName">
    <vt:lpwstr>Shames, Alyssa</vt:lpwstr>
  </property>
  <property fmtid="{D5CDD505-2E9C-101B-9397-08002B2CF9AE}" pid="6" name="_AuthorEmail">
    <vt:lpwstr>ashames@verisign.com</vt:lpwstr>
  </property>
  <property fmtid="{D5CDD505-2E9C-101B-9397-08002B2CF9AE}" pid="7" name="_PreviousAdHocReviewCycleID">
    <vt:i4>1125252822</vt:i4>
  </property>
  <property fmtid="{D5CDD505-2E9C-101B-9397-08002B2CF9AE}" pid="8" name="ContentTypeId">
    <vt:lpwstr>0x0101008EFA31BD553E28479D77D6C5CA387789</vt:lpwstr>
  </property>
</Properties>
</file>