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1" r:id="rId3"/>
    <p:sldId id="280" r:id="rId4"/>
    <p:sldId id="264" r:id="rId5"/>
    <p:sldId id="265" r:id="rId6"/>
    <p:sldId id="267" r:id="rId7"/>
    <p:sldId id="266" r:id="rId8"/>
    <p:sldId id="268" r:id="rId9"/>
    <p:sldId id="279" r:id="rId10"/>
    <p:sldId id="282" r:id="rId11"/>
    <p:sldId id="269" r:id="rId12"/>
    <p:sldId id="270" r:id="rId13"/>
    <p:sldId id="276" r:id="rId14"/>
    <p:sldId id="278" r:id="rId15"/>
    <p:sldId id="283" r:id="rId16"/>
    <p:sldId id="274" r:id="rId17"/>
    <p:sldId id="277" r:id="rId18"/>
    <p:sldId id="275" r:id="rId19"/>
    <p:sldId id="281" r:id="rId20"/>
    <p:sldId id="273" r:id="rId21"/>
    <p:sldId id="271" r:id="rId22"/>
    <p:sldId id="272" r:id="rId23"/>
    <p:sldId id="258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92024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84048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76072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768096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960120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152144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344168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536192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38" autoAdjust="0"/>
  </p:normalViewPr>
  <p:slideViewPr>
    <p:cSldViewPr>
      <p:cViewPr varScale="1">
        <p:scale>
          <a:sx n="127" d="100"/>
          <a:sy n="127" d="100"/>
        </p:scale>
        <p:origin x="-1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920CF-E91C-AC4C-8E88-67F482D54E2F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A56E-5351-E245-9508-9E127D4C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43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9535B-9DF9-DB4A-99A4-9182E315198B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045ED-A594-5545-B05C-4BBE5954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844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8985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91" y="2591384"/>
            <a:ext cx="9133129" cy="1675234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2628900"/>
            <a:ext cx="9144000" cy="16383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3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8943278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00075" y="1767840"/>
            <a:ext cx="1875073" cy="670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628900" y="176784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0075" y="2668905"/>
            <a:ext cx="1875073" cy="670560"/>
          </a:xfrm>
          <a:prstGeom prst="rect">
            <a:avLst/>
          </a:prstGeom>
          <a:solidFill>
            <a:srgbClr val="00334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628900" y="2668905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00075" y="3569970"/>
            <a:ext cx="1875073" cy="670560"/>
          </a:xfrm>
          <a:prstGeom prst="rect">
            <a:avLst/>
          </a:prstGeom>
          <a:solidFill>
            <a:srgbClr val="00334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628900" y="356997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00075" y="4471035"/>
            <a:ext cx="1875073" cy="670560"/>
          </a:xfrm>
          <a:prstGeom prst="rect">
            <a:avLst/>
          </a:prstGeom>
          <a:solidFill>
            <a:srgbClr val="00334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2628900" y="4471035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0075" y="5372100"/>
            <a:ext cx="1875073" cy="670560"/>
          </a:xfrm>
          <a:prstGeom prst="rect">
            <a:avLst/>
          </a:prstGeom>
          <a:solidFill>
            <a:srgbClr val="00334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628900" y="537210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6835" y="175692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835" y="2662681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355" y="3564122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35" y="4466339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28900" y="17526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28900" y="26670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628900" y="35814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8900" y="44577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8900" y="53721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5" y="53721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38" name="Picture 37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8276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6" name="Picture 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185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7" name="Picture 6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3109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742950" y="1371600"/>
            <a:ext cx="7686675" cy="4343400"/>
          </a:xfrm>
          <a:prstGeom prst="rect">
            <a:avLst/>
          </a:prstGeom>
        </p:spPr>
        <p:txBody>
          <a:bodyPr vert="horz" lIns="38405" tIns="19202" rIns="38405" bIns="19202"/>
          <a:lstStyle/>
          <a:p>
            <a:endParaRPr lang="en-US"/>
          </a:p>
        </p:txBody>
      </p:sp>
      <p:pic>
        <p:nvPicPr>
          <p:cNvPr id="7" name="Picture 6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0521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-8467" y="1790700"/>
            <a:ext cx="1714500" cy="18288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-6350" y="3619500"/>
            <a:ext cx="1714500" cy="18288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7429500" y="1790700"/>
            <a:ext cx="1714500" cy="18288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7431617" y="3619500"/>
            <a:ext cx="1714500" cy="18288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2117" y="2324100"/>
            <a:ext cx="1659467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91000"/>
            <a:ext cx="16573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455958" y="24003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55958" y="41910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677458" y="1790700"/>
            <a:ext cx="5772150" cy="3657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0425" y="31623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6" name="Picture 1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0374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-8467" y="1790700"/>
            <a:ext cx="1714500" cy="1828800"/>
          </a:xfrm>
          <a:prstGeom prst="rect">
            <a:avLst/>
          </a:prstGeom>
          <a:solidFill>
            <a:srgbClr val="E87724">
              <a:alpha val="7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-6350" y="3619500"/>
            <a:ext cx="1714500" cy="1828800"/>
          </a:xfrm>
          <a:prstGeom prst="rect">
            <a:avLst/>
          </a:prstGeom>
          <a:solidFill>
            <a:srgbClr val="E87724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7429500" y="1790700"/>
            <a:ext cx="1714500" cy="1828800"/>
          </a:xfrm>
          <a:prstGeom prst="rect">
            <a:avLst/>
          </a:prstGeom>
          <a:solidFill>
            <a:srgbClr val="E87724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7431617" y="3619500"/>
            <a:ext cx="1714500" cy="1828800"/>
          </a:xfrm>
          <a:prstGeom prst="rect">
            <a:avLst/>
          </a:prstGeom>
          <a:solidFill>
            <a:srgbClr val="E87724">
              <a:alpha val="7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2117" y="2324100"/>
            <a:ext cx="1659467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91000"/>
            <a:ext cx="16573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455958" y="24003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55958" y="41910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677458" y="1790700"/>
            <a:ext cx="5772150" cy="3657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0425" y="31623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6" name="Picture 1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551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-8467" y="1790700"/>
            <a:ext cx="1714500" cy="1828800"/>
          </a:xfrm>
          <a:prstGeom prst="rect">
            <a:avLst/>
          </a:prstGeom>
          <a:solidFill>
            <a:srgbClr val="197F86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-6350" y="3619500"/>
            <a:ext cx="1714500" cy="1828800"/>
          </a:xfrm>
          <a:prstGeom prst="rect">
            <a:avLst/>
          </a:prstGeom>
          <a:solidFill>
            <a:srgbClr val="197F86">
              <a:alpha val="4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7429500" y="1790700"/>
            <a:ext cx="1714500" cy="1828800"/>
          </a:xfrm>
          <a:prstGeom prst="rect">
            <a:avLst/>
          </a:prstGeom>
          <a:solidFill>
            <a:srgbClr val="197F86">
              <a:alpha val="4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7431617" y="3619500"/>
            <a:ext cx="1714500" cy="1828800"/>
          </a:xfrm>
          <a:prstGeom prst="rect">
            <a:avLst/>
          </a:prstGeom>
          <a:solidFill>
            <a:srgbClr val="197F86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2117" y="2324100"/>
            <a:ext cx="1659467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91000"/>
            <a:ext cx="16573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455958" y="24003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55958" y="41910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677458" y="1790700"/>
            <a:ext cx="5772150" cy="3657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0425" y="31623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6" name="Picture 1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6711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Oval 2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2457450"/>
            <a:ext cx="7143750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48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0" name="Picture 9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6713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 bwMode="auto">
          <a:xfrm>
            <a:off x="-308" y="-5822"/>
            <a:ext cx="6934508" cy="68638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409700"/>
            <a:ext cx="6362700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Georgia"/>
                <a:cs typeface="Georgia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3pPr>
            <a:lvl4pPr marL="933450" indent="-240030">
              <a:buSzPct val="55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8560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pic>
        <p:nvPicPr>
          <p:cNvPr id="21" name="Picture 20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  <p:sp>
        <p:nvSpPr>
          <p:cNvPr id="2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409700"/>
            <a:ext cx="7277100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  <a:lvl2pPr marL="560070" indent="-240030">
              <a:buSzPct val="66000"/>
              <a:buFont typeface="Courier New"/>
              <a:buChar char="o"/>
              <a:defRPr>
                <a:solidFill>
                  <a:schemeClr val="bg1"/>
                </a:solidFill>
                <a:latin typeface="Georgia"/>
                <a:cs typeface="Georgia"/>
              </a:defRPr>
            </a:lvl2pPr>
            <a:lvl3pPr marL="746760" indent="-240030">
              <a:buSzPct val="100000"/>
              <a:buFont typeface="Lucida Grande"/>
              <a:buChar char="­"/>
              <a:defRPr>
                <a:solidFill>
                  <a:schemeClr val="bg1"/>
                </a:solidFill>
                <a:latin typeface="Georgia"/>
                <a:cs typeface="Georgia"/>
              </a:defRPr>
            </a:lvl3pPr>
            <a:lvl4pPr marL="933450" indent="-240030">
              <a:buSzPct val="55000"/>
              <a:buFont typeface="Lucida Grande"/>
              <a:buChar char="-"/>
              <a:defRPr>
                <a:solidFill>
                  <a:schemeClr val="bg1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605395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1409700"/>
            <a:ext cx="2343150" cy="43815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3429000" y="1371600"/>
            <a:ext cx="4371975" cy="44196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pic>
        <p:nvPicPr>
          <p:cNvPr id="22" name="Picture 21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6492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00075" y="1767840"/>
            <a:ext cx="1875073" cy="670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628900" y="176784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0075" y="2668905"/>
            <a:ext cx="1875073" cy="670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2628900" y="2668905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00075" y="3569970"/>
            <a:ext cx="1875073" cy="670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628900" y="356997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00075" y="4471035"/>
            <a:ext cx="1875073" cy="670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2628900" y="4471035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0075" y="5372100"/>
            <a:ext cx="1875073" cy="670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2628900" y="537210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6835" y="175692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835" y="2662681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355" y="3564122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35" y="4466339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28900" y="17526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28900" y="26670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628900" y="35814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8900" y="44577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8900" y="53721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5" y="53721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Oval 35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pic>
        <p:nvPicPr>
          <p:cNvPr id="48" name="Picture 47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7267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0502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891" y="2591384"/>
            <a:ext cx="9133129" cy="1675234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2628900"/>
            <a:ext cx="9144000" cy="16383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3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2" name="Picture 11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4559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ANN_Watermark_G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219200"/>
            <a:ext cx="5671095" cy="438220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457200" y="838200"/>
            <a:ext cx="7924800" cy="51054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4" y="2476500"/>
            <a:ext cx="8086725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4800">
                <a:ln>
                  <a:noFill/>
                </a:ln>
                <a:solidFill>
                  <a:srgbClr val="00334D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8437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409700"/>
            <a:ext cx="7810500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Georgia"/>
                <a:cs typeface="Georgia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3pPr>
            <a:lvl4pPr marL="933450" indent="-240030">
              <a:buSzPct val="55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3186650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38168" y="635000"/>
            <a:ext cx="578248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Text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3" r:id="rId8"/>
    <p:sldLayoutId id="2147483684" r:id="rId9"/>
    <p:sldLayoutId id="2147483685" r:id="rId10"/>
    <p:sldLayoutId id="2147483689" r:id="rId11"/>
    <p:sldLayoutId id="2147483691" r:id="rId12"/>
    <p:sldLayoutId id="2147483690" r:id="rId13"/>
    <p:sldLayoutId id="2147483686" r:id="rId14"/>
    <p:sldLayoutId id="2147483687" r:id="rId15"/>
    <p:sldLayoutId id="2147483688" r:id="rId16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+mj-lt"/>
          <a:ea typeface="+mj-ea"/>
          <a:cs typeface="+mj-cs"/>
          <a:sym typeface="DINOT-Light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5pPr>
      <a:lvl6pPr marL="192024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6pPr>
      <a:lvl7pPr marL="384048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7pPr>
      <a:lvl8pPr marL="576072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8pPr>
      <a:lvl9pPr marL="768096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9pPr>
    </p:titleStyle>
    <p:bodyStyle>
      <a:lvl1pPr marL="37338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6007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4676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3345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2014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312164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504188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96212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88236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emf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emf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emf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DNS </a:t>
            </a:r>
            <a:r>
              <a:rPr lang="en-US" sz="4000" dirty="0"/>
              <a:t>Name </a:t>
            </a:r>
            <a:r>
              <a:rPr lang="en-US" sz="4000" dirty="0" smtClean="0"/>
              <a:t>Collision</a:t>
            </a:r>
          </a:p>
          <a:p>
            <a:r>
              <a:rPr lang="en-US" sz="4000" dirty="0" smtClean="0"/>
              <a:t>Risk Mitigation</a:t>
            </a:r>
            <a:endParaRPr lang="en-US" sz="4000" dirty="0"/>
          </a:p>
        </p:txBody>
      </p:sp>
      <p:sp>
        <p:nvSpPr>
          <p:cNvPr id="3" name="Text Placeholder 13"/>
          <p:cNvSpPr txBox="1">
            <a:spLocks/>
          </p:cNvSpPr>
          <p:nvPr/>
        </p:nvSpPr>
        <p:spPr>
          <a:xfrm>
            <a:off x="457200" y="5181600"/>
            <a:ext cx="8458200" cy="1066800"/>
          </a:xfrm>
          <a:prstGeom prst="rect">
            <a:avLst/>
          </a:prstGeom>
        </p:spPr>
        <p:txBody>
          <a:bodyPr/>
          <a:lstStyle>
            <a:lvl1pPr marL="37338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56007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74676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3345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12014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3335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</a:rPr>
              <a:t>Francisco Arias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13335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Director, Technical </a:t>
            </a:r>
            <a:r>
              <a:rPr lang="en-US" dirty="0" smtClean="0">
                <a:solidFill>
                  <a:srgbClr val="FFFFFF"/>
                </a:solidFill>
              </a:rPr>
              <a:t>Services</a:t>
            </a:r>
            <a:endParaRPr lang="en-US" dirty="0">
              <a:solidFill>
                <a:srgbClr val="FFFFFF"/>
              </a:solidFill>
            </a:endParaRPr>
          </a:p>
          <a:p>
            <a:pPr marL="13335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GDD, ICANN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4305300" y="457200"/>
            <a:ext cx="4381500" cy="6096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3700">
                <a:solidFill>
                  <a:schemeClr val="bg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56007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74676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3345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12014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algn="r"/>
            <a:r>
              <a:rPr lang="en-US" sz="2400" dirty="0" smtClean="0"/>
              <a:t>DNS-OARC - </a:t>
            </a:r>
            <a:r>
              <a:rPr lang="en-US" sz="2400" dirty="0" smtClean="0"/>
              <a:t>12</a:t>
            </a:r>
            <a:r>
              <a:rPr lang="en-US" sz="2400" dirty="0" smtClean="0"/>
              <a:t> </a:t>
            </a:r>
            <a:r>
              <a:rPr lang="en-US" sz="2400" dirty="0" smtClean="0"/>
              <a:t>October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8962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304800"/>
            <a:ext cx="8239125" cy="609600"/>
          </a:xfrm>
        </p:spPr>
        <p:txBody>
          <a:bodyPr/>
          <a:lstStyle/>
          <a:p>
            <a:r>
              <a:rPr lang="en-US" dirty="0" smtClean="0"/>
              <a:t>Mitigation Measures for </a:t>
            </a:r>
            <a:r>
              <a:rPr lang="en-US" smtClean="0"/>
              <a:t>New gTLDs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Defer delegating three applied-for strings – high risk strings</a:t>
            </a:r>
          </a:p>
          <a:p>
            <a:r>
              <a:rPr lang="en-US" dirty="0" smtClean="0"/>
              <a:t>120-day no activation of names from contract signing – internal name certificates mitigation</a:t>
            </a:r>
          </a:p>
          <a:p>
            <a:r>
              <a:rPr lang="en-US" dirty="0" smtClean="0"/>
              <a:t>Name collision reporting and emergency response – for those that have collisions</a:t>
            </a:r>
          </a:p>
          <a:p>
            <a:r>
              <a:rPr lang="en-US" dirty="0" smtClean="0"/>
              <a:t>90-day Controlled Interruption (CI) after delegation of new gTLD – general notification</a:t>
            </a:r>
          </a:p>
        </p:txBody>
      </p:sp>
    </p:spTree>
    <p:extLst>
      <p:ext uri="{BB962C8B-B14F-4D97-AF65-F5344CB8AC3E}">
        <p14:creationId xmlns:p14="http://schemas.microsoft.com/office/powerpoint/2010/main" val="1883813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Controlled Interruption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a </a:t>
            </a:r>
            <a:r>
              <a:rPr lang="en-US" dirty="0" smtClean="0"/>
              <a:t>new generic </a:t>
            </a:r>
            <a:r>
              <a:rPr lang="en-US" dirty="0" smtClean="0"/>
              <a:t>top-level domain opens</a:t>
            </a:r>
          </a:p>
          <a:p>
            <a:pPr lvl="1"/>
            <a:r>
              <a:rPr lang="en-US" dirty="0" smtClean="0"/>
              <a:t>A set of responses are returned </a:t>
            </a:r>
            <a:r>
              <a:rPr lang="en-US" dirty="0" smtClean="0"/>
              <a:t>for: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ll names (wildcard TLD CI); or</a:t>
            </a:r>
            <a:endParaRPr lang="en-US" dirty="0"/>
          </a:p>
          <a:p>
            <a:pPr lvl="2"/>
            <a:r>
              <a:rPr lang="en-US" dirty="0" smtClean="0"/>
              <a:t>a set of </a:t>
            </a:r>
            <a:r>
              <a:rPr lang="en-US" dirty="0" smtClean="0"/>
              <a:t>names </a:t>
            </a:r>
            <a:r>
              <a:rPr lang="en-US" dirty="0" smtClean="0"/>
              <a:t>that might be subjects of </a:t>
            </a:r>
            <a:r>
              <a:rPr lang="en-US" dirty="0" smtClean="0"/>
              <a:t>collision (SLD CI)</a:t>
            </a:r>
            <a:endParaRPr lang="en-US" dirty="0" smtClean="0"/>
          </a:p>
          <a:p>
            <a:pPr lvl="1"/>
            <a:r>
              <a:rPr lang="en-US" dirty="0" smtClean="0"/>
              <a:t>Designed to be a nuisance to those leaking queries</a:t>
            </a:r>
          </a:p>
          <a:p>
            <a:pPr lvl="1"/>
            <a:r>
              <a:rPr lang="en-US" dirty="0" smtClean="0"/>
              <a:t>Designed to contain the damage of a data breach</a:t>
            </a:r>
          </a:p>
          <a:p>
            <a:r>
              <a:rPr lang="en-US" dirty="0" smtClean="0"/>
              <a:t>“Breadcrumbs” left in</a:t>
            </a:r>
          </a:p>
          <a:p>
            <a:pPr lvl="1"/>
            <a:r>
              <a:rPr lang="en-US" dirty="0" smtClean="0"/>
              <a:t>Logs (of connection failures)</a:t>
            </a:r>
          </a:p>
          <a:p>
            <a:pPr lvl="1"/>
            <a:r>
              <a:rPr lang="en-US" dirty="0" smtClean="0"/>
              <a:t>Intrusion Detection Systems (suspicious addressing)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293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127.0.53.53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“curious” loopback address</a:t>
            </a:r>
          </a:p>
          <a:p>
            <a:pPr lvl="1"/>
            <a:r>
              <a:rPr lang="en-US" dirty="0" smtClean="0"/>
              <a:t>Meant to make connections fail, no data sent out</a:t>
            </a:r>
          </a:p>
          <a:p>
            <a:pPr lvl="1"/>
            <a:r>
              <a:rPr lang="en-US" dirty="0" smtClean="0"/>
              <a:t>Meant to encourage operators to “look this up”</a:t>
            </a:r>
          </a:p>
          <a:p>
            <a:r>
              <a:rPr lang="en-US" dirty="0" smtClean="0"/>
              <a:t>Other clues that fixes are needed</a:t>
            </a:r>
          </a:p>
          <a:p>
            <a:pPr lvl="1"/>
            <a:r>
              <a:rPr lang="en-US" dirty="0" smtClean="0"/>
              <a:t>Mail server is </a:t>
            </a:r>
            <a:r>
              <a:rPr lang="en-US" dirty="0" smtClean="0"/>
              <a:t>“</a:t>
            </a:r>
            <a:r>
              <a:rPr lang="en-US" b="1" dirty="0"/>
              <a:t>your-</a:t>
            </a:r>
            <a:r>
              <a:rPr lang="en-US" b="1" dirty="0" err="1"/>
              <a:t>dns</a:t>
            </a:r>
            <a:r>
              <a:rPr lang="en-US" b="1" dirty="0"/>
              <a:t>-needs-immediate-</a:t>
            </a:r>
            <a:r>
              <a:rPr lang="en-US" b="1" dirty="0" smtClean="0"/>
              <a:t>attention</a:t>
            </a:r>
            <a:r>
              <a:rPr lang="en-US" b="1" smtClean="0"/>
              <a:t>.&lt;</a:t>
            </a:r>
            <a:r>
              <a:rPr lang="en-US" b="1" i="1" smtClean="0"/>
              <a:t>tld</a:t>
            </a:r>
            <a:r>
              <a:rPr lang="en-US" b="1" smtClean="0"/>
              <a:t>&gt;</a:t>
            </a:r>
            <a:r>
              <a:rPr 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SRV lookup returns that same hostname</a:t>
            </a:r>
          </a:p>
          <a:p>
            <a:pPr lvl="1"/>
            <a:r>
              <a:rPr lang="en-US" dirty="0" smtClean="0"/>
              <a:t>TXT record says </a:t>
            </a:r>
            <a:r>
              <a:rPr lang="en-US" dirty="0" smtClean="0"/>
              <a:t>“</a:t>
            </a:r>
            <a:r>
              <a:rPr lang="en-US" b="1" dirty="0"/>
              <a:t>Your DNS configuration needs immediate attention see https://</a:t>
            </a:r>
            <a:r>
              <a:rPr lang="en-US" b="1" dirty="0" err="1"/>
              <a:t>icann.org</a:t>
            </a:r>
            <a:r>
              <a:rPr lang="en-US" b="1" dirty="0"/>
              <a:t>/</a:t>
            </a:r>
            <a:r>
              <a:rPr lang="en-US" b="1" dirty="0" err="1"/>
              <a:t>namecollision</a:t>
            </a:r>
            <a:r>
              <a:rPr lang="en-US" dirty="0" smtClean="0"/>
              <a:t>”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88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304800"/>
            <a:ext cx="5724525" cy="609600"/>
          </a:xfrm>
        </p:spPr>
        <p:txBody>
          <a:bodyPr/>
          <a:lstStyle/>
          <a:p>
            <a:r>
              <a:rPr lang="en-US" dirty="0" smtClean="0"/>
              <a:t>Why no IPv6 address for CI?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IPv4 has a /8 that has become dedicated to loopback</a:t>
            </a:r>
          </a:p>
          <a:p>
            <a:pPr lvl="1"/>
            <a:r>
              <a:rPr lang="en-US" dirty="0" smtClean="0"/>
              <a:t>A waste, but, we have the space to play with</a:t>
            </a:r>
          </a:p>
          <a:p>
            <a:r>
              <a:rPr lang="en-US" dirty="0" smtClean="0"/>
              <a:t>IPv6 is more efficient, only a /128 for loopback</a:t>
            </a:r>
          </a:p>
          <a:p>
            <a:r>
              <a:rPr lang="en-US" dirty="0" smtClean="0"/>
              <a:t>What about IPv4 mapped addresses?</a:t>
            </a:r>
          </a:p>
          <a:p>
            <a:pPr lvl="1"/>
            <a:r>
              <a:rPr lang="en-US" dirty="0"/>
              <a:t>Lack of standardized </a:t>
            </a:r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Variations in OS </a:t>
            </a:r>
            <a:r>
              <a:rPr lang="en-US" dirty="0"/>
              <a:t>treatment of those address </a:t>
            </a:r>
            <a:endParaRPr lang="en-US" dirty="0" smtClean="0"/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less predictable than </a:t>
            </a:r>
            <a:r>
              <a:rPr lang="en-US" dirty="0" smtClean="0"/>
              <a:t>desired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96997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Flat SLD 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required “flat” SLD CI:</a:t>
            </a:r>
          </a:p>
          <a:p>
            <a:pPr marL="133350" indent="0">
              <a:buNone/>
            </a:pPr>
            <a:r>
              <a:rPr lang="en-US" sz="1800" dirty="0">
                <a:latin typeface="Consolas"/>
                <a:cs typeface="Consolas"/>
              </a:rPr>
              <a:t>&lt;label&gt;.</a:t>
            </a:r>
            <a:r>
              <a:rPr lang="en-US" sz="1800" dirty="0" smtClean="0">
                <a:latin typeface="Consolas"/>
                <a:cs typeface="Consolas"/>
              </a:rPr>
              <a:t>&lt;TLD&gt;</a:t>
            </a:r>
            <a:r>
              <a:rPr lang="en-US" sz="1800" dirty="0">
                <a:latin typeface="Consolas"/>
                <a:cs typeface="Consolas"/>
              </a:rPr>
              <a:t>. 3600 IN A 127.0.53.53</a:t>
            </a:r>
          </a:p>
          <a:p>
            <a:pPr marL="13335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&lt;</a:t>
            </a:r>
            <a:r>
              <a:rPr lang="en-US" sz="1800" dirty="0">
                <a:latin typeface="Consolas"/>
                <a:cs typeface="Consolas"/>
              </a:rPr>
              <a:t>label&gt;.</a:t>
            </a:r>
            <a:r>
              <a:rPr lang="en-US" sz="1800" dirty="0" smtClean="0">
                <a:latin typeface="Consolas"/>
                <a:cs typeface="Consolas"/>
              </a:rPr>
              <a:t>&lt;TLD&gt;</a:t>
            </a:r>
            <a:r>
              <a:rPr lang="en-US" sz="1800" dirty="0">
                <a:latin typeface="Consolas"/>
                <a:cs typeface="Consolas"/>
              </a:rPr>
              <a:t>. 3600 IN MX 10 your-</a:t>
            </a:r>
            <a:r>
              <a:rPr lang="en-US" sz="1800" dirty="0" err="1">
                <a:latin typeface="Consolas"/>
                <a:cs typeface="Consolas"/>
              </a:rPr>
              <a:t>dns</a:t>
            </a:r>
            <a:r>
              <a:rPr lang="en-US" sz="1800" dirty="0">
                <a:latin typeface="Consolas"/>
                <a:cs typeface="Consolas"/>
              </a:rPr>
              <a:t>-needs-immediate-attention.</a:t>
            </a:r>
            <a:r>
              <a:rPr lang="en-US" sz="1800" dirty="0" smtClean="0">
                <a:latin typeface="Consolas"/>
                <a:cs typeface="Consolas"/>
              </a:rPr>
              <a:t>&lt;TLD&gt;</a:t>
            </a:r>
            <a:r>
              <a:rPr lang="en-US" sz="1800" dirty="0">
                <a:latin typeface="Consolas"/>
                <a:cs typeface="Consolas"/>
              </a:rPr>
              <a:t>.</a:t>
            </a:r>
          </a:p>
          <a:p>
            <a:pPr marL="133350" indent="0">
              <a:buNone/>
            </a:pPr>
            <a:r>
              <a:rPr lang="en-US" sz="1800" dirty="0">
                <a:latin typeface="Consolas"/>
                <a:cs typeface="Consolas"/>
              </a:rPr>
              <a:t>&lt;label&gt;.&lt;TLD&gt;. 3600 IN SRV 10 10 0 your-</a:t>
            </a:r>
            <a:r>
              <a:rPr lang="en-US" sz="1800" dirty="0" err="1">
                <a:latin typeface="Consolas"/>
                <a:cs typeface="Consolas"/>
              </a:rPr>
              <a:t>dns</a:t>
            </a:r>
            <a:r>
              <a:rPr lang="en-US" sz="1800" dirty="0">
                <a:latin typeface="Consolas"/>
                <a:cs typeface="Consolas"/>
              </a:rPr>
              <a:t>-needs-immediate-attention.&lt;TLD&gt;.</a:t>
            </a:r>
          </a:p>
          <a:p>
            <a:pPr marL="13335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&lt;</a:t>
            </a:r>
            <a:r>
              <a:rPr lang="en-US" sz="1800" dirty="0">
                <a:latin typeface="Consolas"/>
                <a:cs typeface="Consolas"/>
              </a:rPr>
              <a:t>label&gt;.</a:t>
            </a:r>
            <a:r>
              <a:rPr lang="en-US" sz="1800" dirty="0" smtClean="0">
                <a:latin typeface="Consolas"/>
                <a:cs typeface="Consolas"/>
              </a:rPr>
              <a:t>&lt;TLD&gt;</a:t>
            </a:r>
            <a:r>
              <a:rPr lang="en-US" sz="1800" dirty="0">
                <a:latin typeface="Consolas"/>
                <a:cs typeface="Consolas"/>
              </a:rPr>
              <a:t>. 3600 IN TXT "Your DNS configuration needs immediate attention see https://</a:t>
            </a:r>
            <a:r>
              <a:rPr lang="en-US" sz="1800" dirty="0" err="1">
                <a:latin typeface="Consolas"/>
                <a:cs typeface="Consolas"/>
              </a:rPr>
              <a:t>icann.org</a:t>
            </a:r>
            <a:r>
              <a:rPr lang="en-US" sz="1800" dirty="0">
                <a:latin typeface="Consolas"/>
                <a:cs typeface="Consolas"/>
              </a:rPr>
              <a:t>/</a:t>
            </a:r>
            <a:r>
              <a:rPr lang="en-US" sz="1800" dirty="0" err="1">
                <a:latin typeface="Consolas"/>
                <a:cs typeface="Consolas"/>
              </a:rPr>
              <a:t>namecollision</a:t>
            </a:r>
            <a:r>
              <a:rPr lang="en-US" sz="1800" dirty="0">
                <a:latin typeface="Consolas"/>
                <a:cs typeface="Consolas"/>
              </a:rPr>
              <a:t>"</a:t>
            </a:r>
            <a:endParaRPr lang="en-US" sz="1800" dirty="0" smtClean="0">
              <a:latin typeface="Consolas"/>
              <a:cs typeface="Consolas"/>
            </a:endParaRPr>
          </a:p>
          <a:p>
            <a:pPr marL="1333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60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Wildcard SLD 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Now strongly recommend adding “Wildcard”:</a:t>
            </a:r>
            <a:endParaRPr lang="en-US" dirty="0"/>
          </a:p>
          <a:p>
            <a:pPr marL="133350" indent="0">
              <a:buNone/>
            </a:pPr>
            <a:r>
              <a:rPr lang="en-US" sz="1800" dirty="0">
                <a:latin typeface="Consolas"/>
                <a:cs typeface="Consolas"/>
              </a:rPr>
              <a:t>*.&lt;label&gt;.&lt;TLD&gt;. 3600 IN A 127.0.53.53</a:t>
            </a:r>
            <a:endParaRPr lang="en-US" sz="1800" dirty="0"/>
          </a:p>
          <a:p>
            <a:pPr marL="13335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*</a:t>
            </a:r>
            <a:r>
              <a:rPr lang="en-US" sz="1800" dirty="0">
                <a:latin typeface="Consolas"/>
                <a:cs typeface="Consolas"/>
              </a:rPr>
              <a:t>.</a:t>
            </a:r>
            <a:r>
              <a:rPr lang="en-US" sz="1800" dirty="0" smtClean="0">
                <a:latin typeface="Consolas"/>
                <a:cs typeface="Consolas"/>
              </a:rPr>
              <a:t>&lt;label&gt;</a:t>
            </a:r>
            <a:r>
              <a:rPr lang="en-US" sz="1800" dirty="0">
                <a:latin typeface="Consolas"/>
                <a:cs typeface="Consolas"/>
              </a:rPr>
              <a:t>.&lt;TLD&gt;. 3600 IN MX 10 your-</a:t>
            </a:r>
            <a:r>
              <a:rPr lang="en-US" sz="1800" dirty="0" err="1">
                <a:latin typeface="Consolas"/>
                <a:cs typeface="Consolas"/>
              </a:rPr>
              <a:t>dns</a:t>
            </a:r>
            <a:r>
              <a:rPr lang="en-US" sz="1800" dirty="0">
                <a:latin typeface="Consolas"/>
                <a:cs typeface="Consolas"/>
              </a:rPr>
              <a:t>-needs-immediate-attention.&lt;label&gt;.&lt;TLD&gt;.</a:t>
            </a:r>
          </a:p>
          <a:p>
            <a:pPr marL="133350" indent="0">
              <a:buNone/>
            </a:pPr>
            <a:r>
              <a:rPr lang="en-US" sz="1800" dirty="0">
                <a:latin typeface="Consolas"/>
                <a:cs typeface="Consolas"/>
              </a:rPr>
              <a:t>*.&lt;label&gt;.&lt;TLD&gt;. 3600 IN SRV 10 10 0 your-</a:t>
            </a:r>
            <a:r>
              <a:rPr lang="en-US" sz="1800" dirty="0" err="1">
                <a:latin typeface="Consolas"/>
                <a:cs typeface="Consolas"/>
              </a:rPr>
              <a:t>dns</a:t>
            </a:r>
            <a:r>
              <a:rPr lang="en-US" sz="1800" dirty="0">
                <a:latin typeface="Consolas"/>
                <a:cs typeface="Consolas"/>
              </a:rPr>
              <a:t>-needs-immediate-attention.&lt;label&gt;.&lt;TLD&gt;.</a:t>
            </a:r>
          </a:p>
          <a:p>
            <a:pPr marL="133350" indent="0">
              <a:buNone/>
            </a:pPr>
            <a:r>
              <a:rPr lang="en-US" sz="1800" dirty="0">
                <a:latin typeface="Consolas"/>
                <a:cs typeface="Consolas"/>
              </a:rPr>
              <a:t>*.&lt;label&gt;.&lt;TLD&gt;. 3600 IN TXT "Your DNS configuration needs immediate attention see https://</a:t>
            </a:r>
            <a:r>
              <a:rPr lang="en-US" sz="1800" dirty="0" err="1">
                <a:latin typeface="Consolas"/>
                <a:cs typeface="Consolas"/>
              </a:rPr>
              <a:t>icann.org</a:t>
            </a:r>
            <a:r>
              <a:rPr lang="en-US" sz="1800" dirty="0">
                <a:latin typeface="Consolas"/>
                <a:cs typeface="Consolas"/>
              </a:rPr>
              <a:t>/</a:t>
            </a:r>
            <a:r>
              <a:rPr lang="en-US" sz="1800" dirty="0" err="1">
                <a:latin typeface="Consolas"/>
                <a:cs typeface="Consolas"/>
              </a:rPr>
              <a:t>namecollision</a:t>
            </a:r>
            <a:r>
              <a:rPr lang="en-US" sz="1800" dirty="0" smtClean="0">
                <a:latin typeface="Consolas"/>
                <a:cs typeface="Consolas"/>
              </a:rPr>
              <a:t>"</a:t>
            </a:r>
            <a:endParaRPr lang="en-US" sz="1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5693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Current Status of 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133350" indent="0">
              <a:buNone/>
            </a:pPr>
            <a:r>
              <a:rPr lang="en-US" dirty="0" smtClean="0"/>
              <a:t>From ICANN CI monitoring:</a:t>
            </a:r>
          </a:p>
          <a:p>
            <a:pPr marL="133350" indent="0">
              <a:buNone/>
            </a:pPr>
            <a:endParaRPr lang="en-US" dirty="0" smtClean="0"/>
          </a:p>
          <a:p>
            <a:r>
              <a:rPr lang="en-US" dirty="0" smtClean="0"/>
              <a:t>344 TLDs </a:t>
            </a:r>
            <a:r>
              <a:rPr lang="en-US" dirty="0" smtClean="0"/>
              <a:t>in </a:t>
            </a:r>
            <a:r>
              <a:rPr lang="en-US" dirty="0" smtClean="0"/>
              <a:t>SLD CI</a:t>
            </a:r>
            <a:endParaRPr lang="en-US" dirty="0" smtClean="0"/>
          </a:p>
          <a:p>
            <a:r>
              <a:rPr lang="en-US" dirty="0" smtClean="0"/>
              <a:t>70</a:t>
            </a:r>
            <a:r>
              <a:rPr lang="en-US" dirty="0" smtClean="0"/>
              <a:t> TLDs </a:t>
            </a:r>
            <a:r>
              <a:rPr lang="en-US" dirty="0" smtClean="0"/>
              <a:t>in Wildcard </a:t>
            </a:r>
            <a:r>
              <a:rPr lang="en-US" dirty="0" smtClean="0"/>
              <a:t>TLD CI</a:t>
            </a:r>
            <a:endParaRPr lang="en-US" dirty="0" smtClean="0"/>
          </a:p>
          <a:p>
            <a:r>
              <a:rPr lang="en-US" dirty="0"/>
              <a:t>4</a:t>
            </a:r>
            <a:r>
              <a:rPr lang="en-US" dirty="0" smtClean="0"/>
              <a:t> TLDs </a:t>
            </a:r>
            <a:r>
              <a:rPr lang="en-US" dirty="0" smtClean="0"/>
              <a:t>have not yet started 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972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/>
              <a:t>A</a:t>
            </a:r>
            <a:r>
              <a:rPr lang="en-US" dirty="0" smtClean="0"/>
              <a:t>ds Statistics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133350" indent="0">
              <a:buNone/>
            </a:pPr>
            <a:r>
              <a:rPr lang="en-US" dirty="0"/>
              <a:t>Campaign </a:t>
            </a:r>
            <a:r>
              <a:rPr lang="en-US" dirty="0" smtClean="0"/>
              <a:t>dates</a:t>
            </a:r>
            <a:r>
              <a:rPr lang="en-US" dirty="0"/>
              <a:t>: </a:t>
            </a:r>
            <a:r>
              <a:rPr lang="en-US" dirty="0" smtClean="0"/>
              <a:t>24 July – 6 Oct </a:t>
            </a:r>
            <a:r>
              <a:rPr lang="en-US" dirty="0"/>
              <a:t>2014</a:t>
            </a:r>
          </a:p>
          <a:p>
            <a:pPr marL="133350" indent="0">
              <a:buNone/>
            </a:pP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mpressions: 4,543</a:t>
            </a:r>
          </a:p>
          <a:p>
            <a:r>
              <a:rPr lang="en-US" dirty="0"/>
              <a:t>C</a:t>
            </a:r>
            <a:r>
              <a:rPr lang="en-US" dirty="0" smtClean="0"/>
              <a:t>licks</a:t>
            </a:r>
            <a:r>
              <a:rPr lang="en-US" dirty="0"/>
              <a:t>: </a:t>
            </a:r>
            <a:r>
              <a:rPr lang="en-US" dirty="0" smtClean="0"/>
              <a:t>399</a:t>
            </a:r>
            <a:endParaRPr lang="en-US" dirty="0"/>
          </a:p>
          <a:p>
            <a:r>
              <a:rPr lang="en-US" dirty="0" smtClean="0"/>
              <a:t>Click </a:t>
            </a:r>
            <a:r>
              <a:rPr lang="en-US" dirty="0"/>
              <a:t>through </a:t>
            </a:r>
            <a:r>
              <a:rPr lang="en-US" dirty="0" smtClean="0"/>
              <a:t>rate</a:t>
            </a:r>
            <a:r>
              <a:rPr lang="en-US" dirty="0"/>
              <a:t>: 8.78%</a:t>
            </a:r>
          </a:p>
          <a:p>
            <a:r>
              <a:rPr lang="en-US" dirty="0" smtClean="0"/>
              <a:t>#</a:t>
            </a:r>
            <a:r>
              <a:rPr lang="en-US" dirty="0"/>
              <a:t>1 k</a:t>
            </a:r>
            <a:r>
              <a:rPr lang="en-US" dirty="0" smtClean="0"/>
              <a:t>eyword: 127.0.53.53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Reports of Harm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Received 13 reports so far</a:t>
            </a:r>
          </a:p>
          <a:p>
            <a:pPr lvl="1"/>
            <a:r>
              <a:rPr lang="en-US" dirty="0" smtClean="0"/>
              <a:t>7 are </a:t>
            </a:r>
            <a:r>
              <a:rPr lang="en-US" dirty="0" smtClean="0"/>
              <a:t>search list related</a:t>
            </a:r>
          </a:p>
          <a:p>
            <a:pPr lvl="1"/>
            <a:r>
              <a:rPr lang="en-US" dirty="0" smtClean="0"/>
              <a:t>4 are non-public DNS names</a:t>
            </a:r>
          </a:p>
          <a:p>
            <a:pPr lvl="1"/>
            <a:r>
              <a:rPr lang="en-US" dirty="0" smtClean="0"/>
              <a:t>1 caused by configuration typo</a:t>
            </a:r>
          </a:p>
          <a:p>
            <a:pPr lvl="1"/>
            <a:r>
              <a:rPr lang="en-US" dirty="0" smtClean="0"/>
              <a:t>1 unknown</a:t>
            </a:r>
            <a:endParaRPr lang="en-US" dirty="0" smtClean="0"/>
          </a:p>
          <a:p>
            <a:r>
              <a:rPr lang="en-US" dirty="0" smtClean="0"/>
              <a:t>No reports </a:t>
            </a:r>
            <a:r>
              <a:rPr lang="en-US" dirty="0" smtClean="0"/>
              <a:t>involve harm </a:t>
            </a:r>
            <a:r>
              <a:rPr lang="en-US" dirty="0" smtClean="0"/>
              <a:t>to human life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6264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Where to Obtain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57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 Collisions</a:t>
            </a:r>
          </a:p>
          <a:p>
            <a:r>
              <a:rPr lang="en-US" dirty="0" smtClean="0"/>
              <a:t>Mitigation Measures in </a:t>
            </a:r>
            <a:r>
              <a:rPr lang="en-US" smtClean="0"/>
              <a:t>New gTLDs</a:t>
            </a: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smtClean="0"/>
              <a:t>to </a:t>
            </a:r>
            <a:r>
              <a:rPr lang="en-US" dirty="0" smtClean="0"/>
              <a:t>Obtain Help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0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304800"/>
            <a:ext cx="8239125" cy="609600"/>
          </a:xfrm>
        </p:spPr>
        <p:txBody>
          <a:bodyPr/>
          <a:lstStyle/>
          <a:p>
            <a:r>
              <a:rPr lang="en-US" dirty="0" smtClean="0"/>
              <a:t>How to Avoid </a:t>
            </a:r>
            <a:r>
              <a:rPr lang="en-US" dirty="0" smtClean="0"/>
              <a:t>Name Collisions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Use only Public-DNS, </a:t>
            </a:r>
            <a:r>
              <a:rPr lang="en-US" dirty="0" smtClean="0"/>
              <a:t>Fully Qualified Domain Names</a:t>
            </a:r>
          </a:p>
          <a:p>
            <a:r>
              <a:rPr lang="en-US" dirty="0" smtClean="0"/>
              <a:t>Avoid </a:t>
            </a:r>
            <a:r>
              <a:rPr lang="en-US" dirty="0" smtClean="0"/>
              <a:t>or limit reliance </a:t>
            </a:r>
            <a:r>
              <a:rPr lang="en-US" dirty="0" smtClean="0"/>
              <a:t>on search lists</a:t>
            </a:r>
          </a:p>
          <a:p>
            <a:pPr marL="133350" indent="0">
              <a:buNone/>
            </a:pPr>
            <a:endParaRPr lang="en-US" dirty="0" smtClean="0"/>
          </a:p>
          <a:p>
            <a:pPr marL="133350" indent="0">
              <a:buNone/>
            </a:pPr>
            <a:r>
              <a:rPr lang="en-US" dirty="0" smtClean="0"/>
              <a:t>Make sure to catch </a:t>
            </a:r>
            <a:r>
              <a:rPr lang="en-US" dirty="0" smtClean="0"/>
              <a:t>all the places where short, unqualified domain names have been </a:t>
            </a:r>
            <a:r>
              <a:rPr lang="en-US" dirty="0" smtClean="0"/>
              <a:t>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01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Guide to Name Collision Identification and Mitigation for IT Professionals</a:t>
            </a:r>
            <a:endParaRPr lang="en-US" dirty="0" smtClean="0"/>
          </a:p>
          <a:p>
            <a:pPr lvl="1"/>
            <a:r>
              <a:rPr lang="en-US" dirty="0" smtClean="0"/>
              <a:t>https://</a:t>
            </a:r>
            <a:r>
              <a:rPr lang="en-US" dirty="0" err="1" smtClean="0"/>
              <a:t>www.icann.org</a:t>
            </a:r>
            <a:r>
              <a:rPr lang="en-US" dirty="0" smtClean="0"/>
              <a:t>/en/system/files/files/name-collision-mitigation-01aug14-en.pdf</a:t>
            </a:r>
          </a:p>
          <a:p>
            <a:r>
              <a:rPr lang="en-US" dirty="0" smtClean="0"/>
              <a:t>If suffering name collision, </a:t>
            </a:r>
            <a:r>
              <a:rPr lang="en-US" dirty="0" smtClean="0"/>
              <a:t>report it to ICANN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forms.icann.org</a:t>
            </a:r>
            <a:r>
              <a:rPr lang="en-US" dirty="0"/>
              <a:t>/en/help/name-collision/report-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For </a:t>
            </a:r>
            <a:r>
              <a:rPr lang="en-US" dirty="0"/>
              <a:t>further information, consult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</a:t>
            </a:r>
            <a:r>
              <a:rPr lang="en-US" dirty="0" smtClean="0"/>
              <a:t>/</a:t>
            </a:r>
            <a:r>
              <a:rPr lang="en-US" dirty="0" err="1" smtClean="0"/>
              <a:t>icann.org</a:t>
            </a:r>
            <a:r>
              <a:rPr lang="en-US" dirty="0" smtClean="0"/>
              <a:t>/</a:t>
            </a:r>
            <a:r>
              <a:rPr lang="en-US" dirty="0" err="1" smtClean="0"/>
              <a:t>namecollision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45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</a:t>
            </a:r>
            <a:r>
              <a:rPr lang="en-US" dirty="0" smtClean="0"/>
              <a:t>to know “what’s coming”?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https:/</a:t>
            </a:r>
            <a:r>
              <a:rPr lang="en-US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/</a:t>
            </a:r>
            <a:r>
              <a:rPr lang="en-US" smtClean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newgtlds.icann.org</a:t>
            </a:r>
            <a:r>
              <a:rPr lang="en-US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/</a:t>
            </a:r>
            <a:r>
              <a:rPr lang="en-US" smtClean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newgtlds.csv</a:t>
            </a:r>
            <a:endParaRPr lang="en-US" dirty="0" smtClean="0">
              <a:solidFill>
                <a:srgbClr val="000000"/>
              </a:solidFill>
              <a:latin typeface="+mn-lt"/>
              <a:ea typeface="Lucida Grande"/>
              <a:cs typeface="Lucida Grande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Includes name, contract date, delegation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date</a:t>
            </a:r>
          </a:p>
          <a:p>
            <a:pPr marL="133350" indent="0">
              <a:buNone/>
            </a:pPr>
            <a:endParaRPr lang="en-US" dirty="0" smtClean="0">
              <a:latin typeface="+mn-lt"/>
            </a:endParaRPr>
          </a:p>
          <a:p>
            <a:pPr marL="133350" lvl="1" indent="0">
              <a:buSzPct val="120000"/>
              <a:buNone/>
            </a:pPr>
            <a:r>
              <a:rPr lang="en-US" sz="2800" dirty="0"/>
              <a:t>https://</a:t>
            </a:r>
            <a:r>
              <a:rPr lang="en-US" sz="2800" dirty="0" err="1"/>
              <a:t>icann.org</a:t>
            </a:r>
            <a:r>
              <a:rPr lang="en-US" sz="2800" dirty="0"/>
              <a:t>/</a:t>
            </a:r>
            <a:r>
              <a:rPr lang="en-US" sz="2800" dirty="0" err="1" smtClean="0"/>
              <a:t>namecollision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8773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3" name="Picture 2" descr="logo_de_twitter_png_by_itamy15-d50do0c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7189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facebook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83966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linkedin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00742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oogle-Plus-Logo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371600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UnxL5F3UQpCKbLS0Ik8U_weibo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971800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447800" y="1981200"/>
            <a:ext cx="2608301" cy="285000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https://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twitter.com</a:t>
            </a:r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/ICANN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4197" y="3597977"/>
            <a:ext cx="3452983" cy="285000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https://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www.facebook.com</a:t>
            </a:r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icannorg</a:t>
            </a:r>
            <a:endParaRPr lang="en-US" sz="16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9056" y="5214753"/>
            <a:ext cx="3928474" cy="285000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http://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www.linkedin.com</a:t>
            </a:r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/company/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icann</a:t>
            </a:r>
            <a:endParaRPr lang="en-US" sz="16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3261" y="1981200"/>
            <a:ext cx="2031520" cy="285000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http://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gplus.to</a:t>
            </a:r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icann</a:t>
            </a:r>
            <a:endParaRPr lang="en-US" sz="16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3261" y="3581400"/>
            <a:ext cx="2582753" cy="285000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http://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weibo.com</a:t>
            </a:r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icannorg</a:t>
            </a:r>
            <a:endParaRPr lang="en-US" sz="16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36264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Name Collisions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77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Name Collision – The Leak</a:t>
            </a:r>
          </a:p>
          <a:p>
            <a:endParaRPr lang="en-US" dirty="0"/>
          </a:p>
        </p:txBody>
      </p:sp>
      <p:pic>
        <p:nvPicPr>
          <p:cNvPr id="3" name="Picture 2" descr="name_collision_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9144000" cy="5644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400800" y="4343400"/>
            <a:ext cx="27432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/>
            <a:endParaRPr lang="en-US" sz="2200" dirty="0" smtClean="0">
              <a:solidFill>
                <a:srgbClr val="1A8AC7"/>
              </a:solidFill>
              <a:latin typeface="Arial"/>
              <a:ea typeface="ＭＳ Ｐゴシック" charset="0"/>
              <a:cs typeface="Arial"/>
              <a:sym typeface="DINOT-Medium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400800" y="4821936"/>
            <a:ext cx="2286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676400" y="3810000"/>
            <a:ext cx="0" cy="30480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76200" y="3759846"/>
            <a:ext cx="3429000" cy="30981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/>
            <a:endParaRPr lang="en-US" sz="2200" dirty="0" smtClean="0">
              <a:solidFill>
                <a:srgbClr val="1A8AC7"/>
              </a:solidFill>
              <a:latin typeface="Arial"/>
              <a:ea typeface="ＭＳ Ｐゴシック" charset="0"/>
              <a:cs typeface="Arial"/>
              <a:sym typeface="DINOT-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906322"/>
            <a:ext cx="3200400" cy="2646878"/>
          </a:xfrm>
          <a:prstGeom prst="rect">
            <a:avLst/>
          </a:prstGeom>
          <a:noFill/>
          <a:ln>
            <a:solidFill>
              <a:srgbClr val="BBBBBB"/>
            </a:solidFill>
          </a:ln>
        </p:spPr>
        <p:txBody>
          <a:bodyPr wrap="square" lIns="91440" tIns="91440" rIns="38405" bIns="91440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Private network configured in such a way that could “leak” the request to the public Domain Name System, when using a name in a private network that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does not exist </a:t>
            </a:r>
            <a:r>
              <a:rPr lang="en-US" sz="2000" dirty="0" smtClean="0">
                <a:solidFill>
                  <a:srgbClr val="555555"/>
                </a:solidFill>
                <a:latin typeface="Arial"/>
                <a:cs typeface="Arial"/>
              </a:rPr>
              <a:t>in the </a:t>
            </a:r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public DNS</a:t>
            </a:r>
            <a:endParaRPr lang="en-US" sz="2000" dirty="0" smtClean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709928" y="3759846"/>
            <a:ext cx="0" cy="14647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553200" y="4521875"/>
            <a:ext cx="2438400" cy="2031325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91440" rIns="38405" bIns="91440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>User tries to access a service on a private network when connected to the Internet outside of that network</a:t>
            </a:r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lang="en-US" sz="2000" dirty="0" smtClean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4000" y="1467030"/>
            <a:ext cx="1693401" cy="17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410" y="1408639"/>
            <a:ext cx="1897777" cy="25422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14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ompany.example</a:t>
            </a:r>
            <a:endParaRPr lang="en-US" sz="1400" b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48056" y="3063620"/>
            <a:ext cx="5525661" cy="26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77139" y="3267215"/>
            <a:ext cx="5448108" cy="3383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50700" y="2772770"/>
            <a:ext cx="1376568" cy="57200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07092" y="1577565"/>
            <a:ext cx="1376568" cy="57200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1744948" y="2646735"/>
            <a:ext cx="2995488" cy="40719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 rot="21097910">
            <a:off x="3069429" y="2530395"/>
            <a:ext cx="1616443" cy="192667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Georgia"/>
                <a:cs typeface="Georgia"/>
              </a:rPr>
              <a:t>.example does not exist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953707" y="2016560"/>
            <a:ext cx="3460809" cy="6010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0" name="Cloud 19"/>
          <p:cNvSpPr/>
          <p:nvPr/>
        </p:nvSpPr>
        <p:spPr bwMode="auto">
          <a:xfrm>
            <a:off x="4827684" y="794990"/>
            <a:ext cx="4187870" cy="2455905"/>
          </a:xfrm>
          <a:prstGeom prst="cloud">
            <a:avLst/>
          </a:prstGeom>
          <a:noFill/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21130107">
            <a:off x="1779747" y="2369112"/>
            <a:ext cx="1376332" cy="17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049140" y="2244486"/>
            <a:ext cx="142330" cy="22992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130107">
            <a:off x="1751655" y="2186854"/>
            <a:ext cx="2660364" cy="25422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400" dirty="0" err="1" smtClean="0">
                <a:solidFill>
                  <a:srgbClr val="800000"/>
                </a:solidFill>
                <a:latin typeface="Arial"/>
                <a:cs typeface="Arial"/>
              </a:rPr>
              <a:t>www.company.example</a:t>
            </a:r>
            <a:endParaRPr lang="en-US" sz="1400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001000" y="4572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33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304800"/>
            <a:ext cx="8467725" cy="609600"/>
          </a:xfrm>
        </p:spPr>
        <p:txBody>
          <a:bodyPr/>
          <a:lstStyle/>
          <a:p>
            <a:r>
              <a:rPr lang="en-US" dirty="0" smtClean="0"/>
              <a:t>Name Collision – The Roaming Leak</a:t>
            </a:r>
          </a:p>
        </p:txBody>
      </p:sp>
      <p:pic>
        <p:nvPicPr>
          <p:cNvPr id="3" name="Picture 2" descr="name_collision_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9144000" cy="5644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400800" y="4343400"/>
            <a:ext cx="27432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/>
            <a:endParaRPr lang="en-US" sz="2200" dirty="0" smtClean="0">
              <a:solidFill>
                <a:srgbClr val="1A8AC7"/>
              </a:solidFill>
              <a:latin typeface="Arial"/>
              <a:ea typeface="ＭＳ Ｐゴシック" charset="0"/>
              <a:cs typeface="Arial"/>
              <a:sym typeface="DINOT-Medium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400800" y="4821936"/>
            <a:ext cx="2286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2362200" y="3810000"/>
            <a:ext cx="0" cy="30480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76200" y="3759846"/>
            <a:ext cx="3429000" cy="30981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/>
            <a:endParaRPr lang="en-US" sz="2200" dirty="0" smtClean="0">
              <a:solidFill>
                <a:srgbClr val="1A8AC7"/>
              </a:solidFill>
              <a:latin typeface="Arial"/>
              <a:ea typeface="ＭＳ Ｐゴシック" charset="0"/>
              <a:cs typeface="Arial"/>
              <a:sym typeface="DINOT-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906322"/>
            <a:ext cx="3200400" cy="2646878"/>
          </a:xfrm>
          <a:prstGeom prst="rect">
            <a:avLst/>
          </a:prstGeom>
          <a:noFill/>
          <a:ln>
            <a:solidFill>
              <a:srgbClr val="BBBBBB"/>
            </a:solidFill>
          </a:ln>
        </p:spPr>
        <p:txBody>
          <a:bodyPr wrap="square" lIns="91440" tIns="91440" rIns="38405" bIns="91440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Private network configured in such a way that could “leak” the request to the public Domain Name System, when using a name in a private network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that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does not exist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in the </a:t>
            </a:r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public DNS</a:t>
            </a:r>
            <a:endParaRPr lang="en-US" sz="2000" dirty="0" smtClean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2395728" y="3759846"/>
            <a:ext cx="0" cy="14647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553200" y="4521875"/>
            <a:ext cx="2438400" cy="2031325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91440" rIns="38405" bIns="91440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>User tries to access a service on a private network when connected to the Internet outside of that network</a:t>
            </a:r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lang="en-US" sz="2000" dirty="0" smtClean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4000" y="1467030"/>
            <a:ext cx="1693401" cy="17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410" y="1408639"/>
            <a:ext cx="1897777" cy="25422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14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ompany.example</a:t>
            </a:r>
            <a:endParaRPr lang="en-US" sz="1400" b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48056" y="3063620"/>
            <a:ext cx="5525661" cy="26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50700" y="2772770"/>
            <a:ext cx="1376568" cy="57200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07092" y="1577565"/>
            <a:ext cx="1376568" cy="57200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1744948" y="2646735"/>
            <a:ext cx="2995488" cy="40719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 rot="21097910">
            <a:off x="3069429" y="2530395"/>
            <a:ext cx="1616443" cy="192667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Georgia"/>
                <a:cs typeface="Georgia"/>
              </a:rPr>
              <a:t>.example does not exist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953707" y="2016560"/>
            <a:ext cx="3460809" cy="6010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0" name="Cloud 19"/>
          <p:cNvSpPr/>
          <p:nvPr/>
        </p:nvSpPr>
        <p:spPr bwMode="auto">
          <a:xfrm>
            <a:off x="4827684" y="794990"/>
            <a:ext cx="4187870" cy="2455905"/>
          </a:xfrm>
          <a:prstGeom prst="cloud">
            <a:avLst/>
          </a:prstGeom>
          <a:noFill/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21130107">
            <a:off x="1779747" y="2369112"/>
            <a:ext cx="1376332" cy="17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049140" y="2244486"/>
            <a:ext cx="142330" cy="22992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130107">
            <a:off x="1751655" y="2186854"/>
            <a:ext cx="2660364" cy="25422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400" dirty="0" err="1" smtClean="0">
                <a:solidFill>
                  <a:srgbClr val="800000"/>
                </a:solidFill>
                <a:latin typeface="Arial"/>
                <a:cs typeface="Arial"/>
              </a:rPr>
              <a:t>www.company.example</a:t>
            </a:r>
            <a:endParaRPr lang="en-US" sz="1400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52401" y="3657600"/>
            <a:ext cx="33528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5" name="Bent Arrow 24"/>
          <p:cNvSpPr/>
          <p:nvPr/>
        </p:nvSpPr>
        <p:spPr bwMode="auto">
          <a:xfrm flipV="1">
            <a:off x="1752600" y="4191000"/>
            <a:ext cx="1219200" cy="990600"/>
          </a:xfrm>
          <a:prstGeom prst="bentArrow">
            <a:avLst>
              <a:gd name="adj1" fmla="val 24231"/>
              <a:gd name="adj2" fmla="val 31249"/>
              <a:gd name="adj3" fmla="val 26125"/>
              <a:gd name="adj4" fmla="val 84238"/>
            </a:avLst>
          </a:prstGeom>
          <a:solidFill>
            <a:schemeClr val="tx2">
              <a:lumMod val="90000"/>
              <a:lumOff val="10000"/>
            </a:schemeClr>
          </a:solidFill>
          <a:ln w="12700" cap="flat">
            <a:solidFill>
              <a:schemeClr val="tx2">
                <a:lumMod val="90000"/>
                <a:lumOff val="10000"/>
              </a:schemeClr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56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Why Does This Happen?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DNS Name spaces</a:t>
            </a:r>
          </a:p>
          <a:p>
            <a:pPr lvl="1"/>
            <a:r>
              <a:rPr lang="en-US" dirty="0"/>
              <a:t>Split-brain DNS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of “adopted” names, from documentation</a:t>
            </a:r>
          </a:p>
          <a:p>
            <a:r>
              <a:rPr lang="en-US" dirty="0" smtClean="0"/>
              <a:t>Search </a:t>
            </a:r>
            <a:r>
              <a:rPr lang="en-US" dirty="0" smtClean="0"/>
              <a:t>List Processing</a:t>
            </a:r>
          </a:p>
          <a:p>
            <a:pPr lvl="1"/>
            <a:r>
              <a:rPr lang="en-US" dirty="0"/>
              <a:t>Use of </a:t>
            </a:r>
            <a:r>
              <a:rPr lang="en-US" dirty="0" smtClean="0"/>
              <a:t>short unqualified domain names</a:t>
            </a:r>
          </a:p>
          <a:p>
            <a:pPr lvl="1"/>
            <a:r>
              <a:rPr lang="en-US" dirty="0" smtClean="0"/>
              <a:t>Falling back on DNS lookup failure</a:t>
            </a:r>
          </a:p>
        </p:txBody>
      </p:sp>
    </p:spTree>
    <p:extLst>
      <p:ext uri="{BB962C8B-B14F-4D97-AF65-F5344CB8AC3E}">
        <p14:creationId xmlns:p14="http://schemas.microsoft.com/office/powerpoint/2010/main" val="3731815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304800"/>
            <a:ext cx="7781925" cy="609600"/>
          </a:xfrm>
        </p:spPr>
        <p:txBody>
          <a:bodyPr/>
          <a:lstStyle/>
          <a:p>
            <a:r>
              <a:rPr lang="en-US" dirty="0" smtClean="0"/>
              <a:t>Name Collision – The “Crunch”</a:t>
            </a:r>
            <a:endParaRPr lang="en-US" dirty="0"/>
          </a:p>
        </p:txBody>
      </p:sp>
      <p:pic>
        <p:nvPicPr>
          <p:cNvPr id="3" name="Picture 2" descr="name_collision_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9144000" cy="5644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400800" y="4343400"/>
            <a:ext cx="27432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/>
            <a:endParaRPr lang="en-US" sz="2200" dirty="0" smtClean="0">
              <a:solidFill>
                <a:srgbClr val="1A8AC7"/>
              </a:solidFill>
              <a:latin typeface="Arial"/>
              <a:ea typeface="ＭＳ Ｐゴシック" charset="0"/>
              <a:cs typeface="Arial"/>
              <a:sym typeface="DINOT-Medium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400800" y="4821936"/>
            <a:ext cx="2286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676400" y="3810000"/>
            <a:ext cx="0" cy="30480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76200" y="3759846"/>
            <a:ext cx="3429000" cy="30981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/>
            <a:endParaRPr lang="en-US" sz="2200" dirty="0" smtClean="0">
              <a:solidFill>
                <a:srgbClr val="1A8AC7"/>
              </a:solidFill>
              <a:latin typeface="Arial"/>
              <a:ea typeface="ＭＳ Ｐゴシック" charset="0"/>
              <a:cs typeface="Arial"/>
              <a:sym typeface="DINOT-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906322"/>
            <a:ext cx="3200400" cy="2646878"/>
          </a:xfrm>
          <a:prstGeom prst="rect">
            <a:avLst/>
          </a:prstGeom>
          <a:noFill/>
          <a:ln>
            <a:solidFill>
              <a:srgbClr val="BBBBBB"/>
            </a:solidFill>
          </a:ln>
        </p:spPr>
        <p:txBody>
          <a:bodyPr wrap="square" lIns="91440" tIns="91440" rIns="38405" bIns="91440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Private network configured in such a way that could “leak” the request to the public Domain Name System, when using a name in a private network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that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does not exist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in the </a:t>
            </a:r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public DNS</a:t>
            </a:r>
            <a:endParaRPr lang="en-US" sz="2000" dirty="0" smtClean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709928" y="3759846"/>
            <a:ext cx="0" cy="14647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553200" y="4521875"/>
            <a:ext cx="2438400" cy="2031325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91440" rIns="38405" bIns="91440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>User tries to </a:t>
            </a:r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access </a:t>
            </a:r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>a service on a private network when connected to the Internet outside of that network</a:t>
            </a:r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lang="en-US" sz="2000" dirty="0" smtClean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4000" y="1467030"/>
            <a:ext cx="1693401" cy="17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410" y="1408639"/>
            <a:ext cx="1897777" cy="25422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14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ompany.example</a:t>
            </a:r>
            <a:endParaRPr lang="en-US" sz="1400" b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48056" y="3063620"/>
            <a:ext cx="5525661" cy="26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1744948" y="2646735"/>
            <a:ext cx="2995488" cy="40719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 rot="21097910">
            <a:off x="3838870" y="2530395"/>
            <a:ext cx="77560" cy="192667"/>
          </a:xfrm>
          <a:prstGeom prst="rect">
            <a:avLst/>
          </a:prstGeom>
          <a:solidFill>
            <a:schemeClr val="bg1"/>
          </a:solidFill>
        </p:spPr>
        <p:txBody>
          <a:bodyPr wrap="none" lIns="38405" tIns="19202" rIns="38405" bIns="19202" rtlCol="0">
            <a:spAutoFit/>
          </a:bodyPr>
          <a:lstStyle/>
          <a:p>
            <a:endParaRPr lang="en-US" sz="1000" b="1" dirty="0" smtClean="0">
              <a:solidFill>
                <a:srgbClr val="0000FF"/>
              </a:solidFill>
              <a:latin typeface="Georgia"/>
              <a:cs typeface="Georgia"/>
            </a:endParaRPr>
          </a:p>
        </p:txBody>
      </p:sp>
      <p:sp>
        <p:nvSpPr>
          <p:cNvPr id="20" name="Cloud 19"/>
          <p:cNvSpPr/>
          <p:nvPr/>
        </p:nvSpPr>
        <p:spPr bwMode="auto">
          <a:xfrm>
            <a:off x="4827684" y="794990"/>
            <a:ext cx="4187870" cy="2455905"/>
          </a:xfrm>
          <a:prstGeom prst="cloud">
            <a:avLst/>
          </a:prstGeom>
          <a:noFill/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21130107">
            <a:off x="1779747" y="2369112"/>
            <a:ext cx="1376332" cy="17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049140" y="2244486"/>
            <a:ext cx="142330" cy="22992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130107">
            <a:off x="1751655" y="2186854"/>
            <a:ext cx="2660364" cy="25422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400" dirty="0" err="1" smtClean="0">
                <a:solidFill>
                  <a:srgbClr val="800000"/>
                </a:solidFill>
                <a:latin typeface="Arial"/>
                <a:cs typeface="Arial"/>
              </a:rPr>
              <a:t>www.company.example</a:t>
            </a:r>
            <a:endParaRPr lang="en-US" sz="1400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52401" y="3657600"/>
            <a:ext cx="33528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248400" y="4474431"/>
            <a:ext cx="2819400" cy="215496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21120000">
            <a:off x="3097583" y="2701062"/>
            <a:ext cx="171656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r>
              <a:rPr lang="en-US" sz="2000" dirty="0" smtClean="0">
                <a:solidFill>
                  <a:srgbClr val="1A8AC7"/>
                </a:solidFill>
                <a:latin typeface="DINOT-Medium" charset="0"/>
                <a:ea typeface="ＭＳ Ｐゴシック" charset="0"/>
                <a:cs typeface="DINOT-Medium" charset="0"/>
                <a:sym typeface="DINOT-Medium" charset="0"/>
              </a:rPr>
              <a:t>Name exists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5144290" y="3886200"/>
            <a:ext cx="2475710" cy="1201355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 rot="19980000">
            <a:off x="6130544" y="4118605"/>
            <a:ext cx="171656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r>
              <a:rPr lang="en-US" sz="2000" dirty="0" smtClean="0">
                <a:solidFill>
                  <a:srgbClr val="1A8AC7"/>
                </a:solidFill>
                <a:latin typeface="DINOT-Medium" charset="0"/>
                <a:ea typeface="ＭＳ Ｐゴシック" charset="0"/>
                <a:cs typeface="DINOT-Medium" charset="0"/>
                <a:sym typeface="DINOT-Medium" charset="0"/>
              </a:rPr>
              <a:t>Name exists</a:t>
            </a:r>
          </a:p>
        </p:txBody>
      </p:sp>
    </p:spTree>
    <p:extLst>
      <p:ext uri="{BB962C8B-B14F-4D97-AF65-F5344CB8AC3E}">
        <p14:creationId xmlns:p14="http://schemas.microsoft.com/office/powerpoint/2010/main" val="948113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304800"/>
            <a:ext cx="8010525" cy="609600"/>
          </a:xfrm>
        </p:spPr>
        <p:txBody>
          <a:bodyPr/>
          <a:lstStyle/>
          <a:p>
            <a:r>
              <a:rPr lang="en-US" dirty="0" smtClean="0"/>
              <a:t>As New Top-Level Domains are Added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Once-failing names might “succeed”</a:t>
            </a:r>
          </a:p>
          <a:p>
            <a:pPr lvl="1"/>
            <a:r>
              <a:rPr lang="en-US" dirty="0" smtClean="0"/>
              <a:t>The name to address result may be different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Operational Interruption</a:t>
            </a:r>
          </a:p>
          <a:p>
            <a:pPr lvl="1"/>
            <a:r>
              <a:rPr lang="en-US" dirty="0" smtClean="0"/>
              <a:t>At best, </a:t>
            </a:r>
            <a:r>
              <a:rPr lang="en-US" dirty="0" smtClean="0"/>
              <a:t>a nuisance to the user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 smtClean="0"/>
              <a:t>worst; </a:t>
            </a:r>
            <a:r>
              <a:rPr lang="en-US" dirty="0" smtClean="0"/>
              <a:t>data </a:t>
            </a:r>
            <a:r>
              <a:rPr lang="en-US" dirty="0" smtClean="0"/>
              <a:t>leakage, security breach,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05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Mitigation Measures in </a:t>
            </a:r>
            <a:r>
              <a:rPr lang="en-US"/>
              <a:t>N</a:t>
            </a:r>
            <a:r>
              <a:rPr lang="en-US" smtClean="0"/>
              <a:t>ew gTLDs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90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Custom 3">
      <a:dk1>
        <a:sysClr val="windowText" lastClr="000000"/>
      </a:dk1>
      <a:lt1>
        <a:sysClr val="window" lastClr="FFFFFF"/>
      </a:lt1>
      <a:dk2>
        <a:srgbClr val="00334D"/>
      </a:dk2>
      <a:lt2>
        <a:srgbClr val="037BC0"/>
      </a:lt2>
      <a:accent1>
        <a:srgbClr val="555555"/>
      </a:accent1>
      <a:accent2>
        <a:srgbClr val="6D99B3"/>
      </a:accent2>
      <a:accent3>
        <a:srgbClr val="F1A31E"/>
      </a:accent3>
      <a:accent4>
        <a:srgbClr val="197F86"/>
      </a:accent4>
      <a:accent5>
        <a:srgbClr val="E87724"/>
      </a:accent5>
      <a:accent6>
        <a:srgbClr val="DDDDDD"/>
      </a:accent6>
      <a:hlink>
        <a:srgbClr val="CFE2EC"/>
      </a:hlink>
      <a:folHlink>
        <a:srgbClr val="FFFF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14:hiddenLine>
          </a:ext>
        </a:extLst>
      </a:spPr>
      <a:bodyPr lIns="0" tIns="0" rIns="0" bIns="0">
        <a:spAutoFit/>
      </a:bodyPr>
      <a:lstStyle>
        <a:defPPr algn="l">
          <a:lnSpc>
            <a:spcPct val="10000"/>
          </a:lnSpc>
          <a:defRPr sz="7200" dirty="0" smtClean="0">
            <a:solidFill>
              <a:srgbClr val="1A8AC7"/>
            </a:solidFill>
            <a:latin typeface="DINOT-Medium" charset="0"/>
            <a:ea typeface="ＭＳ Ｐゴシック" charset="0"/>
            <a:cs typeface="DINOT-Medium" charset="0"/>
            <a:sym typeface="DINOT-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lIns="38405" tIns="19202" rIns="38405" bIns="19202" rtlCol="0">
        <a:spAutoFit/>
      </a:bodyPr>
      <a:lstStyle>
        <a:defPPr>
          <a:defRPr sz="2000" dirty="0" smtClean="0">
            <a:solidFill>
              <a:schemeClr val="tx2"/>
            </a:solidFill>
            <a:latin typeface="Georgia"/>
            <a:cs typeface="Georgia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Pages>0</Pages>
  <Words>1111</Words>
  <Characters>0</Characters>
  <Application>Microsoft Macintosh PowerPoint</Application>
  <PresentationFormat>On-screen Show (4:3)</PresentationFormat>
  <Lines>0</Lines>
  <Paragraphs>134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Francisco Arias</cp:lastModifiedBy>
  <cp:revision>191</cp:revision>
  <dcterms:modified xsi:type="dcterms:W3CDTF">2014-10-12T01:40:16Z</dcterms:modified>
</cp:coreProperties>
</file>