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72" r:id="rId5"/>
    <p:sldId id="257" r:id="rId6"/>
    <p:sldId id="274" r:id="rId7"/>
    <p:sldId id="269" r:id="rId8"/>
    <p:sldId id="271" r:id="rId9"/>
    <p:sldId id="264" r:id="rId10"/>
    <p:sldId id="263" r:id="rId11"/>
    <p:sldId id="270"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9999"/>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07" autoAdjust="0"/>
  </p:normalViewPr>
  <p:slideViewPr>
    <p:cSldViewPr>
      <p:cViewPr>
        <p:scale>
          <a:sx n="70" d="100"/>
          <a:sy n="70" d="100"/>
        </p:scale>
        <p:origin x="-196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925D55-F37C-48E8-A7FD-DBFB280CB5AA}"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23FB5-2756-4F8E-83B2-9E2C79BA81BB}" type="slidenum">
              <a:rPr lang="en-US" smtClean="0"/>
              <a:t>‹#›</a:t>
            </a:fld>
            <a:endParaRPr lang="en-US"/>
          </a:p>
        </p:txBody>
      </p:sp>
    </p:spTree>
    <p:extLst>
      <p:ext uri="{BB962C8B-B14F-4D97-AF65-F5344CB8AC3E}">
        <p14:creationId xmlns:p14="http://schemas.microsoft.com/office/powerpoint/2010/main" val="22597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1</a:t>
            </a:fld>
            <a:endParaRPr lang="en-US"/>
          </a:p>
        </p:txBody>
      </p:sp>
    </p:spTree>
    <p:extLst>
      <p:ext uri="{BB962C8B-B14F-4D97-AF65-F5344CB8AC3E}">
        <p14:creationId xmlns:p14="http://schemas.microsoft.com/office/powerpoint/2010/main" val="3853492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10</a:t>
            </a:fld>
            <a:endParaRPr lang="en-US"/>
          </a:p>
        </p:txBody>
      </p:sp>
    </p:spTree>
    <p:extLst>
      <p:ext uri="{BB962C8B-B14F-4D97-AF65-F5344CB8AC3E}">
        <p14:creationId xmlns:p14="http://schemas.microsoft.com/office/powerpoint/2010/main" val="3618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a name has 5 different authoritative servers and each of them has its own IPv4 and IPv6 addresses</a:t>
            </a:r>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11</a:t>
            </a:fld>
            <a:endParaRPr lang="en-US"/>
          </a:p>
        </p:txBody>
      </p:sp>
    </p:spTree>
    <p:extLst>
      <p:ext uri="{BB962C8B-B14F-4D97-AF65-F5344CB8AC3E}">
        <p14:creationId xmlns:p14="http://schemas.microsoft.com/office/powerpoint/2010/main" val="226882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A0D23FB5-2756-4F8E-83B2-9E2C79BA81BB}" type="slidenum">
              <a:rPr lang="en-US" smtClean="0"/>
              <a:t>12</a:t>
            </a:fld>
            <a:endParaRPr lang="en-US"/>
          </a:p>
        </p:txBody>
      </p:sp>
    </p:spTree>
    <p:extLst>
      <p:ext uri="{BB962C8B-B14F-4D97-AF65-F5344CB8AC3E}">
        <p14:creationId xmlns:p14="http://schemas.microsoft.com/office/powerpoint/2010/main" val="108042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2</a:t>
            </a:fld>
            <a:endParaRPr lang="en-US"/>
          </a:p>
        </p:txBody>
      </p:sp>
    </p:spTree>
    <p:extLst>
      <p:ext uri="{BB962C8B-B14F-4D97-AF65-F5344CB8AC3E}">
        <p14:creationId xmlns:p14="http://schemas.microsoft.com/office/powerpoint/2010/main" val="144355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3</a:t>
            </a:fld>
            <a:endParaRPr lang="en-US"/>
          </a:p>
        </p:txBody>
      </p:sp>
    </p:spTree>
    <p:extLst>
      <p:ext uri="{BB962C8B-B14F-4D97-AF65-F5344CB8AC3E}">
        <p14:creationId xmlns:p14="http://schemas.microsoft.com/office/powerpoint/2010/main" val="2921254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0D23FB5-2756-4F8E-83B2-9E2C79BA81BB}" type="slidenum">
              <a:rPr lang="en-US" smtClean="0"/>
              <a:t>4</a:t>
            </a:fld>
            <a:endParaRPr lang="en-US"/>
          </a:p>
        </p:txBody>
      </p:sp>
    </p:spTree>
    <p:extLst>
      <p:ext uri="{BB962C8B-B14F-4D97-AF65-F5344CB8AC3E}">
        <p14:creationId xmlns:p14="http://schemas.microsoft.com/office/powerpoint/2010/main" val="229546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 need to mention TLSA names (ports and protocol)</a:t>
            </a:r>
          </a:p>
        </p:txBody>
      </p:sp>
      <p:sp>
        <p:nvSpPr>
          <p:cNvPr id="4" name="Slide Number Placeholder 3"/>
          <p:cNvSpPr>
            <a:spLocks noGrp="1"/>
          </p:cNvSpPr>
          <p:nvPr>
            <p:ph type="sldNum" sz="quarter" idx="10"/>
          </p:nvPr>
        </p:nvSpPr>
        <p:spPr/>
        <p:txBody>
          <a:bodyPr/>
          <a:lstStyle/>
          <a:p>
            <a:fld id="{A0D23FB5-2756-4F8E-83B2-9E2C79BA81BB}" type="slidenum">
              <a:rPr lang="en-US" smtClean="0"/>
              <a:t>5</a:t>
            </a:fld>
            <a:endParaRPr lang="en-US"/>
          </a:p>
        </p:txBody>
      </p:sp>
    </p:spTree>
    <p:extLst>
      <p:ext uri="{BB962C8B-B14F-4D97-AF65-F5344CB8AC3E}">
        <p14:creationId xmlns:p14="http://schemas.microsoft.com/office/powerpoint/2010/main" val="2518377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we use this measurement</a:t>
            </a:r>
          </a:p>
          <a:p>
            <a:r>
              <a:rPr lang="en-US" baseline="0" dirty="0" smtClean="0"/>
              <a:t>    to start to answer these questions.</a:t>
            </a:r>
          </a:p>
        </p:txBody>
      </p:sp>
      <p:sp>
        <p:nvSpPr>
          <p:cNvPr id="4" name="Slide Number Placeholder 3"/>
          <p:cNvSpPr>
            <a:spLocks noGrp="1"/>
          </p:cNvSpPr>
          <p:nvPr>
            <p:ph type="sldNum" sz="quarter" idx="10"/>
          </p:nvPr>
        </p:nvSpPr>
        <p:spPr/>
        <p:txBody>
          <a:bodyPr/>
          <a:lstStyle/>
          <a:p>
            <a:fld id="{A0D23FB5-2756-4F8E-83B2-9E2C79BA81BB}" type="slidenum">
              <a:rPr lang="en-US" smtClean="0"/>
              <a:t>6</a:t>
            </a:fld>
            <a:endParaRPr lang="en-US"/>
          </a:p>
        </p:txBody>
      </p:sp>
    </p:spTree>
    <p:extLst>
      <p:ext uri="{BB962C8B-B14F-4D97-AF65-F5344CB8AC3E}">
        <p14:creationId xmlns:p14="http://schemas.microsoft.com/office/powerpoint/2010/main" val="4126590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DANE</a:t>
            </a:r>
            <a:r>
              <a:rPr lang="en-US" baseline="0" dirty="0" smtClean="0"/>
              <a:t> TLSA use is early but growing</a:t>
            </a:r>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7</a:t>
            </a:fld>
            <a:endParaRPr lang="en-US"/>
          </a:p>
        </p:txBody>
      </p:sp>
    </p:spTree>
    <p:extLst>
      <p:ext uri="{BB962C8B-B14F-4D97-AF65-F5344CB8AC3E}">
        <p14:creationId xmlns:p14="http://schemas.microsoft.com/office/powerpoint/2010/main" val="2939797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DANE is growing</a:t>
            </a:r>
            <a:r>
              <a:rPr lang="en-US" baseline="0" dirty="0" smtClean="0"/>
              <a:t> well compared to current DNSSEC</a:t>
            </a:r>
            <a:endParaRPr lang="en-US" dirty="0" smtClean="0"/>
          </a:p>
          <a:p>
            <a:endParaRPr lang="en-US" dirty="0" smtClean="0"/>
          </a:p>
          <a:p>
            <a:r>
              <a:rPr lang="en-US" dirty="0" smtClean="0"/>
              <a:t>Domains Secured with DNSSEC</a:t>
            </a:r>
          </a:p>
          <a:p>
            <a:r>
              <a:rPr lang="en-US" dirty="0" smtClean="0"/>
              <a:t>com	385,582</a:t>
            </a:r>
          </a:p>
          <a:p>
            <a:r>
              <a:rPr lang="en-US" dirty="0" smtClean="0"/>
              <a:t>net	76,473</a:t>
            </a:r>
          </a:p>
          <a:p>
            <a:r>
              <a:rPr lang="en-US" dirty="0" err="1" smtClean="0"/>
              <a:t>edu</a:t>
            </a:r>
            <a:r>
              <a:rPr lang="en-US" dirty="0" smtClean="0"/>
              <a:t>	67</a:t>
            </a:r>
          </a:p>
          <a:p>
            <a:r>
              <a:rPr lang="en-US" dirty="0" smtClean="0"/>
              <a:t>Updated 2014-10-06 16:51:48</a:t>
            </a:r>
          </a:p>
          <a:p>
            <a:endParaRPr lang="en-US" dirty="0" smtClean="0"/>
          </a:p>
          <a:p>
            <a:r>
              <a:rPr lang="en-US" dirty="0" smtClean="0"/>
              <a:t>ACTIVE ZONE</a:t>
            </a:r>
          </a:p>
          <a:p>
            <a:r>
              <a:rPr lang="en-US" dirty="0" smtClean="0"/>
              <a:t>.COM</a:t>
            </a:r>
          </a:p>
          <a:p>
            <a:r>
              <a:rPr lang="en-US" dirty="0" smtClean="0"/>
              <a:t>114,666,581</a:t>
            </a:r>
          </a:p>
          <a:p>
            <a:r>
              <a:rPr lang="en-US" dirty="0" smtClean="0"/>
              <a:t>as of 10/07/2014 08:48:16 AM UTC</a:t>
            </a:r>
          </a:p>
          <a:p>
            <a:r>
              <a:rPr lang="en-US" dirty="0" smtClean="0"/>
              <a:t>.NET</a:t>
            </a:r>
          </a:p>
          <a:p>
            <a:r>
              <a:rPr lang="en-US" dirty="0" smtClean="0"/>
              <a:t>15,077,288</a:t>
            </a:r>
          </a:p>
          <a:p>
            <a:r>
              <a:rPr lang="en-US" dirty="0" smtClean="0"/>
              <a:t>as of 10/07/2014 08:48:16 AM UTC</a:t>
            </a:r>
          </a:p>
          <a:p>
            <a:endParaRPr lang="en-US" dirty="0" smtClean="0"/>
          </a:p>
          <a:p>
            <a:r>
              <a:rPr lang="en-US" dirty="0" smtClean="0"/>
              <a:t>DNSSEC Deployment Milestone Update https://www.nanog.org/meetings/nanog53/presentations/Tuesday/Larson_DNS.pdf</a:t>
            </a:r>
          </a:p>
          <a:p>
            <a:r>
              <a:rPr lang="en-US" dirty="0" smtClean="0"/>
              <a:t>Zones that Verisign had a hand in signing:</a:t>
            </a:r>
          </a:p>
          <a:p>
            <a:r>
              <a:rPr lang="en-US" dirty="0" smtClean="0"/>
              <a:t>Root zone</a:t>
            </a:r>
            <a:r>
              <a:rPr lang="en-US" baseline="0" dirty="0" smtClean="0"/>
              <a:t>   </a:t>
            </a:r>
            <a:r>
              <a:rPr lang="en-US" dirty="0" smtClean="0"/>
              <a:t>Signed on July 15, 2010</a:t>
            </a:r>
          </a:p>
          <a:p>
            <a:r>
              <a:rPr lang="en-US" dirty="0" smtClean="0"/>
              <a:t>.</a:t>
            </a:r>
            <a:r>
              <a:rPr lang="en-US" dirty="0" err="1" smtClean="0"/>
              <a:t>edu</a:t>
            </a:r>
            <a:r>
              <a:rPr lang="en-US" baseline="0" dirty="0" smtClean="0"/>
              <a:t> </a:t>
            </a:r>
            <a:r>
              <a:rPr lang="en-US" dirty="0" smtClean="0"/>
              <a:t>zone</a:t>
            </a:r>
            <a:r>
              <a:rPr lang="en-US" baseline="0" dirty="0" smtClean="0"/>
              <a:t>   </a:t>
            </a:r>
            <a:r>
              <a:rPr lang="en-US" dirty="0" smtClean="0"/>
              <a:t>Signed on July 28, 2010</a:t>
            </a:r>
          </a:p>
          <a:p>
            <a:r>
              <a:rPr lang="en-US" dirty="0" err="1" smtClean="0"/>
              <a:t>.net</a:t>
            </a:r>
            <a:r>
              <a:rPr lang="en-US" baseline="0" dirty="0" smtClean="0"/>
              <a:t> </a:t>
            </a:r>
            <a:r>
              <a:rPr lang="en-US" dirty="0" smtClean="0"/>
              <a:t>zone</a:t>
            </a:r>
            <a:r>
              <a:rPr lang="en-US" baseline="0" dirty="0" smtClean="0"/>
              <a:t>    S</a:t>
            </a:r>
            <a:r>
              <a:rPr lang="en-US" dirty="0" smtClean="0"/>
              <a:t>igned on December 9, 2010</a:t>
            </a:r>
          </a:p>
          <a:p>
            <a:r>
              <a:rPr lang="en-US" dirty="0" smtClean="0"/>
              <a:t>.com</a:t>
            </a:r>
            <a:r>
              <a:rPr lang="en-US" baseline="0" dirty="0" smtClean="0"/>
              <a:t> </a:t>
            </a:r>
            <a:r>
              <a:rPr lang="en-US" dirty="0" smtClean="0"/>
              <a:t>zone</a:t>
            </a:r>
            <a:r>
              <a:rPr lang="en-US" baseline="0" dirty="0" smtClean="0"/>
              <a:t>   </a:t>
            </a:r>
            <a:r>
              <a:rPr lang="en-US" dirty="0" smtClean="0"/>
              <a:t>Signed on March 31, 2011 </a:t>
            </a:r>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8</a:t>
            </a:fld>
            <a:endParaRPr lang="en-US"/>
          </a:p>
        </p:txBody>
      </p:sp>
    </p:spTree>
    <p:extLst>
      <p:ext uri="{BB962C8B-B14F-4D97-AF65-F5344CB8AC3E}">
        <p14:creationId xmlns:p14="http://schemas.microsoft.com/office/powerpoint/2010/main" val="258696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D23FB5-2756-4F8E-83B2-9E2C79BA81BB}" type="slidenum">
              <a:rPr lang="en-US" smtClean="0"/>
              <a:t>9</a:t>
            </a:fld>
            <a:endParaRPr lang="en-US"/>
          </a:p>
        </p:txBody>
      </p:sp>
    </p:spTree>
    <p:extLst>
      <p:ext uri="{BB962C8B-B14F-4D97-AF65-F5344CB8AC3E}">
        <p14:creationId xmlns:p14="http://schemas.microsoft.com/office/powerpoint/2010/main" val="50152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CF189E-FD87-4075-9DAD-6E6755069B77}" type="datetime1">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276381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F4D34-0556-43D1-A1D5-DF0A9CE6C0D8}" type="datetime1">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15354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DC7E3-D10B-42E3-B48F-6896A06F980F}" type="datetime1">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224498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80878-00F8-4408-A604-0F49F2E3C7C4}" type="datetime1">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422022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F56EF5-A560-4839-A032-3324315B7070}" type="datetime1">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352926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4C57EB-16F4-44E3-8D57-1D0113DED7B5}" type="datetime1">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361072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0D04AB-C891-4E08-AC31-9BBE380D4109}" type="datetime1">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97297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8F4CB-7D81-4C4E-921F-B77431616729}" type="datetime1">
              <a:rPr lang="en-US" smtClean="0"/>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388838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0F958-C129-4A9C-8248-C02D7A2FCDB8}" type="datetime1">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395713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213F-E1C2-4E59-A37A-B69B71A698F7}" type="datetime1">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373429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20E5B-7B59-4584-BCFA-FBDC8A774B70}" type="datetime1">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D1794-65F7-4B69-8841-72D12776627F}" type="slidenum">
              <a:rPr lang="en-US" smtClean="0"/>
              <a:t>‹#›</a:t>
            </a:fld>
            <a:endParaRPr lang="en-US"/>
          </a:p>
        </p:txBody>
      </p:sp>
    </p:spTree>
    <p:extLst>
      <p:ext uri="{BB962C8B-B14F-4D97-AF65-F5344CB8AC3E}">
        <p14:creationId xmlns:p14="http://schemas.microsoft.com/office/powerpoint/2010/main" val="217141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5FE03-9700-42FF-B907-8CE4EC41DDD0}" type="datetime1">
              <a:rPr lang="en-US" smtClean="0"/>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D1794-65F7-4B69-8841-72D12776627F}" type="slidenum">
              <a:rPr lang="en-US" smtClean="0"/>
              <a:t>‹#›</a:t>
            </a:fld>
            <a:endParaRPr lang="en-US"/>
          </a:p>
        </p:txBody>
      </p:sp>
    </p:spTree>
    <p:extLst>
      <p:ext uri="{BB962C8B-B14F-4D97-AF65-F5344CB8AC3E}">
        <p14:creationId xmlns:p14="http://schemas.microsoft.com/office/powerpoint/2010/main" val="338947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Measuring DANE TLSA Deployment</a:t>
            </a:r>
            <a:endParaRPr lang="en-US" dirty="0"/>
          </a:p>
        </p:txBody>
      </p:sp>
      <p:sp>
        <p:nvSpPr>
          <p:cNvPr id="3" name="Subtitle 2"/>
          <p:cNvSpPr>
            <a:spLocks noGrp="1"/>
          </p:cNvSpPr>
          <p:nvPr>
            <p:ph type="subTitle" idx="1"/>
          </p:nvPr>
        </p:nvSpPr>
        <p:spPr/>
        <p:txBody>
          <a:bodyPr>
            <a:normAutofit/>
          </a:bodyPr>
          <a:lstStyle/>
          <a:p>
            <a:r>
              <a:rPr lang="en-US" dirty="0" smtClean="0"/>
              <a:t>Liang Zhu</a:t>
            </a:r>
            <a:r>
              <a:rPr lang="en-US" baseline="30000" dirty="0" smtClean="0"/>
              <a:t>1</a:t>
            </a:r>
            <a:r>
              <a:rPr lang="en-US" dirty="0" smtClean="0"/>
              <a:t>, Duane Wessels</a:t>
            </a:r>
            <a:r>
              <a:rPr lang="en-US" baseline="30000" dirty="0" smtClean="0"/>
              <a:t>2</a:t>
            </a:r>
            <a:r>
              <a:rPr lang="en-US" dirty="0" smtClean="0"/>
              <a:t>, </a:t>
            </a:r>
          </a:p>
          <a:p>
            <a:r>
              <a:rPr lang="en-US" dirty="0" smtClean="0"/>
              <a:t>Allison Mankin</a:t>
            </a:r>
            <a:r>
              <a:rPr lang="en-US" baseline="30000" dirty="0" smtClean="0"/>
              <a:t>2</a:t>
            </a:r>
            <a:r>
              <a:rPr lang="en-US" dirty="0" smtClean="0"/>
              <a:t>, John Heidemann</a:t>
            </a:r>
            <a:r>
              <a:rPr lang="en-US" baseline="30000" dirty="0" smtClean="0"/>
              <a:t>1</a:t>
            </a:r>
          </a:p>
          <a:p>
            <a:r>
              <a:rPr lang="en-US" sz="2000" dirty="0" smtClean="0"/>
              <a:t>1. USC ISI       2. </a:t>
            </a:r>
            <a:r>
              <a:rPr lang="en-US" sz="2000" dirty="0" err="1" smtClean="0"/>
              <a:t>Verisign</a:t>
            </a:r>
            <a:r>
              <a:rPr lang="en-US" sz="2000" dirty="0" smtClean="0"/>
              <a:t> Labs</a:t>
            </a:r>
          </a:p>
          <a:p>
            <a:endParaRPr lang="en-US" b="1" dirty="0"/>
          </a:p>
        </p:txBody>
      </p:sp>
      <p:grpSp>
        <p:nvGrpSpPr>
          <p:cNvPr id="6" name="Group 12"/>
          <p:cNvGrpSpPr/>
          <p:nvPr/>
        </p:nvGrpSpPr>
        <p:grpSpPr>
          <a:xfrm>
            <a:off x="1219200" y="6333744"/>
            <a:ext cx="2590800" cy="457200"/>
            <a:chOff x="76200" y="6341018"/>
            <a:chExt cx="2590800" cy="448056"/>
          </a:xfrm>
        </p:grpSpPr>
        <p:pic>
          <p:nvPicPr>
            <p:cNvPr id="7" name="Picture 14" descr="ant_logo_text_128px.png"/>
            <p:cNvPicPr>
              <a:picLocks noChangeAspect="1"/>
            </p:cNvPicPr>
            <p:nvPr userDrawn="1"/>
          </p:nvPicPr>
          <p:blipFill>
            <a:blip r:embed="rId3" cstate="print"/>
            <a:stretch>
              <a:fillRect/>
            </a:stretch>
          </p:blipFill>
          <p:spPr>
            <a:xfrm>
              <a:off x="2282092" y="6341018"/>
              <a:ext cx="384908" cy="448056"/>
            </a:xfrm>
            <a:prstGeom prst="rect">
              <a:avLst/>
            </a:prstGeom>
          </p:spPr>
        </p:pic>
        <p:pic>
          <p:nvPicPr>
            <p:cNvPr id="8" name="Picture 414" descr="ISI_blk.png"/>
            <p:cNvPicPr>
              <a:picLocks noChangeAspect="1"/>
            </p:cNvPicPr>
            <p:nvPr userDrawn="1"/>
          </p:nvPicPr>
          <p:blipFill>
            <a:blip r:embed="rId4" cstate="print"/>
            <a:srcRect/>
            <a:stretch>
              <a:fillRect/>
            </a:stretch>
          </p:blipFill>
          <p:spPr bwMode="auto">
            <a:xfrm>
              <a:off x="1522046" y="6389846"/>
              <a:ext cx="685800" cy="391954"/>
            </a:xfrm>
            <a:prstGeom prst="rect">
              <a:avLst/>
            </a:prstGeom>
            <a:noFill/>
            <a:ln w="9525">
              <a:noFill/>
              <a:miter lim="800000"/>
              <a:headEnd/>
              <a:tailEnd/>
            </a:ln>
          </p:spPr>
        </p:pic>
        <p:pic>
          <p:nvPicPr>
            <p:cNvPr id="9" name="Picture 8" descr="Formal_Viterbi_CardOnWhite.150dpi_cropped.png"/>
            <p:cNvPicPr>
              <a:picLocks noChangeAspect="1"/>
            </p:cNvPicPr>
            <p:nvPr userDrawn="1"/>
          </p:nvPicPr>
          <p:blipFill>
            <a:blip r:embed="rId5" cstate="print"/>
            <a:stretch>
              <a:fillRect/>
            </a:stretch>
          </p:blipFill>
          <p:spPr>
            <a:xfrm>
              <a:off x="76200" y="6400800"/>
              <a:ext cx="1371600" cy="371380"/>
            </a:xfrm>
            <a:prstGeom prst="rect">
              <a:avLst/>
            </a:prstGeom>
          </p:spPr>
        </p:pic>
      </p:grpSp>
      <p:pic>
        <p:nvPicPr>
          <p:cNvPr id="4" name="Picture 3" descr="VRSN_logo_horizontal_CMYK_vector.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0" y="6324600"/>
            <a:ext cx="1270507" cy="457200"/>
          </a:xfrm>
          <a:prstGeom prst="rect">
            <a:avLst/>
          </a:prstGeom>
        </p:spPr>
      </p:pic>
      <p:sp>
        <p:nvSpPr>
          <p:cNvPr id="5" name="Slide Number Placeholder 4"/>
          <p:cNvSpPr>
            <a:spLocks noGrp="1"/>
          </p:cNvSpPr>
          <p:nvPr>
            <p:ph type="sldNum" sz="quarter" idx="12"/>
          </p:nvPr>
        </p:nvSpPr>
        <p:spPr/>
        <p:txBody>
          <a:bodyPr/>
          <a:lstStyle/>
          <a:p>
            <a:fld id="{365D1794-65F7-4B69-8841-72D12776627F}" type="slidenum">
              <a:rPr lang="en-US" smtClean="0"/>
              <a:t>1</a:t>
            </a:fld>
            <a:endParaRPr lang="en-US"/>
          </a:p>
        </p:txBody>
      </p:sp>
    </p:spTree>
    <p:extLst>
      <p:ext uri="{BB962C8B-B14F-4D97-AF65-F5344CB8AC3E}">
        <p14:creationId xmlns:p14="http://schemas.microsoft.com/office/powerpoint/2010/main" val="1773377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Documents and Settings\Administrator\Desktop\liangzhu\tlsa\tlsa_optio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5464102" cy="40980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304800"/>
            <a:ext cx="8229600" cy="1143000"/>
          </a:xfrm>
        </p:spPr>
        <p:txBody>
          <a:bodyPr>
            <a:normAutofit/>
          </a:bodyPr>
          <a:lstStyle/>
          <a:p>
            <a:r>
              <a:rPr lang="en-US" dirty="0" smtClean="0"/>
              <a:t>Observed TLSA Parameters</a:t>
            </a:r>
            <a:endParaRPr lang="en-US" dirty="0"/>
          </a:p>
        </p:txBody>
      </p:sp>
      <p:sp>
        <p:nvSpPr>
          <p:cNvPr id="5" name="TextBox 4"/>
          <p:cNvSpPr txBox="1"/>
          <p:nvPr/>
        </p:nvSpPr>
        <p:spPr>
          <a:xfrm>
            <a:off x="457200" y="5820872"/>
            <a:ext cx="6778009" cy="369332"/>
          </a:xfrm>
          <a:prstGeom prst="rect">
            <a:avLst/>
          </a:prstGeom>
          <a:noFill/>
        </p:spPr>
        <p:txBody>
          <a:bodyPr wrap="none" rtlCol="0">
            <a:spAutoFit/>
          </a:bodyPr>
          <a:lstStyle/>
          <a:p>
            <a:r>
              <a:rPr lang="en-US" dirty="0"/>
              <a:t>total 780 TLSA records in 701 TLSA responses captured on Oct. 2, 2014</a:t>
            </a:r>
          </a:p>
        </p:txBody>
      </p:sp>
      <p:sp>
        <p:nvSpPr>
          <p:cNvPr id="3" name="Slide Number Placeholder 2"/>
          <p:cNvSpPr>
            <a:spLocks noGrp="1"/>
          </p:cNvSpPr>
          <p:nvPr>
            <p:ph type="sldNum" sz="quarter" idx="12"/>
          </p:nvPr>
        </p:nvSpPr>
        <p:spPr/>
        <p:txBody>
          <a:bodyPr/>
          <a:lstStyle/>
          <a:p>
            <a:fld id="{365D1794-65F7-4B69-8841-72D12776627F}" type="slidenum">
              <a:rPr lang="en-US" smtClean="0"/>
              <a:t>10</a:t>
            </a:fld>
            <a:endParaRPr lang="en-US"/>
          </a:p>
        </p:txBody>
      </p:sp>
      <p:sp>
        <p:nvSpPr>
          <p:cNvPr id="7" name="TextBox 6"/>
          <p:cNvSpPr txBox="1"/>
          <p:nvPr/>
        </p:nvSpPr>
        <p:spPr>
          <a:xfrm>
            <a:off x="5875941" y="1752600"/>
            <a:ext cx="3268059" cy="1631216"/>
          </a:xfrm>
          <a:prstGeom prst="rect">
            <a:avLst/>
          </a:prstGeom>
          <a:noFill/>
        </p:spPr>
        <p:txBody>
          <a:bodyPr wrap="square" rtlCol="0">
            <a:spAutoFit/>
          </a:bodyPr>
          <a:lstStyle/>
          <a:p>
            <a:r>
              <a:rPr lang="en-US" sz="2000" i="1" dirty="0" smtClean="0"/>
              <a:t>Domain-issued cert:</a:t>
            </a:r>
          </a:p>
          <a:p>
            <a:r>
              <a:rPr lang="en-US" sz="2000" b="1" i="1" dirty="0" smtClean="0">
                <a:solidFill>
                  <a:srgbClr val="FF0000"/>
                </a:solidFill>
              </a:rPr>
              <a:t>most </a:t>
            </a:r>
            <a:r>
              <a:rPr lang="en-US" sz="2000" b="1" i="1" dirty="0">
                <a:solidFill>
                  <a:srgbClr val="FF0000"/>
                </a:solidFill>
              </a:rPr>
              <a:t>DANE TLSA </a:t>
            </a:r>
            <a:r>
              <a:rPr lang="en-US" sz="2000" b="1" i="1" dirty="0" smtClean="0">
                <a:solidFill>
                  <a:srgbClr val="FF0000"/>
                </a:solidFill>
              </a:rPr>
              <a:t>cases are independent </a:t>
            </a:r>
            <a:r>
              <a:rPr lang="en-US" sz="2000" b="1" i="1" dirty="0">
                <a:solidFill>
                  <a:srgbClr val="FF0000"/>
                </a:solidFill>
              </a:rPr>
              <a:t>from CA </a:t>
            </a:r>
            <a:r>
              <a:rPr lang="en-US" sz="2000" dirty="0"/>
              <a:t>without serving its trust source</a:t>
            </a:r>
          </a:p>
        </p:txBody>
      </p:sp>
      <p:sp>
        <p:nvSpPr>
          <p:cNvPr id="15" name="TextBox 14"/>
          <p:cNvSpPr txBox="1"/>
          <p:nvPr/>
        </p:nvSpPr>
        <p:spPr>
          <a:xfrm>
            <a:off x="5867400" y="3931384"/>
            <a:ext cx="3268059" cy="1631216"/>
          </a:xfrm>
          <a:prstGeom prst="rect">
            <a:avLst/>
          </a:prstGeom>
          <a:noFill/>
        </p:spPr>
        <p:txBody>
          <a:bodyPr wrap="square" rtlCol="0">
            <a:spAutoFit/>
          </a:bodyPr>
          <a:lstStyle/>
          <a:p>
            <a:r>
              <a:rPr lang="en-US" sz="2000" i="1" dirty="0" smtClean="0"/>
              <a:t>SHA-256:</a:t>
            </a:r>
          </a:p>
          <a:p>
            <a:r>
              <a:rPr lang="en-US" sz="2000" dirty="0" smtClean="0"/>
              <a:t>It is </a:t>
            </a:r>
            <a:r>
              <a:rPr lang="en-US" sz="2000" b="1" i="1" dirty="0" smtClean="0">
                <a:solidFill>
                  <a:srgbClr val="FF0000"/>
                </a:solidFill>
              </a:rPr>
              <a:t>currently </a:t>
            </a:r>
            <a:r>
              <a:rPr lang="en-US" sz="2000" b="1" i="1" dirty="0">
                <a:solidFill>
                  <a:srgbClr val="FF0000"/>
                </a:solidFill>
              </a:rPr>
              <a:t>strong enough </a:t>
            </a:r>
            <a:r>
              <a:rPr lang="en-US" sz="2000" dirty="0" smtClean="0"/>
              <a:t>and not </a:t>
            </a:r>
            <a:r>
              <a:rPr lang="en-US" sz="2000" dirty="0"/>
              <a:t>necessary to use stronger algorithm </a:t>
            </a:r>
            <a:r>
              <a:rPr lang="en-US" sz="2000" dirty="0" smtClean="0"/>
              <a:t>bringing more </a:t>
            </a:r>
            <a:r>
              <a:rPr lang="en-US" sz="2000" dirty="0"/>
              <a:t>bits in DNS </a:t>
            </a:r>
            <a:r>
              <a:rPr lang="en-US" sz="2000" dirty="0" smtClean="0"/>
              <a:t>response</a:t>
            </a:r>
            <a:endParaRPr lang="en-US" sz="2000" dirty="0"/>
          </a:p>
        </p:txBody>
      </p:sp>
    </p:spTree>
    <p:extLst>
      <p:ext uri="{BB962C8B-B14F-4D97-AF65-F5344CB8AC3E}">
        <p14:creationId xmlns:p14="http://schemas.microsoft.com/office/powerpoint/2010/main" val="3438645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Problematically Large Responses</a:t>
            </a:r>
            <a:endParaRPr lang="en-US" dirty="0"/>
          </a:p>
        </p:txBody>
      </p:sp>
      <p:pic>
        <p:nvPicPr>
          <p:cNvPr id="5122" name="Picture 2" descr="C:\Documents and Settings\Administrator\Desktop\liangzhu\tlsa\tlsa_resp_size_c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849098"/>
            <a:ext cx="4779963" cy="28679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560763" y="2819400"/>
            <a:ext cx="2667000" cy="9164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ular Callout 5"/>
          <p:cNvSpPr/>
          <p:nvPr/>
        </p:nvSpPr>
        <p:spPr>
          <a:xfrm>
            <a:off x="6553200" y="2819400"/>
            <a:ext cx="2209800" cy="916475"/>
          </a:xfrm>
          <a:prstGeom prst="wedgeRoundRectCallout">
            <a:avLst>
              <a:gd name="adj1" fmla="val -62577"/>
              <a:gd name="adj2" fmla="val -33100"/>
              <a:gd name="adj3" fmla="val 16667"/>
            </a:avLst>
          </a:prstGeom>
          <a:solidFill>
            <a:srgbClr val="FF9999">
              <a:alpha val="27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cs typeface="Helvetica"/>
              </a:rPr>
              <a:t>31% TLSA responses with DNSSEC are larger than 1500 B</a:t>
            </a:r>
          </a:p>
        </p:txBody>
      </p:sp>
      <p:sp>
        <p:nvSpPr>
          <p:cNvPr id="4" name="TextBox 3"/>
          <p:cNvSpPr txBox="1"/>
          <p:nvPr/>
        </p:nvSpPr>
        <p:spPr>
          <a:xfrm>
            <a:off x="228600" y="3428762"/>
            <a:ext cx="1371600" cy="1600438"/>
          </a:xfrm>
          <a:prstGeom prst="rect">
            <a:avLst/>
          </a:prstGeom>
          <a:noFill/>
        </p:spPr>
        <p:txBody>
          <a:bodyPr wrap="square" rtlCol="0">
            <a:spAutoFit/>
          </a:bodyPr>
          <a:lstStyle/>
          <a:p>
            <a:r>
              <a:rPr lang="en-US" sz="1400" dirty="0" smtClean="0"/>
              <a:t>Query TLSA record with DNSSEC to authoritative servers of the 701 TLSA names on Oct. 2, 2014</a:t>
            </a:r>
            <a:endParaRPr lang="en-US" sz="1400" dirty="0"/>
          </a:p>
        </p:txBody>
      </p:sp>
      <p:sp>
        <p:nvSpPr>
          <p:cNvPr id="7" name="TextBox 6"/>
          <p:cNvSpPr txBox="1"/>
          <p:nvPr/>
        </p:nvSpPr>
        <p:spPr>
          <a:xfrm>
            <a:off x="685800" y="1328916"/>
            <a:ext cx="7226658" cy="1261884"/>
          </a:xfrm>
          <a:prstGeom prst="rect">
            <a:avLst/>
          </a:prstGeom>
          <a:noFill/>
        </p:spPr>
        <p:txBody>
          <a:bodyPr wrap="none" rtlCol="0">
            <a:spAutoFit/>
          </a:bodyPr>
          <a:lstStyle/>
          <a:p>
            <a:r>
              <a:rPr lang="en-US" sz="2000" dirty="0" smtClean="0"/>
              <a:t>Large DNS packets with UDP: </a:t>
            </a:r>
            <a:r>
              <a:rPr lang="en-US" dirty="0" smtClean="0"/>
              <a:t>more than 1500 </a:t>
            </a:r>
            <a:r>
              <a:rPr lang="en-US" dirty="0"/>
              <a:t>Bytes =&gt; IP </a:t>
            </a:r>
            <a:r>
              <a:rPr lang="en-US" dirty="0" smtClean="0"/>
              <a:t>fragmentation</a:t>
            </a:r>
          </a:p>
          <a:p>
            <a:r>
              <a:rPr lang="en-US" sz="2000" dirty="0" smtClean="0"/>
              <a:t>Problems:</a:t>
            </a:r>
          </a:p>
          <a:p>
            <a:pPr marL="342900" indent="-342900">
              <a:buFontTx/>
              <a:buChar char="-"/>
            </a:pPr>
            <a:r>
              <a:rPr lang="en-US" dirty="0" smtClean="0"/>
              <a:t>Risk of fragmentation attack</a:t>
            </a:r>
            <a:r>
              <a:rPr lang="en-US" baseline="30000" dirty="0" smtClean="0"/>
              <a:t> [2]</a:t>
            </a:r>
          </a:p>
          <a:p>
            <a:pPr marL="342900" indent="-342900">
              <a:buFontTx/>
              <a:buChar char="-"/>
            </a:pPr>
            <a:r>
              <a:rPr lang="en-US" dirty="0" smtClean="0"/>
              <a:t>Add </a:t>
            </a:r>
            <a:r>
              <a:rPr lang="en-US" dirty="0"/>
              <a:t>extra latency </a:t>
            </a:r>
            <a:r>
              <a:rPr lang="en-US" dirty="0" smtClean="0"/>
              <a:t>of resending due to lost fragments</a:t>
            </a:r>
            <a:endParaRPr lang="en-US" dirty="0"/>
          </a:p>
        </p:txBody>
      </p:sp>
      <p:sp>
        <p:nvSpPr>
          <p:cNvPr id="9" name="Rounded Rectangle 8"/>
          <p:cNvSpPr/>
          <p:nvPr/>
        </p:nvSpPr>
        <p:spPr>
          <a:xfrm>
            <a:off x="4648200" y="3810000"/>
            <a:ext cx="4267200" cy="1447800"/>
          </a:xfrm>
          <a:prstGeom prst="roundRect">
            <a:avLst/>
          </a:prstGeom>
          <a:solidFill>
            <a:srgbClr val="FF9999">
              <a:alpha val="27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cs typeface="Helvetica"/>
              </a:rPr>
              <a:t>Most are caused by </a:t>
            </a:r>
            <a:r>
              <a:rPr lang="en-US" b="1" i="1" dirty="0">
                <a:solidFill>
                  <a:schemeClr val="tx1"/>
                </a:solidFill>
                <a:cs typeface="Helvetica"/>
              </a:rPr>
              <a:t>multiple RRs </a:t>
            </a:r>
            <a:r>
              <a:rPr lang="en-US" b="1" i="1" dirty="0" smtClean="0">
                <a:solidFill>
                  <a:schemeClr val="tx1"/>
                </a:solidFill>
                <a:cs typeface="Helvetica"/>
              </a:rPr>
              <a:t>and DNSSEC signature </a:t>
            </a:r>
            <a:r>
              <a:rPr lang="en-US" dirty="0" smtClean="0">
                <a:solidFill>
                  <a:schemeClr val="tx1"/>
                </a:solidFill>
                <a:cs typeface="Helvetica"/>
              </a:rPr>
              <a:t>in </a:t>
            </a:r>
            <a:r>
              <a:rPr lang="en-US" b="1" i="1" dirty="0">
                <a:solidFill>
                  <a:schemeClr val="tx1"/>
                </a:solidFill>
                <a:cs typeface="Helvetica"/>
              </a:rPr>
              <a:t>authority</a:t>
            </a:r>
            <a:r>
              <a:rPr lang="en-US" dirty="0">
                <a:solidFill>
                  <a:schemeClr val="tx1"/>
                </a:solidFill>
                <a:cs typeface="Helvetica"/>
              </a:rPr>
              <a:t> and </a:t>
            </a:r>
            <a:r>
              <a:rPr lang="en-US" b="1" i="1" dirty="0">
                <a:solidFill>
                  <a:schemeClr val="tx1"/>
                </a:solidFill>
                <a:cs typeface="Helvetica"/>
              </a:rPr>
              <a:t>additional</a:t>
            </a:r>
            <a:r>
              <a:rPr lang="en-US" dirty="0">
                <a:solidFill>
                  <a:schemeClr val="tx1"/>
                </a:solidFill>
                <a:cs typeface="Helvetica"/>
              </a:rPr>
              <a:t> </a:t>
            </a:r>
            <a:r>
              <a:rPr lang="en-US" dirty="0" smtClean="0">
                <a:solidFill>
                  <a:schemeClr val="tx1"/>
                </a:solidFill>
                <a:cs typeface="Helvetica"/>
              </a:rPr>
              <a:t>sections. It provides </a:t>
            </a:r>
            <a:r>
              <a:rPr lang="en-US" b="1" i="1" dirty="0" smtClean="0">
                <a:solidFill>
                  <a:schemeClr val="tx1"/>
                </a:solidFill>
                <a:cs typeface="Helvetica"/>
              </a:rPr>
              <a:t>more authoritative server options </a:t>
            </a:r>
            <a:r>
              <a:rPr lang="en-US" dirty="0" smtClean="0">
                <a:solidFill>
                  <a:schemeClr val="tx1"/>
                </a:solidFill>
                <a:cs typeface="Helvetica"/>
              </a:rPr>
              <a:t>but may cause fragmentation problems</a:t>
            </a:r>
            <a:endParaRPr lang="en-US" dirty="0">
              <a:solidFill>
                <a:schemeClr val="tx1"/>
              </a:solidFill>
              <a:cs typeface="Helvetica"/>
            </a:endParaRPr>
          </a:p>
        </p:txBody>
      </p:sp>
      <p:sp>
        <p:nvSpPr>
          <p:cNvPr id="3" name="Slide Number Placeholder 2"/>
          <p:cNvSpPr>
            <a:spLocks noGrp="1"/>
          </p:cNvSpPr>
          <p:nvPr>
            <p:ph type="sldNum" sz="quarter" idx="12"/>
          </p:nvPr>
        </p:nvSpPr>
        <p:spPr/>
        <p:txBody>
          <a:bodyPr/>
          <a:lstStyle/>
          <a:p>
            <a:fld id="{365D1794-65F7-4B69-8841-72D12776627F}" type="slidenum">
              <a:rPr lang="en-US" smtClean="0"/>
              <a:t>11</a:t>
            </a:fld>
            <a:endParaRPr lang="en-US"/>
          </a:p>
        </p:txBody>
      </p:sp>
      <p:sp>
        <p:nvSpPr>
          <p:cNvPr id="8" name="TextBox 7"/>
          <p:cNvSpPr txBox="1"/>
          <p:nvPr/>
        </p:nvSpPr>
        <p:spPr>
          <a:xfrm>
            <a:off x="1752600" y="5791200"/>
            <a:ext cx="5142626" cy="400110"/>
          </a:xfrm>
          <a:prstGeom prst="rect">
            <a:avLst/>
          </a:prstGeom>
          <a:noFill/>
        </p:spPr>
        <p:txBody>
          <a:bodyPr wrap="none" rtlCol="0">
            <a:spAutoFit/>
          </a:bodyPr>
          <a:lstStyle/>
          <a:p>
            <a:r>
              <a:rPr lang="en-US" sz="2000" b="1" i="1" dirty="0" smtClean="0">
                <a:solidFill>
                  <a:srgbClr val="FF0000"/>
                </a:solidFill>
              </a:rPr>
              <a:t>31% TLSA responses are </a:t>
            </a:r>
            <a:r>
              <a:rPr lang="en-US" sz="2000" b="1" i="1" dirty="0">
                <a:solidFill>
                  <a:srgbClr val="FF0000"/>
                </a:solidFill>
              </a:rPr>
              <a:t>Problematically Large</a:t>
            </a:r>
            <a:r>
              <a:rPr lang="en-US" sz="2000" b="1" i="1" dirty="0" smtClean="0">
                <a:solidFill>
                  <a:srgbClr val="FF0000"/>
                </a:solidFill>
              </a:rPr>
              <a:t> </a:t>
            </a:r>
            <a:endParaRPr lang="en-US" sz="2000" b="1" i="1" dirty="0">
              <a:solidFill>
                <a:srgbClr val="FF0000"/>
              </a:solidFill>
            </a:endParaRPr>
          </a:p>
        </p:txBody>
      </p:sp>
      <p:sp>
        <p:nvSpPr>
          <p:cNvPr id="10" name="TextBox 9"/>
          <p:cNvSpPr txBox="1"/>
          <p:nvPr/>
        </p:nvSpPr>
        <p:spPr>
          <a:xfrm>
            <a:off x="107785" y="6443990"/>
            <a:ext cx="8324715" cy="261610"/>
          </a:xfrm>
          <a:prstGeom prst="rect">
            <a:avLst/>
          </a:prstGeom>
          <a:noFill/>
        </p:spPr>
        <p:txBody>
          <a:bodyPr wrap="none" rtlCol="0">
            <a:spAutoFit/>
          </a:bodyPr>
          <a:lstStyle/>
          <a:p>
            <a:r>
              <a:rPr lang="en-US" sz="1100" dirty="0" smtClean="0"/>
              <a:t>[2] A. Herzberg </a:t>
            </a:r>
            <a:r>
              <a:rPr lang="en-US" sz="1100" dirty="0"/>
              <a:t>and H. </a:t>
            </a:r>
            <a:r>
              <a:rPr lang="en-US" sz="1100" dirty="0" err="1"/>
              <a:t>Shulmanz</a:t>
            </a:r>
            <a:r>
              <a:rPr lang="en-US" sz="1100" dirty="0"/>
              <a:t>. Fragmentation considered </a:t>
            </a:r>
            <a:r>
              <a:rPr lang="en-US" sz="1100" dirty="0" smtClean="0"/>
              <a:t>poisonous</a:t>
            </a:r>
            <a:r>
              <a:rPr lang="en-US" sz="1100" dirty="0"/>
              <a:t>. IEEE Conference on Communications and Network </a:t>
            </a:r>
            <a:r>
              <a:rPr lang="en-US" sz="1100" dirty="0" smtClean="0"/>
              <a:t>Security, </a:t>
            </a:r>
            <a:r>
              <a:rPr lang="en-US" sz="1100" dirty="0"/>
              <a:t>Oct. 2013.</a:t>
            </a:r>
          </a:p>
        </p:txBody>
      </p:sp>
    </p:spTree>
    <p:extLst>
      <p:ext uri="{BB962C8B-B14F-4D97-AF65-F5344CB8AC3E}">
        <p14:creationId xmlns:p14="http://schemas.microsoft.com/office/powerpoint/2010/main" val="3509097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are tracking DANE growth</a:t>
            </a:r>
          </a:p>
          <a:p>
            <a:r>
              <a:rPr lang="en-US" dirty="0" smtClean="0"/>
              <a:t>We are working on improvements </a:t>
            </a:r>
            <a:endParaRPr lang="en-US" dirty="0"/>
          </a:p>
          <a:p>
            <a:pPr lvl="1"/>
            <a:r>
              <a:rPr lang="en-US" dirty="0"/>
              <a:t>IPv6 certificate validation</a:t>
            </a:r>
          </a:p>
          <a:p>
            <a:pPr lvl="1"/>
            <a:r>
              <a:rPr lang="en-US" dirty="0" smtClean="0"/>
              <a:t>Check other </a:t>
            </a:r>
            <a:r>
              <a:rPr lang="en-US" dirty="0"/>
              <a:t>RR types: </a:t>
            </a:r>
            <a:r>
              <a:rPr lang="en-US" dirty="0" smtClean="0"/>
              <a:t>OPENPGPKEY</a:t>
            </a:r>
          </a:p>
          <a:p>
            <a:r>
              <a:rPr lang="en-US" dirty="0" smtClean="0"/>
              <a:t>Data and code</a:t>
            </a:r>
          </a:p>
          <a:p>
            <a:pPr lvl="1"/>
            <a:r>
              <a:rPr lang="en-US" dirty="0" smtClean="0"/>
              <a:t>working to get stats on the web and hope to release the code</a:t>
            </a:r>
          </a:p>
          <a:p>
            <a:r>
              <a:rPr lang="en-US" dirty="0" smtClean="0"/>
              <a:t>Early results:</a:t>
            </a:r>
          </a:p>
          <a:p>
            <a:pPr lvl="1"/>
            <a:r>
              <a:rPr lang="en-US" dirty="0" smtClean="0"/>
              <a:t>DANE TLSA use is early, but growing</a:t>
            </a:r>
          </a:p>
          <a:p>
            <a:pPr lvl="1"/>
            <a:r>
              <a:rPr lang="en-US" dirty="0" smtClean="0"/>
              <a:t>7-12% of TLSA </a:t>
            </a:r>
            <a:r>
              <a:rPr lang="en-US" dirty="0"/>
              <a:t>records are </a:t>
            </a:r>
            <a:r>
              <a:rPr lang="en-US" dirty="0" smtClean="0"/>
              <a:t>invalid </a:t>
            </a:r>
          </a:p>
          <a:p>
            <a:pPr lvl="1"/>
            <a:r>
              <a:rPr lang="en-US" dirty="0" smtClean="0"/>
              <a:t>31% replies force fragments</a:t>
            </a:r>
          </a:p>
          <a:p>
            <a:r>
              <a:rPr lang="en-US" dirty="0" smtClean="0"/>
              <a:t>We would like feedback</a:t>
            </a:r>
            <a:r>
              <a:rPr lang="en-US" dirty="0"/>
              <a:t> </a:t>
            </a:r>
            <a:r>
              <a:rPr lang="en-US" dirty="0" smtClean="0"/>
              <a:t>from you</a:t>
            </a:r>
          </a:p>
        </p:txBody>
      </p:sp>
      <p:sp>
        <p:nvSpPr>
          <p:cNvPr id="4" name="TextBox 3"/>
          <p:cNvSpPr txBox="1"/>
          <p:nvPr/>
        </p:nvSpPr>
        <p:spPr>
          <a:xfrm>
            <a:off x="304800" y="6029236"/>
            <a:ext cx="8534400" cy="600164"/>
          </a:xfrm>
          <a:prstGeom prst="rect">
            <a:avLst/>
          </a:prstGeom>
          <a:noFill/>
        </p:spPr>
        <p:txBody>
          <a:bodyPr wrap="square" rtlCol="0">
            <a:spAutoFit/>
          </a:bodyPr>
          <a:lstStyle/>
          <a:p>
            <a:r>
              <a:rPr lang="en-US" sz="1100" b="1" dirty="0"/>
              <a:t>© 2014 VeriSign, Inc. All rights reserved. VERISIGN and other trademarks, service marks, and designs are registered or unregistered trademarks of VeriSign, Inc. and its subsidiaries in the United States and in foreign countries. All other trademarks are property of their respective owners.</a:t>
            </a:r>
            <a:endParaRPr lang="en-US" sz="1100" dirty="0"/>
          </a:p>
          <a:p>
            <a:endParaRPr lang="en-US" sz="1100" dirty="0"/>
          </a:p>
        </p:txBody>
      </p:sp>
      <p:sp>
        <p:nvSpPr>
          <p:cNvPr id="5" name="Slide Number Placeholder 4"/>
          <p:cNvSpPr>
            <a:spLocks noGrp="1"/>
          </p:cNvSpPr>
          <p:nvPr>
            <p:ph type="sldNum" sz="quarter" idx="12"/>
          </p:nvPr>
        </p:nvSpPr>
        <p:spPr/>
        <p:txBody>
          <a:bodyPr/>
          <a:lstStyle/>
          <a:p>
            <a:fld id="{365D1794-65F7-4B69-8841-72D12776627F}" type="slidenum">
              <a:rPr lang="en-US" smtClean="0"/>
              <a:t>12</a:t>
            </a:fld>
            <a:endParaRPr lang="en-US"/>
          </a:p>
        </p:txBody>
      </p:sp>
    </p:spTree>
    <p:extLst>
      <p:ext uri="{BB962C8B-B14F-4D97-AF65-F5344CB8AC3E}">
        <p14:creationId xmlns:p14="http://schemas.microsoft.com/office/powerpoint/2010/main" val="1121348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DANE </a:t>
            </a:r>
            <a:r>
              <a:rPr lang="en-US" dirty="0" smtClean="0"/>
              <a:t>is Important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DANE defines trust for “named entities”</a:t>
            </a:r>
          </a:p>
          <a:p>
            <a:pPr lvl="1"/>
            <a:r>
              <a:rPr lang="en-US" dirty="0" smtClean="0"/>
              <a:t>Use DNSSEC to prove integrity</a:t>
            </a:r>
          </a:p>
          <a:p>
            <a:pPr lvl="1"/>
            <a:r>
              <a:rPr lang="en-US" dirty="0" smtClean="0"/>
              <a:t>Named Entities: web sites, </a:t>
            </a:r>
            <a:r>
              <a:rPr lang="en-US" dirty="0"/>
              <a:t>email </a:t>
            </a:r>
            <a:r>
              <a:rPr lang="en-US" dirty="0" smtClean="0"/>
              <a:t>addresses</a:t>
            </a:r>
          </a:p>
          <a:p>
            <a:r>
              <a:rPr lang="en-US" dirty="0" smtClean="0"/>
              <a:t>Concern </a:t>
            </a:r>
            <a:r>
              <a:rPr lang="en-US" dirty="0"/>
              <a:t>about CA trust after multiple </a:t>
            </a:r>
            <a:r>
              <a:rPr lang="en-US" dirty="0" smtClean="0"/>
              <a:t>compromises</a:t>
            </a:r>
          </a:p>
          <a:p>
            <a:r>
              <a:rPr lang="en-US" dirty="0" smtClean="0"/>
              <a:t>DANE TLSA </a:t>
            </a:r>
            <a:r>
              <a:rPr lang="en-US" dirty="0" smtClean="0"/>
              <a:t>complements </a:t>
            </a:r>
            <a:r>
              <a:rPr lang="en-US" dirty="0" smtClean="0"/>
              <a:t>CAs, allowing owner to describe what they trust </a:t>
            </a:r>
          </a:p>
          <a:p>
            <a:pPr lvl="1"/>
            <a:r>
              <a:rPr lang="en-US" dirty="0" smtClean="0"/>
              <a:t>Built </a:t>
            </a:r>
            <a:r>
              <a:rPr lang="en-US" dirty="0" smtClean="0"/>
              <a:t>on </a:t>
            </a:r>
            <a:r>
              <a:rPr lang="en-US" dirty="0"/>
              <a:t>DNSSEC's root </a:t>
            </a:r>
            <a:r>
              <a:rPr lang="en-US" dirty="0" smtClean="0"/>
              <a:t>of trust</a:t>
            </a:r>
          </a:p>
          <a:p>
            <a:pPr lvl="1"/>
            <a:r>
              <a:rPr lang="en-US" dirty="0"/>
              <a:t>owners control which CAs, certs, or algorithms to </a:t>
            </a:r>
            <a:r>
              <a:rPr lang="en-US" dirty="0" smtClean="0"/>
              <a:t>reduce vulnerability</a:t>
            </a:r>
            <a:endParaRPr lang="en-US" dirty="0" smtClean="0"/>
          </a:p>
          <a:p>
            <a:endParaRPr lang="en-US"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365D1794-65F7-4B69-8841-72D12776627F}" type="slidenum">
              <a:rPr lang="en-US" smtClean="0"/>
              <a:t>2</a:t>
            </a:fld>
            <a:endParaRPr lang="en-US"/>
          </a:p>
        </p:txBody>
      </p:sp>
    </p:spTree>
    <p:extLst>
      <p:ext uri="{BB962C8B-B14F-4D97-AF65-F5344CB8AC3E}">
        <p14:creationId xmlns:p14="http://schemas.microsoft.com/office/powerpoint/2010/main" val="3351956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DANE Deployment Status is Unknown</a:t>
            </a:r>
          </a:p>
        </p:txBody>
      </p:sp>
      <p:sp>
        <p:nvSpPr>
          <p:cNvPr id="3" name="Content Placeholder 2"/>
          <p:cNvSpPr>
            <a:spLocks noGrp="1"/>
          </p:cNvSpPr>
          <p:nvPr>
            <p:ph idx="1"/>
          </p:nvPr>
        </p:nvSpPr>
        <p:spPr>
          <a:xfrm>
            <a:off x="304800" y="1600200"/>
            <a:ext cx="8458200" cy="4525963"/>
          </a:xfrm>
        </p:spPr>
        <p:txBody>
          <a:bodyPr>
            <a:normAutofit/>
          </a:bodyPr>
          <a:lstStyle/>
          <a:p>
            <a:pPr marL="342900" lvl="1" indent="-342900">
              <a:buFont typeface="Arial" pitchFamily="34" charset="0"/>
              <a:buChar char="•"/>
            </a:pPr>
            <a:r>
              <a:rPr lang="en-US" sz="3200" dirty="0" smtClean="0"/>
              <a:t>No </a:t>
            </a:r>
            <a:r>
              <a:rPr lang="en-US" sz="3200" dirty="0"/>
              <a:t>systematic study of </a:t>
            </a:r>
            <a:r>
              <a:rPr lang="en-US" sz="3200" dirty="0" smtClean="0"/>
              <a:t>DANE TLSA deployment</a:t>
            </a:r>
            <a:endParaRPr lang="en-US" sz="3200" dirty="0"/>
          </a:p>
          <a:p>
            <a:pPr lvl="1"/>
            <a:r>
              <a:rPr lang="en-US" b="1" i="1" dirty="0" smtClean="0"/>
              <a:t>Few</a:t>
            </a:r>
            <a:r>
              <a:rPr lang="en-US" dirty="0" smtClean="0"/>
              <a:t> prior work </a:t>
            </a:r>
            <a:r>
              <a:rPr lang="en-US" baseline="30000" dirty="0" smtClean="0"/>
              <a:t>[1]</a:t>
            </a:r>
            <a:r>
              <a:rPr lang="en-US" dirty="0" smtClean="0"/>
              <a:t> tracks TLSA records</a:t>
            </a:r>
          </a:p>
          <a:p>
            <a:r>
              <a:rPr lang="en-US" dirty="0" smtClean="0"/>
              <a:t>Understand how DANE TLSA has been used</a:t>
            </a:r>
          </a:p>
          <a:p>
            <a:pPr lvl="1"/>
            <a:r>
              <a:rPr lang="en-US" sz="2600" dirty="0" smtClean="0"/>
              <a:t>Are </a:t>
            </a:r>
            <a:r>
              <a:rPr lang="en-US" sz="2600" dirty="0"/>
              <a:t>people using it correctly?</a:t>
            </a:r>
          </a:p>
          <a:p>
            <a:pPr lvl="1"/>
            <a:r>
              <a:rPr lang="en-US" sz="2600" dirty="0"/>
              <a:t>What is the common usage?</a:t>
            </a:r>
          </a:p>
          <a:p>
            <a:r>
              <a:rPr lang="en-US" dirty="0" smtClean="0"/>
              <a:t>Can we see DANE take off?</a:t>
            </a:r>
          </a:p>
        </p:txBody>
      </p:sp>
      <p:sp>
        <p:nvSpPr>
          <p:cNvPr id="4" name="Slide Number Placeholder 3"/>
          <p:cNvSpPr>
            <a:spLocks noGrp="1"/>
          </p:cNvSpPr>
          <p:nvPr>
            <p:ph type="sldNum" sz="quarter" idx="12"/>
          </p:nvPr>
        </p:nvSpPr>
        <p:spPr/>
        <p:txBody>
          <a:bodyPr/>
          <a:lstStyle/>
          <a:p>
            <a:fld id="{365D1794-65F7-4B69-8841-72D12776627F}" type="slidenum">
              <a:rPr lang="en-US" smtClean="0"/>
              <a:t>3</a:t>
            </a:fld>
            <a:endParaRPr lang="en-US"/>
          </a:p>
        </p:txBody>
      </p:sp>
      <p:sp>
        <p:nvSpPr>
          <p:cNvPr id="6" name="TextBox 5"/>
          <p:cNvSpPr txBox="1"/>
          <p:nvPr/>
        </p:nvSpPr>
        <p:spPr>
          <a:xfrm>
            <a:off x="360108" y="6400800"/>
            <a:ext cx="3145092" cy="276999"/>
          </a:xfrm>
          <a:prstGeom prst="rect">
            <a:avLst/>
          </a:prstGeom>
          <a:noFill/>
        </p:spPr>
        <p:txBody>
          <a:bodyPr wrap="none" rtlCol="0">
            <a:spAutoFit/>
          </a:bodyPr>
          <a:lstStyle/>
          <a:p>
            <a:r>
              <a:rPr lang="en-US" sz="1200" dirty="0" smtClean="0"/>
              <a:t>[1] https</a:t>
            </a:r>
            <a:r>
              <a:rPr lang="en-US" sz="1200" dirty="0"/>
              <a:t>://www.tlsa.info/statistics/best_results</a:t>
            </a:r>
          </a:p>
        </p:txBody>
      </p:sp>
    </p:spTree>
    <p:extLst>
      <p:ext uri="{BB962C8B-B14F-4D97-AF65-F5344CB8AC3E}">
        <p14:creationId xmlns:p14="http://schemas.microsoft.com/office/powerpoint/2010/main" val="352957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Contribution: First </a:t>
            </a:r>
            <a:r>
              <a:rPr lang="en-US" dirty="0" smtClean="0"/>
              <a:t>Systematic Measurements of DANE TLSA</a:t>
            </a:r>
            <a:endParaRPr lang="en-US" dirty="0"/>
          </a:p>
        </p:txBody>
      </p:sp>
      <p:sp>
        <p:nvSpPr>
          <p:cNvPr id="3" name="Content Placeholder 2"/>
          <p:cNvSpPr>
            <a:spLocks noGrp="1"/>
          </p:cNvSpPr>
          <p:nvPr>
            <p:ph idx="1"/>
          </p:nvPr>
        </p:nvSpPr>
        <p:spPr/>
        <p:txBody>
          <a:bodyPr>
            <a:normAutofit/>
          </a:bodyPr>
          <a:lstStyle/>
          <a:p>
            <a:r>
              <a:rPr lang="en-US" dirty="0"/>
              <a:t>O</a:t>
            </a:r>
            <a:r>
              <a:rPr lang="en-US" dirty="0" smtClean="0"/>
              <a:t>bserve </a:t>
            </a:r>
            <a:r>
              <a:rPr lang="en-US" dirty="0"/>
              <a:t>TLSA </a:t>
            </a:r>
            <a:r>
              <a:rPr lang="en-US" dirty="0" smtClean="0"/>
              <a:t>deployment </a:t>
            </a:r>
            <a:r>
              <a:rPr lang="en-US" dirty="0"/>
              <a:t>in .com and </a:t>
            </a:r>
            <a:r>
              <a:rPr lang="en-US" dirty="0" err="1"/>
              <a:t>.</a:t>
            </a:r>
            <a:r>
              <a:rPr lang="en-US" dirty="0" err="1" smtClean="0"/>
              <a:t>net</a:t>
            </a:r>
            <a:endParaRPr lang="en-US" dirty="0" smtClean="0"/>
          </a:p>
          <a:p>
            <a:pPr lvl="1"/>
            <a:r>
              <a:rPr lang="en-US" dirty="0" smtClean="0"/>
              <a:t>Current DANE TLSA use is early but grows</a:t>
            </a:r>
          </a:p>
          <a:p>
            <a:r>
              <a:rPr lang="en-US" dirty="0" smtClean="0"/>
              <a:t>We look </a:t>
            </a:r>
            <a:r>
              <a:rPr lang="en-US" dirty="0"/>
              <a:t>for </a:t>
            </a:r>
            <a:r>
              <a:rPr lang="en-US" dirty="0" smtClean="0"/>
              <a:t>correctness</a:t>
            </a:r>
          </a:p>
          <a:p>
            <a:pPr lvl="1"/>
            <a:r>
              <a:rPr lang="en-US" dirty="0"/>
              <a:t>7-12% of records seem </a:t>
            </a:r>
            <a:r>
              <a:rPr lang="en-US" dirty="0" smtClean="0"/>
              <a:t>wrong</a:t>
            </a:r>
          </a:p>
          <a:p>
            <a:r>
              <a:rPr lang="en-US" dirty="0" smtClean="0"/>
              <a:t>We look at response sizes (with DNSSEC)</a:t>
            </a:r>
          </a:p>
          <a:p>
            <a:pPr lvl="1"/>
            <a:r>
              <a:rPr lang="en-US" dirty="0" smtClean="0"/>
              <a:t>31</a:t>
            </a:r>
            <a:r>
              <a:rPr lang="en-US" dirty="0"/>
              <a:t>% of require IP </a:t>
            </a:r>
            <a:r>
              <a:rPr lang="en-US" dirty="0" smtClean="0"/>
              <a:t>fragmentation </a:t>
            </a:r>
            <a:r>
              <a:rPr lang="en-US" dirty="0"/>
              <a:t>with UDP</a:t>
            </a:r>
          </a:p>
        </p:txBody>
      </p:sp>
      <p:sp>
        <p:nvSpPr>
          <p:cNvPr id="4" name="Slide Number Placeholder 3"/>
          <p:cNvSpPr>
            <a:spLocks noGrp="1"/>
          </p:cNvSpPr>
          <p:nvPr>
            <p:ph type="sldNum" sz="quarter" idx="12"/>
          </p:nvPr>
        </p:nvSpPr>
        <p:spPr/>
        <p:txBody>
          <a:bodyPr/>
          <a:lstStyle/>
          <a:p>
            <a:fld id="{365D1794-65F7-4B69-8841-72D12776627F}" type="slidenum">
              <a:rPr lang="en-US" smtClean="0"/>
              <a:t>4</a:t>
            </a:fld>
            <a:endParaRPr lang="en-US"/>
          </a:p>
        </p:txBody>
      </p:sp>
    </p:spTree>
    <p:extLst>
      <p:ext uri="{BB962C8B-B14F-4D97-AF65-F5344CB8AC3E}">
        <p14:creationId xmlns:p14="http://schemas.microsoft.com/office/powerpoint/2010/main" val="3028876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609600" y="1870545"/>
            <a:ext cx="8299003" cy="3785652"/>
          </a:xfrm>
          <a:prstGeom prst="rect">
            <a:avLst/>
          </a:prstGeom>
          <a:noFill/>
        </p:spPr>
        <p:txBody>
          <a:bodyPr wrap="none" rtlCol="0">
            <a:spAutoFit/>
          </a:bodyPr>
          <a:lstStyle/>
          <a:p>
            <a:r>
              <a:rPr lang="en-US" sz="2400" b="1" dirty="0" smtClean="0"/>
              <a:t>Actively probe (.</a:t>
            </a:r>
            <a:r>
              <a:rPr lang="en-US" sz="2400" b="1" dirty="0"/>
              <a:t>com&amp;.net)</a:t>
            </a:r>
            <a:endParaRPr lang="en-US" sz="2400" b="1" dirty="0" smtClean="0"/>
          </a:p>
          <a:p>
            <a:pPr marL="342900" indent="-342900">
              <a:buFontTx/>
              <a:buChar char="-"/>
            </a:pPr>
            <a:r>
              <a:rPr lang="en-US" sz="2400" b="1" dirty="0" smtClean="0"/>
              <a:t>DNSSEC </a:t>
            </a:r>
            <a:r>
              <a:rPr lang="en-US" sz="2400" b="1" dirty="0"/>
              <a:t>signed </a:t>
            </a:r>
            <a:r>
              <a:rPr lang="en-US" sz="2400" b="1" dirty="0" smtClean="0"/>
              <a:t>zones</a:t>
            </a:r>
            <a:r>
              <a:rPr lang="en-US" sz="2400" dirty="0" smtClean="0"/>
              <a:t> </a:t>
            </a:r>
            <a:endParaRPr lang="en-US" sz="2400" b="1" dirty="0"/>
          </a:p>
          <a:p>
            <a:pPr marL="342900" indent="-342900">
              <a:buFontTx/>
              <a:buChar char="-"/>
            </a:pPr>
            <a:r>
              <a:rPr lang="en-US" sz="2400" dirty="0" smtClean="0"/>
              <a:t>HTTPS: port </a:t>
            </a:r>
            <a:r>
              <a:rPr lang="en-US" sz="2400" b="1" i="1" dirty="0" smtClean="0"/>
              <a:t>443</a:t>
            </a:r>
          </a:p>
          <a:p>
            <a:pPr marL="342900" indent="-342900">
              <a:buFontTx/>
              <a:buChar char="-"/>
            </a:pPr>
            <a:r>
              <a:rPr lang="en-US" sz="2400" dirty="0" smtClean="0"/>
              <a:t>SMTP: port </a:t>
            </a:r>
            <a:r>
              <a:rPr lang="en-US" sz="2400" b="1" i="1" dirty="0" smtClean="0"/>
              <a:t>587</a:t>
            </a:r>
            <a:r>
              <a:rPr lang="en-US" sz="2400" dirty="0" smtClean="0"/>
              <a:t>, </a:t>
            </a:r>
            <a:r>
              <a:rPr lang="en-US" sz="2400" b="1" i="1" dirty="0" smtClean="0"/>
              <a:t>465</a:t>
            </a:r>
            <a:r>
              <a:rPr lang="en-US" sz="2400" dirty="0" smtClean="0"/>
              <a:t>, </a:t>
            </a:r>
            <a:r>
              <a:rPr lang="en-US" sz="2400" b="1" i="1" dirty="0" smtClean="0"/>
              <a:t>25</a:t>
            </a:r>
          </a:p>
          <a:p>
            <a:endParaRPr lang="en-US" sz="2400" b="1" dirty="0"/>
          </a:p>
          <a:p>
            <a:endParaRPr lang="en-US" sz="2400" dirty="0" smtClean="0"/>
          </a:p>
          <a:p>
            <a:endParaRPr lang="en-US" sz="2400" dirty="0"/>
          </a:p>
          <a:p>
            <a:r>
              <a:rPr lang="en-US" sz="2400" dirty="0" smtClean="0"/>
              <a:t>Alternative sources:  </a:t>
            </a:r>
          </a:p>
          <a:p>
            <a:r>
              <a:rPr lang="en-US" sz="2400" dirty="0" smtClean="0"/>
              <a:t>watching resolvers or web crawls</a:t>
            </a:r>
            <a:endParaRPr lang="en-US" sz="2400" dirty="0"/>
          </a:p>
          <a:p>
            <a:pPr marL="342900" indent="-342900">
              <a:buFontTx/>
              <a:buChar char="-"/>
            </a:pPr>
            <a:r>
              <a:rPr lang="en-US" sz="2400" dirty="0" smtClean="0"/>
              <a:t>But com and net are easy (in bulk) and provide better coverage</a:t>
            </a:r>
          </a:p>
        </p:txBody>
      </p:sp>
      <p:sp>
        <p:nvSpPr>
          <p:cNvPr id="2" name="Title 1"/>
          <p:cNvSpPr>
            <a:spLocks noGrp="1"/>
          </p:cNvSpPr>
          <p:nvPr>
            <p:ph type="title"/>
          </p:nvPr>
        </p:nvSpPr>
        <p:spPr/>
        <p:txBody>
          <a:bodyPr>
            <a:normAutofit/>
          </a:bodyPr>
          <a:lstStyle/>
          <a:p>
            <a:r>
              <a:rPr lang="en-US" dirty="0" smtClean="0"/>
              <a:t>How we track TLSA names</a:t>
            </a:r>
            <a:endParaRPr lang="en-US" dirty="0"/>
          </a:p>
        </p:txBody>
      </p:sp>
      <p:sp>
        <p:nvSpPr>
          <p:cNvPr id="3" name="Slide Number Placeholder 2"/>
          <p:cNvSpPr>
            <a:spLocks noGrp="1"/>
          </p:cNvSpPr>
          <p:nvPr>
            <p:ph type="sldNum" sz="quarter" idx="12"/>
          </p:nvPr>
        </p:nvSpPr>
        <p:spPr/>
        <p:txBody>
          <a:bodyPr/>
          <a:lstStyle/>
          <a:p>
            <a:fld id="{365D1794-65F7-4B69-8841-72D12776627F}" type="slidenum">
              <a:rPr lang="en-US" smtClean="0"/>
              <a:t>5</a:t>
            </a:fld>
            <a:endParaRPr lang="en-US"/>
          </a:p>
        </p:txBody>
      </p:sp>
      <p:sp>
        <p:nvSpPr>
          <p:cNvPr id="4" name="TextBox 3"/>
          <p:cNvSpPr txBox="1"/>
          <p:nvPr/>
        </p:nvSpPr>
        <p:spPr>
          <a:xfrm>
            <a:off x="4800600" y="1785878"/>
            <a:ext cx="4352282" cy="2862322"/>
          </a:xfrm>
          <a:prstGeom prst="rect">
            <a:avLst/>
          </a:prstGeom>
          <a:noFill/>
        </p:spPr>
        <p:txBody>
          <a:bodyPr wrap="none" rtlCol="0">
            <a:spAutoFit/>
          </a:bodyPr>
          <a:lstStyle/>
          <a:p>
            <a:r>
              <a:rPr lang="en-US" sz="2000" dirty="0"/>
              <a:t>f</a:t>
            </a:r>
            <a:r>
              <a:rPr lang="en-US" sz="2000" dirty="0" smtClean="0"/>
              <a:t>or </a:t>
            </a:r>
            <a:r>
              <a:rPr lang="en-US" sz="2000" b="1" i="1" dirty="0" smtClean="0"/>
              <a:t>ALL</a:t>
            </a:r>
            <a:r>
              <a:rPr lang="en-US" sz="2000" dirty="0" smtClean="0"/>
              <a:t> DS records in </a:t>
            </a:r>
            <a:r>
              <a:rPr lang="en-US" sz="2000" dirty="0" err="1" smtClean="0"/>
              <a:t>com&amp;net</a:t>
            </a:r>
            <a:r>
              <a:rPr lang="en-US" sz="2000" dirty="0" smtClean="0"/>
              <a:t> zones</a:t>
            </a:r>
          </a:p>
          <a:p>
            <a:r>
              <a:rPr lang="en-US" sz="2000" dirty="0"/>
              <a:t> </a:t>
            </a:r>
            <a:r>
              <a:rPr lang="en-US" sz="2000" dirty="0" smtClean="0"/>
              <a:t>   extract  $DOMAIN     //DNSSEC signed</a:t>
            </a:r>
          </a:p>
          <a:p>
            <a:r>
              <a:rPr lang="en-US" sz="2000" dirty="0" smtClean="0"/>
              <a:t>    check _443</a:t>
            </a:r>
            <a:r>
              <a:rPr lang="en-US" sz="2000" dirty="0"/>
              <a:t>._tcp.$</a:t>
            </a:r>
            <a:r>
              <a:rPr lang="en-US" sz="2000" dirty="0" smtClean="0"/>
              <a:t>DOMAIN</a:t>
            </a:r>
          </a:p>
          <a:p>
            <a:r>
              <a:rPr lang="en-US" sz="2000" dirty="0"/>
              <a:t> </a:t>
            </a:r>
            <a:r>
              <a:rPr lang="en-US" sz="2000" dirty="0" smtClean="0"/>
              <a:t>   check _443._tcp.www.$DOMAIN</a:t>
            </a:r>
          </a:p>
          <a:p>
            <a:r>
              <a:rPr lang="en-US" sz="2000" dirty="0" smtClean="0"/>
              <a:t>    for SMTP port 25, 465, 587</a:t>
            </a:r>
          </a:p>
          <a:p>
            <a:r>
              <a:rPr lang="en-US" sz="2000" dirty="0" smtClean="0"/>
              <a:t>        if MX record</a:t>
            </a:r>
          </a:p>
          <a:p>
            <a:r>
              <a:rPr lang="en-US" sz="2000" dirty="0" smtClean="0"/>
              <a:t>            check _$PORT._</a:t>
            </a:r>
            <a:r>
              <a:rPr lang="en-US" sz="2000" dirty="0" err="1" smtClean="0"/>
              <a:t>tcp</a:t>
            </a:r>
            <a:r>
              <a:rPr lang="en-US" sz="2000" dirty="0" smtClean="0"/>
              <a:t>.$MX</a:t>
            </a:r>
          </a:p>
          <a:p>
            <a:r>
              <a:rPr lang="en-US" sz="2000" dirty="0" smtClean="0"/>
              <a:t>        if no MX record</a:t>
            </a:r>
          </a:p>
          <a:p>
            <a:r>
              <a:rPr lang="en-US" sz="2000" dirty="0"/>
              <a:t> </a:t>
            </a:r>
            <a:r>
              <a:rPr lang="en-US" sz="2000" dirty="0" smtClean="0"/>
              <a:t>           check _$PORT._</a:t>
            </a:r>
            <a:r>
              <a:rPr lang="en-US" sz="2000" dirty="0" err="1" smtClean="0"/>
              <a:t>tcp</a:t>
            </a:r>
            <a:r>
              <a:rPr lang="en-US" sz="2000" dirty="0" smtClean="0"/>
              <a:t>.$DOMAIN</a:t>
            </a:r>
            <a:endParaRPr lang="en-US" sz="2000" dirty="0"/>
          </a:p>
        </p:txBody>
      </p:sp>
    </p:spTree>
    <p:extLst>
      <p:ext uri="{BB962C8B-B14F-4D97-AF65-F5344CB8AC3E}">
        <p14:creationId xmlns:p14="http://schemas.microsoft.com/office/powerpoint/2010/main" val="2683647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and Observations</a:t>
            </a:r>
            <a:endParaRPr lang="en-US" dirty="0"/>
          </a:p>
        </p:txBody>
      </p:sp>
      <p:sp>
        <p:nvSpPr>
          <p:cNvPr id="3" name="Content Placeholder 2"/>
          <p:cNvSpPr>
            <a:spLocks noGrp="1"/>
          </p:cNvSpPr>
          <p:nvPr>
            <p:ph idx="1"/>
          </p:nvPr>
        </p:nvSpPr>
        <p:spPr/>
        <p:txBody>
          <a:bodyPr/>
          <a:lstStyle/>
          <a:p>
            <a:pPr marL="0" indent="0">
              <a:buNone/>
            </a:pPr>
            <a:r>
              <a:rPr lang="en-US" dirty="0"/>
              <a:t>U</a:t>
            </a:r>
            <a:r>
              <a:rPr lang="en-US" dirty="0" smtClean="0"/>
              <a:t>nderstand the current TLSA use:</a:t>
            </a:r>
          </a:p>
          <a:p>
            <a:r>
              <a:rPr lang="en-US" dirty="0" smtClean="0"/>
              <a:t>How many TLSA names are there? </a:t>
            </a:r>
          </a:p>
          <a:p>
            <a:r>
              <a:rPr lang="en-US" dirty="0" smtClean="0"/>
              <a:t>Does DANE TLSA grow well?</a:t>
            </a:r>
          </a:p>
          <a:p>
            <a:r>
              <a:rPr lang="en-US" dirty="0" smtClean="0"/>
              <a:t>Is DANE TLSA used correctly?</a:t>
            </a:r>
          </a:p>
          <a:p>
            <a:r>
              <a:rPr lang="en-US" dirty="0" smtClean="0"/>
              <a:t>What are the most common TLSA parameters?</a:t>
            </a:r>
          </a:p>
          <a:p>
            <a:r>
              <a:rPr lang="en-US" dirty="0" smtClean="0"/>
              <a:t>Are TLSA replies problematically large?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65D1794-65F7-4B69-8841-72D12776627F}" type="slidenum">
              <a:rPr lang="en-US" smtClean="0"/>
              <a:t>6</a:t>
            </a:fld>
            <a:endParaRPr lang="en-US"/>
          </a:p>
        </p:txBody>
      </p:sp>
    </p:spTree>
    <p:extLst>
      <p:ext uri="{BB962C8B-B14F-4D97-AF65-F5344CB8AC3E}">
        <p14:creationId xmlns:p14="http://schemas.microsoft.com/office/powerpoint/2010/main" val="4289391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number of TLSA names</a:t>
            </a:r>
          </a:p>
        </p:txBody>
      </p:sp>
      <p:grpSp>
        <p:nvGrpSpPr>
          <p:cNvPr id="14" name="Group 13"/>
          <p:cNvGrpSpPr/>
          <p:nvPr/>
        </p:nvGrpSpPr>
        <p:grpSpPr>
          <a:xfrm>
            <a:off x="1676400" y="1600200"/>
            <a:ext cx="5257800" cy="3943350"/>
            <a:chOff x="1676400" y="1828800"/>
            <a:chExt cx="5257800" cy="3943350"/>
          </a:xfrm>
        </p:grpSpPr>
        <p:pic>
          <p:nvPicPr>
            <p:cNvPr id="2050" name="Picture 2" descr="C:\DOCUME~1\ADMINI~1\LOCALS~1\Temp\vmware-Administrator\VMwareDnD\dadf2e19\tlsa_num_over_tim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1828800"/>
              <a:ext cx="5257800" cy="39433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248400" y="2133601"/>
              <a:ext cx="457199" cy="1600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ular Callout 10"/>
            <p:cNvSpPr/>
            <p:nvPr/>
          </p:nvSpPr>
          <p:spPr>
            <a:xfrm>
              <a:off x="3886200" y="2286000"/>
              <a:ext cx="2237057" cy="783213"/>
            </a:xfrm>
            <a:prstGeom prst="wedgeRoundRectCallout">
              <a:avLst>
                <a:gd name="adj1" fmla="val 52589"/>
                <a:gd name="adj2" fmla="val 73053"/>
                <a:gd name="adj3" fmla="val 16667"/>
              </a:avLst>
            </a:prstGeom>
            <a:solidFill>
              <a:srgbClr val="92D050">
                <a:alpha val="27059"/>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Helvetica"/>
                </a:rPr>
                <a:t>big jump from new SMTP ports (25, </a:t>
              </a:r>
              <a:r>
                <a:rPr lang="en-US" dirty="0" smtClean="0">
                  <a:solidFill>
                    <a:schemeClr val="tx1"/>
                  </a:solidFill>
                  <a:cs typeface="Helvetica"/>
                </a:rPr>
                <a:t>465)</a:t>
              </a:r>
              <a:endParaRPr lang="en-US" dirty="0">
                <a:solidFill>
                  <a:schemeClr val="tx1"/>
                </a:solidFill>
                <a:cs typeface="Helvetica"/>
              </a:endParaRPr>
            </a:p>
          </p:txBody>
        </p:sp>
        <p:sp>
          <p:nvSpPr>
            <p:cNvPr id="12" name="Rounded Rectangle 11"/>
            <p:cNvSpPr/>
            <p:nvPr/>
          </p:nvSpPr>
          <p:spPr>
            <a:xfrm rot="21086090">
              <a:off x="2403329" y="3473885"/>
              <a:ext cx="3173355" cy="334888"/>
            </a:xfrm>
            <a:prstGeom prst="roundRect">
              <a:avLst/>
            </a:prstGeom>
            <a:solidFill>
              <a:srgbClr val="92D050">
                <a:alpha val="27843"/>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Trend: slow </a:t>
              </a:r>
              <a:r>
                <a:rPr lang="en-US" dirty="0">
                  <a:solidFill>
                    <a:schemeClr val="tx1"/>
                  </a:solidFill>
                </a:rPr>
                <a:t>but steady increase</a:t>
              </a:r>
            </a:p>
          </p:txBody>
        </p:sp>
      </p:grpSp>
      <p:sp>
        <p:nvSpPr>
          <p:cNvPr id="16" name="TextBox 15"/>
          <p:cNvSpPr txBox="1"/>
          <p:nvPr/>
        </p:nvSpPr>
        <p:spPr>
          <a:xfrm>
            <a:off x="1066800" y="5410200"/>
            <a:ext cx="7086600" cy="1077218"/>
          </a:xfrm>
          <a:prstGeom prst="rect">
            <a:avLst/>
          </a:prstGeom>
          <a:noFill/>
        </p:spPr>
        <p:txBody>
          <a:bodyPr wrap="square" rtlCol="0">
            <a:spAutoFit/>
          </a:bodyPr>
          <a:lstStyle/>
          <a:p>
            <a:r>
              <a:rPr lang="en-US" sz="2400" b="1" i="1" dirty="0" smtClean="0">
                <a:solidFill>
                  <a:srgbClr val="FF0000"/>
                </a:solidFill>
              </a:rPr>
              <a:t>DANE TLSA use is early </a:t>
            </a:r>
          </a:p>
          <a:p>
            <a:pPr marL="285750" indent="-285750">
              <a:buFontTx/>
              <a:buChar char="-"/>
            </a:pPr>
            <a:r>
              <a:rPr lang="en-US" sz="2000" dirty="0" smtClean="0"/>
              <a:t>of the 461k signed zones, only about 708 TLSA names are found in the latest</a:t>
            </a:r>
            <a:endParaRPr lang="en-US" sz="2000" b="1" i="1" dirty="0" smtClean="0">
              <a:solidFill>
                <a:srgbClr val="FF0000"/>
              </a:solidFill>
            </a:endParaRPr>
          </a:p>
        </p:txBody>
      </p:sp>
      <p:sp>
        <p:nvSpPr>
          <p:cNvPr id="3" name="Slide Number Placeholder 2"/>
          <p:cNvSpPr>
            <a:spLocks noGrp="1"/>
          </p:cNvSpPr>
          <p:nvPr>
            <p:ph type="sldNum" sz="quarter" idx="12"/>
          </p:nvPr>
        </p:nvSpPr>
        <p:spPr/>
        <p:txBody>
          <a:bodyPr/>
          <a:lstStyle/>
          <a:p>
            <a:fld id="{365D1794-65F7-4B69-8841-72D12776627F}" type="slidenum">
              <a:rPr lang="en-US" smtClean="0"/>
              <a:t>7</a:t>
            </a:fld>
            <a:endParaRPr lang="en-US"/>
          </a:p>
        </p:txBody>
      </p:sp>
    </p:spTree>
    <p:extLst>
      <p:ext uri="{BB962C8B-B14F-4D97-AF65-F5344CB8AC3E}">
        <p14:creationId xmlns:p14="http://schemas.microsoft.com/office/powerpoint/2010/main" val="420292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DANE </a:t>
            </a:r>
            <a:r>
              <a:rPr lang="en-US" dirty="0" smtClean="0"/>
              <a:t>TLSA Penetration </a:t>
            </a:r>
            <a:r>
              <a:rPr lang="en-US" dirty="0"/>
              <a:t>Rates</a:t>
            </a:r>
          </a:p>
        </p:txBody>
      </p:sp>
      <p:sp>
        <p:nvSpPr>
          <p:cNvPr id="4" name="Slide Number Placeholder 3"/>
          <p:cNvSpPr>
            <a:spLocks noGrp="1"/>
          </p:cNvSpPr>
          <p:nvPr>
            <p:ph type="sldNum" sz="quarter" idx="12"/>
          </p:nvPr>
        </p:nvSpPr>
        <p:spPr/>
        <p:txBody>
          <a:bodyPr/>
          <a:lstStyle/>
          <a:p>
            <a:fld id="{365D1794-65F7-4B69-8841-72D12776627F}" type="slidenum">
              <a:rPr lang="en-US" smtClean="0"/>
              <a:t>8</a:t>
            </a:fld>
            <a:endParaRPr lang="en-US"/>
          </a:p>
        </p:txBody>
      </p:sp>
      <p:sp>
        <p:nvSpPr>
          <p:cNvPr id="5" name="Rectangle 4"/>
          <p:cNvSpPr/>
          <p:nvPr/>
        </p:nvSpPr>
        <p:spPr>
          <a:xfrm>
            <a:off x="709754" y="1362670"/>
            <a:ext cx="6400800" cy="646331"/>
          </a:xfrm>
          <a:prstGeom prst="rect">
            <a:avLst/>
          </a:prstGeom>
        </p:spPr>
        <p:txBody>
          <a:bodyPr wrap="square">
            <a:spAutoFit/>
          </a:bodyPr>
          <a:lstStyle/>
          <a:p>
            <a:r>
              <a:rPr lang="en-US" dirty="0" smtClean="0"/>
              <a:t>Penetration (P): each </a:t>
            </a:r>
            <a:r>
              <a:rPr lang="en-US" dirty="0"/>
              <a:t>technology into its </a:t>
            </a:r>
            <a:r>
              <a:rPr lang="en-US" dirty="0" smtClean="0"/>
              <a:t>base of </a:t>
            </a:r>
            <a:r>
              <a:rPr lang="en-US" dirty="0"/>
              <a:t>possible </a:t>
            </a:r>
            <a:r>
              <a:rPr lang="en-US" dirty="0" smtClean="0"/>
              <a:t>users</a:t>
            </a:r>
            <a:endParaRPr lang="en-US" dirty="0"/>
          </a:p>
          <a:p>
            <a:r>
              <a:rPr lang="en-US" dirty="0" smtClean="0"/>
              <a:t>TLSA active zone:  A zone contains </a:t>
            </a:r>
            <a:r>
              <a:rPr lang="en-US" dirty="0"/>
              <a:t>at least one </a:t>
            </a:r>
            <a:r>
              <a:rPr lang="en-US" dirty="0" smtClean="0"/>
              <a:t>TLSA record</a:t>
            </a:r>
            <a:endParaRPr lang="en-US" dirty="0"/>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337674452"/>
                  </p:ext>
                </p:extLst>
              </p:nvPr>
            </p:nvGraphicFramePr>
            <p:xfrm>
              <a:off x="1676400" y="2438400"/>
              <a:ext cx="5816604" cy="2384586"/>
            </p:xfrm>
            <a:graphic>
              <a:graphicData uri="http://schemas.openxmlformats.org/drawingml/2006/table">
                <a:tbl>
                  <a:tblPr firstRow="1" bandRow="1">
                    <a:tableStyleId>{5C22544A-7EE6-4342-B048-85BDC9FD1C3A}</a:tableStyleId>
                  </a:tblPr>
                  <a:tblGrid>
                    <a:gridCol w="923668"/>
                    <a:gridCol w="923668"/>
                    <a:gridCol w="898702"/>
                    <a:gridCol w="823810"/>
                    <a:gridCol w="1123377"/>
                    <a:gridCol w="1123379"/>
                  </a:tblGrid>
                  <a:tr h="841988">
                    <a:tc>
                      <a:txBody>
                        <a:bodyPr/>
                        <a:lstStyle/>
                        <a:p>
                          <a:pPr algn="ctr"/>
                          <a:r>
                            <a:rPr lang="en-US" dirty="0" smtClean="0"/>
                            <a:t>zone</a:t>
                          </a:r>
                          <a:endParaRPr lang="en-US" dirty="0"/>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𝑁</m:t>
                                    </m:r>
                                  </m:e>
                                  <m:sub>
                                    <m:r>
                                      <a:rPr lang="en-US" b="0" i="1" smtClean="0">
                                        <a:latin typeface="Cambria Math"/>
                                      </a:rPr>
                                      <m:t>𝑎𝑙𝑙</m:t>
                                    </m:r>
                                  </m:sub>
                                </m:sSub>
                              </m:oMath>
                            </m:oMathPara>
                          </a14:m>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𝑁</m:t>
                                    </m:r>
                                  </m:e>
                                  <m:sub>
                                    <m:r>
                                      <a:rPr lang="en-US" b="0" i="1" smtClean="0">
                                        <a:latin typeface="Cambria Math"/>
                                      </a:rPr>
                                      <m:t>𝑑𝑛𝑠𝑠𝑒𝑐</m:t>
                                    </m:r>
                                  </m:sub>
                                </m:sSub>
                              </m:oMath>
                            </m:oMathPara>
                          </a14:m>
                          <a:endParaRPr lang="en-US" dirty="0"/>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𝑁</m:t>
                                    </m:r>
                                  </m:e>
                                  <m:sub>
                                    <m:r>
                                      <a:rPr lang="en-US" b="0" i="1" smtClean="0">
                                        <a:latin typeface="Cambria Math"/>
                                      </a:rPr>
                                      <m:t>𝑡𝑙𝑠𝑎</m:t>
                                    </m:r>
                                  </m:sub>
                                </m:sSub>
                              </m:oMath>
                            </m:oMathPara>
                          </a14:m>
                          <a:endParaRPr lang="en-US" dirty="0"/>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𝑑𝑛𝑠𝑠𝑒𝑐</m:t>
                                    </m:r>
                                  </m:sub>
                                </m:sSub>
                              </m:oMath>
                            </m:oMathPara>
                          </a14:m>
                          <a:endParaRPr lang="en-US" b="0" i="1" dirty="0" smtClean="0">
                            <a:latin typeface="Cambria Math"/>
                          </a:endParaRPr>
                        </a:p>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rPr>
                                          <m:t>𝑁</m:t>
                                        </m:r>
                                      </m:e>
                                      <m:sub>
                                        <m:r>
                                          <a:rPr lang="en-US" b="0" i="1" smtClean="0">
                                            <a:latin typeface="Cambria Math"/>
                                          </a:rPr>
                                          <m:t>𝑑𝑛𝑠𝑠𝑒𝑐</m:t>
                                        </m:r>
                                      </m:sub>
                                    </m:sSub>
                                  </m:num>
                                  <m:den>
                                    <m:sSub>
                                      <m:sSubPr>
                                        <m:ctrlPr>
                                          <a:rPr lang="en-US" b="0" i="1" smtClean="0">
                                            <a:latin typeface="Cambria Math"/>
                                          </a:rPr>
                                        </m:ctrlPr>
                                      </m:sSubPr>
                                      <m:e>
                                        <m:r>
                                          <a:rPr lang="en-US" b="0" i="1" smtClean="0">
                                            <a:latin typeface="Cambria Math"/>
                                          </a:rPr>
                                          <m:t>𝑁</m:t>
                                        </m:r>
                                      </m:e>
                                      <m:sub>
                                        <m:r>
                                          <a:rPr lang="en-US" b="0" i="1" smtClean="0">
                                            <a:latin typeface="Cambria Math"/>
                                          </a:rPr>
                                          <m:t>𝑎𝑙𝑙</m:t>
                                        </m:r>
                                      </m:sub>
                                    </m:sSub>
                                  </m:den>
                                </m:f>
                                <m:r>
                                  <m:rPr>
                                    <m:nor/>
                                  </m:rPr>
                                  <a:rPr lang="en-US" b="1" i="0" smtClean="0">
                                    <a:latin typeface="Cambria Math"/>
                                  </a:rPr>
                                  <m:t>)</m:t>
                                </m:r>
                              </m:oMath>
                            </m:oMathPara>
                          </a14:m>
                          <a:endParaRPr lang="en-US" dirty="0"/>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𝑡𝑙𝑠𝑎</m:t>
                                    </m:r>
                                  </m:sub>
                                </m:sSub>
                              </m:oMath>
                            </m:oMathPara>
                          </a14:m>
                          <a:endParaRPr lang="en-US" b="0" i="1" dirty="0" smtClean="0">
                            <a:latin typeface="Cambria Math"/>
                          </a:endParaRPr>
                        </a:p>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rPr>
                                          <m:t>𝑁</m:t>
                                        </m:r>
                                      </m:e>
                                      <m:sub>
                                        <m:r>
                                          <a:rPr lang="en-US" b="0" i="1" smtClean="0">
                                            <a:latin typeface="Cambria Math"/>
                                          </a:rPr>
                                          <m:t>𝑡𝑙𝑠𝑎</m:t>
                                        </m:r>
                                      </m:sub>
                                    </m:sSub>
                                  </m:num>
                                  <m:den>
                                    <m:sSub>
                                      <m:sSubPr>
                                        <m:ctrlPr>
                                          <a:rPr lang="en-US" b="0" i="1" smtClean="0">
                                            <a:latin typeface="Cambria Math"/>
                                          </a:rPr>
                                        </m:ctrlPr>
                                      </m:sSubPr>
                                      <m:e>
                                        <m:r>
                                          <a:rPr lang="en-US" b="0" i="1" smtClean="0">
                                            <a:latin typeface="Cambria Math"/>
                                          </a:rPr>
                                          <m:t>𝑁</m:t>
                                        </m:r>
                                      </m:e>
                                      <m:sub>
                                        <m:r>
                                          <a:rPr lang="en-US" b="0" i="1" smtClean="0">
                                            <a:latin typeface="Cambria Math"/>
                                          </a:rPr>
                                          <m:t>𝑑𝑛𝑠𝑠𝑒𝑐</m:t>
                                        </m:r>
                                      </m:sub>
                                    </m:sSub>
                                  </m:den>
                                </m:f>
                                <m:r>
                                  <m:rPr>
                                    <m:nor/>
                                  </m:rPr>
                                  <a:rPr lang="en-US" b="1" i="0" smtClean="0">
                                    <a:latin typeface="Cambria Math"/>
                                  </a:rPr>
                                  <m:t>)</m:t>
                                </m:r>
                              </m:oMath>
                            </m:oMathPara>
                          </a14:m>
                          <a:endParaRPr lang="en-US" dirty="0"/>
                        </a:p>
                      </a:txBody>
                      <a:tcPr anchor="ctr"/>
                    </a:tc>
                  </a:tr>
                  <a:tr h="729473">
                    <a:tc>
                      <a:txBody>
                        <a:bodyPr/>
                        <a:lstStyle/>
                        <a:p>
                          <a:pPr algn="ctr"/>
                          <a:r>
                            <a:rPr lang="en-US" dirty="0" smtClean="0"/>
                            <a:t>com</a:t>
                          </a:r>
                          <a:endParaRPr lang="en-US" dirty="0"/>
                        </a:p>
                      </a:txBody>
                      <a:tcPr anchor="ctr"/>
                    </a:tc>
                    <a:tc>
                      <a:txBody>
                        <a:bodyPr/>
                        <a:lstStyle/>
                        <a:p>
                          <a:pPr algn="ctr"/>
                          <a:r>
                            <a:rPr lang="en-US" dirty="0" smtClean="0"/>
                            <a:t>114.7M</a:t>
                          </a:r>
                          <a:endParaRPr lang="en-US" dirty="0"/>
                        </a:p>
                      </a:txBody>
                      <a:tcPr anchor="ctr"/>
                    </a:tc>
                    <a:tc>
                      <a:txBody>
                        <a:bodyPr/>
                        <a:lstStyle/>
                        <a:p>
                          <a:pPr algn="ctr"/>
                          <a:r>
                            <a:rPr lang="en-US" dirty="0" smtClean="0"/>
                            <a:t>385k</a:t>
                          </a:r>
                          <a:endParaRPr lang="en-US" dirty="0"/>
                        </a:p>
                      </a:txBody>
                      <a:tcPr anchor="ctr"/>
                    </a:tc>
                    <a:tc>
                      <a:txBody>
                        <a:bodyPr/>
                        <a:lstStyle/>
                        <a:p>
                          <a:pPr algn="ctr"/>
                          <a:r>
                            <a:rPr lang="en-US" dirty="0" smtClean="0"/>
                            <a:t>136</a:t>
                          </a:r>
                          <a:endParaRPr lang="en-US" dirty="0"/>
                        </a:p>
                      </a:txBody>
                      <a:tcPr anchor="ctr"/>
                    </a:tc>
                    <a:tc>
                      <a:txBody>
                        <a:bodyPr/>
                        <a:lstStyle/>
                        <a:p>
                          <a:pPr algn="ctr"/>
                          <a:r>
                            <a:rPr lang="en-US" dirty="0" smtClean="0"/>
                            <a:t>.00336</a:t>
                          </a:r>
                          <a:endParaRPr lang="en-US" dirty="0"/>
                        </a:p>
                      </a:txBody>
                      <a:tcPr anchor="ctr"/>
                    </a:tc>
                    <a:tc>
                      <a:txBody>
                        <a:bodyPr/>
                        <a:lstStyle/>
                        <a:p>
                          <a:pPr algn="ctr"/>
                          <a:r>
                            <a:rPr lang="en-US" dirty="0" smtClean="0"/>
                            <a:t>.00035</a:t>
                          </a:r>
                          <a:endParaRPr lang="en-US" dirty="0"/>
                        </a:p>
                      </a:txBody>
                      <a:tcPr anchor="ctr"/>
                    </a:tc>
                  </a:tr>
                  <a:tr h="729473">
                    <a:tc>
                      <a:txBody>
                        <a:bodyPr/>
                        <a:lstStyle/>
                        <a:p>
                          <a:pPr algn="ctr"/>
                          <a:r>
                            <a:rPr lang="en-US" dirty="0" smtClean="0"/>
                            <a:t>net</a:t>
                          </a:r>
                          <a:endParaRPr lang="en-US" dirty="0"/>
                        </a:p>
                      </a:txBody>
                      <a:tcPr anchor="ctr"/>
                    </a:tc>
                    <a:tc>
                      <a:txBody>
                        <a:bodyPr/>
                        <a:lstStyle/>
                        <a:p>
                          <a:pPr algn="ctr"/>
                          <a:r>
                            <a:rPr lang="en-US" dirty="0" smtClean="0"/>
                            <a:t>15.1M</a:t>
                          </a:r>
                          <a:endParaRPr lang="en-US" dirty="0"/>
                        </a:p>
                      </a:txBody>
                      <a:tcPr anchor="ctr"/>
                    </a:tc>
                    <a:tc>
                      <a:txBody>
                        <a:bodyPr/>
                        <a:lstStyle/>
                        <a:p>
                          <a:pPr algn="ctr"/>
                          <a:r>
                            <a:rPr lang="en-US" dirty="0" smtClean="0"/>
                            <a:t>76k</a:t>
                          </a:r>
                          <a:endParaRPr lang="en-US" dirty="0"/>
                        </a:p>
                      </a:txBody>
                      <a:tcPr anchor="ctr"/>
                    </a:tc>
                    <a:tc>
                      <a:txBody>
                        <a:bodyPr/>
                        <a:lstStyle/>
                        <a:p>
                          <a:pPr algn="ctr"/>
                          <a:r>
                            <a:rPr lang="en-US" dirty="0" smtClean="0"/>
                            <a:t>140</a:t>
                          </a:r>
                          <a:endParaRPr lang="en-US" dirty="0"/>
                        </a:p>
                      </a:txBody>
                      <a:tcPr anchor="ctr"/>
                    </a:tc>
                    <a:tc>
                      <a:txBody>
                        <a:bodyPr/>
                        <a:lstStyle/>
                        <a:p>
                          <a:pPr algn="ctr"/>
                          <a:r>
                            <a:rPr lang="en-US" dirty="0" smtClean="0"/>
                            <a:t>.00507</a:t>
                          </a:r>
                          <a:endParaRPr lang="en-US" dirty="0"/>
                        </a:p>
                      </a:txBody>
                      <a:tcPr anchor="ctr"/>
                    </a:tc>
                    <a:tc>
                      <a:txBody>
                        <a:bodyPr/>
                        <a:lstStyle/>
                        <a:p>
                          <a:pPr algn="ctr"/>
                          <a:r>
                            <a:rPr lang="en-US" dirty="0" smtClean="0"/>
                            <a:t>.00183</a:t>
                          </a:r>
                          <a:endParaRPr lang="en-US" dirty="0"/>
                        </a:p>
                      </a:txBody>
                      <a:tcPr anchor="ct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337674452"/>
                  </p:ext>
                </p:extLst>
              </p:nvPr>
            </p:nvGraphicFramePr>
            <p:xfrm>
              <a:off x="1676400" y="2438400"/>
              <a:ext cx="5816604" cy="2384586"/>
            </p:xfrm>
            <a:graphic>
              <a:graphicData uri="http://schemas.openxmlformats.org/drawingml/2006/table">
                <a:tbl>
                  <a:tblPr firstRow="1" bandRow="1">
                    <a:tableStyleId>{5C22544A-7EE6-4342-B048-85BDC9FD1C3A}</a:tableStyleId>
                  </a:tblPr>
                  <a:tblGrid>
                    <a:gridCol w="923668"/>
                    <a:gridCol w="923668"/>
                    <a:gridCol w="898702"/>
                    <a:gridCol w="823810"/>
                    <a:gridCol w="1123377"/>
                    <a:gridCol w="1123379"/>
                  </a:tblGrid>
                  <a:tr h="925640">
                    <a:tc>
                      <a:txBody>
                        <a:bodyPr/>
                        <a:lstStyle/>
                        <a:p>
                          <a:pPr algn="ctr"/>
                          <a:r>
                            <a:rPr lang="en-US" dirty="0" smtClean="0"/>
                            <a:t>zone</a:t>
                          </a:r>
                          <a:endParaRPr lang="en-US" dirty="0"/>
                        </a:p>
                      </a:txBody>
                      <a:tcPr anchor="ctr"/>
                    </a:tc>
                    <a:tc>
                      <a:txBody>
                        <a:bodyPr/>
                        <a:lstStyle/>
                        <a:p>
                          <a:endParaRPr lang="en-US"/>
                        </a:p>
                      </a:txBody>
                      <a:tcPr anchor="ctr">
                        <a:blipFill rotWithShape="1">
                          <a:blip r:embed="rId3"/>
                          <a:stretch>
                            <a:fillRect l="-99342" r="-428947" b="-157895"/>
                          </a:stretch>
                        </a:blipFill>
                      </a:tcPr>
                    </a:tc>
                    <a:tc>
                      <a:txBody>
                        <a:bodyPr/>
                        <a:lstStyle/>
                        <a:p>
                          <a:endParaRPr lang="en-US"/>
                        </a:p>
                      </a:txBody>
                      <a:tcPr anchor="ctr">
                        <a:blipFill rotWithShape="1">
                          <a:blip r:embed="rId3"/>
                          <a:stretch>
                            <a:fillRect l="-206122" r="-343537" b="-157895"/>
                          </a:stretch>
                        </a:blipFill>
                      </a:tcPr>
                    </a:tc>
                    <a:tc>
                      <a:txBody>
                        <a:bodyPr/>
                        <a:lstStyle/>
                        <a:p>
                          <a:endParaRPr lang="en-US"/>
                        </a:p>
                      </a:txBody>
                      <a:tcPr anchor="ctr">
                        <a:blipFill rotWithShape="1">
                          <a:blip r:embed="rId3"/>
                          <a:stretch>
                            <a:fillRect l="-330882" r="-271324" b="-157895"/>
                          </a:stretch>
                        </a:blipFill>
                      </a:tcPr>
                    </a:tc>
                    <a:tc>
                      <a:txBody>
                        <a:bodyPr/>
                        <a:lstStyle/>
                        <a:p>
                          <a:endParaRPr lang="en-US"/>
                        </a:p>
                      </a:txBody>
                      <a:tcPr anchor="ctr">
                        <a:blipFill rotWithShape="1">
                          <a:blip r:embed="rId3"/>
                          <a:stretch>
                            <a:fillRect l="-318478" r="-100543" b="-157895"/>
                          </a:stretch>
                        </a:blipFill>
                      </a:tcPr>
                    </a:tc>
                    <a:tc>
                      <a:txBody>
                        <a:bodyPr/>
                        <a:lstStyle/>
                        <a:p>
                          <a:endParaRPr lang="en-US"/>
                        </a:p>
                      </a:txBody>
                      <a:tcPr anchor="ctr">
                        <a:blipFill rotWithShape="1">
                          <a:blip r:embed="rId3"/>
                          <a:stretch>
                            <a:fillRect l="-418478" r="-543" b="-157895"/>
                          </a:stretch>
                        </a:blipFill>
                      </a:tcPr>
                    </a:tc>
                  </a:tr>
                  <a:tr h="729473">
                    <a:tc>
                      <a:txBody>
                        <a:bodyPr/>
                        <a:lstStyle/>
                        <a:p>
                          <a:pPr algn="ctr"/>
                          <a:r>
                            <a:rPr lang="en-US" dirty="0" smtClean="0"/>
                            <a:t>com</a:t>
                          </a:r>
                          <a:endParaRPr lang="en-US" dirty="0"/>
                        </a:p>
                      </a:txBody>
                      <a:tcPr anchor="ctr"/>
                    </a:tc>
                    <a:tc>
                      <a:txBody>
                        <a:bodyPr/>
                        <a:lstStyle/>
                        <a:p>
                          <a:pPr algn="ctr"/>
                          <a:r>
                            <a:rPr lang="en-US" dirty="0" smtClean="0"/>
                            <a:t>114.7M</a:t>
                          </a:r>
                          <a:endParaRPr lang="en-US" dirty="0"/>
                        </a:p>
                      </a:txBody>
                      <a:tcPr anchor="ctr"/>
                    </a:tc>
                    <a:tc>
                      <a:txBody>
                        <a:bodyPr/>
                        <a:lstStyle/>
                        <a:p>
                          <a:pPr algn="ctr"/>
                          <a:r>
                            <a:rPr lang="en-US" dirty="0" smtClean="0"/>
                            <a:t>385k</a:t>
                          </a:r>
                          <a:endParaRPr lang="en-US" dirty="0"/>
                        </a:p>
                      </a:txBody>
                      <a:tcPr anchor="ctr"/>
                    </a:tc>
                    <a:tc>
                      <a:txBody>
                        <a:bodyPr/>
                        <a:lstStyle/>
                        <a:p>
                          <a:pPr algn="ctr"/>
                          <a:r>
                            <a:rPr lang="en-US" dirty="0" smtClean="0"/>
                            <a:t>136</a:t>
                          </a:r>
                          <a:endParaRPr lang="en-US" dirty="0"/>
                        </a:p>
                      </a:txBody>
                      <a:tcPr anchor="ctr"/>
                    </a:tc>
                    <a:tc>
                      <a:txBody>
                        <a:bodyPr/>
                        <a:lstStyle/>
                        <a:p>
                          <a:pPr algn="ctr"/>
                          <a:r>
                            <a:rPr lang="en-US" dirty="0" smtClean="0"/>
                            <a:t>.00336</a:t>
                          </a:r>
                          <a:endParaRPr lang="en-US" dirty="0"/>
                        </a:p>
                      </a:txBody>
                      <a:tcPr anchor="ctr"/>
                    </a:tc>
                    <a:tc>
                      <a:txBody>
                        <a:bodyPr/>
                        <a:lstStyle/>
                        <a:p>
                          <a:pPr algn="ctr"/>
                          <a:r>
                            <a:rPr lang="en-US" dirty="0" smtClean="0"/>
                            <a:t>.00035</a:t>
                          </a:r>
                          <a:endParaRPr lang="en-US" dirty="0"/>
                        </a:p>
                      </a:txBody>
                      <a:tcPr anchor="ctr"/>
                    </a:tc>
                  </a:tr>
                  <a:tr h="729473">
                    <a:tc>
                      <a:txBody>
                        <a:bodyPr/>
                        <a:lstStyle/>
                        <a:p>
                          <a:pPr algn="ctr"/>
                          <a:r>
                            <a:rPr lang="en-US" dirty="0" smtClean="0"/>
                            <a:t>net</a:t>
                          </a:r>
                          <a:endParaRPr lang="en-US" dirty="0"/>
                        </a:p>
                      </a:txBody>
                      <a:tcPr anchor="ctr"/>
                    </a:tc>
                    <a:tc>
                      <a:txBody>
                        <a:bodyPr/>
                        <a:lstStyle/>
                        <a:p>
                          <a:pPr algn="ctr"/>
                          <a:r>
                            <a:rPr lang="en-US" dirty="0" smtClean="0"/>
                            <a:t>15.1M</a:t>
                          </a:r>
                          <a:endParaRPr lang="en-US" dirty="0"/>
                        </a:p>
                      </a:txBody>
                      <a:tcPr anchor="ctr"/>
                    </a:tc>
                    <a:tc>
                      <a:txBody>
                        <a:bodyPr/>
                        <a:lstStyle/>
                        <a:p>
                          <a:pPr algn="ctr"/>
                          <a:r>
                            <a:rPr lang="en-US" dirty="0" smtClean="0"/>
                            <a:t>76k</a:t>
                          </a:r>
                          <a:endParaRPr lang="en-US" dirty="0"/>
                        </a:p>
                      </a:txBody>
                      <a:tcPr anchor="ctr"/>
                    </a:tc>
                    <a:tc>
                      <a:txBody>
                        <a:bodyPr/>
                        <a:lstStyle/>
                        <a:p>
                          <a:pPr algn="ctr"/>
                          <a:r>
                            <a:rPr lang="en-US" dirty="0" smtClean="0"/>
                            <a:t>140</a:t>
                          </a:r>
                          <a:endParaRPr lang="en-US" dirty="0"/>
                        </a:p>
                      </a:txBody>
                      <a:tcPr anchor="ctr"/>
                    </a:tc>
                    <a:tc>
                      <a:txBody>
                        <a:bodyPr/>
                        <a:lstStyle/>
                        <a:p>
                          <a:pPr algn="ctr"/>
                          <a:r>
                            <a:rPr lang="en-US" dirty="0" smtClean="0"/>
                            <a:t>.00507</a:t>
                          </a:r>
                          <a:endParaRPr lang="en-US" dirty="0"/>
                        </a:p>
                      </a:txBody>
                      <a:tcPr anchor="ctr"/>
                    </a:tc>
                    <a:tc>
                      <a:txBody>
                        <a:bodyPr/>
                        <a:lstStyle/>
                        <a:p>
                          <a:pPr algn="ctr"/>
                          <a:r>
                            <a:rPr lang="en-US" dirty="0" smtClean="0"/>
                            <a:t>.00183</a:t>
                          </a:r>
                          <a:endParaRPr lang="en-US" dirty="0"/>
                        </a:p>
                      </a:txBody>
                      <a:tcPr anchor="ctr"/>
                    </a:tc>
                  </a:tr>
                </a:tbl>
              </a:graphicData>
            </a:graphic>
          </p:graphicFrame>
        </mc:Fallback>
      </mc:AlternateContent>
      <p:sp>
        <p:nvSpPr>
          <p:cNvPr id="9" name="TextBox 8"/>
          <p:cNvSpPr txBox="1"/>
          <p:nvPr/>
        </p:nvSpPr>
        <p:spPr>
          <a:xfrm>
            <a:off x="1676400" y="2057400"/>
            <a:ext cx="1845377" cy="369332"/>
          </a:xfrm>
          <a:prstGeom prst="rect">
            <a:avLst/>
          </a:prstGeom>
          <a:noFill/>
        </p:spPr>
        <p:txBody>
          <a:bodyPr wrap="none" rtlCol="0">
            <a:spAutoFit/>
          </a:bodyPr>
          <a:lstStyle/>
          <a:p>
            <a:r>
              <a:rPr lang="en-US" dirty="0" smtClean="0"/>
              <a:t>As of 2014-10-06:</a:t>
            </a:r>
            <a:endParaRPr lang="en-US" dirty="0"/>
          </a:p>
        </p:txBody>
      </p:sp>
      <p:sp>
        <p:nvSpPr>
          <p:cNvPr id="10" name="TextBox 9"/>
          <p:cNvSpPr txBox="1"/>
          <p:nvPr/>
        </p:nvSpPr>
        <p:spPr>
          <a:xfrm>
            <a:off x="457200" y="4953000"/>
            <a:ext cx="8001000" cy="1631216"/>
          </a:xfrm>
          <a:prstGeom prst="rect">
            <a:avLst/>
          </a:prstGeom>
          <a:noFill/>
        </p:spPr>
        <p:txBody>
          <a:bodyPr wrap="square" rtlCol="0">
            <a:spAutoFit/>
          </a:bodyPr>
          <a:lstStyle/>
          <a:p>
            <a:r>
              <a:rPr lang="en-US" sz="2000" b="1" i="1" dirty="0" smtClean="0">
                <a:solidFill>
                  <a:srgbClr val="FF0000"/>
                </a:solidFill>
              </a:rPr>
              <a:t>DANE </a:t>
            </a:r>
            <a:r>
              <a:rPr lang="en-US" sz="2000" b="1" i="1" dirty="0">
                <a:solidFill>
                  <a:srgbClr val="FF0000"/>
                </a:solidFill>
              </a:rPr>
              <a:t>TLSA: small but maybe off to a start</a:t>
            </a:r>
            <a:r>
              <a:rPr lang="en-US" sz="2000" dirty="0"/>
              <a:t>, but still immature  </a:t>
            </a:r>
            <a:r>
              <a:rPr lang="en-US" sz="2000" dirty="0" smtClean="0"/>
              <a:t>(2 years </a:t>
            </a:r>
          </a:p>
          <a:p>
            <a:r>
              <a:rPr lang="en-US" sz="2000" dirty="0" smtClean="0"/>
              <a:t>after standardization)</a:t>
            </a:r>
          </a:p>
          <a:p>
            <a:endParaRPr lang="en-US" sz="2000" dirty="0" smtClean="0"/>
          </a:p>
          <a:p>
            <a:r>
              <a:rPr lang="en-US" sz="2000" dirty="0"/>
              <a:t>DNSSEC: deployment </a:t>
            </a:r>
            <a:r>
              <a:rPr lang="en-US" sz="2000" dirty="0" smtClean="0"/>
              <a:t>is still modest, 9 years after standardization ( ~3.5 years after signing .com and signing </a:t>
            </a:r>
            <a:r>
              <a:rPr lang="en-US" sz="2000" dirty="0" err="1" smtClean="0"/>
              <a:t>.net</a:t>
            </a:r>
            <a:r>
              <a:rPr lang="en-US" sz="2000" dirty="0" smtClean="0"/>
              <a:t>)</a:t>
            </a:r>
            <a:endParaRPr lang="en-US" sz="2000" dirty="0"/>
          </a:p>
        </p:txBody>
      </p:sp>
    </p:spTree>
    <p:extLst>
      <p:ext uri="{BB962C8B-B14F-4D97-AF65-F5344CB8AC3E}">
        <p14:creationId xmlns:p14="http://schemas.microsoft.com/office/powerpoint/2010/main" val="3807808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DANE TLSA used correctly</a:t>
            </a:r>
            <a:endParaRPr lang="en-US" dirty="0"/>
          </a:p>
        </p:txBody>
      </p:sp>
      <p:sp>
        <p:nvSpPr>
          <p:cNvPr id="5" name="TextBox 4"/>
          <p:cNvSpPr txBox="1"/>
          <p:nvPr/>
        </p:nvSpPr>
        <p:spPr>
          <a:xfrm>
            <a:off x="457199" y="1219200"/>
            <a:ext cx="7108356" cy="1015663"/>
          </a:xfrm>
          <a:prstGeom prst="rect">
            <a:avLst/>
          </a:prstGeom>
          <a:noFill/>
        </p:spPr>
        <p:txBody>
          <a:bodyPr wrap="none" rtlCol="0">
            <a:spAutoFit/>
          </a:bodyPr>
          <a:lstStyle/>
          <a:p>
            <a:r>
              <a:rPr lang="en-US" sz="2000" dirty="0" smtClean="0"/>
              <a:t>Validate TLSA </a:t>
            </a:r>
            <a:r>
              <a:rPr lang="en-US" sz="2000" dirty="0"/>
              <a:t>records </a:t>
            </a:r>
            <a:r>
              <a:rPr lang="en-US" sz="2000" dirty="0" smtClean="0"/>
              <a:t>a</a:t>
            </a:r>
            <a:r>
              <a:rPr lang="en-US" sz="2000" dirty="0" smtClean="0">
                <a:solidFill>
                  <a:srgbClr val="383838"/>
                </a:solidFill>
              </a:rPr>
              <a:t>ssuming</a:t>
            </a:r>
            <a:r>
              <a:rPr lang="en-US" sz="2000" dirty="0" smtClean="0">
                <a:solidFill>
                  <a:srgbClr val="383838"/>
                </a:solidFill>
                <a:cs typeface="Helvetica"/>
              </a:rPr>
              <a:t> DNSSEC integrity for simplicity</a:t>
            </a:r>
          </a:p>
          <a:p>
            <a:pPr marL="342900" indent="-342900">
              <a:buFontTx/>
              <a:buChar char="-"/>
            </a:pPr>
            <a:r>
              <a:rPr lang="en-US" sz="2000" dirty="0" smtClean="0">
                <a:solidFill>
                  <a:srgbClr val="383838"/>
                </a:solidFill>
                <a:cs typeface="Helvetica"/>
              </a:rPr>
              <a:t>No cert/No A record:  DANE TLSA does not work even deployed</a:t>
            </a:r>
          </a:p>
          <a:p>
            <a:pPr marL="342900" indent="-342900">
              <a:buFontTx/>
              <a:buChar char="-"/>
            </a:pPr>
            <a:r>
              <a:rPr lang="en-US" sz="2000" dirty="0" smtClean="0">
                <a:solidFill>
                  <a:srgbClr val="383838"/>
                </a:solidFill>
                <a:cs typeface="Helvetica"/>
              </a:rPr>
              <a:t>Mismatch: the use of DANE TLSA will </a:t>
            </a:r>
            <a:r>
              <a:rPr lang="en-US" sz="2000" b="1" i="1" dirty="0" smtClean="0">
                <a:solidFill>
                  <a:srgbClr val="FF0000"/>
                </a:solidFill>
                <a:cs typeface="Helvetica"/>
              </a:rPr>
              <a:t>fail</a:t>
            </a:r>
          </a:p>
        </p:txBody>
      </p:sp>
      <p:sp>
        <p:nvSpPr>
          <p:cNvPr id="6" name="TextBox 5"/>
          <p:cNvSpPr txBox="1"/>
          <p:nvPr/>
        </p:nvSpPr>
        <p:spPr>
          <a:xfrm>
            <a:off x="1752600" y="5867400"/>
            <a:ext cx="5611023" cy="400110"/>
          </a:xfrm>
          <a:prstGeom prst="rect">
            <a:avLst/>
          </a:prstGeom>
          <a:noFill/>
        </p:spPr>
        <p:txBody>
          <a:bodyPr wrap="none" rtlCol="0">
            <a:spAutoFit/>
          </a:bodyPr>
          <a:lstStyle/>
          <a:p>
            <a:r>
              <a:rPr lang="en-US" sz="2000" b="1" i="1" dirty="0">
                <a:solidFill>
                  <a:srgbClr val="FF0000"/>
                </a:solidFill>
                <a:cs typeface="Helvetica"/>
              </a:rPr>
              <a:t>C</a:t>
            </a:r>
            <a:r>
              <a:rPr lang="en-US" sz="2000" b="1" i="1" dirty="0" smtClean="0">
                <a:solidFill>
                  <a:srgbClr val="FF0000"/>
                </a:solidFill>
                <a:cs typeface="Helvetica"/>
              </a:rPr>
              <a:t>onsistently, 7%-12% TLSA records are mismatched</a:t>
            </a:r>
          </a:p>
        </p:txBody>
      </p:sp>
      <p:sp>
        <p:nvSpPr>
          <p:cNvPr id="3" name="Rectangle 2"/>
          <p:cNvSpPr/>
          <p:nvPr/>
        </p:nvSpPr>
        <p:spPr>
          <a:xfrm>
            <a:off x="3124200" y="6248400"/>
            <a:ext cx="2484976" cy="369332"/>
          </a:xfrm>
          <a:prstGeom prst="rect">
            <a:avLst/>
          </a:prstGeom>
        </p:spPr>
        <p:txBody>
          <a:bodyPr wrap="none">
            <a:spAutoFit/>
          </a:bodyPr>
          <a:lstStyle/>
          <a:p>
            <a:r>
              <a:rPr lang="en-US" dirty="0"/>
              <a:t>(ports 443 and 587 only)</a:t>
            </a:r>
          </a:p>
        </p:txBody>
      </p:sp>
      <p:sp>
        <p:nvSpPr>
          <p:cNvPr id="4" name="Slide Number Placeholder 3"/>
          <p:cNvSpPr>
            <a:spLocks noGrp="1"/>
          </p:cNvSpPr>
          <p:nvPr>
            <p:ph type="sldNum" sz="quarter" idx="12"/>
          </p:nvPr>
        </p:nvSpPr>
        <p:spPr/>
        <p:txBody>
          <a:bodyPr/>
          <a:lstStyle/>
          <a:p>
            <a:fld id="{365D1794-65F7-4B69-8841-72D12776627F}" type="slidenum">
              <a:rPr lang="en-US" smtClean="0"/>
              <a:t>9</a:t>
            </a:fld>
            <a:endParaRPr lang="en-US"/>
          </a:p>
        </p:txBody>
      </p:sp>
      <p:pic>
        <p:nvPicPr>
          <p:cNvPr id="1027" name="Picture 3" descr="C:\Documents and Settings\Administrator\Desktop\New Folder\vinfo_over_tim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2573" y="2209800"/>
            <a:ext cx="6181227" cy="3708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99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958</Words>
  <Application>Microsoft Office PowerPoint</Application>
  <PresentationFormat>On-screen Show (4:3)</PresentationFormat>
  <Paragraphs>173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Measuring DANE TLSA Deployment</vt:lpstr>
      <vt:lpstr>DANE is Important</vt:lpstr>
      <vt:lpstr>DANE Deployment Status is Unknown</vt:lpstr>
      <vt:lpstr>Contribution: First Systematic Measurements of DANE TLSA</vt:lpstr>
      <vt:lpstr>How we track TLSA names</vt:lpstr>
      <vt:lpstr>Findings and Observations</vt:lpstr>
      <vt:lpstr>The number of TLSA names</vt:lpstr>
      <vt:lpstr>DANE TLSA Penetration Rates</vt:lpstr>
      <vt:lpstr>Is DANE TLSA used correctly</vt:lpstr>
      <vt:lpstr>Observed TLSA Parameters</vt:lpstr>
      <vt:lpstr>Problematically Large Responses</vt:lpstr>
      <vt:lpstr>Conclusion</vt:lpstr>
    </vt:vector>
  </TitlesOfParts>
  <Company>USC/ISI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DANE TLSA Deployment</dc:title>
  <dc:creator>Andy</dc:creator>
  <cp:lastModifiedBy>Andy</cp:lastModifiedBy>
  <cp:revision>321</cp:revision>
  <dcterms:created xsi:type="dcterms:W3CDTF">2014-09-26T08:34:32Z</dcterms:created>
  <dcterms:modified xsi:type="dcterms:W3CDTF">2014-10-09T16:45:59Z</dcterms:modified>
</cp:coreProperties>
</file>