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72" r:id="rId5"/>
    <p:sldId id="359" r:id="rId6"/>
    <p:sldId id="348" r:id="rId7"/>
    <p:sldId id="350" r:id="rId8"/>
    <p:sldId id="365" r:id="rId9"/>
    <p:sldId id="367" r:id="rId10"/>
    <p:sldId id="368" r:id="rId11"/>
    <p:sldId id="369" r:id="rId12"/>
    <p:sldId id="370" r:id="rId13"/>
    <p:sldId id="371" r:id="rId14"/>
    <p:sldId id="366" r:id="rId15"/>
    <p:sldId id="344" r:id="rId16"/>
    <p:sldId id="373" r:id="rId17"/>
    <p:sldId id="354" r:id="rId18"/>
    <p:sldId id="355" r:id="rId19"/>
    <p:sldId id="374" r:id="rId20"/>
    <p:sldId id="358" r:id="rId21"/>
    <p:sldId id="353" r:id="rId22"/>
    <p:sldId id="375" r:id="rId23"/>
    <p:sldId id="351" r:id="rId24"/>
    <p:sldId id="357" r:id="rId25"/>
    <p:sldId id="376" r:id="rId26"/>
    <p:sldId id="362" r:id="rId27"/>
    <p:sldId id="363" r:id="rId28"/>
    <p:sldId id="378" r:id="rId29"/>
    <p:sldId id="379" r:id="rId30"/>
    <p:sldId id="377" r:id="rId31"/>
    <p:sldId id="380" r:id="rId32"/>
    <p:sldId id="356" r:id="rId33"/>
    <p:sldId id="26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4D4"/>
    <a:srgbClr val="707070"/>
    <a:srgbClr val="99DDF5"/>
    <a:srgbClr val="FFFFFF"/>
    <a:srgbClr val="D9D9D9"/>
    <a:srgbClr val="0E273E"/>
    <a:srgbClr val="0061A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6" autoAdjust="0"/>
    <p:restoredTop sz="83925" autoAdjust="0"/>
  </p:normalViewPr>
  <p:slideViewPr>
    <p:cSldViewPr snapToGrid="0" snapToObjects="1">
      <p:cViewPr>
        <p:scale>
          <a:sx n="143" d="100"/>
          <a:sy n="143" d="100"/>
        </p:scale>
        <p:origin x="-1584" y="528"/>
      </p:cViewPr>
      <p:guideLst>
        <p:guide orient="horz" pos="688"/>
        <p:guide orient="horz" pos="3998"/>
        <p:guide pos="2880"/>
        <p:guide pos="297"/>
        <p:guide pos="54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ohaisen:Dropbox:wpes-onion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ohaisen:Dropbox:wpes-onion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ohaisen:Dropbox:wpes-onion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ohaisen:Dropbox:wpes-onion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</c:spPr>
          <c:invertIfNegative val="0"/>
          <c:cat>
            <c:numRef>
              <c:f>Sheet3!$A$2:$A$8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Sheet3!$F$2:$F$8</c:f>
              <c:numCache>
                <c:formatCode>General</c:formatCode>
                <c:ptCount val="7"/>
                <c:pt idx="0">
                  <c:v>3.133858125203333</c:v>
                </c:pt>
                <c:pt idx="1">
                  <c:v>3.494711025205262</c:v>
                </c:pt>
                <c:pt idx="2">
                  <c:v>4.901583632965372</c:v>
                </c:pt>
                <c:pt idx="3">
                  <c:v>4.70274924677113</c:v>
                </c:pt>
                <c:pt idx="4">
                  <c:v>4.821565928800815</c:v>
                </c:pt>
                <c:pt idx="5">
                  <c:v>4.989872337229763</c:v>
                </c:pt>
                <c:pt idx="6">
                  <c:v>5.125142807061984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5918424"/>
        <c:axId val="-2115808888"/>
      </c:barChart>
      <c:catAx>
        <c:axId val="-211591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15808888"/>
        <c:crosses val="autoZero"/>
        <c:auto val="1"/>
        <c:lblAlgn val="ctr"/>
        <c:lblOffset val="100"/>
        <c:noMultiLvlLbl val="0"/>
      </c:catAx>
      <c:valAx>
        <c:axId val="-21158088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Number of </a:t>
                </a:r>
                <a:r>
                  <a:rPr lang="en-US" sz="1600" dirty="0" smtClean="0"/>
                  <a:t>Queries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15918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Sheet3!$A$2:$A$8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Sheet3!$C$2:$C$8</c:f>
              <c:numCache>
                <c:formatCode>General</c:formatCode>
                <c:ptCount val="7"/>
                <c:pt idx="0">
                  <c:v>241.0</c:v>
                </c:pt>
                <c:pt idx="1">
                  <c:v>470.0</c:v>
                </c:pt>
                <c:pt idx="2">
                  <c:v>702.0</c:v>
                </c:pt>
                <c:pt idx="3">
                  <c:v>1227.0</c:v>
                </c:pt>
                <c:pt idx="4">
                  <c:v>2542.0</c:v>
                </c:pt>
                <c:pt idx="5">
                  <c:v>4123.0</c:v>
                </c:pt>
                <c:pt idx="6">
                  <c:v>9025.0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5853912"/>
        <c:axId val="-2115850904"/>
      </c:barChart>
      <c:catAx>
        <c:axId val="-211585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15850904"/>
        <c:crosses val="autoZero"/>
        <c:auto val="1"/>
        <c:lblAlgn val="ctr"/>
        <c:lblOffset val="100"/>
        <c:noMultiLvlLbl val="0"/>
      </c:catAx>
      <c:valAx>
        <c:axId val="-21158509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SLDs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15853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</c:spPr>
          <c:invertIfNegative val="0"/>
          <c:cat>
            <c:numRef>
              <c:f>Sheet3!$A$2:$A$8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Sheet3!$G$2:$G$8</c:f>
              <c:numCache>
                <c:formatCode>General</c:formatCode>
                <c:ptCount val="7"/>
                <c:pt idx="0">
                  <c:v>3.133858125203333</c:v>
                </c:pt>
                <c:pt idx="1">
                  <c:v>3.494711025205262</c:v>
                </c:pt>
                <c:pt idx="2">
                  <c:v>4.901583632965372</c:v>
                </c:pt>
                <c:pt idx="3">
                  <c:v>4.70274924677113</c:v>
                </c:pt>
                <c:pt idx="4">
                  <c:v>4.821565928800815</c:v>
                </c:pt>
                <c:pt idx="5">
                  <c:v>4.989872337229763</c:v>
                </c:pt>
                <c:pt idx="6">
                  <c:v>5.125142807061978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5964632"/>
        <c:axId val="-2115961592"/>
      </c:barChart>
      <c:catAx>
        <c:axId val="-211596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15961592"/>
        <c:crosses val="autoZero"/>
        <c:auto val="1"/>
        <c:lblAlgn val="ctr"/>
        <c:lblOffset val="100"/>
        <c:noMultiLvlLbl val="0"/>
      </c:catAx>
      <c:valAx>
        <c:axId val="-21159615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Number of </a:t>
                </a:r>
                <a:r>
                  <a:rPr lang="en-US" sz="1600" dirty="0" smtClean="0"/>
                  <a:t>IPs (log)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15964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Sheet3!$A$2:$A$8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Sheet3!$H$2:$H$8</c:f>
              <c:numCache>
                <c:formatCode>General</c:formatCode>
                <c:ptCount val="7"/>
                <c:pt idx="0">
                  <c:v>2.835056101720116</c:v>
                </c:pt>
                <c:pt idx="1">
                  <c:v>3.227115082589125</c:v>
                </c:pt>
                <c:pt idx="2">
                  <c:v>4.740173137815128</c:v>
                </c:pt>
                <c:pt idx="3">
                  <c:v>4.54425413068401</c:v>
                </c:pt>
                <c:pt idx="4">
                  <c:v>4.705144993169576</c:v>
                </c:pt>
                <c:pt idx="5">
                  <c:v>4.900487294151342</c:v>
                </c:pt>
                <c:pt idx="6">
                  <c:v>5.05565732182498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2193896"/>
        <c:axId val="2032241432"/>
      </c:barChart>
      <c:catAx>
        <c:axId val="203219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32241432"/>
        <c:crosses val="autoZero"/>
        <c:auto val="1"/>
        <c:lblAlgn val="ctr"/>
        <c:lblOffset val="100"/>
        <c:noMultiLvlLbl val="0"/>
      </c:catAx>
      <c:valAx>
        <c:axId val="20322414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/24 addresses (log)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32193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4F911-9062-4552-8C52-2C0B3F8C468A}" type="datetimeFigureOut">
              <a:rPr lang="en-US" smtClean="0"/>
              <a:t>10/8/14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C5E70-A8E2-4E0D-8595-7F8E1002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35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E4639-7281-4FF4-81B7-10FBC2685C5A}" type="datetimeFigureOut">
              <a:rPr lang="en-US" smtClean="0"/>
              <a:t>10/8/14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DCDC1-0459-4649-9404-C11007AD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0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maybe want to talk </a:t>
            </a:r>
            <a:r>
              <a:rPr lang="en-US" smtClean="0"/>
              <a:t>in</a:t>
            </a:r>
            <a:r>
              <a:rPr lang="en-US" baseline="0" smtClean="0"/>
              <a:t> item 1</a:t>
            </a:r>
            <a:r>
              <a:rPr lang="en-US" smtClean="0"/>
              <a:t> </a:t>
            </a:r>
            <a:r>
              <a:rPr lang="en-US" dirty="0" smtClean="0"/>
              <a:t>about the kinds of</a:t>
            </a:r>
            <a:r>
              <a:rPr lang="en-US" baseline="0" dirty="0" smtClean="0"/>
              <a:t> resolvers/servers: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Stub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Recursive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Root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Authoritative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2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5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9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3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18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will talk about those SLDs</a:t>
            </a:r>
            <a:r>
              <a:rPr lang="en-US" baseline="0" dirty="0" smtClean="0"/>
              <a:t> next.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07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you plot the second item of the long tail? Maybe an excuse</a:t>
            </a:r>
            <a:r>
              <a:rPr lang="en-US" baseline="0" dirty="0" smtClean="0"/>
              <a:t> why you didn’t?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89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 reasons for the geo distribution? Maybe the</a:t>
            </a:r>
            <a:r>
              <a:rPr lang="en-US" baseline="0" dirty="0" smtClean="0"/>
              <a:t> source of leakage is not to do with a real “hidden service” or a tor client running at the host; which is the part reported by the Tor project.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Maybe you want to comment on how expected/anticipated is it to see public DNS services here.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AS7922: COMCAST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AS7018: ATT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Other reasons for observed distribution could be Tor client affinities hard-coded to avoid certain elements, or skewed observations from our perspective because of US biases and affinities within our own observation space.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58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7049"/>
          <a:stretch/>
        </p:blipFill>
        <p:spPr>
          <a:xfrm>
            <a:off x="0" y="0"/>
            <a:ext cx="9144000" cy="34210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Z:\SkyDrive\Work\current projects master\Verisign\Registrar Days 2013\!assets\Verisign-Logo_stack_whitetex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0" y="1015314"/>
            <a:ext cx="1524000" cy="1419498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600" y="1600691"/>
            <a:ext cx="2635250" cy="236045"/>
          </a:xfrm>
          <a:prstGeom prst="rect">
            <a:avLst/>
          </a:prstGeom>
          <a:effectLst>
            <a:outerShdw blurRad="38100" algn="ctr" rotWithShape="0">
              <a:prstClr val="black">
                <a:alpha val="30000"/>
              </a:prstClr>
            </a:outerShdw>
          </a:effectLst>
        </p:spPr>
      </p:pic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8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D4D4D4"/>
              </a:gs>
              <a:gs pos="100000">
                <a:srgbClr val="70707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61A1D4"/>
              </a:gs>
              <a:gs pos="100000">
                <a:srgbClr val="0061A3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99DDF5"/>
                </a:solidFill>
              </a:defRPr>
            </a:lvl1pPr>
            <a:lvl2pPr marL="0" indent="0">
              <a:buNone/>
              <a:defRPr sz="1800">
                <a:solidFill>
                  <a:srgbClr val="99DDF5"/>
                </a:solidFill>
              </a:defRPr>
            </a:lvl2pPr>
            <a:lvl3pPr marL="0" indent="0">
              <a:buNone/>
              <a:defRPr sz="1600">
                <a:solidFill>
                  <a:srgbClr val="99DDF5"/>
                </a:solidFill>
              </a:defRPr>
            </a:lvl3pPr>
            <a:lvl4pPr marL="0" indent="0">
              <a:buNone/>
              <a:defRPr sz="1400">
                <a:solidFill>
                  <a:srgbClr val="99DDF5"/>
                </a:solidFill>
              </a:defRPr>
            </a:lvl4pPr>
            <a:lvl5pPr marL="0" indent="0">
              <a:buNone/>
              <a:defRPr sz="1400">
                <a:solidFill>
                  <a:srgbClr val="99DDF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4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er - Dark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weredBy_lockup_RGB_vector_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103" y="2007704"/>
            <a:ext cx="2131030" cy="2336808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351268" y="6396782"/>
            <a:ext cx="6472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buFont typeface="Arial" charset="0"/>
              <a:buNone/>
            </a:pPr>
            <a:r>
              <a:rPr lang="en-US" sz="700" b="1" dirty="0">
                <a:solidFill>
                  <a:schemeClr val="bg1"/>
                </a:solidFill>
              </a:rPr>
              <a:t>© </a:t>
            </a:r>
            <a:r>
              <a:rPr lang="en-US" sz="700" b="1" dirty="0" smtClean="0">
                <a:solidFill>
                  <a:schemeClr val="bg1"/>
                </a:solidFill>
              </a:rPr>
              <a:t>2014 </a:t>
            </a:r>
            <a:r>
              <a:rPr lang="en-US" sz="700" b="1" dirty="0">
                <a:solidFill>
                  <a:schemeClr val="bg1"/>
                </a:solidFill>
              </a:rPr>
              <a:t>VeriSign, Inc. All rights reserved. </a:t>
            </a:r>
            <a:r>
              <a:rPr lang="en-US" sz="700" b="1" dirty="0" smtClean="0">
                <a:solidFill>
                  <a:schemeClr val="bg1"/>
                </a:solidFill>
              </a:rPr>
              <a:t>VERISIGN </a:t>
            </a:r>
            <a:r>
              <a:rPr lang="en-US" sz="700" b="1" dirty="0">
                <a:solidFill>
                  <a:schemeClr val="bg1"/>
                </a:solidFill>
              </a:rPr>
              <a:t>and other </a:t>
            </a:r>
            <a:r>
              <a:rPr lang="en-US" sz="700" b="1" dirty="0" smtClean="0">
                <a:solidFill>
                  <a:schemeClr val="bg1"/>
                </a:solidFill>
              </a:rPr>
              <a:t>Verisign-related trademarks</a:t>
            </a:r>
            <a:r>
              <a:rPr lang="en-US" sz="700" b="1" dirty="0">
                <a:solidFill>
                  <a:schemeClr val="bg1"/>
                </a:solidFill>
              </a:rPr>
              <a:t>, service marks, and designs </a:t>
            </a:r>
            <a:r>
              <a:rPr lang="en-US" sz="700" b="1" dirty="0" smtClean="0">
                <a:solidFill>
                  <a:schemeClr val="bg1"/>
                </a:solidFill>
              </a:rPr>
              <a:t>appearing herein are </a:t>
            </a:r>
            <a:r>
              <a:rPr lang="en-US" sz="700" b="1" dirty="0">
                <a:solidFill>
                  <a:schemeClr val="bg1"/>
                </a:solidFill>
              </a:rPr>
              <a:t>registered or unregistered trademarks </a:t>
            </a:r>
            <a:r>
              <a:rPr lang="en-US" sz="700" b="1" dirty="0" smtClean="0">
                <a:solidFill>
                  <a:schemeClr val="bg1"/>
                </a:solidFill>
              </a:rPr>
              <a:t>and/or service marks of </a:t>
            </a:r>
            <a:r>
              <a:rPr lang="en-US" sz="700" b="1" dirty="0">
                <a:solidFill>
                  <a:schemeClr val="bg1"/>
                </a:solidFill>
              </a:rPr>
              <a:t>VeriSign, Inc</a:t>
            </a:r>
            <a:r>
              <a:rPr lang="en-US" sz="700" b="1" dirty="0" smtClean="0">
                <a:solidFill>
                  <a:schemeClr val="bg1"/>
                </a:solidFill>
              </a:rPr>
              <a:t>., and/or </a:t>
            </a:r>
            <a:r>
              <a:rPr lang="en-US" sz="700" b="1" dirty="0">
                <a:solidFill>
                  <a:schemeClr val="bg1"/>
                </a:solidFill>
              </a:rPr>
              <a:t>its subsidiaries in the United States and in foreign countries. </a:t>
            </a:r>
            <a:r>
              <a:rPr lang="en-US" sz="700" b="1" dirty="0" smtClean="0">
                <a:solidFill>
                  <a:schemeClr val="bg1"/>
                </a:solidFill>
              </a:rPr>
              <a:t>All </a:t>
            </a:r>
            <a:r>
              <a:rPr lang="en-US" sz="700" b="1" dirty="0">
                <a:solidFill>
                  <a:schemeClr val="bg1"/>
                </a:solidFill>
              </a:rPr>
              <a:t>other </a:t>
            </a:r>
            <a:r>
              <a:rPr lang="en-US" sz="700" b="1" dirty="0" smtClean="0">
                <a:solidFill>
                  <a:schemeClr val="bg1"/>
                </a:solidFill>
              </a:rPr>
              <a:t>trademarks, service marks, and designs </a:t>
            </a:r>
            <a:r>
              <a:rPr lang="en-US" sz="700" b="1" dirty="0">
                <a:solidFill>
                  <a:schemeClr val="bg1"/>
                </a:solidFill>
              </a:rPr>
              <a:t>are property of their respective owners.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75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0"/>
            <a:ext cx="741203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charset="0"/>
              </a:rPr>
              <a:t>Title Slide </a:t>
            </a:r>
            <a:br>
              <a:rPr lang="en-US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charset="0"/>
              </a:rPr>
            </a:b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charset="0"/>
              </a:rPr>
              <a:t>Second Line Here</a:t>
            </a:r>
            <a:endParaRPr lang="en-US" sz="44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6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7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8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5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1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RSN_logo_vertical_RGB_vecto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558" y="2154922"/>
            <a:ext cx="2733958" cy="2540142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335650" y="6445994"/>
            <a:ext cx="647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buFont typeface="Arial" charset="0"/>
              <a:buNone/>
            </a:pPr>
            <a:r>
              <a:rPr lang="en-US" sz="700" b="1" dirty="0">
                <a:solidFill>
                  <a:srgbClr val="7F7F7F"/>
                </a:solidFill>
              </a:rPr>
              <a:t>© </a:t>
            </a:r>
            <a:r>
              <a:rPr lang="en-US" sz="700" b="1" dirty="0" smtClean="0">
                <a:solidFill>
                  <a:srgbClr val="7F7F7F"/>
                </a:solidFill>
              </a:rPr>
              <a:t>2013 </a:t>
            </a:r>
            <a:r>
              <a:rPr lang="en-US" sz="700" b="1" dirty="0">
                <a:solidFill>
                  <a:srgbClr val="7F7F7F"/>
                </a:solidFill>
              </a:rPr>
              <a:t>VeriSign, Inc. All rights reserved. </a:t>
            </a:r>
            <a:r>
              <a:rPr lang="en-US" sz="700" b="1" dirty="0" smtClean="0">
                <a:solidFill>
                  <a:srgbClr val="7F7F7F"/>
                </a:solidFill>
              </a:rPr>
              <a:t>VERISIGN </a:t>
            </a:r>
            <a:r>
              <a:rPr lang="en-US" sz="700" b="1" dirty="0">
                <a:solidFill>
                  <a:srgbClr val="7F7F7F"/>
                </a:solidFill>
              </a:rPr>
              <a:t>and other trademarks, service marks, and designs are registered or unregistered trademarks of VeriSign, Inc. and its subsidiaries in the United States and in foreign countries. </a:t>
            </a:r>
            <a:r>
              <a:rPr lang="en-US" sz="700" b="1" dirty="0" smtClean="0">
                <a:solidFill>
                  <a:srgbClr val="7F7F7F"/>
                </a:solidFill>
              </a:rPr>
              <a:t>All </a:t>
            </a:r>
            <a:r>
              <a:rPr lang="en-US" sz="700" b="1" dirty="0">
                <a:solidFill>
                  <a:srgbClr val="7F7F7F"/>
                </a:solidFill>
              </a:rPr>
              <a:t>other trademarks are property of their respective owners.</a:t>
            </a:r>
            <a:endParaRPr lang="en-US" sz="7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4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LD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421063"/>
          </a:xfrm>
          <a:prstGeom prst="rect">
            <a:avLst/>
          </a:prstGeom>
          <a:gradFill flip="none" rotWithShape="1">
            <a:gsLst>
              <a:gs pos="0">
                <a:srgbClr val="DCDCDC"/>
              </a:gs>
              <a:gs pos="100000">
                <a:srgbClr val="DCDCDC"/>
              </a:gs>
              <a:gs pos="85000">
                <a:srgbClr val="FFFFFF"/>
              </a:gs>
              <a:gs pos="15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PbVRSN_Portfolio_Vert_Final_20130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836" y="355779"/>
            <a:ext cx="6446735" cy="27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erver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VRSN_PPT_Master2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41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0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ot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VRSN_PPT_Master3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3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8992"/>
            <a:ext cx="8229600" cy="5255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100" y="6537323"/>
            <a:ext cx="355600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760" y="6451598"/>
            <a:ext cx="1554480" cy="3238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-1085274" y="6565902"/>
            <a:ext cx="842818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20650" y="6521449"/>
            <a:ext cx="3035300" cy="184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800" b="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Verisign</a:t>
            </a:r>
            <a:r>
              <a:rPr lang="en-US" sz="800" b="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Public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15900" y="6409094"/>
            <a:ext cx="328295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8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5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9" r:id="rId7"/>
    <p:sldLayoutId id="2147483660" r:id="rId8"/>
    <p:sldLayoutId id="2147483661" r:id="rId9"/>
    <p:sldLayoutId id="2147483664" r:id="rId10"/>
    <p:sldLayoutId id="2147483666" r:id="rId11"/>
    <p:sldLayoutId id="2147483665" r:id="rId12"/>
    <p:sldLayoutId id="2147483667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kern="1200" dirty="0">
          <a:solidFill>
            <a:srgbClr val="0661A3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21208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86968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97864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emf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36562" y="1809750"/>
            <a:ext cx="7412038" cy="1543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67A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67A4"/>
                </a:solidFill>
                <a:latin typeface="Helvetica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67A4"/>
                </a:solidFill>
                <a:latin typeface="Helvetica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67A4"/>
                </a:solidFill>
                <a:latin typeface="Helvetica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67A4"/>
                </a:solidFill>
                <a:latin typeface="Helvetica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67A4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67A4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67A4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67A4"/>
                </a:solidFill>
                <a:latin typeface="Helvetica" pitchFamily="34" charset="0"/>
              </a:defRPr>
            </a:lvl9pPr>
          </a:lstStyle>
          <a:p>
            <a:pPr eaLnBrk="1" hangingPunct="1">
              <a:defRPr/>
            </a:pPr>
            <a:endParaRPr lang="en-US" sz="44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716482"/>
            <a:ext cx="8229600" cy="100128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Measuring the Leakage of Onion at the Root</a:t>
            </a:r>
            <a:br>
              <a:rPr lang="en-US" dirty="0" smtClean="0"/>
            </a:br>
            <a:r>
              <a:rPr lang="en-US" sz="1800" dirty="0" smtClean="0"/>
              <a:t>A measurement of Tor’s .onion pseudo-top-level domain</a:t>
            </a:r>
            <a:br>
              <a:rPr lang="en-US" sz="1800" dirty="0" smtClean="0"/>
            </a:br>
            <a:r>
              <a:rPr lang="en-US" sz="1800" dirty="0" smtClean="0"/>
              <a:t> in the global domain name system	</a:t>
            </a:r>
            <a:endParaRPr lang="en-US" sz="1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Aziz Mohaisen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Verisign Labs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(Joint work with Matt Thomas)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0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primer on Tor’s Hidden </a:t>
            </a:r>
            <a:r>
              <a:rPr lang="en-US" dirty="0" smtClean="0"/>
              <a:t>Services, cont.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65200"/>
            <a:ext cx="7150100" cy="4914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36413" y="5881280"/>
            <a:ext cx="240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torproject.org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6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Leaks DNS Queries…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Screen Shot 2014-07-28 at 9.1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188"/>
            <a:ext cx="9144000" cy="41330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7532" y="5952900"/>
            <a:ext cx="2096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wired.com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4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.Onion Measurements From A and J Root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General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88400" y="6537325"/>
            <a:ext cx="355600" cy="152400"/>
          </a:xfrm>
        </p:spPr>
        <p:txBody>
          <a:bodyPr/>
          <a:lstStyle/>
          <a:p>
            <a:fld id="{407C8B75-4858-41E6-BEC3-A0853FA4AC5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2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Longitudinal Study of .Onion Traffic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15408"/>
            <a:ext cx="8229600" cy="5385391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0715" b="5232"/>
          <a:stretch/>
        </p:blipFill>
        <p:spPr>
          <a:xfrm>
            <a:off x="457200" y="1167808"/>
            <a:ext cx="5346700" cy="155691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803900" y="1167808"/>
            <a:ext cx="2984500" cy="46614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Six month capture from A &amp; J Roots</a:t>
            </a:r>
          </a:p>
          <a:p>
            <a:pPr lvl="1">
              <a:buFontTx/>
              <a:buChar char="-"/>
            </a:pPr>
            <a:r>
              <a:rPr lang="en-US" i="1" dirty="0" smtClean="0"/>
              <a:t>27.6M requests</a:t>
            </a:r>
          </a:p>
          <a:p>
            <a:pPr lvl="1">
              <a:buFontTx/>
              <a:buChar char="-"/>
            </a:pPr>
            <a:r>
              <a:rPr lang="en-US" dirty="0" smtClean="0"/>
              <a:t>81K SLDs</a:t>
            </a:r>
          </a:p>
          <a:p>
            <a:pPr lvl="1">
              <a:buFontTx/>
              <a:buChar char="-"/>
            </a:pPr>
            <a:r>
              <a:rPr lang="en-US" dirty="0" smtClean="0"/>
              <a:t>172K IPs </a:t>
            </a:r>
          </a:p>
          <a:p>
            <a:pPr lvl="1">
              <a:buFontTx/>
              <a:buChar char="-"/>
            </a:pPr>
            <a:r>
              <a:rPr lang="en-US" i="1" dirty="0" smtClean="0"/>
              <a:t>105K /24s</a:t>
            </a:r>
          </a:p>
          <a:p>
            <a:pPr lvl="1">
              <a:buFontTx/>
              <a:buChar char="-"/>
            </a:pPr>
            <a:r>
              <a:rPr lang="en-US" i="1" dirty="0" smtClean="0"/>
              <a:t>21K ASNs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Onion ranked 461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17" t="32706" b="38506"/>
          <a:stretch/>
        </p:blipFill>
        <p:spPr>
          <a:xfrm>
            <a:off x="661939" y="2847881"/>
            <a:ext cx="5126567" cy="1316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830" b="67125"/>
          <a:stretch/>
        </p:blipFill>
        <p:spPr>
          <a:xfrm>
            <a:off x="646545" y="4231202"/>
            <a:ext cx="5141961" cy="15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8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Sampling Completeness (Representative</a:t>
            </a:r>
            <a:r>
              <a:rPr lang="en-US" dirty="0"/>
              <a:t>?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15408"/>
            <a:ext cx="8229600" cy="5385391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5372100" cy="4572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803900" y="1167808"/>
            <a:ext cx="2984500" cy="46614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A+J observe ~3300 SLDs/day</a:t>
            </a:r>
          </a:p>
          <a:p>
            <a:pPr>
              <a:buFontTx/>
              <a:buChar char="-"/>
            </a:pPr>
            <a:r>
              <a:rPr lang="en-US" dirty="0" smtClean="0"/>
              <a:t>Separately ~2500</a:t>
            </a:r>
          </a:p>
          <a:p>
            <a:pPr lvl="1">
              <a:buFontTx/>
              <a:buChar char="-"/>
            </a:pPr>
            <a:r>
              <a:rPr lang="en-US" dirty="0" smtClean="0"/>
              <a:t>75% combined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Prior SLD-root affinity reports suggests A&amp;J observe 20% of total root traffic; confirmed by our study</a:t>
            </a:r>
          </a:p>
        </p:txBody>
      </p:sp>
    </p:spTree>
    <p:extLst>
      <p:ext uri="{BB962C8B-B14F-4D97-AF65-F5344CB8AC3E}">
        <p14:creationId xmlns:p14="http://schemas.microsoft.com/office/powerpoint/2010/main" val="148606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and Diversity of Hidden Service Requests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15408"/>
            <a:ext cx="8229600" cy="5385391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22400"/>
            <a:ext cx="5397500" cy="4572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803900" y="1167808"/>
            <a:ext cx="2984500" cy="46614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Various measures of traffic to SLD distribution</a:t>
            </a:r>
          </a:p>
          <a:p>
            <a:pPr lvl="1">
              <a:buFontTx/>
              <a:buChar char="-"/>
            </a:pPr>
            <a:r>
              <a:rPr lang="en-US" dirty="0" smtClean="0"/>
              <a:t>90% &lt;= 10 requests</a:t>
            </a:r>
          </a:p>
          <a:p>
            <a:pPr lvl="1">
              <a:buFontTx/>
              <a:buChar char="-"/>
            </a:pPr>
            <a:r>
              <a:rPr lang="en-US" dirty="0" smtClean="0"/>
              <a:t>95% &lt;= 10 ASNs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Very few SLDs with large and diverse traffic pattern</a:t>
            </a:r>
          </a:p>
        </p:txBody>
      </p:sp>
    </p:spTree>
    <p:extLst>
      <p:ext uri="{BB962C8B-B14F-4D97-AF65-F5344CB8AC3E}">
        <p14:creationId xmlns:p14="http://schemas.microsoft.com/office/powerpoint/2010/main" val="410719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.Onion Measurements From A and J Root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Popular Services and Requesters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88400" y="6537325"/>
            <a:ext cx="355600" cy="152400"/>
          </a:xfrm>
        </p:spPr>
        <p:txBody>
          <a:bodyPr/>
          <a:lstStyle/>
          <a:p>
            <a:fld id="{407C8B75-4858-41E6-BEC3-A0853FA4AC5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8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Requested Hidden Services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15408"/>
            <a:ext cx="8229600" cy="5385391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52" y="1015408"/>
            <a:ext cx="5374453" cy="27813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58800" y="1027039"/>
            <a:ext cx="8128000" cy="1784647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dirty="0"/>
              <a:t>Total of 81k SLDs!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Trackers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P2P systems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Tor Directory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Search Engines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Tor-related, </a:t>
            </a:r>
            <a:r>
              <a:rPr lang="en-US" dirty="0" err="1"/>
              <a:t>etc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Deep web: 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Silk road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Agora marketplace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bitcoin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26.5% of all .Onion traffic to one Hidden Service</a:t>
            </a:r>
          </a:p>
          <a:p>
            <a:pPr>
              <a:buFontTx/>
              <a:buChar char="-"/>
            </a:pPr>
            <a:r>
              <a:rPr lang="en-US" dirty="0" smtClean="0"/>
              <a:t>Long tail distribution over remaining Hidden Services</a:t>
            </a:r>
          </a:p>
          <a:p>
            <a:pPr>
              <a:buFontTx/>
              <a:buChar char="-"/>
            </a:pPr>
            <a:r>
              <a:rPr lang="en-US" dirty="0" smtClean="0"/>
              <a:t>Top 10 SLDs account for 38% of all .Onion traffic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993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ASN + Geo Diversity </a:t>
            </a:r>
            <a:r>
              <a:rPr lang="en-US" dirty="0"/>
              <a:t>of Hidden Service Requests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15408"/>
            <a:ext cx="8229600" cy="5385391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015408"/>
            <a:ext cx="5791200" cy="361794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730453"/>
            <a:ext cx="8420100" cy="1784647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Geo distribution of requests differs from that reported by Tor</a:t>
            </a:r>
          </a:p>
          <a:p>
            <a:pPr lvl="1">
              <a:buFontTx/>
              <a:buChar char="-"/>
            </a:pPr>
            <a:r>
              <a:rPr lang="en-US" dirty="0" smtClean="0"/>
              <a:t>USA (</a:t>
            </a:r>
            <a:r>
              <a:rPr lang="en-US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>
                <a:solidFill>
                  <a:srgbClr val="008000"/>
                </a:solidFill>
              </a:rPr>
              <a:t>13.4</a:t>
            </a:r>
            <a:r>
              <a:rPr lang="en-US" dirty="0" smtClean="0"/>
              <a:t>).  Germany (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8.8</a:t>
            </a:r>
            <a:r>
              <a:rPr lang="en-US" dirty="0" smtClean="0"/>
              <a:t>), France (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6.2</a:t>
            </a:r>
            <a:r>
              <a:rPr lang="en-US" dirty="0" smtClean="0"/>
              <a:t>) and </a:t>
            </a:r>
            <a:r>
              <a:rPr lang="en-US" dirty="0"/>
              <a:t>Spain (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.4</a:t>
            </a:r>
            <a:r>
              <a:rPr lang="en-US" dirty="0" smtClean="0"/>
              <a:t>)</a:t>
            </a:r>
            <a:r>
              <a:rPr lang="en-US" dirty="0"/>
              <a:t>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Large percentage of traffic issued from public DNS services</a:t>
            </a:r>
          </a:p>
          <a:p>
            <a:pPr lvl="1">
              <a:buFontTx/>
              <a:buChar char="-"/>
            </a:pPr>
            <a:r>
              <a:rPr lang="en-US" dirty="0" smtClean="0"/>
              <a:t>Google (AS15169), </a:t>
            </a:r>
            <a:r>
              <a:rPr lang="en-US" dirty="0" err="1" smtClean="0"/>
              <a:t>OpenDNS</a:t>
            </a:r>
            <a:r>
              <a:rPr lang="en-US" dirty="0" smtClean="0"/>
              <a:t> (AS36692)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0143" y="1243275"/>
            <a:ext cx="2600740" cy="1768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9" name="Rectangle 8"/>
          <p:cNvSpPr/>
          <p:nvPr/>
        </p:nvSpPr>
        <p:spPr>
          <a:xfrm>
            <a:off x="1360143" y="1608658"/>
            <a:ext cx="2600740" cy="176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0" name="Rectangle 9"/>
          <p:cNvSpPr/>
          <p:nvPr/>
        </p:nvSpPr>
        <p:spPr>
          <a:xfrm>
            <a:off x="1369024" y="2915538"/>
            <a:ext cx="2600740" cy="176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1" name="Rectangle 10"/>
          <p:cNvSpPr/>
          <p:nvPr/>
        </p:nvSpPr>
        <p:spPr>
          <a:xfrm>
            <a:off x="1360143" y="3467563"/>
            <a:ext cx="2600740" cy="176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11147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.Onion Measurements From A and J Root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Event Correlation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88400" y="6537325"/>
            <a:ext cx="355600" cy="152400"/>
          </a:xfrm>
        </p:spPr>
        <p:txBody>
          <a:bodyPr/>
          <a:lstStyle/>
          <a:p>
            <a:fld id="{407C8B75-4858-41E6-BEC3-A0853FA4AC5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6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global DNS and private namespace usage</a:t>
            </a:r>
          </a:p>
          <a:p>
            <a:r>
              <a:rPr lang="en-US" dirty="0" smtClean="0"/>
              <a:t>.Onion measurements from the A and J root servers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Longitudinal Study of .Onion Traffic</a:t>
            </a:r>
          </a:p>
          <a:p>
            <a:pPr lvl="1"/>
            <a:r>
              <a:rPr lang="en-US" dirty="0" smtClean="0"/>
              <a:t>Root </a:t>
            </a:r>
            <a:r>
              <a:rPr lang="en-US" dirty="0"/>
              <a:t>Sampling Completeness (Representative?)</a:t>
            </a:r>
          </a:p>
          <a:p>
            <a:pPr lvl="1"/>
            <a:r>
              <a:rPr lang="en-US" dirty="0" smtClean="0"/>
              <a:t>Volume </a:t>
            </a:r>
            <a:r>
              <a:rPr lang="en-US" dirty="0"/>
              <a:t>and Diversity of Hidden Service Requests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Requested Hidden Services</a:t>
            </a:r>
          </a:p>
          <a:p>
            <a:pPr lvl="1"/>
            <a:r>
              <a:rPr lang="en-US" dirty="0" smtClean="0"/>
              <a:t>ASN </a:t>
            </a:r>
            <a:r>
              <a:rPr lang="en-US" dirty="0"/>
              <a:t>+ Geo Diversity of Hidden Service </a:t>
            </a:r>
            <a:r>
              <a:rPr lang="en-US" dirty="0" smtClean="0"/>
              <a:t>Requests</a:t>
            </a:r>
          </a:p>
          <a:p>
            <a:pPr lvl="1"/>
            <a:r>
              <a:rPr lang="en-US" dirty="0" smtClean="0"/>
              <a:t>Tor </a:t>
            </a:r>
            <a:r>
              <a:rPr lang="en-US" dirty="0"/>
              <a:t>and the World: Event </a:t>
            </a:r>
            <a:r>
              <a:rPr lang="en-US" dirty="0" smtClean="0"/>
              <a:t>Correlation</a:t>
            </a:r>
          </a:p>
          <a:p>
            <a:r>
              <a:rPr lang="en-US" dirty="0" smtClean="0"/>
              <a:t>Trends from Day </a:t>
            </a:r>
            <a:r>
              <a:rPr lang="en-US" dirty="0"/>
              <a:t>i</a:t>
            </a:r>
            <a:r>
              <a:rPr lang="en-US" dirty="0" smtClean="0"/>
              <a:t>n the Life </a:t>
            </a:r>
            <a:r>
              <a:rPr lang="en-US" dirty="0"/>
              <a:t>(DITL</a:t>
            </a:r>
            <a:r>
              <a:rPr lang="en-US" dirty="0" smtClean="0"/>
              <a:t>) of Internet</a:t>
            </a:r>
          </a:p>
          <a:p>
            <a:r>
              <a:rPr lang="en-US" dirty="0" smtClean="0"/>
              <a:t>Concluding </a:t>
            </a:r>
            <a:r>
              <a:rPr lang="en-US" dirty="0"/>
              <a:t>Remarks and Future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10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and the World: Event Correlation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15408"/>
            <a:ext cx="8229600" cy="5385391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9" y="1142999"/>
            <a:ext cx="4889501" cy="3708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52999"/>
            <a:ext cx="4648200" cy="12573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537200" y="1294808"/>
            <a:ext cx="2984500" cy="46614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Several spikes in Onion Traffic can be correlated to specific hidden </a:t>
            </a:r>
            <a:r>
              <a:rPr lang="en-US" dirty="0"/>
              <a:t>s</a:t>
            </a:r>
            <a:r>
              <a:rPr lang="en-US" dirty="0" smtClean="0"/>
              <a:t>ervices and reported events.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Many spikes coincide with postings of Onion URLs on popular websites</a:t>
            </a:r>
          </a:p>
        </p:txBody>
      </p:sp>
    </p:spTree>
    <p:extLst>
      <p:ext uri="{BB962C8B-B14F-4D97-AF65-F5344CB8AC3E}">
        <p14:creationId xmlns:p14="http://schemas.microsoft.com/office/powerpoint/2010/main" val="337217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and the World: Event Correlation, cont.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15408"/>
            <a:ext cx="8229600" cy="5385391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5270500" cy="4572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956300" y="1294808"/>
            <a:ext cx="2984500" cy="46614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Reported events within Turkey during elections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Measure onion requests from Turkish IP addresses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368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.Onion Measurements From DITL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88400" y="6537325"/>
            <a:ext cx="355600" cy="152400"/>
          </a:xfrm>
        </p:spPr>
        <p:txBody>
          <a:bodyPr/>
          <a:lstStyle/>
          <a:p>
            <a:fld id="{407C8B75-4858-41E6-BEC3-A0853FA4AC5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0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DITL Dataset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DITL </a:t>
            </a:r>
            <a:r>
              <a:rPr lang="en-US" dirty="0"/>
              <a:t>p</a:t>
            </a:r>
            <a:r>
              <a:rPr lang="en-US" dirty="0" smtClean="0"/>
              <a:t>rovides archival data</a:t>
            </a:r>
          </a:p>
          <a:p>
            <a:pPr lvl="1"/>
            <a:r>
              <a:rPr lang="en-US" dirty="0"/>
              <a:t>Simultaneous measurement effort </a:t>
            </a:r>
            <a:r>
              <a:rPr lang="en-US" dirty="0" smtClean="0"/>
              <a:t>from roots and name servers; two days a year; data managed by DNS</a:t>
            </a:r>
            <a:r>
              <a:rPr lang="en-US" smtClean="0"/>
              <a:t>-OARC.</a:t>
            </a:r>
            <a:endParaRPr lang="en-US" dirty="0" smtClean="0"/>
          </a:p>
          <a:p>
            <a:pPr lvl="1"/>
            <a:r>
              <a:rPr lang="en-US" dirty="0" smtClean="0"/>
              <a:t>Covers 7 years, from 2008 to 2014 (1-2 days per year)</a:t>
            </a:r>
          </a:p>
          <a:p>
            <a:pPr lvl="1"/>
            <a:r>
              <a:rPr lang="en-US" dirty="0" smtClean="0"/>
              <a:t>From all root servers (‘A’ through ‘M’); 6,850,728 .onion queries</a:t>
            </a:r>
          </a:p>
          <a:p>
            <a:pPr lvl="1"/>
            <a:r>
              <a:rPr lang="en-US" dirty="0" smtClean="0"/>
              <a:t>Originated from 5,324,412 IP address, over 336,273 /24 addresses</a:t>
            </a:r>
          </a:p>
          <a:p>
            <a:pPr lvl="1"/>
            <a:r>
              <a:rPr lang="en-US" dirty="0" smtClean="0"/>
              <a:t>Queried 18,330 .onion SLDs the total of 7 years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29571"/>
              </p:ext>
            </p:extLst>
          </p:nvPr>
        </p:nvGraphicFramePr>
        <p:xfrm>
          <a:off x="1794041" y="4020025"/>
          <a:ext cx="5906169" cy="22961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44000"/>
                <a:gridCol w="944000"/>
                <a:gridCol w="2547643"/>
                <a:gridCol w="147052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# roots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Root </a:t>
                      </a:r>
                      <a:r>
                        <a:rPr lang="en-US" sz="1800" b="1" u="none" strike="noStrike" dirty="0">
                          <a:effectLst/>
                        </a:rPr>
                        <a:t>servers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Total </a:t>
                      </a:r>
                      <a:r>
                        <a:rPr lang="en-US" sz="1800" b="1" u="none" strike="noStrike" dirty="0">
                          <a:effectLst/>
                        </a:rPr>
                        <a:t>queries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(</a:t>
                      </a:r>
                      <a:r>
                        <a:rPr lang="en-US" sz="1800" u="none" strike="noStrike" dirty="0">
                          <a:effectLst/>
                        </a:rPr>
                        <a:t>A</a:t>
                      </a:r>
                      <a:r>
                        <a:rPr lang="en-US" sz="1800" u="none" strike="noStrike" dirty="0" smtClean="0">
                          <a:effectLst/>
                        </a:rPr>
                        <a:t>,</a:t>
                      </a:r>
                      <a:r>
                        <a:rPr lang="en-US" sz="1800" u="none" strike="noStrike" dirty="0">
                          <a:effectLst/>
                        </a:rPr>
                        <a:t>C</a:t>
                      </a:r>
                      <a:r>
                        <a:rPr lang="en-US" sz="1800" u="none" strike="noStrike" dirty="0" smtClean="0">
                          <a:effectLst/>
                        </a:rPr>
                        <a:t>,</a:t>
                      </a:r>
                      <a:r>
                        <a:rPr lang="en-US" sz="1800" u="none" strike="noStrike" dirty="0">
                          <a:effectLst/>
                        </a:rPr>
                        <a:t>F</a:t>
                      </a:r>
                      <a:r>
                        <a:rPr lang="en-US" sz="1800" u="none" strike="noStrike" dirty="0" smtClean="0">
                          <a:effectLst/>
                        </a:rPr>
                        <a:t>,</a:t>
                      </a:r>
                      <a:r>
                        <a:rPr lang="en-US" sz="1800" u="none" strike="noStrike" dirty="0">
                          <a:effectLst/>
                        </a:rPr>
                        <a:t>H</a:t>
                      </a:r>
                      <a:r>
                        <a:rPr lang="en-US" sz="1800" u="none" strike="noStrike" dirty="0" smtClean="0">
                          <a:effectLst/>
                        </a:rPr>
                        <a:t>,</a:t>
                      </a:r>
                      <a:r>
                        <a:rPr lang="en-US" sz="1800" u="none" strike="noStrike" dirty="0">
                          <a:effectLst/>
                        </a:rPr>
                        <a:t>K</a:t>
                      </a:r>
                      <a:r>
                        <a:rPr lang="en-US" sz="1800" u="none" strike="noStrike" dirty="0" smtClean="0">
                          <a:effectLst/>
                        </a:rPr>
                        <a:t>,</a:t>
                      </a:r>
                      <a:r>
                        <a:rPr lang="en-US" sz="1800" u="none" strike="noStrike" dirty="0">
                          <a:effectLst/>
                        </a:rPr>
                        <a:t>L</a:t>
                      </a:r>
                      <a:r>
                        <a:rPr lang="en-US" sz="1800" u="none" strike="noStrike" dirty="0" smtClean="0">
                          <a:effectLst/>
                        </a:rPr>
                        <a:t>,</a:t>
                      </a:r>
                      <a:r>
                        <a:rPr lang="en-US" sz="1800" u="none" strike="noStrike" dirty="0">
                          <a:effectLst/>
                        </a:rPr>
                        <a:t>M</a:t>
                      </a:r>
                      <a:r>
                        <a:rPr lang="en-US" sz="1800" u="none" strike="noStrike" dirty="0" smtClean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3,710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(</a:t>
                      </a:r>
                      <a:r>
                        <a:rPr lang="en-US" sz="1800" u="none" strike="noStrike" dirty="0">
                          <a:effectLst/>
                        </a:rPr>
                        <a:t>A</a:t>
                      </a:r>
                      <a:r>
                        <a:rPr lang="en-US" sz="1800" u="none" strike="noStrike" dirty="0" smtClean="0">
                          <a:effectLst/>
                        </a:rPr>
                        <a:t>,</a:t>
                      </a:r>
                      <a:r>
                        <a:rPr lang="en-US" sz="1800" u="none" strike="noStrike" dirty="0">
                          <a:effectLst/>
                        </a:rPr>
                        <a:t>C</a:t>
                      </a:r>
                      <a:r>
                        <a:rPr lang="en-US" sz="1800" u="none" strike="noStrike" dirty="0" smtClean="0">
                          <a:effectLst/>
                        </a:rPr>
                        <a:t>,</a:t>
                      </a:r>
                      <a:r>
                        <a:rPr lang="en-US" sz="1800" u="none" strike="noStrike" dirty="0">
                          <a:effectLst/>
                        </a:rPr>
                        <a:t>E</a:t>
                      </a:r>
                      <a:r>
                        <a:rPr lang="en-US" sz="1800" u="none" strike="noStrike" dirty="0" smtClean="0">
                          <a:effectLst/>
                        </a:rPr>
                        <a:t>,</a:t>
                      </a:r>
                      <a:r>
                        <a:rPr lang="en-US" sz="1800" u="none" strike="noStrike" dirty="0">
                          <a:effectLst/>
                        </a:rPr>
                        <a:t>F</a:t>
                      </a:r>
                      <a:r>
                        <a:rPr lang="en-US" sz="1800" u="none" strike="noStrike" dirty="0" smtClean="0">
                          <a:effectLst/>
                        </a:rPr>
                        <a:t>,</a:t>
                      </a:r>
                      <a:r>
                        <a:rPr lang="en-US" sz="1800" u="none" strike="noStrike" dirty="0">
                          <a:effectLst/>
                        </a:rPr>
                        <a:t>H</a:t>
                      </a:r>
                      <a:r>
                        <a:rPr lang="en-US" sz="1800" u="none" strike="noStrike" dirty="0" smtClean="0">
                          <a:effectLst/>
                        </a:rPr>
                        <a:t>,</a:t>
                      </a:r>
                      <a:r>
                        <a:rPr lang="en-US" sz="1800" u="none" strike="noStrike" dirty="0">
                          <a:effectLst/>
                        </a:rPr>
                        <a:t>K</a:t>
                      </a:r>
                      <a:r>
                        <a:rPr lang="en-US" sz="1800" u="none" strike="noStrike" dirty="0" smtClean="0">
                          <a:effectLst/>
                        </a:rPr>
                        <a:t>,</a:t>
                      </a:r>
                      <a:r>
                        <a:rPr lang="en-US" sz="1800" u="none" strike="noStrike" dirty="0">
                          <a:effectLst/>
                        </a:rPr>
                        <a:t>L</a:t>
                      </a:r>
                      <a:r>
                        <a:rPr lang="en-US" sz="1800" u="none" strike="noStrike" dirty="0" smtClean="0">
                          <a:effectLst/>
                        </a:rPr>
                        <a:t>,M)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13,343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2,371,869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</a:t>
                      </a:r>
                      <a:r>
                        <a:rPr lang="en-US" sz="1800" u="none" strike="noStrike" dirty="0" smtClean="0">
                          <a:effectLst/>
                        </a:rPr>
                        <a:t>ll </a:t>
                      </a:r>
                      <a:r>
                        <a:rPr lang="en-US" sz="1800" u="none" strike="noStrike" dirty="0">
                          <a:effectLst/>
                        </a:rPr>
                        <a:t>except </a:t>
                      </a:r>
                      <a:r>
                        <a:rPr lang="en-US" sz="1800" u="none" strike="noStrike" dirty="0" smtClean="0">
                          <a:effectLst/>
                        </a:rPr>
                        <a:t>B </a:t>
                      </a:r>
                      <a:r>
                        <a:rPr lang="en-US" sz="1800" u="none" strike="noStrike" dirty="0">
                          <a:effectLst/>
                        </a:rPr>
                        <a:t>and </a:t>
                      </a:r>
                      <a:r>
                        <a:rPr lang="en-US" sz="1800" u="none" strike="noStrike" dirty="0" smtClean="0">
                          <a:effectLst/>
                        </a:rPr>
                        <a:t>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691,385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</a:t>
                      </a:r>
                      <a:r>
                        <a:rPr lang="en-US" sz="1800" u="none" strike="noStrike" dirty="0" smtClean="0">
                          <a:effectLst/>
                        </a:rPr>
                        <a:t>ll </a:t>
                      </a:r>
                      <a:r>
                        <a:rPr lang="en-US" sz="1800" u="none" strike="noStrike" dirty="0">
                          <a:effectLst/>
                        </a:rPr>
                        <a:t>except </a:t>
                      </a:r>
                      <a:r>
                        <a:rPr lang="en-US" sz="1800" u="none" strike="noStrike" dirty="0" smtClean="0">
                          <a:effectLst/>
                        </a:rPr>
                        <a:t>B, </a:t>
                      </a:r>
                      <a:r>
                        <a:rPr lang="en-US" sz="1800" u="none" strike="noStrike" dirty="0">
                          <a:effectLst/>
                        </a:rPr>
                        <a:t>D</a:t>
                      </a:r>
                      <a:r>
                        <a:rPr lang="en-US" sz="1800" u="none" strike="noStrike" dirty="0" smtClean="0">
                          <a:effectLst/>
                        </a:rPr>
                        <a:t>, </a:t>
                      </a:r>
                      <a:r>
                        <a:rPr lang="en-US" sz="1800" u="none" strike="noStrike" dirty="0">
                          <a:effectLst/>
                        </a:rPr>
                        <a:t>and </a:t>
                      </a:r>
                      <a:r>
                        <a:rPr lang="en-US" sz="1800" u="none" strike="noStrike" dirty="0" smtClean="0">
                          <a:effectLst/>
                        </a:rPr>
                        <a:t>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693,524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</a:t>
                      </a:r>
                      <a:r>
                        <a:rPr lang="en-US" sz="1800" u="none" strike="noStrike" dirty="0" smtClean="0">
                          <a:effectLst/>
                        </a:rPr>
                        <a:t>ll </a:t>
                      </a:r>
                      <a:r>
                        <a:rPr lang="en-US" sz="1800" u="none" strike="noStrike" dirty="0">
                          <a:effectLst/>
                        </a:rPr>
                        <a:t>except </a:t>
                      </a:r>
                      <a:r>
                        <a:rPr lang="en-US" sz="1800" u="none" strike="noStrike" dirty="0" smtClean="0">
                          <a:effectLst/>
                        </a:rPr>
                        <a:t>B </a:t>
                      </a:r>
                      <a:r>
                        <a:rPr lang="en-US" sz="1800" u="none" strike="noStrike" dirty="0">
                          <a:effectLst/>
                        </a:rPr>
                        <a:t>and </a:t>
                      </a:r>
                      <a:r>
                        <a:rPr lang="en-US" sz="1800" u="none" strike="noStrike" dirty="0" smtClean="0">
                          <a:effectLst/>
                        </a:rPr>
                        <a:t>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137,1650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2014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</a:t>
                      </a:r>
                      <a:r>
                        <a:rPr lang="en-US" sz="1800" u="none" strike="noStrike" dirty="0" smtClean="0">
                          <a:effectLst/>
                        </a:rPr>
                        <a:t>ll </a:t>
                      </a:r>
                      <a:r>
                        <a:rPr lang="en-US" sz="1800" u="none" strike="noStrike" dirty="0">
                          <a:effectLst/>
                        </a:rPr>
                        <a:t>except </a:t>
                      </a:r>
                      <a:r>
                        <a:rPr lang="en-US" sz="1800" u="none" strike="noStrike" dirty="0" smtClean="0">
                          <a:effectLst/>
                        </a:rPr>
                        <a:t>B, </a:t>
                      </a:r>
                      <a:r>
                        <a:rPr lang="en-US" sz="1800" u="none" strike="noStrike" dirty="0">
                          <a:effectLst/>
                        </a:rPr>
                        <a:t>D</a:t>
                      </a:r>
                      <a:r>
                        <a:rPr lang="en-US" sz="1800" u="none" strike="noStrike" dirty="0" smtClean="0">
                          <a:effectLst/>
                        </a:rPr>
                        <a:t>, </a:t>
                      </a:r>
                      <a:r>
                        <a:rPr lang="en-US" sz="1800" u="none" strike="noStrike" dirty="0">
                          <a:effectLst/>
                        </a:rPr>
                        <a:t>G</a:t>
                      </a:r>
                      <a:r>
                        <a:rPr lang="en-US" sz="1800" u="none" strike="noStrike" dirty="0" smtClean="0">
                          <a:effectLst/>
                        </a:rPr>
                        <a:t>, </a:t>
                      </a:r>
                      <a:r>
                        <a:rPr lang="en-US" sz="1800" u="none" strike="noStrike" dirty="0">
                          <a:effectLst/>
                        </a:rPr>
                        <a:t>and </a:t>
                      </a:r>
                      <a:r>
                        <a:rPr lang="en-US" sz="1800" u="none" strike="noStrike" dirty="0" smtClean="0">
                          <a:effectLst/>
                        </a:rPr>
                        <a:t>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1,705,247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82416" y="4932273"/>
            <a:ext cx="6111373" cy="267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86669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DITL </a:t>
            </a:r>
            <a:r>
              <a:rPr lang="en-US" dirty="0" smtClean="0"/>
              <a:t>Dataset, cont.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1868"/>
              </p:ext>
            </p:extLst>
          </p:nvPr>
        </p:nvGraphicFramePr>
        <p:xfrm>
          <a:off x="1026026" y="976312"/>
          <a:ext cx="7088606" cy="5298440"/>
        </p:xfrm>
        <a:graphic>
          <a:graphicData uri="http://schemas.openxmlformats.org/drawingml/2006/table">
            <a:tbl>
              <a:tblPr/>
              <a:tblGrid>
                <a:gridCol w="1059448"/>
                <a:gridCol w="2232526"/>
                <a:gridCol w="1390316"/>
                <a:gridCol w="922421"/>
                <a:gridCol w="148389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Organization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queries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years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Traffic (%)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Verisign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515,107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USC-ISI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97,119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C-root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Cogent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723,152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205,403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NASA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151,014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Internet Sys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763,663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Defense Info Sys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72,232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 Army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360,490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Netnod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975,579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Verisign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842,361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RIPE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733,951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ICANN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649,648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761,009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09050" y="1457159"/>
            <a:ext cx="6991684" cy="267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8" name="Rectangle 7"/>
          <p:cNvSpPr/>
          <p:nvPr/>
        </p:nvSpPr>
        <p:spPr>
          <a:xfrm>
            <a:off x="922418" y="4871453"/>
            <a:ext cx="6991684" cy="267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37095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DITL Dataset, cont.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532921"/>
              </p:ext>
            </p:extLst>
          </p:nvPr>
        </p:nvGraphicFramePr>
        <p:xfrm>
          <a:off x="781519" y="855069"/>
          <a:ext cx="7629973" cy="2741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940947"/>
              </p:ext>
            </p:extLst>
          </p:nvPr>
        </p:nvGraphicFramePr>
        <p:xfrm>
          <a:off x="457200" y="3596620"/>
          <a:ext cx="79052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 rot="19439804">
            <a:off x="3406058" y="822380"/>
            <a:ext cx="2918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z6gw6skubmo2pj43.onion </a:t>
            </a:r>
          </a:p>
        </p:txBody>
      </p:sp>
    </p:spTree>
    <p:extLst>
      <p:ext uri="{BB962C8B-B14F-4D97-AF65-F5344CB8AC3E}">
        <p14:creationId xmlns:p14="http://schemas.microsoft.com/office/powerpoint/2010/main" val="403787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DITL Dataset, cont.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966098"/>
              </p:ext>
            </p:extLst>
          </p:nvPr>
        </p:nvGraphicFramePr>
        <p:xfrm>
          <a:off x="781519" y="1029719"/>
          <a:ext cx="7629973" cy="273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444652"/>
              </p:ext>
            </p:extLst>
          </p:nvPr>
        </p:nvGraphicFramePr>
        <p:xfrm>
          <a:off x="603901" y="3673659"/>
          <a:ext cx="78075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9260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Causes of Leakage and Remedies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“Ignorance of the crowd”</a:t>
            </a:r>
          </a:p>
          <a:p>
            <a:pPr lvl="1"/>
            <a:r>
              <a:rPr lang="en-US" dirty="0" smtClean="0"/>
              <a:t>Hypothetical scenarios support that from analogous contexts.</a:t>
            </a:r>
          </a:p>
          <a:p>
            <a:r>
              <a:rPr lang="en-US" dirty="0" smtClean="0"/>
              <a:t>Search list processing</a:t>
            </a:r>
          </a:p>
          <a:p>
            <a:r>
              <a:rPr lang="en-US" dirty="0" smtClean="0"/>
              <a:t>Browser prefetching </a:t>
            </a:r>
          </a:p>
          <a:p>
            <a:pPr lvl="1"/>
            <a:r>
              <a:rPr lang="en-US" dirty="0" smtClean="0"/>
              <a:t>A problem with other collision-related incidents.</a:t>
            </a:r>
          </a:p>
          <a:p>
            <a:r>
              <a:rPr lang="en-US" dirty="0"/>
              <a:t>Malware: Chewbacca</a:t>
            </a:r>
            <a:r>
              <a:rPr lang="en-US" dirty="0" smtClean="0"/>
              <a:t>, 64-bit variants of Zeus,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As suggested in many reports.</a:t>
            </a:r>
          </a:p>
          <a:p>
            <a:r>
              <a:rPr lang="en-US" dirty="0"/>
              <a:t>Bundle </a:t>
            </a:r>
            <a:r>
              <a:rPr lang="en-US" dirty="0" smtClean="0"/>
              <a:t>misconfiguration</a:t>
            </a:r>
          </a:p>
          <a:p>
            <a:r>
              <a:rPr lang="en-US" dirty="0" smtClean="0"/>
              <a:t>Potential remedies :</a:t>
            </a:r>
          </a:p>
          <a:p>
            <a:pPr lvl="1"/>
            <a:r>
              <a:rPr lang="en-US" dirty="0" smtClean="0"/>
              <a:t>Enabling blocking at the stub and recursive resolvers.</a:t>
            </a:r>
          </a:p>
          <a:p>
            <a:pPr lvl="1"/>
            <a:r>
              <a:rPr lang="en-US" dirty="0" smtClean="0"/>
              <a:t>Automated configuration.</a:t>
            </a:r>
          </a:p>
          <a:p>
            <a:pPr lvl="1"/>
            <a:r>
              <a:rPr lang="en-US" dirty="0" smtClean="0"/>
              <a:t>User notification for further actions.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8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potential implications depend on who is querying </a:t>
            </a:r>
          </a:p>
          <a:p>
            <a:endParaRPr lang="en-US" dirty="0" smtClean="0"/>
          </a:p>
          <a:p>
            <a:pPr lvl="1"/>
            <a:r>
              <a:rPr lang="en-US" i="1" dirty="0" smtClean="0"/>
              <a:t>Individual user IP: </a:t>
            </a:r>
            <a:r>
              <a:rPr lang="en-US" dirty="0" smtClean="0"/>
              <a:t>most severe; clear identification and potential privacy threat to the individual users.</a:t>
            </a:r>
          </a:p>
          <a:p>
            <a:pPr lvl="1"/>
            <a:r>
              <a:rPr lang="en-US" i="1" dirty="0" smtClean="0"/>
              <a:t>Recursive DNS resolvers: </a:t>
            </a:r>
            <a:r>
              <a:rPr lang="en-US" dirty="0" smtClean="0"/>
              <a:t>outbound queries are aggregated, and less threat to privacy. Incentives may prevent recursive from sharing such information.</a:t>
            </a:r>
          </a:p>
          <a:p>
            <a:pPr lvl="2"/>
            <a:r>
              <a:rPr lang="en-US" i="1" dirty="0" smtClean="0"/>
              <a:t>ISP resolver: </a:t>
            </a:r>
            <a:r>
              <a:rPr lang="en-US" dirty="0" smtClean="0"/>
              <a:t>outbound queries are aggregated. Incentives may guard user privacy, even when ISP sees individual user IP.</a:t>
            </a:r>
          </a:p>
          <a:p>
            <a:pPr lvl="2"/>
            <a:r>
              <a:rPr lang="en-US" i="1" dirty="0" smtClean="0"/>
              <a:t>Open resolvers: </a:t>
            </a:r>
            <a:r>
              <a:rPr lang="en-US" dirty="0" smtClean="0"/>
              <a:t>outbound queries are aggregated, but some threat to privacy. Open resolver’s incentives are unclear.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DPRIVE (DNS </a:t>
            </a:r>
            <a:r>
              <a:rPr lang="en-US" dirty="0" err="1"/>
              <a:t>PRIVate</a:t>
            </a:r>
            <a:r>
              <a:rPr lang="en-US" dirty="0"/>
              <a:t> </a:t>
            </a:r>
            <a:r>
              <a:rPr lang="en-US" dirty="0" smtClean="0"/>
              <a:t>Exchange) and </a:t>
            </a:r>
            <a:r>
              <a:rPr lang="en-US" dirty="0"/>
              <a:t>privacy enhanced resolution </a:t>
            </a:r>
            <a:r>
              <a:rPr lang="en-US" dirty="0" smtClean="0"/>
              <a:t>are two potential ways to address an observer and remedy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41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 and Future Work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15408"/>
            <a:ext cx="8229600" cy="5385391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1" y="1015408"/>
            <a:ext cx="8369300" cy="48646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We measured a sample of .Onion DNS requests to A+J</a:t>
            </a:r>
          </a:p>
          <a:p>
            <a:pPr lvl="1">
              <a:buFontTx/>
              <a:buChar char="-"/>
            </a:pPr>
            <a:r>
              <a:rPr lang="en-US" dirty="0" smtClean="0"/>
              <a:t>Examined unique characteristics of these requests longitudinally</a:t>
            </a:r>
          </a:p>
          <a:p>
            <a:pPr lvl="2">
              <a:buFontTx/>
              <a:buChar char="-"/>
            </a:pPr>
            <a:r>
              <a:rPr lang="en-US" dirty="0" smtClean="0"/>
              <a:t>Network and Geographical</a:t>
            </a:r>
          </a:p>
          <a:p>
            <a:pPr lvl="1">
              <a:buFontTx/>
              <a:buChar char="-"/>
            </a:pPr>
            <a:r>
              <a:rPr lang="en-US" dirty="0" smtClean="0"/>
              <a:t>Increased traffic spikes correlated with specific events</a:t>
            </a:r>
          </a:p>
          <a:p>
            <a:pPr lvl="2">
              <a:buFontTx/>
              <a:buChar char="-"/>
            </a:pPr>
            <a:r>
              <a:rPr lang="en-US" dirty="0" smtClean="0"/>
              <a:t>URL postings, Censorship</a:t>
            </a:r>
          </a:p>
          <a:p>
            <a:pPr>
              <a:buFontTx/>
              <a:buChar char="-"/>
            </a:pPr>
            <a:r>
              <a:rPr lang="en-US" dirty="0" smtClean="0"/>
              <a:t>Certain causes of leaked DNS queries remains unknown</a:t>
            </a:r>
          </a:p>
          <a:p>
            <a:pPr lvl="1">
              <a:buFontTx/>
              <a:buChar char="-"/>
            </a:pPr>
            <a:r>
              <a:rPr lang="en-US" dirty="0" smtClean="0"/>
              <a:t>Misconfiguration, search lists, typos, poor user understanding, etc.</a:t>
            </a:r>
          </a:p>
          <a:p>
            <a:pPr>
              <a:buFontTx/>
              <a:buChar char="-"/>
            </a:pPr>
            <a:r>
              <a:rPr lang="en-US" dirty="0" smtClean="0"/>
              <a:t>We plan to continue the examination of the leaked queries</a:t>
            </a:r>
          </a:p>
          <a:p>
            <a:pPr lvl="1">
              <a:buFontTx/>
              <a:buChar char="-"/>
            </a:pPr>
            <a:r>
              <a:rPr lang="en-US" dirty="0" smtClean="0"/>
              <a:t>Other non-delegated privacy TLDs (i2p, exit,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pPr lvl="1">
              <a:buFontTx/>
              <a:buChar char="-"/>
            </a:pPr>
            <a:r>
              <a:rPr lang="en-US" dirty="0" smtClean="0"/>
              <a:t>Malware (by name/family)</a:t>
            </a:r>
          </a:p>
        </p:txBody>
      </p:sp>
    </p:spTree>
    <p:extLst>
      <p:ext uri="{BB962C8B-B14F-4D97-AF65-F5344CB8AC3E}">
        <p14:creationId xmlns:p14="http://schemas.microsoft.com/office/powerpoint/2010/main" val="294196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DNS and Private Namespace Usage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15408"/>
            <a:ext cx="8229600" cy="5385391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15408"/>
            <a:ext cx="8356600" cy="45090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The global DNS is a hierarchical system</a:t>
            </a:r>
          </a:p>
          <a:p>
            <a:pPr>
              <a:buFontTx/>
              <a:buChar char="-"/>
            </a:pPr>
            <a:r>
              <a:rPr lang="en-US" dirty="0" smtClean="0"/>
              <a:t>Currently there are 13 groups [A-M] of root servers</a:t>
            </a:r>
          </a:p>
          <a:p>
            <a:pPr>
              <a:buFontTx/>
              <a:buChar char="-"/>
            </a:pPr>
            <a:r>
              <a:rPr lang="en-US" dirty="0" smtClean="0"/>
              <a:t>Authoritative for TLDs such as “.com”, “net”,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582" y="2463398"/>
            <a:ext cx="3925218" cy="342940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780707"/>
            <a:ext cx="4304382" cy="2858091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Many installed systems utilize non-delegated TLDs</a:t>
            </a:r>
            <a:r>
              <a:rPr lang="en-US" dirty="0"/>
              <a:t> </a:t>
            </a:r>
            <a:r>
              <a:rPr lang="en-US" dirty="0" smtClean="0"/>
              <a:t>for internal namespaces</a:t>
            </a:r>
          </a:p>
          <a:p>
            <a:pPr lvl="1">
              <a:buFontTx/>
              <a:buChar char="-"/>
            </a:pPr>
            <a:r>
              <a:rPr lang="en-US" dirty="0" smtClean="0"/>
              <a:t>E.g. “.</a:t>
            </a:r>
            <a:r>
              <a:rPr lang="en-US" dirty="0" err="1" smtClean="0"/>
              <a:t>corp</a:t>
            </a:r>
            <a:r>
              <a:rPr lang="en-US" dirty="0" smtClean="0"/>
              <a:t>” “.home”</a:t>
            </a:r>
          </a:p>
          <a:p>
            <a:pPr>
              <a:buFontTx/>
              <a:buChar char="-"/>
            </a:pPr>
            <a:r>
              <a:rPr lang="en-US" dirty="0" smtClean="0"/>
              <a:t>Queries to the roots for such TLDs result in </a:t>
            </a:r>
            <a:r>
              <a:rPr lang="en-US" dirty="0" err="1" smtClean="0"/>
              <a:t>NXDomains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774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2889" y="653344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2215444" y="653344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1735667" y="658988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/>
          </a:p>
        </p:txBody>
      </p:sp>
      <p:sp>
        <p:nvSpPr>
          <p:cNvPr id="5" name="TextBox 4"/>
          <p:cNvSpPr txBox="1"/>
          <p:nvPr/>
        </p:nvSpPr>
        <p:spPr>
          <a:xfrm>
            <a:off x="959556" y="651933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11299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DNS and Private Namespace Usage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15408"/>
            <a:ext cx="8229600" cy="5385391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413" y="1015408"/>
            <a:ext cx="8094387" cy="4509092"/>
          </a:xfrm>
          <a:prstGeom prst="rect">
            <a:avLst/>
          </a:prstGeom>
        </p:spPr>
        <p:txBody>
          <a:bodyPr/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Delegation of new </a:t>
            </a:r>
            <a:r>
              <a:rPr lang="en-US" dirty="0" err="1" smtClean="0"/>
              <a:t>gTLDs</a:t>
            </a:r>
            <a:r>
              <a:rPr lang="en-US" dirty="0" smtClean="0"/>
              <a:t> spurred more critical studies of NXD requests at the roots.</a:t>
            </a:r>
          </a:p>
          <a:p>
            <a:pPr lvl="1">
              <a:buFontTx/>
              <a:buChar char="-"/>
            </a:pPr>
            <a:r>
              <a:rPr lang="en-US" dirty="0" smtClean="0"/>
              <a:t>Potential “Name Collision” </a:t>
            </a:r>
            <a:r>
              <a:rPr lang="en-US" dirty="0"/>
              <a:t>Risks (see </a:t>
            </a:r>
            <a:r>
              <a:rPr lang="en-US" dirty="0" err="1" smtClean="0"/>
              <a:t>namecollisions.net</a:t>
            </a:r>
            <a:r>
              <a:rPr lang="en-US" dirty="0" smtClean="0"/>
              <a:t>).</a:t>
            </a:r>
          </a:p>
          <a:p>
            <a:pPr lvl="1">
              <a:buFontTx/>
              <a:buChar char="-"/>
            </a:pPr>
            <a:r>
              <a:rPr lang="en-US" dirty="0" smtClean="0"/>
              <a:t>Unintended leaked DNS queries may expose potentially sensitive private information and present additional threat vectors.</a:t>
            </a: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Tor is a system that exploits the absence of a non-delegated TLD - .onion – for its Hidden Services</a:t>
            </a:r>
          </a:p>
          <a:p>
            <a:pPr lvl="1">
              <a:buFontTx/>
              <a:buChar char="-"/>
            </a:pPr>
            <a:r>
              <a:rPr lang="en-US" dirty="0" smtClean="0"/>
              <a:t>Tor is designed not to route .onion requests into the public DNS</a:t>
            </a:r>
          </a:p>
          <a:p>
            <a:pPr lvl="1">
              <a:buFontTx/>
              <a:buChar char="-"/>
            </a:pPr>
            <a:r>
              <a:rPr lang="en-US" dirty="0" smtClean="0"/>
              <a:t>It relies on the hidden service protocol for “</a:t>
            </a:r>
            <a:r>
              <a:rPr lang="en-US" dirty="0" err="1" smtClean="0"/>
              <a:t>torizing</a:t>
            </a:r>
            <a:r>
              <a:rPr lang="en-US" dirty="0" smtClean="0"/>
              <a:t>” requests.</a:t>
            </a:r>
            <a:endParaRPr lang="en-US" dirty="0"/>
          </a:p>
          <a:p>
            <a:pPr lvl="1">
              <a:buFontTx/>
              <a:buChar char="-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159305"/>
            <a:ext cx="787400" cy="11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5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primer on Tor’s Hidden Services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65200"/>
            <a:ext cx="7150100" cy="4914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36413" y="5891916"/>
            <a:ext cx="240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torproject.org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1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primer on Tor’s Hidden </a:t>
            </a:r>
            <a:r>
              <a:rPr lang="en-US" dirty="0" smtClean="0"/>
              <a:t>Services, cont.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65200"/>
            <a:ext cx="7150100" cy="4914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36413" y="5881280"/>
            <a:ext cx="240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torproject.org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6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primer on Tor’s Hidden </a:t>
            </a:r>
            <a:r>
              <a:rPr lang="en-US" dirty="0" smtClean="0"/>
              <a:t>Services, cont.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65200"/>
            <a:ext cx="7150100" cy="4914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36413" y="5881280"/>
            <a:ext cx="240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torproject.org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9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primer on Tor’s Hidden </a:t>
            </a:r>
            <a:r>
              <a:rPr lang="en-US" dirty="0" smtClean="0"/>
              <a:t>Services, cont.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65200"/>
            <a:ext cx="7150100" cy="4914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36413" y="5881280"/>
            <a:ext cx="240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torproject.org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9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primer on Tor’s Hidden </a:t>
            </a:r>
            <a:r>
              <a:rPr lang="en-US" dirty="0" smtClean="0"/>
              <a:t>Services, cont.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65200"/>
            <a:ext cx="7150100" cy="4914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36413" y="5881280"/>
            <a:ext cx="240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torproject.org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99967"/>
      </p:ext>
    </p:extLst>
  </p:cSld>
  <p:clrMapOvr>
    <a:masterClrMapping/>
  </p:clrMapOvr>
</p:sld>
</file>

<file path=ppt/theme/theme1.xml><?xml version="1.0" encoding="utf-8"?>
<a:theme xmlns:a="http://schemas.openxmlformats.org/drawingml/2006/main" name="Verisign Theme 2013">
  <a:themeElements>
    <a:clrScheme name="VRSN Corporate Colors 2013">
      <a:dk1>
        <a:srgbClr val="000000"/>
      </a:dk1>
      <a:lt1>
        <a:srgbClr val="FFFFFF"/>
      </a:lt1>
      <a:dk2>
        <a:srgbClr val="707070"/>
      </a:dk2>
      <a:lt2>
        <a:srgbClr val="0061A3"/>
      </a:lt2>
      <a:accent1>
        <a:srgbClr val="61A1D4"/>
      </a:accent1>
      <a:accent2>
        <a:srgbClr val="6BB02E"/>
      </a:accent2>
      <a:accent3>
        <a:srgbClr val="99D4F5"/>
      </a:accent3>
      <a:accent4>
        <a:srgbClr val="FFCB03"/>
      </a:accent4>
      <a:accent5>
        <a:srgbClr val="5B8F22"/>
      </a:accent5>
      <a:accent6>
        <a:srgbClr val="F2821D"/>
      </a:accent6>
      <a:hlink>
        <a:srgbClr val="1DA4FF"/>
      </a:hlink>
      <a:folHlink>
        <a:srgbClr val="995BD7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FA31BD553E28479D77D6C5CA387789" ma:contentTypeVersion="9" ma:contentTypeDescription="Create a new document." ma:contentTypeScope="" ma:versionID="1737c9e938fdf24736bc2cfa6c9e6062">
  <xsd:schema xmlns:xsd="http://www.w3.org/2001/XMLSchema" xmlns:xs="http://www.w3.org/2001/XMLSchema" xmlns:p="http://schemas.microsoft.com/office/2006/metadata/properties" xmlns:ns1="http://schemas.microsoft.com/sharepoint/v3" xmlns:ns2="ed4a67f4-52d1-4cb9-9a19-fae63c0a5318" xmlns:ns3="http://schemas.microsoft.com/sharepoint/v3/fields" targetNamespace="http://schemas.microsoft.com/office/2006/metadata/properties" ma:root="true" ma:fieldsID="2891a6743afa906ef06db525c24a97e5" ns1:_="" ns2:_="" ns3:_="">
    <xsd:import namespace="http://schemas.microsoft.com/sharepoint/v3"/>
    <xsd:import namespace="ed4a67f4-52d1-4cb9-9a19-fae63c0a531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Collateral_x0020_Type" minOccurs="0"/>
                <xsd:element ref="ns2:Corporate_x0020_or_x0020_Product" minOccurs="0"/>
                <xsd:element ref="ns2:Expire_x0020_Date" minOccurs="0"/>
                <xsd:element ref="ns2:Organization" minOccurs="0"/>
                <xsd:element ref="ns2:Product_x0020_or_x0020_Service" minOccurs="0"/>
                <xsd:element ref="ns2:Target_x0020_Audience" minOccurs="0"/>
                <xsd:element ref="ns3:wic_System_Copyright" minOccurs="0"/>
                <xsd:element ref="ns1: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5" nillable="true" ma:displayName="Language" ma:default="English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a67f4-52d1-4cb9-9a19-fae63c0a5318" elementFormDefault="qualified">
    <xsd:import namespace="http://schemas.microsoft.com/office/2006/documentManagement/types"/>
    <xsd:import namespace="http://schemas.microsoft.com/office/infopath/2007/PartnerControls"/>
    <xsd:element name="Collateral_x0020_Type" ma:index="8" nillable="true" ma:displayName="Collateral Type" ma:default="General Corporate" ma:format="Dropdown" ma:internalName="Collateral_x0020_Type">
      <xsd:simpleType>
        <xsd:restriction base="dms:Choice">
          <xsd:enumeration value="Ad Banners"/>
          <xsd:enumeration value="Brochures"/>
          <xsd:enumeration value="Blogs"/>
          <xsd:enumeration value="Booths"/>
          <xsd:enumeration value="Case Studies"/>
          <xsd:enumeration value="Data Sheets"/>
          <xsd:enumeration value="FAQs"/>
          <xsd:enumeration value="Flyers"/>
          <xsd:enumeration value="General Corporate"/>
          <xsd:enumeration value="Infographics"/>
          <xsd:enumeration value="Market Briefs"/>
          <xsd:enumeration value="Newsletters"/>
          <xsd:enumeration value="News Releases"/>
          <xsd:enumeration value="Posters"/>
          <xsd:enumeration value="Product Sheets"/>
          <xsd:enumeration value="Promos"/>
          <xsd:enumeration value="Reports"/>
          <xsd:enumeration value="Technical Papers"/>
          <xsd:enumeration value="User Guides"/>
          <xsd:enumeration value="White papers"/>
          <xsd:enumeration value="Miscellaneous"/>
        </xsd:restriction>
      </xsd:simpleType>
    </xsd:element>
    <xsd:element name="Corporate_x0020_or_x0020_Product" ma:index="9" nillable="true" ma:displayName="Corporate or Product" ma:default="Corporate" ma:format="Dropdown" ma:internalName="Corporate_x0020_or_x0020_Product">
      <xsd:simpleType>
        <xsd:restriction base="dms:Choice">
          <xsd:enumeration value="Corporate"/>
          <xsd:enumeration value="Product"/>
        </xsd:restriction>
      </xsd:simpleType>
    </xsd:element>
    <xsd:element name="Expire_x0020_Date" ma:index="10" nillable="true" ma:displayName="Expire Date" ma:format="DateOnly" ma:internalName="Expire_x0020_Date">
      <xsd:simpleType>
        <xsd:restriction base="dms:DateTime"/>
      </xsd:simpleType>
    </xsd:element>
    <xsd:element name="Organization" ma:index="11" nillable="true" ma:displayName="Organization" ma:default="Corp Marketing" ma:format="Dropdown" ma:internalName="Organization">
      <xsd:simpleType>
        <xsd:restriction base="dms:Choice">
          <xsd:enumeration value="Branding &amp; Advertising"/>
          <xsd:enumeration value="CIS"/>
          <xsd:enumeration value="Corp Comm"/>
          <xsd:enumeration value="Corp Marketing"/>
          <xsd:enumeration value="Customer Support"/>
          <xsd:enumeration value="CTO"/>
          <xsd:enumeration value="Events"/>
          <xsd:enumeration value="Finance"/>
          <xsd:enumeration value="Investor Relations"/>
          <xsd:enumeration value="HR"/>
          <xsd:enumeration value="Legal"/>
          <xsd:enumeration value="Naming"/>
          <xsd:enumeration value="NIA"/>
          <xsd:enumeration value="PMO"/>
          <xsd:enumeration value="Policy"/>
          <xsd:enumeration value="TSG"/>
          <xsd:enumeration value="Other"/>
        </xsd:restriction>
      </xsd:simpleType>
    </xsd:element>
    <xsd:element name="Product_x0020_or_x0020_Service" ma:index="12" nillable="true" ma:displayName="Product or Service" ma:default="Corporate" ma:format="Dropdown" ma:internalName="Product_x0020_or_x0020_Service">
      <xsd:simpleType>
        <xsd:union memberTypes="dms:Text">
          <xsd:simpleType>
            <xsd:restriction base="dms:Choice">
              <xsd:enumeration value="Atlas"/>
              <xsd:enumeration value="COM"/>
              <xsd:enumeration value="DNSSEC"/>
              <xsd:enumeration value="DDoS Protection"/>
              <xsd:enumeration value="GOV"/>
              <xsd:enumeration value="iDefense"/>
              <xsd:enumeration value="IPS"/>
              <xsd:enumeration value="IPv6"/>
              <xsd:enumeration value="MalDetector"/>
              <xsd:enumeration value="Managed DNS"/>
              <xsd:enumeration value="MobileView"/>
              <xsd:enumeration value="NET"/>
              <xsd:enumeration value="New gTLD"/>
              <xsd:enumeration value="Registry Lock"/>
              <xsd:enumeration value="TV"/>
              <xsd:enumeration value="Other TLD"/>
              <xsd:enumeration value="Corporate"/>
            </xsd:restriction>
          </xsd:simpleType>
        </xsd:union>
      </xsd:simpleType>
    </xsd:element>
    <xsd:element name="Target_x0020_Audience" ma:index="13" nillable="true" ma:displayName="Target Audience" ma:default="Internal VRSN" ma:format="Dropdown" ma:internalName="Target_x0020_Audience">
      <xsd:simpleType>
        <xsd:restriction base="dms:Choice">
          <xsd:enumeration value="Internal VRSN"/>
          <xsd:enumeration value="External VRSN"/>
          <xsd:enumeration value="Bot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4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zation xmlns="ed4a67f4-52d1-4cb9-9a19-fae63c0a5318">Corp Marketing</Organization>
    <Language xmlns="http://schemas.microsoft.com/sharepoint/v3">English</Language>
    <Corporate_x0020_or_x0020_Product xmlns="ed4a67f4-52d1-4cb9-9a19-fae63c0a5318">Corporate</Corporate_x0020_or_x0020_Product>
    <Target_x0020_Audience xmlns="ed4a67f4-52d1-4cb9-9a19-fae63c0a5318">Both</Target_x0020_Audience>
    <Collateral_x0020_Type xmlns="ed4a67f4-52d1-4cb9-9a19-fae63c0a5318">General Corporate</Collateral_x0020_Type>
    <Product_x0020_or_x0020_Service xmlns="ed4a67f4-52d1-4cb9-9a19-fae63c0a5318">Corporate</Product_x0020_or_x0020_Service>
    <Expire_x0020_Date xmlns="ed4a67f4-52d1-4cb9-9a19-fae63c0a5318">2014-12-19T05:00:00+00:00</Expire_x0020_Date>
    <wic_System_Copyright xmlns="http://schemas.microsoft.com/sharepoint/v3/fields">Dec 2013</wic_System_Copyrigh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3A9537-B0E8-4A09-9A7C-C6227DBE7E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d4a67f4-52d1-4cb9-9a19-fae63c0a531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F81545-1898-4A51-8302-15CC68E3F2F0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ed4a67f4-52d1-4cb9-9a19-fae63c0a5318"/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3497B34-0B09-455D-8119-54CC0DB374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1435</Words>
  <Application>Microsoft Macintosh PowerPoint</Application>
  <PresentationFormat>On-screen Show (4:3)</PresentationFormat>
  <Paragraphs>295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Verisign Theme 2013</vt:lpstr>
      <vt:lpstr>  Measuring the Leakage of Onion at the Root A measurement of Tor’s .onion pseudo-top-level domain  in the global domain name system </vt:lpstr>
      <vt:lpstr>Agenda</vt:lpstr>
      <vt:lpstr>The Global DNS and Private Namespace Usage</vt:lpstr>
      <vt:lpstr>The Global DNS and Private Namespace Usage</vt:lpstr>
      <vt:lpstr>A primer on Tor’s Hidden Services </vt:lpstr>
      <vt:lpstr>A primer on Tor’s Hidden Services, cont.</vt:lpstr>
      <vt:lpstr>A primer on Tor’s Hidden Services, cont.</vt:lpstr>
      <vt:lpstr>A primer on Tor’s Hidden Services, cont.</vt:lpstr>
      <vt:lpstr>A primer on Tor’s Hidden Services, cont.</vt:lpstr>
      <vt:lpstr>A primer on Tor’s Hidden Services, cont.</vt:lpstr>
      <vt:lpstr>Tor Leaks DNS Queries…</vt:lpstr>
      <vt:lpstr>.Onion Measurements From A and J Root</vt:lpstr>
      <vt:lpstr>A Longitudinal Study of .Onion Traffic</vt:lpstr>
      <vt:lpstr>Root Sampling Completeness (Representative?)</vt:lpstr>
      <vt:lpstr>Volume and Diversity of Hidden Service Requests</vt:lpstr>
      <vt:lpstr>.Onion Measurements From A and J Root</vt:lpstr>
      <vt:lpstr>Most Requested Hidden Services</vt:lpstr>
      <vt:lpstr>ASN + Geo Diversity of Hidden Service Requests</vt:lpstr>
      <vt:lpstr>.Onion Measurements From A and J Root</vt:lpstr>
      <vt:lpstr>Tor and the World: Event Correlation</vt:lpstr>
      <vt:lpstr>Tor and the World: Event Correlation, cont. </vt:lpstr>
      <vt:lpstr>.Onion Measurements From DITL</vt:lpstr>
      <vt:lpstr>DITL Dataset</vt:lpstr>
      <vt:lpstr>DITL Dataset, cont. </vt:lpstr>
      <vt:lpstr>DITL Dataset, cont. </vt:lpstr>
      <vt:lpstr>DITL Dataset, cont. </vt:lpstr>
      <vt:lpstr>Potential Causes of Leakage and Remedies</vt:lpstr>
      <vt:lpstr>Potential Implications</vt:lpstr>
      <vt:lpstr>Concluding Remarks and Future Work</vt:lpstr>
      <vt:lpstr>PowerPoint Presentation</vt:lpstr>
    </vt:vector>
  </TitlesOfParts>
  <Company>Adobe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 PPT Template - General Use</dc:title>
  <dc:creator>sbenson</dc:creator>
  <cp:lastModifiedBy>Mohaisen, Abedelaziz</cp:lastModifiedBy>
  <cp:revision>159</cp:revision>
  <cp:lastPrinted>2014-05-01T18:33:33Z</cp:lastPrinted>
  <dcterms:created xsi:type="dcterms:W3CDTF">2013-11-06T02:31:54Z</dcterms:created>
  <dcterms:modified xsi:type="dcterms:W3CDTF">2014-10-08T18:34:45Z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-1746766739</vt:i4>
  </property>
  <property fmtid="{D5CDD505-2E9C-101B-9397-08002B2CF9AE}" pid="3" name="_NewReviewCycle">
    <vt:lpwstr/>
  </property>
  <property fmtid="{D5CDD505-2E9C-101B-9397-08002B2CF9AE}" pid="4" name="_EmailSubject">
    <vt:lpwstr>all set with slides for DNS-OARC?</vt:lpwstr>
  </property>
  <property fmtid="{D5CDD505-2E9C-101B-9397-08002B2CF9AE}" pid="5" name="_AuthorEmailDisplayName">
    <vt:lpwstr>Shames, Alyssa</vt:lpwstr>
  </property>
  <property fmtid="{D5CDD505-2E9C-101B-9397-08002B2CF9AE}" pid="6" name="_AuthorEmail">
    <vt:lpwstr>ashames@verisign.com</vt:lpwstr>
  </property>
  <property fmtid="{D5CDD505-2E9C-101B-9397-08002B2CF9AE}" pid="7" name="_PreviousAdHocReviewCycleID">
    <vt:i4>1125252822</vt:i4>
  </property>
  <property fmtid="{D5CDD505-2E9C-101B-9397-08002B2CF9AE}" pid="8" name="ContentTypeId">
    <vt:lpwstr>0x0101008EFA31BD553E28479D77D6C5CA387789</vt:lpwstr>
  </property>
</Properties>
</file>