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49" r:id="rId4"/>
    <p:sldId id="377" r:id="rId5"/>
    <p:sldId id="360" r:id="rId6"/>
    <p:sldId id="378" r:id="rId7"/>
    <p:sldId id="381" r:id="rId8"/>
    <p:sldId id="406" r:id="rId9"/>
    <p:sldId id="375" r:id="rId10"/>
    <p:sldId id="410" r:id="rId11"/>
    <p:sldId id="376" r:id="rId12"/>
    <p:sldId id="382" r:id="rId13"/>
    <p:sldId id="393" r:id="rId14"/>
    <p:sldId id="388" r:id="rId15"/>
    <p:sldId id="392" r:id="rId16"/>
    <p:sldId id="394" r:id="rId17"/>
    <p:sldId id="396" r:id="rId18"/>
    <p:sldId id="390" r:id="rId19"/>
    <p:sldId id="397" r:id="rId20"/>
    <p:sldId id="398" r:id="rId21"/>
    <p:sldId id="411" r:id="rId22"/>
    <p:sldId id="400" r:id="rId23"/>
    <p:sldId id="401" r:id="rId24"/>
    <p:sldId id="402" r:id="rId25"/>
    <p:sldId id="412" r:id="rId26"/>
    <p:sldId id="391" r:id="rId27"/>
    <p:sldId id="408" r:id="rId28"/>
    <p:sldId id="409" r:id="rId29"/>
    <p:sldId id="404" r:id="rId30"/>
    <p:sldId id="385" r:id="rId31"/>
    <p:sldId id="386" r:id="rId32"/>
    <p:sldId id="387" r:id="rId33"/>
    <p:sldId id="371" r:id="rId34"/>
    <p:sldId id="373" r:id="rId35"/>
    <p:sldId id="4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  <p:cmAuthor id="1" name="Bruce Van Nice" initials="BVN" lastIdx="1" clrIdx="1">
    <p:extLst>
      <p:ext uri="{19B8F6BF-5375-455C-9EA6-DF929625EA0E}">
        <p15:presenceInfo xmlns="" xmlns:p15="http://schemas.microsoft.com/office/powerpoint/2012/main" userId="S-1-5-21-2442185266-676407590-2414295949-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4" autoAdjust="0"/>
    <p:restoredTop sz="86357" autoAdjust="0"/>
  </p:normalViewPr>
  <p:slideViewPr>
    <p:cSldViewPr snapToGrid="0" snapToObjects="1">
      <p:cViewPr varScale="1">
        <p:scale>
          <a:sx n="69" d="100"/>
          <a:sy n="69" d="100"/>
        </p:scale>
        <p:origin x="-88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/>
              <a:t>Millions of Unique Names</a:t>
            </a:r>
            <a:endParaRPr lang="en-US" sz="3200" b="1" dirty="0"/>
          </a:p>
        </c:rich>
      </c:tx>
      <c:layout>
        <c:manualLayout>
          <c:xMode val="edge"/>
          <c:yMode val="edge"/>
          <c:x val="0.21095638047786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94330"/>
              </a:solidFill>
              <a:round/>
            </a:ln>
            <a:effectLst/>
          </c:spPr>
          <c:marker>
            <c:symbol val="none"/>
          </c:marker>
          <c:cat>
            <c:numRef>
              <c:f>Sheet1!$A$352:$A$460</c:f>
              <c:numCache>
                <c:formatCode>m/d/yyyy</c:formatCode>
                <c:ptCount val="109"/>
                <c:pt idx="0">
                  <c:v>42005.0</c:v>
                </c:pt>
                <c:pt idx="1">
                  <c:v>42006.0</c:v>
                </c:pt>
                <c:pt idx="2">
                  <c:v>42007.0</c:v>
                </c:pt>
                <c:pt idx="3">
                  <c:v>42008.0</c:v>
                </c:pt>
                <c:pt idx="4">
                  <c:v>42009.0</c:v>
                </c:pt>
                <c:pt idx="5">
                  <c:v>42010.0</c:v>
                </c:pt>
                <c:pt idx="6">
                  <c:v>42011.0</c:v>
                </c:pt>
                <c:pt idx="7">
                  <c:v>42012.0</c:v>
                </c:pt>
                <c:pt idx="8">
                  <c:v>42013.0</c:v>
                </c:pt>
                <c:pt idx="9">
                  <c:v>42014.0</c:v>
                </c:pt>
                <c:pt idx="10">
                  <c:v>42015.0</c:v>
                </c:pt>
                <c:pt idx="11">
                  <c:v>42016.0</c:v>
                </c:pt>
                <c:pt idx="12">
                  <c:v>42017.0</c:v>
                </c:pt>
                <c:pt idx="13">
                  <c:v>42018.0</c:v>
                </c:pt>
                <c:pt idx="14">
                  <c:v>42019.0</c:v>
                </c:pt>
                <c:pt idx="15">
                  <c:v>42020.0</c:v>
                </c:pt>
                <c:pt idx="16">
                  <c:v>42021.0</c:v>
                </c:pt>
                <c:pt idx="17">
                  <c:v>42022.0</c:v>
                </c:pt>
                <c:pt idx="18">
                  <c:v>42023.0</c:v>
                </c:pt>
                <c:pt idx="19">
                  <c:v>42024.0</c:v>
                </c:pt>
                <c:pt idx="20">
                  <c:v>42025.0</c:v>
                </c:pt>
                <c:pt idx="21">
                  <c:v>42026.0</c:v>
                </c:pt>
                <c:pt idx="22">
                  <c:v>42027.0</c:v>
                </c:pt>
                <c:pt idx="23">
                  <c:v>42028.0</c:v>
                </c:pt>
                <c:pt idx="24">
                  <c:v>42029.0</c:v>
                </c:pt>
                <c:pt idx="25">
                  <c:v>42030.0</c:v>
                </c:pt>
                <c:pt idx="26">
                  <c:v>42031.0</c:v>
                </c:pt>
                <c:pt idx="27">
                  <c:v>42032.0</c:v>
                </c:pt>
                <c:pt idx="28">
                  <c:v>42033.0</c:v>
                </c:pt>
                <c:pt idx="29">
                  <c:v>42034.0</c:v>
                </c:pt>
                <c:pt idx="30">
                  <c:v>42035.0</c:v>
                </c:pt>
                <c:pt idx="31">
                  <c:v>42036.0</c:v>
                </c:pt>
                <c:pt idx="32">
                  <c:v>42037.0</c:v>
                </c:pt>
                <c:pt idx="33">
                  <c:v>42038.0</c:v>
                </c:pt>
                <c:pt idx="34">
                  <c:v>42039.0</c:v>
                </c:pt>
                <c:pt idx="35">
                  <c:v>42040.0</c:v>
                </c:pt>
                <c:pt idx="36">
                  <c:v>42041.0</c:v>
                </c:pt>
                <c:pt idx="37">
                  <c:v>42042.0</c:v>
                </c:pt>
                <c:pt idx="38">
                  <c:v>42043.0</c:v>
                </c:pt>
                <c:pt idx="39">
                  <c:v>42044.0</c:v>
                </c:pt>
                <c:pt idx="40">
                  <c:v>42045.0</c:v>
                </c:pt>
                <c:pt idx="41">
                  <c:v>42046.0</c:v>
                </c:pt>
                <c:pt idx="42">
                  <c:v>42047.0</c:v>
                </c:pt>
                <c:pt idx="43">
                  <c:v>42048.0</c:v>
                </c:pt>
                <c:pt idx="44">
                  <c:v>42049.0</c:v>
                </c:pt>
                <c:pt idx="45">
                  <c:v>42050.0</c:v>
                </c:pt>
                <c:pt idx="46">
                  <c:v>42051.0</c:v>
                </c:pt>
                <c:pt idx="47">
                  <c:v>42052.0</c:v>
                </c:pt>
                <c:pt idx="48">
                  <c:v>42053.0</c:v>
                </c:pt>
                <c:pt idx="49">
                  <c:v>42054.0</c:v>
                </c:pt>
                <c:pt idx="50">
                  <c:v>42055.0</c:v>
                </c:pt>
                <c:pt idx="51">
                  <c:v>42056.0</c:v>
                </c:pt>
                <c:pt idx="52">
                  <c:v>42057.0</c:v>
                </c:pt>
                <c:pt idx="53">
                  <c:v>42058.0</c:v>
                </c:pt>
                <c:pt idx="54">
                  <c:v>42059.0</c:v>
                </c:pt>
                <c:pt idx="55">
                  <c:v>42060.0</c:v>
                </c:pt>
                <c:pt idx="56">
                  <c:v>42061.0</c:v>
                </c:pt>
                <c:pt idx="57">
                  <c:v>42062.0</c:v>
                </c:pt>
                <c:pt idx="58">
                  <c:v>42063.0</c:v>
                </c:pt>
                <c:pt idx="59">
                  <c:v>42064.0</c:v>
                </c:pt>
                <c:pt idx="60">
                  <c:v>42065.0</c:v>
                </c:pt>
                <c:pt idx="61">
                  <c:v>42066.0</c:v>
                </c:pt>
                <c:pt idx="62">
                  <c:v>42067.0</c:v>
                </c:pt>
                <c:pt idx="63">
                  <c:v>42068.0</c:v>
                </c:pt>
                <c:pt idx="64">
                  <c:v>42069.0</c:v>
                </c:pt>
                <c:pt idx="65">
                  <c:v>42070.0</c:v>
                </c:pt>
                <c:pt idx="66">
                  <c:v>42071.0</c:v>
                </c:pt>
                <c:pt idx="67">
                  <c:v>42072.0</c:v>
                </c:pt>
                <c:pt idx="68">
                  <c:v>42073.0</c:v>
                </c:pt>
                <c:pt idx="69">
                  <c:v>42074.0</c:v>
                </c:pt>
                <c:pt idx="70">
                  <c:v>42075.0</c:v>
                </c:pt>
                <c:pt idx="71">
                  <c:v>42076.0</c:v>
                </c:pt>
                <c:pt idx="72">
                  <c:v>42077.0</c:v>
                </c:pt>
                <c:pt idx="73">
                  <c:v>42078.0</c:v>
                </c:pt>
                <c:pt idx="74">
                  <c:v>42079.0</c:v>
                </c:pt>
                <c:pt idx="75">
                  <c:v>42080.0</c:v>
                </c:pt>
                <c:pt idx="76">
                  <c:v>42081.0</c:v>
                </c:pt>
                <c:pt idx="77">
                  <c:v>42082.0</c:v>
                </c:pt>
                <c:pt idx="78">
                  <c:v>42083.0</c:v>
                </c:pt>
                <c:pt idx="79">
                  <c:v>42084.0</c:v>
                </c:pt>
                <c:pt idx="80">
                  <c:v>42085.0</c:v>
                </c:pt>
                <c:pt idx="81">
                  <c:v>42086.0</c:v>
                </c:pt>
                <c:pt idx="82">
                  <c:v>42087.0</c:v>
                </c:pt>
                <c:pt idx="83">
                  <c:v>42088.0</c:v>
                </c:pt>
                <c:pt idx="84">
                  <c:v>42089.0</c:v>
                </c:pt>
                <c:pt idx="85">
                  <c:v>42090.0</c:v>
                </c:pt>
                <c:pt idx="86">
                  <c:v>42091.0</c:v>
                </c:pt>
                <c:pt idx="87">
                  <c:v>42092.0</c:v>
                </c:pt>
                <c:pt idx="88">
                  <c:v>42093.0</c:v>
                </c:pt>
                <c:pt idx="89">
                  <c:v>42094.0</c:v>
                </c:pt>
                <c:pt idx="90">
                  <c:v>42095.0</c:v>
                </c:pt>
                <c:pt idx="91">
                  <c:v>42096.0</c:v>
                </c:pt>
                <c:pt idx="92">
                  <c:v>42097.0</c:v>
                </c:pt>
                <c:pt idx="93">
                  <c:v>42098.0</c:v>
                </c:pt>
                <c:pt idx="94">
                  <c:v>42099.0</c:v>
                </c:pt>
                <c:pt idx="95">
                  <c:v>42100.0</c:v>
                </c:pt>
                <c:pt idx="96">
                  <c:v>42101.0</c:v>
                </c:pt>
                <c:pt idx="97">
                  <c:v>42102.0</c:v>
                </c:pt>
                <c:pt idx="98">
                  <c:v>42103.0</c:v>
                </c:pt>
                <c:pt idx="99">
                  <c:v>42104.0</c:v>
                </c:pt>
                <c:pt idx="100">
                  <c:v>42105.0</c:v>
                </c:pt>
                <c:pt idx="101">
                  <c:v>42106.0</c:v>
                </c:pt>
                <c:pt idx="102">
                  <c:v>42107.0</c:v>
                </c:pt>
                <c:pt idx="103">
                  <c:v>42108.0</c:v>
                </c:pt>
                <c:pt idx="104">
                  <c:v>42109.0</c:v>
                </c:pt>
                <c:pt idx="105">
                  <c:v>42110.0</c:v>
                </c:pt>
                <c:pt idx="106">
                  <c:v>42111.0</c:v>
                </c:pt>
                <c:pt idx="107">
                  <c:v>42112.0</c:v>
                </c:pt>
                <c:pt idx="108">
                  <c:v>42113.0</c:v>
                </c:pt>
              </c:numCache>
            </c:numRef>
          </c:cat>
          <c:val>
            <c:numRef>
              <c:f>Sheet1!$B$352:$B$460</c:f>
              <c:numCache>
                <c:formatCode>General</c:formatCode>
                <c:ptCount val="109"/>
                <c:pt idx="0">
                  <c:v>700.0</c:v>
                </c:pt>
                <c:pt idx="1">
                  <c:v>680.0</c:v>
                </c:pt>
                <c:pt idx="2">
                  <c:v>640.0</c:v>
                </c:pt>
                <c:pt idx="3">
                  <c:v>620.0</c:v>
                </c:pt>
                <c:pt idx="4">
                  <c:v>820.0</c:v>
                </c:pt>
                <c:pt idx="5">
                  <c:v>780.0</c:v>
                </c:pt>
                <c:pt idx="6">
                  <c:v>760.0</c:v>
                </c:pt>
                <c:pt idx="7">
                  <c:v>820.0</c:v>
                </c:pt>
                <c:pt idx="8">
                  <c:v>1060.0</c:v>
                </c:pt>
                <c:pt idx="9">
                  <c:v>800.0</c:v>
                </c:pt>
                <c:pt idx="10">
                  <c:v>460.0</c:v>
                </c:pt>
                <c:pt idx="11">
                  <c:v>700.0</c:v>
                </c:pt>
                <c:pt idx="12">
                  <c:v>480.0</c:v>
                </c:pt>
                <c:pt idx="13">
                  <c:v>820.0</c:v>
                </c:pt>
                <c:pt idx="14">
                  <c:v>640.0</c:v>
                </c:pt>
                <c:pt idx="15">
                  <c:v>720.0</c:v>
                </c:pt>
                <c:pt idx="16">
                  <c:v>760.0</c:v>
                </c:pt>
                <c:pt idx="17">
                  <c:v>660.0</c:v>
                </c:pt>
                <c:pt idx="18">
                  <c:v>680.0</c:v>
                </c:pt>
                <c:pt idx="19">
                  <c:v>780.0</c:v>
                </c:pt>
                <c:pt idx="20">
                  <c:v>776.1</c:v>
                </c:pt>
                <c:pt idx="21">
                  <c:v>756.2</c:v>
                </c:pt>
                <c:pt idx="22">
                  <c:v>975.1</c:v>
                </c:pt>
                <c:pt idx="23">
                  <c:v>1034.8</c:v>
                </c:pt>
                <c:pt idx="24">
                  <c:v>1074.6</c:v>
                </c:pt>
                <c:pt idx="25">
                  <c:v>815.9</c:v>
                </c:pt>
                <c:pt idx="26">
                  <c:v>776.1</c:v>
                </c:pt>
                <c:pt idx="27">
                  <c:v>577.1</c:v>
                </c:pt>
                <c:pt idx="28">
                  <c:v>537.3</c:v>
                </c:pt>
                <c:pt idx="29">
                  <c:v>378.1</c:v>
                </c:pt>
                <c:pt idx="30">
                  <c:v>557.2</c:v>
                </c:pt>
                <c:pt idx="31">
                  <c:v>378.1</c:v>
                </c:pt>
                <c:pt idx="32">
                  <c:v>437.8</c:v>
                </c:pt>
                <c:pt idx="33">
                  <c:v>656.7</c:v>
                </c:pt>
                <c:pt idx="34">
                  <c:v>875.6</c:v>
                </c:pt>
                <c:pt idx="35">
                  <c:v>537.3</c:v>
                </c:pt>
                <c:pt idx="36">
                  <c:v>776.1</c:v>
                </c:pt>
                <c:pt idx="37">
                  <c:v>796.0</c:v>
                </c:pt>
                <c:pt idx="38">
                  <c:v>935.3</c:v>
                </c:pt>
                <c:pt idx="39">
                  <c:v>975.1</c:v>
                </c:pt>
                <c:pt idx="40" formatCode="0">
                  <c:v>1154.2</c:v>
                </c:pt>
                <c:pt idx="41" formatCode="0">
                  <c:v>875.6</c:v>
                </c:pt>
                <c:pt idx="42" formatCode="0">
                  <c:v>975.1</c:v>
                </c:pt>
                <c:pt idx="43" formatCode="0">
                  <c:v>915.4</c:v>
                </c:pt>
                <c:pt idx="44" formatCode="0">
                  <c:v>716.4</c:v>
                </c:pt>
                <c:pt idx="45" formatCode="0">
                  <c:v>855.7</c:v>
                </c:pt>
                <c:pt idx="46" formatCode="0">
                  <c:v>597.0</c:v>
                </c:pt>
                <c:pt idx="47" formatCode="0">
                  <c:v>636.8</c:v>
                </c:pt>
                <c:pt idx="48" formatCode="0">
                  <c:v>597.0</c:v>
                </c:pt>
                <c:pt idx="49" formatCode="0">
                  <c:v>517.4</c:v>
                </c:pt>
                <c:pt idx="50" formatCode="0">
                  <c:v>497.5</c:v>
                </c:pt>
                <c:pt idx="51" formatCode="0">
                  <c:v>636.8</c:v>
                </c:pt>
                <c:pt idx="52" formatCode="0">
                  <c:v>457.7</c:v>
                </c:pt>
                <c:pt idx="53" formatCode="0">
                  <c:v>457.7</c:v>
                </c:pt>
                <c:pt idx="54" formatCode="0">
                  <c:v>457.7</c:v>
                </c:pt>
                <c:pt idx="55" formatCode="0">
                  <c:v>517.4</c:v>
                </c:pt>
                <c:pt idx="56" formatCode="0">
                  <c:v>437.8</c:v>
                </c:pt>
                <c:pt idx="57" formatCode="0">
                  <c:v>676.6</c:v>
                </c:pt>
                <c:pt idx="58" formatCode="0">
                  <c:v>696.5</c:v>
                </c:pt>
                <c:pt idx="59" formatCode="0">
                  <c:v>616.9</c:v>
                </c:pt>
                <c:pt idx="60" formatCode="0">
                  <c:v>358.2</c:v>
                </c:pt>
                <c:pt idx="61" formatCode="0">
                  <c:v>517.4</c:v>
                </c:pt>
                <c:pt idx="62" formatCode="0">
                  <c:v>616.9</c:v>
                </c:pt>
                <c:pt idx="63" formatCode="0">
                  <c:v>636.8</c:v>
                </c:pt>
                <c:pt idx="64" formatCode="0">
                  <c:v>815.9</c:v>
                </c:pt>
                <c:pt idx="65" formatCode="0">
                  <c:v>557.2</c:v>
                </c:pt>
                <c:pt idx="66" formatCode="0">
                  <c:v>736.3</c:v>
                </c:pt>
                <c:pt idx="67" formatCode="0">
                  <c:v>815.9</c:v>
                </c:pt>
                <c:pt idx="68" formatCode="0">
                  <c:v>1094.5</c:v>
                </c:pt>
                <c:pt idx="69" formatCode="0">
                  <c:v>975.1</c:v>
                </c:pt>
                <c:pt idx="70" formatCode="0">
                  <c:v>915.4</c:v>
                </c:pt>
                <c:pt idx="71" formatCode="0">
                  <c:v>875.6</c:v>
                </c:pt>
                <c:pt idx="72" formatCode="0">
                  <c:v>875.6</c:v>
                </c:pt>
                <c:pt idx="73" formatCode="0">
                  <c:v>835.8</c:v>
                </c:pt>
                <c:pt idx="74" formatCode="0">
                  <c:v>835.8</c:v>
                </c:pt>
                <c:pt idx="75" formatCode="0">
                  <c:v>696.5</c:v>
                </c:pt>
                <c:pt idx="76" formatCode="0">
                  <c:v>736.3</c:v>
                </c:pt>
                <c:pt idx="77" formatCode="0">
                  <c:v>696.5</c:v>
                </c:pt>
                <c:pt idx="78" formatCode="0">
                  <c:v>656.7</c:v>
                </c:pt>
                <c:pt idx="79" formatCode="0">
                  <c:v>298.5</c:v>
                </c:pt>
                <c:pt idx="80" formatCode="0">
                  <c:v>616.9</c:v>
                </c:pt>
                <c:pt idx="81" formatCode="0">
                  <c:v>616.9</c:v>
                </c:pt>
                <c:pt idx="82" formatCode="0">
                  <c:v>915.4</c:v>
                </c:pt>
                <c:pt idx="83" formatCode="0">
                  <c:v>895.5</c:v>
                </c:pt>
                <c:pt idx="84" formatCode="0">
                  <c:v>597.0</c:v>
                </c:pt>
                <c:pt idx="85" formatCode="0">
                  <c:v>756.2</c:v>
                </c:pt>
                <c:pt idx="86" formatCode="0">
                  <c:v>1034.8</c:v>
                </c:pt>
                <c:pt idx="87" formatCode="0">
                  <c:v>537.3</c:v>
                </c:pt>
                <c:pt idx="88" formatCode="0">
                  <c:v>756.2</c:v>
                </c:pt>
                <c:pt idx="89" formatCode="0">
                  <c:v>736.3</c:v>
                </c:pt>
                <c:pt idx="90" formatCode="0">
                  <c:v>417.9</c:v>
                </c:pt>
                <c:pt idx="91" formatCode="0">
                  <c:v>437.8</c:v>
                </c:pt>
                <c:pt idx="92" formatCode="0">
                  <c:v>378.1</c:v>
                </c:pt>
                <c:pt idx="93" formatCode="0">
                  <c:v>636.8</c:v>
                </c:pt>
                <c:pt idx="94" formatCode="0">
                  <c:v>477.6</c:v>
                </c:pt>
                <c:pt idx="95" formatCode="0">
                  <c:v>417.9</c:v>
                </c:pt>
                <c:pt idx="96" formatCode="0">
                  <c:v>437.8</c:v>
                </c:pt>
                <c:pt idx="97" formatCode="0">
                  <c:v>497.5</c:v>
                </c:pt>
                <c:pt idx="98" formatCode="0">
                  <c:v>497.5</c:v>
                </c:pt>
                <c:pt idx="99" formatCode="0">
                  <c:v>537.3</c:v>
                </c:pt>
                <c:pt idx="100" formatCode="0">
                  <c:v>497.5</c:v>
                </c:pt>
                <c:pt idx="101" formatCode="0">
                  <c:v>437.8</c:v>
                </c:pt>
                <c:pt idx="102" formatCode="0">
                  <c:v>417.9</c:v>
                </c:pt>
                <c:pt idx="103" formatCode="0">
                  <c:v>417.9</c:v>
                </c:pt>
                <c:pt idx="104" formatCode="0">
                  <c:v>417.9</c:v>
                </c:pt>
                <c:pt idx="105">
                  <c:v>358.2</c:v>
                </c:pt>
                <c:pt idx="106">
                  <c:v>437.8</c:v>
                </c:pt>
                <c:pt idx="107">
                  <c:v>358.2</c:v>
                </c:pt>
                <c:pt idx="108">
                  <c:v>417.9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878216"/>
        <c:axId val="-2107295528"/>
      </c:lineChart>
      <c:dateAx>
        <c:axId val="-2142878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107295528"/>
        <c:crosses val="autoZero"/>
        <c:auto val="1"/>
        <c:lblOffset val="100"/>
        <c:baseTimeUnit val="days"/>
      </c:dateAx>
      <c:valAx>
        <c:axId val="-2107295528"/>
        <c:scaling>
          <c:orientation val="minMax"/>
          <c:max val="6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87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89338510049"/>
          <c:y val="0.0405128205128205"/>
          <c:w val="0.652633720872621"/>
          <c:h val="0.858307692307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56.0</c:v>
                </c:pt>
                <c:pt idx="1">
                  <c:v>7683.0</c:v>
                </c:pt>
                <c:pt idx="2">
                  <c:v>6670.0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99.0</c:v>
                </c:pt>
                <c:pt idx="1">
                  <c:v>16317.0</c:v>
                </c:pt>
                <c:pt idx="2">
                  <c:v>62131.0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910.0</c:v>
                </c:pt>
                <c:pt idx="1">
                  <c:v>48110.0</c:v>
                </c:pt>
                <c:pt idx="2">
                  <c:v>417843.0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145.0</c:v>
                </c:pt>
                <c:pt idx="1">
                  <c:v>93684.0</c:v>
                </c:pt>
                <c:pt idx="2">
                  <c:v>80790.0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Ingress filter with 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8998.0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600040"/>
        <c:axId val="-2088648056"/>
      </c:barChart>
      <c:catAx>
        <c:axId val="-2088600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8648056"/>
        <c:crosses val="autoZero"/>
        <c:auto val="1"/>
        <c:lblAlgn val="ctr"/>
        <c:lblOffset val="100"/>
        <c:noMultiLvlLbl val="0"/>
      </c:catAx>
      <c:valAx>
        <c:axId val="-2088648056"/>
        <c:scaling>
          <c:orientation val="minMax"/>
          <c:max val="20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8600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424442052426"/>
          <c:y val="0.321160306884716"/>
          <c:w val="0.214868954017243"/>
          <c:h val="0.580756107409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8995.0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16401.0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3152104"/>
        <c:axId val="-2144735336"/>
      </c:barChart>
      <c:catAx>
        <c:axId val="-2063152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4735336"/>
        <c:crosses val="autoZero"/>
        <c:auto val="1"/>
        <c:lblAlgn val="ctr"/>
        <c:lblOffset val="100"/>
        <c:noMultiLvlLbl val="0"/>
      </c:catAx>
      <c:valAx>
        <c:axId val="-214473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3152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8.986205E6</c:v>
                </c:pt>
                <c:pt idx="1">
                  <c:v>11537.0</c:v>
                </c:pt>
                <c:pt idx="2">
                  <c:v>231.0</c:v>
                </c:pt>
                <c:pt idx="3">
                  <c:v>2027.0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8.989007E6</c:v>
                </c:pt>
                <c:pt idx="1">
                  <c:v>9477.0</c:v>
                </c:pt>
                <c:pt idx="2">
                  <c:v>94.0</c:v>
                </c:pt>
                <c:pt idx="3">
                  <c:v>1422.0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8.982254E6</c:v>
                </c:pt>
                <c:pt idx="1">
                  <c:v>17309.0</c:v>
                </c:pt>
                <c:pt idx="2">
                  <c:v>287.0</c:v>
                </c:pt>
                <c:pt idx="3">
                  <c:v>150.0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8.987622E6</c:v>
                </c:pt>
                <c:pt idx="1">
                  <c:v>12248.0</c:v>
                </c:pt>
                <c:pt idx="2">
                  <c:v>74.0</c:v>
                </c:pt>
                <c:pt idx="3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842056"/>
        <c:axId val="-2087836616"/>
      </c:barChart>
      <c:catAx>
        <c:axId val="-208784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7836616"/>
        <c:crosses val="autoZero"/>
        <c:auto val="1"/>
        <c:lblAlgn val="ctr"/>
        <c:lblOffset val="100"/>
        <c:noMultiLvlLbl val="0"/>
      </c:catAx>
      <c:valAx>
        <c:axId val="-2087836616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842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89929.0</c:v>
                </c:pt>
                <c:pt idx="1">
                  <c:v>0.0</c:v>
                </c:pt>
                <c:pt idx="2">
                  <c:v>71.0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89970.0</c:v>
                </c:pt>
                <c:pt idx="1">
                  <c:v>0.0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783992"/>
        <c:axId val="-2087778696"/>
      </c:barChart>
      <c:catAx>
        <c:axId val="-2087783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7778696"/>
        <c:crosses val="autoZero"/>
        <c:auto val="1"/>
        <c:lblAlgn val="ctr"/>
        <c:lblOffset val="100"/>
        <c:noMultiLvlLbl val="0"/>
      </c:catAx>
      <c:valAx>
        <c:axId val="-2087778696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783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8995.0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16401.0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762904"/>
        <c:axId val="-2105759784"/>
      </c:barChart>
      <c:catAx>
        <c:axId val="-210576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5759784"/>
        <c:crosses val="autoZero"/>
        <c:auto val="1"/>
        <c:lblAlgn val="ctr"/>
        <c:lblOffset val="100"/>
        <c:noMultiLvlLbl val="0"/>
      </c:catAx>
      <c:valAx>
        <c:axId val="-2105759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762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8.986205E6</c:v>
                </c:pt>
                <c:pt idx="1">
                  <c:v>11537.0</c:v>
                </c:pt>
                <c:pt idx="2">
                  <c:v>231.0</c:v>
                </c:pt>
                <c:pt idx="3">
                  <c:v>2027.0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8.989007E6</c:v>
                </c:pt>
                <c:pt idx="1">
                  <c:v>9477.0</c:v>
                </c:pt>
                <c:pt idx="2">
                  <c:v>94.0</c:v>
                </c:pt>
                <c:pt idx="3">
                  <c:v>1422.0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8.982254E6</c:v>
                </c:pt>
                <c:pt idx="1">
                  <c:v>17309.0</c:v>
                </c:pt>
                <c:pt idx="2">
                  <c:v>287.0</c:v>
                </c:pt>
                <c:pt idx="3">
                  <c:v>150.0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8.987622E6</c:v>
                </c:pt>
                <c:pt idx="1">
                  <c:v>12248.0</c:v>
                </c:pt>
                <c:pt idx="2">
                  <c:v>74.0</c:v>
                </c:pt>
                <c:pt idx="3">
                  <c:v>56.0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Unprotected 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7.49715E6</c:v>
                </c:pt>
                <c:pt idx="1">
                  <c:v>19291.0</c:v>
                </c:pt>
                <c:pt idx="2">
                  <c:v>5436.0</c:v>
                </c:pt>
                <c:pt idx="3">
                  <c:v>1.478123E6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409144"/>
        <c:axId val="-2088439560"/>
      </c:barChart>
      <c:catAx>
        <c:axId val="-2087409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8439560"/>
        <c:crosses val="autoZero"/>
        <c:auto val="1"/>
        <c:lblAlgn val="ctr"/>
        <c:lblOffset val="100"/>
        <c:noMultiLvlLbl val="0"/>
      </c:catAx>
      <c:valAx>
        <c:axId val="-2088439560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409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8.985913E6</c:v>
                </c:pt>
                <c:pt idx="1">
                  <c:v>11571.0</c:v>
                </c:pt>
                <c:pt idx="2">
                  <c:v>0.0</c:v>
                </c:pt>
                <c:pt idx="3">
                  <c:v>2145.0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8.986967E6</c:v>
                </c:pt>
                <c:pt idx="1">
                  <c:v>8767.0</c:v>
                </c:pt>
                <c:pt idx="2">
                  <c:v>2868.0</c:v>
                </c:pt>
                <c:pt idx="3">
                  <c:v>1398.0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8.975942E6</c:v>
                </c:pt>
                <c:pt idx="1">
                  <c:v>17114.0</c:v>
                </c:pt>
                <c:pt idx="2">
                  <c:v>901.0</c:v>
                </c:pt>
                <c:pt idx="3">
                  <c:v>6043.0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8.988291E6</c:v>
                </c:pt>
                <c:pt idx="1">
                  <c:v>11576.0</c:v>
                </c:pt>
                <c:pt idx="2">
                  <c:v>100.0</c:v>
                </c:pt>
                <c:pt idx="3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3052120"/>
        <c:axId val="2063055240"/>
      </c:barChart>
      <c:catAx>
        <c:axId val="206305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055240"/>
        <c:crosses val="autoZero"/>
        <c:auto val="1"/>
        <c:lblAlgn val="ctr"/>
        <c:lblOffset val="100"/>
        <c:noMultiLvlLbl val="0"/>
      </c:catAx>
      <c:valAx>
        <c:axId val="2063055240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3052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8.986205E6</c:v>
                </c:pt>
                <c:pt idx="1">
                  <c:v>11537.0</c:v>
                </c:pt>
                <c:pt idx="2">
                  <c:v>231.0</c:v>
                </c:pt>
                <c:pt idx="3">
                  <c:v>2027.0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8.989007E6</c:v>
                </c:pt>
                <c:pt idx="1">
                  <c:v>9477.0</c:v>
                </c:pt>
                <c:pt idx="2">
                  <c:v>94.0</c:v>
                </c:pt>
                <c:pt idx="3">
                  <c:v>1422.0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8.982254E6</c:v>
                </c:pt>
                <c:pt idx="1">
                  <c:v>17309.0</c:v>
                </c:pt>
                <c:pt idx="2">
                  <c:v>287.0</c:v>
                </c:pt>
                <c:pt idx="3">
                  <c:v>150.0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8.987622E6</c:v>
                </c:pt>
                <c:pt idx="1">
                  <c:v>12248.0</c:v>
                </c:pt>
                <c:pt idx="2">
                  <c:v>74.0</c:v>
                </c:pt>
                <c:pt idx="3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423896"/>
        <c:axId val="-2081286616"/>
      </c:barChart>
      <c:catAx>
        <c:axId val="-208042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1286616"/>
        <c:crosses val="autoZero"/>
        <c:auto val="1"/>
        <c:lblAlgn val="ctr"/>
        <c:lblOffset val="100"/>
        <c:noMultiLvlLbl val="0"/>
      </c:catAx>
      <c:valAx>
        <c:axId val="-2081286616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0423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89338510049"/>
          <c:y val="0.0405128205128205"/>
          <c:w val="0.6731202777507"/>
          <c:h val="0.858307692307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560.0</c:v>
                </c:pt>
                <c:pt idx="1">
                  <c:v>2.0</c:v>
                </c:pt>
                <c:pt idx="2">
                  <c:v>89438.0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807.0</c:v>
                </c:pt>
                <c:pt idx="1">
                  <c:v>1395.0</c:v>
                </c:pt>
                <c:pt idx="2">
                  <c:v>87798.0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4311.0</c:v>
                </c:pt>
                <c:pt idx="1">
                  <c:v>6.0</c:v>
                </c:pt>
                <c:pt idx="2">
                  <c:v>85584.0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1450.0</c:v>
                </c:pt>
                <c:pt idx="1">
                  <c:v>0.0</c:v>
                </c:pt>
                <c:pt idx="2">
                  <c:v>88550.0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Ingress filter with 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89950.0</c:v>
                </c:pt>
                <c:pt idx="1">
                  <c:v>0.0</c:v>
                </c:pt>
                <c:pt idx="2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508264"/>
        <c:axId val="-2147297400"/>
      </c:barChart>
      <c:catAx>
        <c:axId val="-2112508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7297400"/>
        <c:crosses val="autoZero"/>
        <c:auto val="1"/>
        <c:lblAlgn val="ctr"/>
        <c:lblOffset val="100"/>
        <c:noMultiLvlLbl val="0"/>
      </c:catAx>
      <c:valAx>
        <c:axId val="-2147297400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508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226243717206"/>
          <c:y val="0.105775691500101"/>
          <c:w val="0.187067152352463"/>
          <c:h val="0.7089612356147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89929.0</c:v>
                </c:pt>
                <c:pt idx="1">
                  <c:v>0.0</c:v>
                </c:pt>
                <c:pt idx="2">
                  <c:v>71.0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90000.0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89970.0</c:v>
                </c:pt>
                <c:pt idx="1">
                  <c:v>0.0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681432"/>
        <c:axId val="-2107241880"/>
      </c:barChart>
      <c:catAx>
        <c:axId val="-2111681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7241880"/>
        <c:crosses val="autoZero"/>
        <c:auto val="1"/>
        <c:lblAlgn val="ctr"/>
        <c:lblOffset val="100"/>
        <c:noMultiLvlLbl val="0"/>
      </c:catAx>
      <c:valAx>
        <c:axId val="-2107241880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681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0.67486</cdr:x>
      <cdr:y>0.0525</cdr:y>
    </cdr:from>
    <cdr:to>
      <cdr:x>1</cdr:x>
      <cdr:y>0.22833</cdr:y>
    </cdr:to>
    <cdr:sp macro="" textlink="">
      <cdr:nvSpPr>
        <cdr:cNvPr id="2" name="Right Arrow Callout 1"/>
        <cdr:cNvSpPr/>
      </cdr:nvSpPr>
      <cdr:spPr>
        <a:xfrm xmlns:a="http://schemas.openxmlformats.org/drawingml/2006/main" flipH="1">
          <a:off x="5857040" y="260049"/>
          <a:ext cx="2821821" cy="870855"/>
        </a:xfrm>
        <a:prstGeom xmlns:a="http://schemas.openxmlformats.org/drawingml/2006/main" prst="rightArrow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/>
            <a:t>This line goes </a:t>
          </a:r>
        </a:p>
        <a:p xmlns:a="http://schemas.openxmlformats.org/drawingml/2006/main">
          <a:r>
            <a:rPr lang="en-US" sz="1800" dirty="0" smtClean="0"/>
            <a:t>up to: </a:t>
          </a:r>
          <a:r>
            <a:rPr lang="en-US" sz="1800" dirty="0" smtClean="0">
              <a:solidFill>
                <a:schemeClr val="lt1"/>
              </a:solidFill>
            </a:rPr>
            <a:t>417960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11.05.2015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11.05.2015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 16% </a:t>
            </a:r>
            <a:r>
              <a:rPr lang="en-US" dirty="0" err="1" smtClean="0"/>
              <a:t>Servfail</a:t>
            </a:r>
            <a:r>
              <a:rPr lang="en-US" baseline="0" dirty="0" smtClean="0"/>
              <a:t> that will be noted by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 unprotected</a:t>
            </a:r>
            <a:r>
              <a:rPr lang="en-US" baseline="0" dirty="0" smtClean="0"/>
              <a:t> issued only 2 million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ppledaily.com.tw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ppledaily.com.tw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 flipV="1">
            <a:off x="1238250" y="5087612"/>
            <a:ext cx="4643938" cy="19195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13" y="2200967"/>
            <a:ext cx="3490128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/>
              <a:t>Testing </a:t>
            </a:r>
            <a:r>
              <a:rPr lang="en-US" sz="3200" dirty="0" smtClean="0"/>
              <a:t>Efficiency </a:t>
            </a:r>
            <a:r>
              <a:rPr lang="en-US" sz="3200" dirty="0"/>
              <a:t>of </a:t>
            </a:r>
            <a:r>
              <a:rPr lang="en-US" sz="3200" dirty="0" smtClean="0"/>
              <a:t>Rate Limiting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2" idx="3"/>
          </p:cNvCxnSpPr>
          <p:nvPr/>
        </p:nvCxnSpPr>
        <p:spPr>
          <a:xfrm>
            <a:off x="1450798" y="4805037"/>
            <a:ext cx="4431390" cy="0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3" idx="0"/>
            <a:endCxn id="73" idx="2"/>
          </p:cNvCxnSpPr>
          <p:nvPr/>
        </p:nvCxnSpPr>
        <p:spPr>
          <a:xfrm flipH="1" flipV="1">
            <a:off x="5775296" y="1906827"/>
            <a:ext cx="404636" cy="2733914"/>
          </a:xfrm>
          <a:prstGeom prst="line">
            <a:avLst/>
          </a:prstGeom>
          <a:ln w="63500">
            <a:solidFill>
              <a:schemeClr val="accent6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9932" y="1260496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585218" y="3620383"/>
            <a:ext cx="1647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Attack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62016" y="3042972"/>
            <a:ext cx="131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1699286" y="234119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1882559" y="2562237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52" y="131134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8" y="4640741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59" y="4288010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23" y="4522462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651654" y="5869479"/>
            <a:ext cx="140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User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87989" y="3170279"/>
            <a:ext cx="3294199" cy="147046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eft Arrow Callout 1"/>
          <p:cNvSpPr/>
          <p:nvPr/>
        </p:nvSpPr>
        <p:spPr>
          <a:xfrm>
            <a:off x="6321605" y="3326076"/>
            <a:ext cx="2414212" cy="972604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Authoritative </a:t>
            </a:r>
            <a:r>
              <a:rPr lang="en-US" dirty="0" err="1" smtClean="0"/>
              <a:t>Outbund</a:t>
            </a:r>
            <a:r>
              <a:rPr lang="en-US" dirty="0" smtClean="0"/>
              <a:t> rate limiting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4151766" y="5236228"/>
            <a:ext cx="2651572" cy="9144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Inggess</a:t>
            </a:r>
            <a:r>
              <a:rPr lang="en-US" dirty="0" smtClean="0"/>
              <a:t> policy based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 smtClean="0"/>
              <a:t>Test impact of outbound rate limiting different software</a:t>
            </a:r>
          </a:p>
          <a:p>
            <a:pPr lvl="1"/>
            <a:r>
              <a:rPr lang="en-US" sz="2000" dirty="0" smtClean="0"/>
              <a:t>BIND</a:t>
            </a:r>
          </a:p>
          <a:p>
            <a:pPr lvl="1"/>
            <a:r>
              <a:rPr lang="en-US" sz="2000" dirty="0"/>
              <a:t>Power </a:t>
            </a:r>
            <a:r>
              <a:rPr lang="en-US" sz="2000" dirty="0" smtClean="0"/>
              <a:t>DNS</a:t>
            </a:r>
          </a:p>
          <a:p>
            <a:pPr lvl="1"/>
            <a:r>
              <a:rPr lang="en-US" sz="2000" dirty="0" smtClean="0"/>
              <a:t>Unbound</a:t>
            </a:r>
            <a:endParaRPr lang="en-US" sz="2000" dirty="0"/>
          </a:p>
          <a:p>
            <a:pPr lvl="1"/>
            <a:r>
              <a:rPr lang="en-US" sz="2000" dirty="0" smtClean="0"/>
              <a:t>Vantio CacheServe</a:t>
            </a:r>
          </a:p>
          <a:p>
            <a:r>
              <a:rPr lang="en-US" sz="2400" dirty="0" err="1" smtClean="0"/>
              <a:t>Auth</a:t>
            </a:r>
            <a:r>
              <a:rPr lang="en-US" sz="2400" dirty="0" smtClean="0"/>
              <a:t> Server only</a:t>
            </a:r>
            <a:r>
              <a:rPr lang="en-US" sz="2400" baseline="0" dirty="0" smtClean="0"/>
              <a:t> answers at a certain rate</a:t>
            </a:r>
            <a:endParaRPr lang="en-US" sz="2400" baseline="0" dirty="0" smtClean="0">
              <a:solidFill>
                <a:srgbClr val="FF0000"/>
              </a:solidFill>
            </a:endParaRPr>
          </a:p>
          <a:p>
            <a:pPr lvl="1"/>
            <a:r>
              <a:rPr lang="en-US" sz="2000" baseline="0" dirty="0" smtClean="0"/>
              <a:t>Two domains (one at 100qps, one at 1 </a:t>
            </a:r>
            <a:r>
              <a:rPr lang="en-US" sz="2000" baseline="0" dirty="0" err="1" smtClean="0"/>
              <a:t>qps</a:t>
            </a:r>
            <a:r>
              <a:rPr lang="en-US" sz="2000" baseline="0" dirty="0" smtClean="0"/>
              <a:t>)</a:t>
            </a:r>
          </a:p>
          <a:p>
            <a:pPr lvl="1"/>
            <a:r>
              <a:rPr lang="en-US" sz="2000" dirty="0" smtClean="0"/>
              <a:t>Domains only have one authoritative server</a:t>
            </a:r>
            <a:endParaRPr lang="en-US" sz="2000" baseline="0" dirty="0" smtClean="0"/>
          </a:p>
          <a:p>
            <a:pPr lvl="1"/>
            <a:r>
              <a:rPr lang="en-US" sz="2000" baseline="0" dirty="0" smtClean="0"/>
              <a:t>Normal User traffic gets 100% replies</a:t>
            </a:r>
          </a:p>
          <a:p>
            <a:pPr lvl="1"/>
            <a:r>
              <a:rPr lang="en-US" sz="2000" baseline="0" dirty="0" smtClean="0"/>
              <a:t>Insert Attack Traffic</a:t>
            </a:r>
          </a:p>
          <a:p>
            <a:pPr lvl="1"/>
            <a:r>
              <a:rPr lang="en-US" sz="2000" baseline="0" dirty="0" smtClean="0"/>
              <a:t>This will overflow the </a:t>
            </a:r>
            <a:r>
              <a:rPr lang="en-US" sz="2000" baseline="0" dirty="0" err="1" smtClean="0"/>
              <a:t>auth</a:t>
            </a:r>
            <a:r>
              <a:rPr lang="en-US" sz="2000" baseline="0" dirty="0" smtClean="0"/>
              <a:t> server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Testing</a:t>
            </a:r>
            <a:r>
              <a:rPr lang="en-US" baseline="0" dirty="0" smtClean="0"/>
              <a:t> Rate Limiting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6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7" y="1142999"/>
            <a:ext cx="8678333" cy="5121275"/>
          </a:xfrm>
        </p:spPr>
        <p:txBody>
          <a:bodyPr/>
          <a:lstStyle/>
          <a:p>
            <a:r>
              <a:rPr lang="en-US" dirty="0" smtClean="0"/>
              <a:t>Server HW</a:t>
            </a:r>
          </a:p>
          <a:p>
            <a:pPr lvl="1"/>
            <a:r>
              <a:rPr lang="en-US" dirty="0" smtClean="0"/>
              <a:t>Intel </a:t>
            </a:r>
            <a:r>
              <a:rPr lang="en-US" dirty="0"/>
              <a:t>E5-2690V2, 20 cores/40 threads, </a:t>
            </a:r>
          </a:p>
          <a:p>
            <a:pPr lvl="1"/>
            <a:r>
              <a:rPr lang="en-US" dirty="0"/>
              <a:t>128 GB, 4TB disks</a:t>
            </a:r>
          </a:p>
          <a:p>
            <a:pPr lvl="1"/>
            <a:r>
              <a:rPr lang="en-US" dirty="0"/>
              <a:t>10 Gig Ethernet,  4G Internet connection </a:t>
            </a:r>
          </a:p>
          <a:p>
            <a:r>
              <a:rPr lang="en-US" dirty="0" err="1" smtClean="0"/>
              <a:t>dnsperf</a:t>
            </a:r>
            <a:r>
              <a:rPr lang="en-US" dirty="0" smtClean="0"/>
              <a:t> </a:t>
            </a:r>
            <a:r>
              <a:rPr lang="en-US" dirty="0"/>
              <a:t>- simulate “normal” customer traffic </a:t>
            </a:r>
          </a:p>
          <a:p>
            <a:pPr lvl="1"/>
            <a:r>
              <a:rPr lang="en-US" dirty="0" smtClean="0"/>
              <a:t>10kqps: normal traffic, sampled from Euro ISP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qps</a:t>
            </a:r>
            <a:r>
              <a:rPr lang="en-US" dirty="0" smtClean="0"/>
              <a:t>: traffic for 2 domains (99 + 1) being attacked 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cpreplay</a:t>
            </a:r>
            <a:r>
              <a:rPr lang="en-US" dirty="0" smtClean="0"/>
              <a:t> – simulate attack traffic</a:t>
            </a:r>
          </a:p>
          <a:p>
            <a:pPr lvl="1"/>
            <a:r>
              <a:rPr lang="en-US" dirty="0" smtClean="0"/>
              <a:t> 2 * 5,000 </a:t>
            </a:r>
            <a:r>
              <a:rPr lang="en-US" dirty="0" err="1"/>
              <a:t>qps</a:t>
            </a:r>
            <a:r>
              <a:rPr lang="en-US" dirty="0"/>
              <a:t> for </a:t>
            </a:r>
            <a:r>
              <a:rPr lang="en-US" dirty="0" smtClean="0"/>
              <a:t>two domains,</a:t>
            </a:r>
            <a:r>
              <a:rPr lang="en-US" baseline="0" dirty="0" smtClean="0"/>
              <a:t> </a:t>
            </a:r>
            <a:r>
              <a:rPr lang="en-US" dirty="0" smtClean="0"/>
              <a:t>result is </a:t>
            </a:r>
            <a:r>
              <a:rPr lang="en-US" dirty="0" err="1" smtClean="0"/>
              <a:t>Nxdomain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Method: HW, Resolvers, Traffic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Run all traffic for 15 minutes</a:t>
            </a:r>
          </a:p>
          <a:p>
            <a:r>
              <a:rPr lang="en-US" dirty="0" smtClean="0"/>
              <a:t>Do a couple</a:t>
            </a:r>
            <a:r>
              <a:rPr lang="en-US" baseline="0" dirty="0" smtClean="0"/>
              <a:t> of runs to </a:t>
            </a:r>
          </a:p>
          <a:p>
            <a:pPr lvl="1"/>
            <a:r>
              <a:rPr lang="en-US" dirty="0" smtClean="0"/>
              <a:t>Preload cache</a:t>
            </a:r>
          </a:p>
          <a:p>
            <a:pPr lvl="1"/>
            <a:r>
              <a:rPr lang="en-US" dirty="0" smtClean="0"/>
              <a:t>Rule</a:t>
            </a:r>
            <a:r>
              <a:rPr lang="en-US" baseline="0" dirty="0" smtClean="0"/>
              <a:t> out problems at one point in time</a:t>
            </a:r>
          </a:p>
          <a:p>
            <a:pPr lvl="0"/>
            <a:r>
              <a:rPr lang="en-US" dirty="0" smtClean="0"/>
              <a:t>This is running over the Internet</a:t>
            </a:r>
          </a:p>
          <a:p>
            <a:pPr lvl="1"/>
            <a:r>
              <a:rPr lang="en-US" dirty="0" smtClean="0"/>
              <a:t>Packet Loss is</a:t>
            </a:r>
            <a:r>
              <a:rPr lang="en-US" baseline="0" dirty="0" smtClean="0"/>
              <a:t> expected</a:t>
            </a:r>
          </a:p>
          <a:p>
            <a:pPr lvl="1"/>
            <a:r>
              <a:rPr lang="en-US" dirty="0" smtClean="0"/>
              <a:t>Test server to </a:t>
            </a:r>
            <a:r>
              <a:rPr lang="en-US" dirty="0" err="1" smtClean="0"/>
              <a:t>auth</a:t>
            </a:r>
            <a:r>
              <a:rPr lang="en-US" dirty="0" smtClean="0"/>
              <a:t> has a ~150ms round trip</a:t>
            </a:r>
          </a:p>
          <a:p>
            <a:r>
              <a:rPr lang="en-US" dirty="0" smtClean="0"/>
              <a:t>Count packets </a:t>
            </a:r>
          </a:p>
          <a:p>
            <a:pPr lvl="1"/>
            <a:r>
              <a:rPr lang="en-US" baseline="0" dirty="0" smtClean="0"/>
              <a:t>At</a:t>
            </a:r>
            <a:r>
              <a:rPr lang="en-US" dirty="0" smtClean="0"/>
              <a:t> machine</a:t>
            </a:r>
            <a:r>
              <a:rPr lang="en-US" baseline="0" dirty="0" smtClean="0"/>
              <a:t> running </a:t>
            </a:r>
            <a:r>
              <a:rPr lang="en-US" baseline="0" dirty="0" err="1" smtClean="0"/>
              <a:t>dnsperf</a:t>
            </a:r>
            <a:endParaRPr lang="en-US" baseline="0" dirty="0" smtClean="0"/>
          </a:p>
          <a:p>
            <a:pPr lvl="1"/>
            <a:r>
              <a:rPr lang="en-US" baseline="0" dirty="0" smtClean="0"/>
              <a:t>At authoritative server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</a:t>
            </a:r>
            <a:r>
              <a:rPr lang="en-US" baseline="0" dirty="0" smtClean="0"/>
              <a:t>: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5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3" y="2923345"/>
            <a:ext cx="2183280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7541" y="4197571"/>
            <a:ext cx="119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100qps</a:t>
            </a:r>
          </a:p>
          <a:p>
            <a:pPr algn="ctr"/>
            <a:r>
              <a:rPr lang="en-US" sz="2400" dirty="0" smtClean="0"/>
              <a:t>1qps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38668" y="1175599"/>
            <a:ext cx="374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525157"/>
                </a:solidFill>
                <a:latin typeface="Helvetica Light"/>
              </a:rPr>
              <a:t>Redwood </a:t>
            </a:r>
            <a:r>
              <a:rPr lang="en-US" sz="2800" dirty="0">
                <a:solidFill>
                  <a:srgbClr val="525157"/>
                </a:solidFill>
                <a:latin typeface="Helvetica Light"/>
              </a:rPr>
              <a:t>City,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06039" y="3034091"/>
            <a:ext cx="2496190" cy="1055608"/>
          </a:xfrm>
          <a:prstGeom prst="roundRect">
            <a:avLst/>
          </a:prstGeom>
          <a:solidFill>
            <a:srgbClr val="1FA5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/>
              <a:t>Authoritative</a:t>
            </a:r>
          </a:p>
          <a:p>
            <a:pPr algn="ctr"/>
            <a:r>
              <a:rPr lang="en-US" sz="2800" b="1" dirty="0" smtClean="0"/>
              <a:t> Servers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868" y="2923345"/>
            <a:ext cx="1871325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 smtClean="0"/>
              <a:t>dnsperf</a:t>
            </a:r>
            <a:endParaRPr lang="en-US" sz="2800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07868" y="3618689"/>
            <a:ext cx="1836237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 smtClean="0"/>
              <a:t>tcpreplay</a:t>
            </a:r>
            <a:endParaRPr lang="en-US" sz="28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336190" y="1175599"/>
            <a:ext cx="225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525157"/>
                </a:solidFill>
                <a:latin typeface="Helvetica Light"/>
              </a:rPr>
              <a:t>Regensberg</a:t>
            </a:r>
            <a:r>
              <a:rPr lang="en-US" sz="2800" dirty="0" smtClean="0">
                <a:solidFill>
                  <a:srgbClr val="525157"/>
                </a:solidFill>
                <a:latin typeface="Helvetica Light"/>
              </a:rPr>
              <a:t>, Germany</a:t>
            </a:r>
            <a:endParaRPr lang="en-US" sz="2800" dirty="0">
              <a:solidFill>
                <a:srgbClr val="525157"/>
              </a:solidFill>
              <a:latin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70" y="1719930"/>
            <a:ext cx="346952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good traffic</a:t>
            </a:r>
          </a:p>
          <a:p>
            <a:pPr algn="ctr"/>
            <a:r>
              <a:rPr lang="en-US" sz="2400" dirty="0" smtClean="0"/>
              <a:t>10kqps background</a:t>
            </a:r>
          </a:p>
          <a:p>
            <a:pPr algn="ctr"/>
            <a:r>
              <a:rPr lang="en-US" sz="2400" dirty="0" smtClean="0"/>
              <a:t>100qps for test domains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565" y="4336263"/>
            <a:ext cx="235773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attack traffic</a:t>
            </a:r>
          </a:p>
          <a:p>
            <a:pPr algn="ctr"/>
            <a:r>
              <a:rPr lang="en-US" sz="2400" dirty="0" smtClean="0"/>
              <a:t>2 * 5000 </a:t>
            </a:r>
            <a:r>
              <a:rPr lang="en-US" sz="2400" dirty="0" err="1" smtClean="0"/>
              <a:t>qps</a:t>
            </a:r>
            <a:r>
              <a:rPr lang="en-US" sz="2400" dirty="0" smtClean="0"/>
              <a:t> for</a:t>
            </a:r>
          </a:p>
          <a:p>
            <a:pPr algn="ctr"/>
            <a:r>
              <a:rPr lang="en-US" sz="2400" dirty="0" smtClean="0"/>
              <a:t>two domains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2814310" y="3279312"/>
            <a:ext cx="1753761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/>
              <a:t>Resolver</a:t>
            </a:r>
          </a:p>
        </p:txBody>
      </p:sp>
      <p:cxnSp>
        <p:nvCxnSpPr>
          <p:cNvPr id="17" name="Straight Connector 16"/>
          <p:cNvCxnSpPr>
            <a:stCxn id="10" idx="3"/>
            <a:endCxn id="15" idx="1"/>
          </p:cNvCxnSpPr>
          <p:nvPr/>
        </p:nvCxnSpPr>
        <p:spPr>
          <a:xfrm>
            <a:off x="2379193" y="3212786"/>
            <a:ext cx="435117" cy="35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1649" y="3596540"/>
            <a:ext cx="435117" cy="35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5615" y="3390769"/>
            <a:ext cx="1620424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85615" y="3618689"/>
            <a:ext cx="1033913" cy="654661"/>
          </a:xfrm>
          <a:prstGeom prst="line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68084" y="2204752"/>
            <a:ext cx="2188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2 domains 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eing attacked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756070" y="4299043"/>
            <a:ext cx="1675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ther</a:t>
            </a:r>
          </a:p>
          <a:p>
            <a:pPr algn="ctr"/>
            <a:r>
              <a:rPr lang="en-US" sz="2400" dirty="0" smtClean="0"/>
              <a:t>resolutions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596751" y="5367397"/>
            <a:ext cx="6105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dirty="0">
                <a:solidFill>
                  <a:srgbClr val="525157"/>
                </a:solidFill>
                <a:latin typeface="Helvetica Light"/>
              </a:rPr>
              <a:t>Rate limits should not be hit for normal traffic</a:t>
            </a:r>
          </a:p>
          <a:p>
            <a:pPr lvl="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525157"/>
                </a:solidFill>
                <a:latin typeface="Helvetica Light"/>
              </a:rPr>
              <a:t>Resolver and authoritative servers </a:t>
            </a:r>
            <a:r>
              <a:rPr lang="en-US" sz="2000" b="1" dirty="0">
                <a:solidFill>
                  <a:srgbClr val="525157"/>
                </a:solidFill>
                <a:latin typeface="Helvetica Light"/>
              </a:rPr>
              <a:t>record traffic</a:t>
            </a:r>
          </a:p>
        </p:txBody>
      </p:sp>
    </p:spTree>
    <p:extLst>
      <p:ext uri="{BB962C8B-B14F-4D97-AF65-F5344CB8AC3E}">
        <p14:creationId xmlns:p14="http://schemas.microsoft.com/office/powerpoint/2010/main" val="2373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99049232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good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79187034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2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26270291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</a:t>
            </a:r>
            <a:r>
              <a:rPr lang="en-US" dirty="0" err="1" smtClean="0"/>
              <a:t>Authoritiative</a:t>
            </a:r>
            <a:r>
              <a:rPr lang="en-US" dirty="0" smtClean="0"/>
              <a:t>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9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405558"/>
            <a:ext cx="8671885" cy="455791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403048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Vantio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3430210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DNS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5486401" y="732972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7288591" y="2208591"/>
            <a:ext cx="1286933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8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88513822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attack traffic</a:t>
            </a:r>
            <a:r>
              <a:rPr lang="en-US" dirty="0" smtClean="0"/>
              <a:t> – Compare with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7" y="1983716"/>
            <a:ext cx="8686799" cy="1141931"/>
          </a:xfrm>
        </p:spPr>
        <p:txBody>
          <a:bodyPr/>
          <a:lstStyle/>
          <a:p>
            <a:r>
              <a:rPr lang="en-US" b="1" dirty="0"/>
              <a:t>Drilling down into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DNS </a:t>
            </a:r>
            <a:r>
              <a:rPr lang="en-US" b="1" dirty="0"/>
              <a:t>DDoS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Amsterdam, May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r>
              <a:rPr lang="en-US" sz="3600" dirty="0" smtClean="0"/>
              <a:t>Ralf Weber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9194155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protected attack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2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032278409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good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1268622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protected attack</a:t>
            </a:r>
            <a:r>
              <a:rPr lang="en-US" baseline="0" dirty="0" smtClean="0"/>
              <a:t> </a:t>
            </a:r>
            <a:r>
              <a:rPr lang="en-US" dirty="0" smtClean="0"/>
              <a:t>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54462770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48071616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protected attack</a:t>
            </a:r>
            <a:r>
              <a:rPr lang="en-US" baseline="0" dirty="0" smtClean="0"/>
              <a:t> </a:t>
            </a:r>
            <a:r>
              <a:rPr lang="en-US" dirty="0" smtClean="0"/>
              <a:t>traffic: </a:t>
            </a:r>
            <a:r>
              <a:rPr lang="en-US" dirty="0" err="1" smtClean="0"/>
              <a:t>Authoritiative</a:t>
            </a:r>
            <a:r>
              <a:rPr lang="en-US" dirty="0" smtClean="0"/>
              <a:t>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38212501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</a:t>
            </a:r>
            <a:r>
              <a:rPr lang="en-US" dirty="0" err="1" smtClean="0"/>
              <a:t>Authoritiative</a:t>
            </a:r>
            <a:r>
              <a:rPr lang="en-US" dirty="0" smtClean="0"/>
              <a:t>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286289"/>
            <a:ext cx="8974449" cy="4716946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1403048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Vantio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5812972" y="2128763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DNS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3212496" y="168123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7530496" y="660400"/>
            <a:ext cx="1286933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2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Resolver Traffic 9,000,000 queries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7089"/>
              </p:ext>
            </p:extLst>
          </p:nvPr>
        </p:nvGraphicFramePr>
        <p:xfrm>
          <a:off x="628650" y="1379661"/>
          <a:ext cx="7886699" cy="3885781"/>
        </p:xfrm>
        <a:graphic>
          <a:graphicData uri="http://schemas.openxmlformats.org/drawingml/2006/table">
            <a:tbl>
              <a:tblPr/>
              <a:tblGrid>
                <a:gridCol w="1400375"/>
                <a:gridCol w="654627"/>
                <a:gridCol w="844061"/>
                <a:gridCol w="1477108"/>
                <a:gridCol w="1352417"/>
                <a:gridCol w="844061"/>
                <a:gridCol w="1314050"/>
              </a:tblGrid>
              <a:tr h="647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Resolver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run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Error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NXDomain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Servfail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8987622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8988291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 filter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8978049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PDNS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8989007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8986967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8986205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8985913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unprotect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7497150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1478123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Unbound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8982254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8975942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5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smtClean="0"/>
              <a:t>Attack domains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39802"/>
              </p:ext>
            </p:extLst>
          </p:nvPr>
        </p:nvGraphicFramePr>
        <p:xfrm>
          <a:off x="628650" y="1830237"/>
          <a:ext cx="7900219" cy="2863878"/>
        </p:xfrm>
        <a:graphic>
          <a:graphicData uri="http://schemas.openxmlformats.org/drawingml/2006/table">
            <a:tbl>
              <a:tblPr/>
              <a:tblGrid>
                <a:gridCol w="1137629"/>
                <a:gridCol w="738389"/>
                <a:gridCol w="583064"/>
                <a:gridCol w="853090"/>
                <a:gridCol w="965402"/>
                <a:gridCol w="802908"/>
                <a:gridCol w="802908"/>
                <a:gridCol w="936726"/>
                <a:gridCol w="1080103"/>
              </a:tblGrid>
              <a:tr h="44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 Run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Error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Lost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Servfail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Noerror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NXDomain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Dropped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89970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80790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7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 filter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899950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PDNS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56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unprotect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2538256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Unbound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93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  <a:r>
              <a:rPr lang="en-US" baseline="0" dirty="0" smtClean="0"/>
              <a:t> subdomain attacks can affect normal user traffic</a:t>
            </a:r>
          </a:p>
          <a:p>
            <a:r>
              <a:rPr lang="en-US" baseline="0" dirty="0" smtClean="0"/>
              <a:t>Outbound rate limiting protections </a:t>
            </a:r>
            <a:r>
              <a:rPr lang="en-US" baseline="0" smtClean="0"/>
              <a:t>works great </a:t>
            </a:r>
            <a:r>
              <a:rPr lang="en-US" baseline="0" dirty="0" smtClean="0"/>
              <a:t>for non affected traffic</a:t>
            </a:r>
          </a:p>
          <a:p>
            <a:r>
              <a:rPr lang="en-US" dirty="0" smtClean="0"/>
              <a:t>Outbound rate limiting does not protect the attacked domain</a:t>
            </a:r>
          </a:p>
          <a:p>
            <a:r>
              <a:rPr lang="en-US" dirty="0" smtClean="0"/>
              <a:t>Ingress list based filtering does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9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Random Subdomain Attacks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994326"/>
            <a:ext cx="8582025" cy="56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0122" y="2618384"/>
            <a:ext cx="177131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2014 Data</a:t>
            </a:r>
          </a:p>
        </p:txBody>
      </p:sp>
    </p:spTree>
    <p:extLst>
      <p:ext uri="{BB962C8B-B14F-4D97-AF65-F5344CB8AC3E}">
        <p14:creationId xmlns:p14="http://schemas.microsoft.com/office/powerpoint/2010/main" val="210296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April 30 </a:t>
            </a:r>
            <a:r>
              <a:rPr lang="en-US" sz="2400" dirty="0" smtClean="0"/>
              <a:t>2015</a:t>
            </a:r>
          </a:p>
          <a:p>
            <a:pPr lvl="1"/>
            <a:r>
              <a:rPr lang="en-US" sz="2000" dirty="0" smtClean="0"/>
              <a:t>Alexa </a:t>
            </a:r>
            <a:r>
              <a:rPr lang="en-US" sz="2000" dirty="0"/>
              <a:t>Rank – </a:t>
            </a:r>
            <a:r>
              <a:rPr lang="en-US" sz="2000" dirty="0" smtClean="0"/>
              <a:t>574</a:t>
            </a:r>
          </a:p>
          <a:p>
            <a:r>
              <a:rPr lang="en-US" sz="2400" dirty="0" smtClean="0"/>
              <a:t>Attack lasted ~10 hours</a:t>
            </a:r>
          </a:p>
          <a:p>
            <a:r>
              <a:rPr lang="en-US" sz="2400" dirty="0" smtClean="0"/>
              <a:t>Used open home gateways</a:t>
            </a:r>
          </a:p>
          <a:p>
            <a:r>
              <a:rPr lang="en-US" sz="2400" dirty="0" smtClean="0"/>
              <a:t>Also </a:t>
            </a:r>
            <a:r>
              <a:rPr lang="en-US" sz="2400" dirty="0"/>
              <a:t>widely publicized attacks Summer 2014 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Attacks: www.appledaily.com.tw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{random}.www.appledaily.com.tw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sample 40 </a:t>
            </a:r>
            <a:r>
              <a:rPr lang="en-US" dirty="0" err="1" smtClean="0"/>
              <a:t>mins</a:t>
            </a:r>
            <a:r>
              <a:rPr lang="en-US" dirty="0" smtClean="0"/>
              <a:t> of traffic</a:t>
            </a:r>
            <a:endParaRPr lang="en-US" dirty="0"/>
          </a:p>
          <a:p>
            <a:pPr lvl="1"/>
            <a:r>
              <a:rPr lang="en-US" dirty="0"/>
              <a:t>Total queries 735M</a:t>
            </a:r>
          </a:p>
          <a:p>
            <a:pPr lvl="1"/>
            <a:r>
              <a:rPr lang="en-US" dirty="0"/>
              <a:t>Total clients </a:t>
            </a:r>
            <a:r>
              <a:rPr lang="en-US" dirty="0" smtClean="0"/>
              <a:t>10.6M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Attack queries 37.9M (5.15%of total)</a:t>
            </a:r>
          </a:p>
          <a:p>
            <a:pPr lvl="1"/>
            <a:r>
              <a:rPr lang="en-US" dirty="0"/>
              <a:t>Attack clients 79.7 thousand (0.75% of </a:t>
            </a:r>
            <a:r>
              <a:rPr lang="en-US" dirty="0" smtClean="0"/>
              <a:t>total)</a:t>
            </a:r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Average</a:t>
            </a:r>
            <a:r>
              <a:rPr lang="en-US" dirty="0" smtClean="0"/>
              <a:t> </a:t>
            </a:r>
            <a:r>
              <a:rPr lang="en-US" dirty="0"/>
              <a:t>QPS per attacking </a:t>
            </a:r>
            <a:r>
              <a:rPr lang="en-US" dirty="0" smtClean="0"/>
              <a:t>client = 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Under the 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5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000" dirty="0" smtClean="0"/>
              <a:t>April 28, 2015</a:t>
            </a:r>
          </a:p>
          <a:p>
            <a:pPr lvl="1"/>
            <a:r>
              <a:rPr lang="en-US" sz="1800" dirty="0" smtClean="0"/>
              <a:t>Alexa Rank 3,805</a:t>
            </a:r>
          </a:p>
          <a:p>
            <a:r>
              <a:rPr lang="en-US" sz="2000" dirty="0" smtClean="0"/>
              <a:t>Many earlier attacks</a:t>
            </a:r>
          </a:p>
          <a:p>
            <a:endParaRPr lang="en-US" sz="2000" dirty="0" smtClean="0"/>
          </a:p>
          <a:p>
            <a:r>
              <a:rPr lang="en-US" sz="2000" dirty="0" smtClean="0">
                <a:hlinkClick r:id="rId2"/>
              </a:rPr>
              <a:t>{random}.rutgers.edu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Sample 60 </a:t>
            </a:r>
            <a:r>
              <a:rPr lang="en-US" sz="2000" dirty="0" err="1" smtClean="0"/>
              <a:t>mins</a:t>
            </a:r>
            <a:r>
              <a:rPr lang="en-US" sz="2000" dirty="0" smtClean="0"/>
              <a:t> traffic</a:t>
            </a:r>
          </a:p>
          <a:p>
            <a:pPr lvl="1"/>
            <a:r>
              <a:rPr lang="en-US" sz="1800" dirty="0" smtClean="0"/>
              <a:t>Total queries 		1.01 Billion</a:t>
            </a:r>
          </a:p>
          <a:p>
            <a:pPr lvl="1"/>
            <a:r>
              <a:rPr lang="en-US" sz="1800" dirty="0" smtClean="0"/>
              <a:t>Attack queries		19.1 Million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Total clients		11.1 Million</a:t>
            </a:r>
          </a:p>
          <a:p>
            <a:pPr lvl="1"/>
            <a:r>
              <a:rPr lang="en-US" sz="1800" dirty="0" smtClean="0"/>
              <a:t>Attack clients		238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Average QPS per client	= 22 	</a:t>
            </a:r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Attacks: rutgers.edu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2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7" y="1275520"/>
            <a:ext cx="8678333" cy="5486400"/>
          </a:xfrm>
        </p:spPr>
        <p:txBody>
          <a:bodyPr/>
          <a:lstStyle/>
          <a:p>
            <a:r>
              <a:rPr lang="en-US" dirty="0" smtClean="0"/>
              <a:t>Whitelist to protect legitimate queries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Blocklist</a:t>
            </a:r>
            <a:r>
              <a:rPr lang="en-US" dirty="0" smtClean="0"/>
              <a:t> to eliminate malicious traffic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Protecting Good Traffic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65326" y="1852129"/>
          <a:ext cx="4018725" cy="1565452"/>
        </p:xfrm>
        <a:graphic>
          <a:graphicData uri="http://schemas.openxmlformats.org/drawingml/2006/table">
            <a:tbl>
              <a:tblPr firstRow="1" firstCol="1" bandRow="1"/>
              <a:tblGrid>
                <a:gridCol w="40187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www.appledaily.com.tw.</a:t>
                      </a:r>
                      <a:endParaRPr lang="en-US" sz="24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liebiao.800fy.com.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www.23us.com.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wuyangairsoft.com.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21614" y="3972474"/>
          <a:ext cx="4460185" cy="1565452"/>
        </p:xfrm>
        <a:graphic>
          <a:graphicData uri="http://schemas.openxmlformats.org/drawingml/2006/table">
            <a:tbl>
              <a:tblPr firstRow="1" firstCol="1" bandRow="1"/>
              <a:tblGrid>
                <a:gridCol w="44601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www.appledaily.com.tw.</a:t>
                      </a:r>
                      <a:endParaRPr lang="en-US" sz="24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liebiao.800fy.com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www.23us.com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wuyangairsoft.com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0619" y="3972473"/>
            <a:ext cx="338758" cy="150591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1497150"/>
            <a:ext cx="8678333" cy="4161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Query:  	</a:t>
            </a:r>
            <a:r>
              <a:rPr lang="en-US" dirty="0" smtClean="0">
                <a:solidFill>
                  <a:srgbClr val="00B0F0"/>
                </a:solidFill>
              </a:rPr>
              <a:t>www.appledaily.com.tw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	Answered, protected by whitelist</a:t>
            </a:r>
          </a:p>
          <a:p>
            <a:endParaRPr lang="en-US" dirty="0"/>
          </a:p>
          <a:p>
            <a:pPr marL="0" indent="0" fontAlgn="t">
              <a:buNone/>
            </a:pPr>
            <a:r>
              <a:rPr lang="en-US" dirty="0" smtClean="0"/>
              <a:t>	Query: 	</a:t>
            </a:r>
            <a:r>
              <a:rPr lang="en-US" dirty="0" smtClean="0">
                <a:solidFill>
                  <a:srgbClr val="7030A0"/>
                </a:solidFill>
              </a:rPr>
              <a:t>avytafkjad.</a:t>
            </a:r>
            <a:r>
              <a:rPr lang="en-US" dirty="0" smtClean="0">
                <a:solidFill>
                  <a:srgbClr val="00B0F0"/>
                </a:solidFill>
              </a:rPr>
              <a:t>www.appledaily.com.tw.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Blocked by </a:t>
            </a:r>
            <a:r>
              <a:rPr lang="en-US" dirty="0" err="1" smtClean="0">
                <a:solidFill>
                  <a:srgbClr val="00B0F0"/>
                </a:solidFill>
              </a:rPr>
              <a:t>blocklist</a:t>
            </a:r>
            <a:endParaRPr lang="en-US" dirty="0" smtClean="0">
              <a:solidFill>
                <a:srgbClr val="00B0F0"/>
              </a:solidFill>
            </a:endParaRPr>
          </a:p>
          <a:p>
            <a:pPr fontAlgn="t"/>
            <a:endParaRPr lang="en-US" dirty="0">
              <a:solidFill>
                <a:srgbClr val="00B0F0"/>
              </a:solidFill>
            </a:endParaRP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/>
              <a:t>Query:</a:t>
            </a:r>
            <a:r>
              <a:rPr lang="en-US" dirty="0" smtClean="0">
                <a:solidFill>
                  <a:srgbClr val="00B0F0"/>
                </a:solidFill>
              </a:rPr>
              <a:t> www2.appledaily.com.tw.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/>
              <a:t>Answered through normal resolution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45532" y="1150937"/>
            <a:ext cx="8678333" cy="4953000"/>
          </a:xfrm>
        </p:spPr>
        <p:txBody>
          <a:bodyPr/>
          <a:lstStyle/>
          <a:p>
            <a:r>
              <a:rPr lang="en-US" dirty="0" smtClean="0"/>
              <a:t>Constant DNS Based DDoS evolution</a:t>
            </a:r>
          </a:p>
          <a:p>
            <a:r>
              <a:rPr lang="en-US" dirty="0" smtClean="0"/>
              <a:t>Open Home Gateways remain a problem</a:t>
            </a:r>
          </a:p>
          <a:p>
            <a:r>
              <a:rPr lang="en-US" dirty="0" smtClean="0"/>
              <a:t>Malware-based exploits create broad exposure</a:t>
            </a:r>
          </a:p>
          <a:p>
            <a:endParaRPr lang="en-US" dirty="0"/>
          </a:p>
          <a:p>
            <a:r>
              <a:rPr lang="en-US" dirty="0" smtClean="0"/>
              <a:t>Not clear where attacks are headed</a:t>
            </a:r>
          </a:p>
          <a:p>
            <a:r>
              <a:rPr lang="en-US" dirty="0" smtClean="0"/>
              <a:t>Evidence attackers refining techniques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Remediation needs to be undertaken with care</a:t>
            </a:r>
          </a:p>
          <a:p>
            <a:r>
              <a:rPr lang="en-US" dirty="0" smtClean="0"/>
              <a:t>Clients want answers!!</a:t>
            </a:r>
          </a:p>
          <a:p>
            <a:r>
              <a:rPr lang="en-US" dirty="0" smtClean="0"/>
              <a:t>Critical to protect good traffic  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Quieter in Some Ways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777548"/>
              </p:ext>
            </p:extLst>
          </p:nvPr>
        </p:nvGraphicFramePr>
        <p:xfrm>
          <a:off x="0" y="1200151"/>
          <a:ext cx="9144000" cy="466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3369" y="5766032"/>
            <a:ext cx="678071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JAN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069" y="5766032"/>
            <a:ext cx="697307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FEB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719" y="5766032"/>
            <a:ext cx="798295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MAR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7369" y="5766032"/>
            <a:ext cx="737381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APR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4400" y="2146203"/>
            <a:ext cx="177131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2015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4014" y="3887301"/>
            <a:ext cx="24798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All quiet??? </a:t>
            </a:r>
          </a:p>
        </p:txBody>
      </p:sp>
    </p:spTree>
    <p:extLst>
      <p:ext uri="{BB962C8B-B14F-4D97-AF65-F5344CB8AC3E}">
        <p14:creationId xmlns:p14="http://schemas.microsoft.com/office/powerpoint/2010/main" val="179596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4" y="1429160"/>
            <a:ext cx="8678333" cy="4091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4 major categories of attacks distinguished by: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Randomization algorithms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of open DNS proxies or bots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Traffic patterns – intensity, duration, </a:t>
            </a:r>
            <a:r>
              <a:rPr lang="en-US" dirty="0" err="1" smtClean="0"/>
              <a:t>ToD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Domains attacked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LOTS of other attack activity out in the long tail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Use of open resolvers/proxies still predominates</a:t>
            </a:r>
          </a:p>
          <a:p>
            <a:pPr lvl="1"/>
            <a:r>
              <a:rPr lang="en-US" dirty="0"/>
              <a:t>Installed base around </a:t>
            </a:r>
            <a:r>
              <a:rPr lang="en-US" dirty="0" smtClean="0"/>
              <a:t>17M </a:t>
            </a:r>
            <a:endParaRPr lang="en-US" dirty="0"/>
          </a:p>
          <a:p>
            <a:pPr lvl="1"/>
            <a:r>
              <a:rPr lang="en-US" dirty="0" smtClean="0"/>
              <a:t>Trend </a:t>
            </a:r>
            <a:r>
              <a:rPr lang="en-US" dirty="0"/>
              <a:t>toward more stealthy </a:t>
            </a:r>
            <a:r>
              <a:rPr lang="en-US" dirty="0" smtClean="0"/>
              <a:t>attacks </a:t>
            </a:r>
            <a:endParaRPr lang="en-US" dirty="0"/>
          </a:p>
          <a:p>
            <a:pPr lvl="1"/>
            <a:r>
              <a:rPr lang="en-US" dirty="0"/>
              <a:t>Only send enough traffic to bring down authorities</a:t>
            </a:r>
            <a:endParaRPr lang="en-US" dirty="0" smtClean="0"/>
          </a:p>
          <a:p>
            <a:pPr lvl="1"/>
            <a:r>
              <a:rPr lang="en-US" dirty="0" smtClean="0"/>
              <a:t>Highly distributed attacks – 1000s of open resolvers</a:t>
            </a:r>
          </a:p>
          <a:p>
            <a:pPr lvl="1"/>
            <a:r>
              <a:rPr lang="en-US" dirty="0" smtClean="0"/>
              <a:t>Often low intensity per IP </a:t>
            </a:r>
          </a:p>
          <a:p>
            <a:pPr lvl="1"/>
            <a:r>
              <a:rPr lang="en-US" dirty="0" smtClean="0"/>
              <a:t>Interesting recent example: www.appledaily.com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Bot based attacks </a:t>
            </a:r>
          </a:p>
          <a:p>
            <a:pPr lvl="1"/>
            <a:r>
              <a:rPr lang="en-US" dirty="0" smtClean="0"/>
              <a:t>Tend to be few IPs  - tens to hundreds</a:t>
            </a:r>
          </a:p>
          <a:p>
            <a:pPr lvl="1"/>
            <a:r>
              <a:rPr lang="en-US" dirty="0" smtClean="0"/>
              <a:t>High to very high intensity per IP</a:t>
            </a:r>
            <a:br>
              <a:rPr lang="en-US" dirty="0" smtClean="0"/>
            </a:br>
            <a:r>
              <a:rPr lang="en-US" dirty="0" smtClean="0"/>
              <a:t>- Up to 1000s of QPS/IP</a:t>
            </a:r>
            <a:br>
              <a:rPr lang="en-US" dirty="0" smtClean="0"/>
            </a:br>
            <a:r>
              <a:rPr lang="en-US" dirty="0" smtClean="0"/>
              <a:t>- Long tail with lower QPS</a:t>
            </a:r>
          </a:p>
          <a:p>
            <a:pPr lvl="1"/>
            <a:r>
              <a:rPr lang="en-US" dirty="0" smtClean="0"/>
              <a:t>Recent interesting example: rutgers.edu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Considerable stress on DNS infrastructure:</a:t>
            </a:r>
          </a:p>
          <a:p>
            <a:pPr lvl="1"/>
            <a:r>
              <a:rPr lang="en-US" dirty="0" smtClean="0"/>
              <a:t>Resolvers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Queries require recursion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Working around failed or slow authorities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Stress concentrates as authorities fail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Authorities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1"/>
                </a:solidFill>
              </a:rPr>
              <a:t>Unexpopected</a:t>
            </a:r>
            <a:r>
              <a:rPr lang="en-US" dirty="0" smtClean="0">
                <a:solidFill>
                  <a:schemeClr val="accent1"/>
                </a:solidFill>
              </a:rPr>
              <a:t> spikes exceed provisioned limits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dirty="0" smtClean="0"/>
              <a:t>New rate limiting approaches</a:t>
            </a:r>
          </a:p>
          <a:p>
            <a:pPr lvl="1"/>
            <a:r>
              <a:rPr lang="en-US" dirty="0" smtClean="0"/>
              <a:t>Limit traffic to authorities </a:t>
            </a:r>
          </a:p>
          <a:p>
            <a:r>
              <a:rPr lang="en-US" dirty="0" smtClean="0"/>
              <a:t>Ingress filtering</a:t>
            </a:r>
          </a:p>
          <a:p>
            <a:pPr lvl="1"/>
            <a:r>
              <a:rPr lang="en-US" dirty="0" smtClean="0"/>
              <a:t>Drop incoming queries based on policy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3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>
            <a:off x="1238250" y="5656658"/>
            <a:ext cx="4643938" cy="0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13" y="2200967"/>
            <a:ext cx="3490128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/>
              <a:t>Testing </a:t>
            </a:r>
            <a:r>
              <a:rPr lang="en-US" sz="3200" dirty="0" smtClean="0"/>
              <a:t>Efficiency </a:t>
            </a:r>
            <a:r>
              <a:rPr lang="en-US" sz="3200" dirty="0"/>
              <a:t>of </a:t>
            </a:r>
            <a:r>
              <a:rPr lang="en-US" sz="3200" dirty="0" smtClean="0"/>
              <a:t>Rate Limiting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2" idx="3"/>
            <a:endCxn id="83" idx="1"/>
          </p:cNvCxnSpPr>
          <p:nvPr/>
        </p:nvCxnSpPr>
        <p:spPr>
          <a:xfrm>
            <a:off x="1450798" y="5374083"/>
            <a:ext cx="4431390" cy="30468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3" idx="0"/>
            <a:endCxn id="73" idx="2"/>
          </p:cNvCxnSpPr>
          <p:nvPr/>
        </p:nvCxnSpPr>
        <p:spPr>
          <a:xfrm flipH="1" flipV="1">
            <a:off x="5775296" y="1906827"/>
            <a:ext cx="404636" cy="3199980"/>
          </a:xfrm>
          <a:prstGeom prst="line">
            <a:avLst/>
          </a:prstGeom>
          <a:ln w="63500">
            <a:solidFill>
              <a:schemeClr val="accent6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9932" y="1260496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585218" y="3620383"/>
            <a:ext cx="1647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Attack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62016" y="3042972"/>
            <a:ext cx="131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1699286" y="234119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1882559" y="2562237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52" y="131134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8" y="5106807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39" y="4901347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23" y="5091508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651654" y="5869479"/>
            <a:ext cx="140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User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87989" y="3170279"/>
            <a:ext cx="3294199" cy="194778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6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9424</TotalTime>
  <Words>971</Words>
  <Application>Microsoft Macintosh PowerPoint</Application>
  <PresentationFormat>On-screen Show (4:3)</PresentationFormat>
  <Paragraphs>417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Theme</vt:lpstr>
      <vt:lpstr>PowerPoint Presentation</vt:lpstr>
      <vt:lpstr>Drilling down into  DNS DDoS Data  Amsterdam, May 2015 </vt:lpstr>
      <vt:lpstr>2014 Random Subdomain Attacks</vt:lpstr>
      <vt:lpstr>2015 – Quieter in Some Ways</vt:lpstr>
      <vt:lpstr>Observations</vt:lpstr>
      <vt:lpstr>Observations</vt:lpstr>
      <vt:lpstr>Observations</vt:lpstr>
      <vt:lpstr>Remediation is Needed</vt:lpstr>
      <vt:lpstr>Testing Efficiency of Rate Limiting</vt:lpstr>
      <vt:lpstr>Testing Efficiency of Rate Limiting</vt:lpstr>
      <vt:lpstr>Setup for Testing Rate Limiting </vt:lpstr>
      <vt:lpstr>Test Method: HW, Resolvers, Traffic Sources</vt:lpstr>
      <vt:lpstr>Test Method: Execution</vt:lpstr>
      <vt:lpstr>Test Diagram</vt:lpstr>
      <vt:lpstr>Run good traffic: User results</vt:lpstr>
      <vt:lpstr>Run good traffic: Test domains results</vt:lpstr>
      <vt:lpstr>Run good traffic: Authoritiative Server Results</vt:lpstr>
      <vt:lpstr>System Stats</vt:lpstr>
      <vt:lpstr>Run attack traffic – Compare with normal</vt:lpstr>
      <vt:lpstr>Run protected attack traffic: User results</vt:lpstr>
      <vt:lpstr>Run good traffic: User results</vt:lpstr>
      <vt:lpstr>Run protected attack traffic: Test domains results</vt:lpstr>
      <vt:lpstr>Run good traffic: Test domains results</vt:lpstr>
      <vt:lpstr>Run protected attack traffic: Authoritiative Server Results</vt:lpstr>
      <vt:lpstr>Run good traffic: Authoritiative Server Results</vt:lpstr>
      <vt:lpstr>System Stats</vt:lpstr>
      <vt:lpstr>Results: Resolver Traffic 9,000,000 queries</vt:lpstr>
      <vt:lpstr>Results: Attack domains</vt:lpstr>
      <vt:lpstr>Take aways</vt:lpstr>
      <vt:lpstr>Recent Attacks: www.appledaily.com.tw</vt:lpstr>
      <vt:lpstr>Flying Under the Radar</vt:lpstr>
      <vt:lpstr>Recent Attacks: rutgers.edu</vt:lpstr>
      <vt:lpstr>Challenge: Protecting Good Traffic</vt:lpstr>
      <vt:lpstr>Examples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Ralf Weber</cp:lastModifiedBy>
  <cp:revision>375</cp:revision>
  <dcterms:created xsi:type="dcterms:W3CDTF">2014-04-21T18:28:58Z</dcterms:created>
  <dcterms:modified xsi:type="dcterms:W3CDTF">2015-05-11T23:24:16Z</dcterms:modified>
</cp:coreProperties>
</file>