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3" r:id="rId3"/>
    <p:sldId id="332" r:id="rId4"/>
    <p:sldId id="345" r:id="rId5"/>
    <p:sldId id="333" r:id="rId6"/>
    <p:sldId id="334" r:id="rId7"/>
    <p:sldId id="346" r:id="rId8"/>
    <p:sldId id="331" r:id="rId9"/>
    <p:sldId id="337" r:id="rId10"/>
    <p:sldId id="338" r:id="rId11"/>
    <p:sldId id="344" r:id="rId12"/>
    <p:sldId id="342" r:id="rId13"/>
    <p:sldId id="343" r:id="rId14"/>
    <p:sldId id="347" r:id="rId15"/>
    <p:sldId id="352" r:id="rId16"/>
    <p:sldId id="351" r:id="rId17"/>
    <p:sldId id="350" r:id="rId18"/>
    <p:sldId id="349" r:id="rId19"/>
    <p:sldId id="353" r:id="rId20"/>
    <p:sldId id="34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5" autoAdjust="0"/>
    <p:restoredTop sz="97879" autoAdjust="0"/>
  </p:normalViewPr>
  <p:slideViewPr>
    <p:cSldViewPr snapToGrid="0" snapToObjects="1">
      <p:cViewPr>
        <p:scale>
          <a:sx n="100" d="100"/>
          <a:sy n="100" d="100"/>
        </p:scale>
        <p:origin x="-1744" y="-21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7064496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>
                <a:solidFill>
                  <a:srgbClr val="FFFFFF"/>
                </a:solidFill>
                <a:latin typeface="Source Sans Pro"/>
                <a:cs typeface="Source Sans Pro"/>
              </a:rPr>
              <a:t>Root Zone KSK: The Road Ahead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6114" y="5152820"/>
            <a:ext cx="5867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Edward Lewis |  DNS-OARC &amp; RIPE DNSWG 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May 2015</a:t>
            </a:r>
          </a:p>
          <a:p>
            <a:r>
              <a:rPr lang="en-US" sz="2000" dirty="0" err="1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edward.lewis@icann.org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02699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Current Design Team Plan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Study, discussion until June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Present report for ICANN Public Comment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One month, covering ICANN 53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One month to prepare final report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Root Zone Management Partners then develop a plan and execute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441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Team Roster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02699"/>
            <a:ext cx="8103072" cy="181588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Joe </a:t>
            </a: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Abley</a:t>
            </a: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John 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Dickinson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Ondrej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Sury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Yoshiro 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Yoneya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Jaap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Akkerhuis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Geoff Huston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Paul </a:t>
            </a: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Wouters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601" y="3498199"/>
            <a:ext cx="8103072" cy="9541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Plus participation of the aforementioned Root Zone Management Partners</a:t>
            </a:r>
          </a:p>
        </p:txBody>
      </p:sp>
    </p:spTree>
    <p:extLst>
      <p:ext uri="{BB962C8B-B14F-4D97-AF65-F5344CB8AC3E}">
        <p14:creationId xmlns:p14="http://schemas.microsoft.com/office/powerpoint/2010/main" val="384669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4601" y="1199499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On paper...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The industry collective wisdom is fairly mature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There have been many KSK rolls before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What works, breaks has been experienced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But the Root Zone KSK is different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Other KSK rolls inform the parent (or DLV)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 new root KSK has to be updated everywhere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Mitigated by RFC5011's trust anchor management</a:t>
            </a:r>
          </a:p>
        </p:txBody>
      </p:sp>
    </p:spTree>
    <p:extLst>
      <p:ext uri="{BB962C8B-B14F-4D97-AF65-F5344CB8AC3E}">
        <p14:creationId xmlns:p14="http://schemas.microsoft.com/office/powerpoint/2010/main" val="80029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02699"/>
            <a:ext cx="8103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...but...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Any plan will face external challenges</a:t>
            </a: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Will validators have trouble receiving responses during the roll? (Fragmentation issues)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Are automated trust anchor updates implemented correctly?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Will operators know how to prepare, how to react?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Will all DNSSEC code paths perform correctly?</a:t>
            </a:r>
          </a:p>
        </p:txBody>
      </p:sp>
    </p:spTree>
    <p:extLst>
      <p:ext uri="{BB962C8B-B14F-4D97-AF65-F5344CB8AC3E}">
        <p14:creationId xmlns:p14="http://schemas.microsoft.com/office/powerpoint/2010/main" val="195428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Discussion with the Design Team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02699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This presentation is to inform and invite participation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Concerns of the design team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MTU, IPv4 and IPv6 fragment handling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Alternate algorithm to RSA-SHA256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RFC 5011 and Trust Anchor maintenance</a:t>
            </a:r>
          </a:p>
          <a:p>
            <a:pPr lvl="1">
              <a:buSzPct val="75000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So, now, with members of the design team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What concerns do you have?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What comments do you want to add?</a:t>
            </a:r>
          </a:p>
        </p:txBody>
      </p:sp>
    </p:spTree>
    <p:extLst>
      <p:ext uri="{BB962C8B-B14F-4D97-AF65-F5344CB8AC3E}">
        <p14:creationId xmlns:p14="http://schemas.microsoft.com/office/powerpoint/2010/main" val="123088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Step 1 – Pre-publish new KSK (2015)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703177"/>
            <a:ext cx="3547613" cy="548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9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Step 2 – Regular ZSK Roll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800100"/>
            <a:ext cx="58737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0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Step 3 – Removal of old KSK (2010)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3177"/>
            <a:ext cx="9144000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48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Step 4 – Revoke 2010 after ZSK roll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98500"/>
            <a:ext cx="7767288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3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 Measured DNSKEY Response Sizes (TLD)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3177"/>
            <a:ext cx="9144000" cy="555792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889500" y="2006600"/>
            <a:ext cx="0" cy="353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18000" y="2006600"/>
            <a:ext cx="121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1500 Bytes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85100" y="516786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One outlier</a:t>
            </a: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8422454" y="5537200"/>
            <a:ext cx="353246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90700" y="2019300"/>
            <a:ext cx="0" cy="353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46200" y="2019300"/>
            <a:ext cx="105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512Bytes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8300" y="976868"/>
            <a:ext cx="472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One 2048b KSK, One 1280b ZSK, two signatures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289300" y="1346200"/>
            <a:ext cx="254000" cy="2667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44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044873"/>
            <a:ext cx="810307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Setting the scene</a:t>
            </a:r>
            <a:b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Change of Hardware Security Modules (HSMs)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Roll (change) the Key Signing Key (KSK)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big finish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Links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4601" y="1085199"/>
            <a:ext cx="81030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http://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www.iana.org</a:t>
            </a: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/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dnssec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http://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www.root-dnssec.org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http://</a:t>
            </a:r>
            <a:r>
              <a:rPr lang="en-US" sz="2800" dirty="0" err="1">
                <a:solidFill>
                  <a:srgbClr val="0C1F24"/>
                </a:solidFill>
                <a:latin typeface="Source Sans Pro Light"/>
                <a:cs typeface="Source Sans Pro Light"/>
              </a:rPr>
              <a:t>www.verisigninc.com</a:t>
            </a: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/assets/dps-zsk-operator-1527.pdf</a:t>
            </a:r>
          </a:p>
        </p:txBody>
      </p:sp>
    </p:spTree>
    <p:extLst>
      <p:ext uri="{BB962C8B-B14F-4D97-AF65-F5344CB8AC3E}">
        <p14:creationId xmlns:p14="http://schemas.microsoft.com/office/powerpoint/2010/main" val="255601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174099"/>
            <a:ext cx="8103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Root Zone KSK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The trust </a:t>
            </a: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a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nchor in the DNSSEC hierarchy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Has been in operation since June 2010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With no roll of key itself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And with no change of HSM (until April 2015)</a:t>
            </a:r>
          </a:p>
          <a:p>
            <a:pPr>
              <a:buSzPct val="75000"/>
            </a:pPr>
            <a:r>
              <a:rPr lang="en-US" sz="2800" dirty="0" smtClean="0">
                <a:solidFill>
                  <a:srgbClr val="1A87C9"/>
                </a:solidFill>
                <a:latin typeface="Source Sans Pro Light"/>
                <a:cs typeface="Source Sans Pro Light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"After 5 years of operation"</a:t>
            </a:r>
            <a:endParaRPr lang="en-US" sz="2800" b="1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Concerns over HSM (hardware) battery life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Requirement to roll the KSK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9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945499"/>
            <a:ext cx="8103072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Root Zone Management Partners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Internet Corporation for Assigned Names and Numbers (ICANN)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U.S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. Department of Commerce, </a:t>
            </a: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National Telecommunications and Information 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Administration (NTIA)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Verisign</a:t>
            </a:r>
            <a:endParaRPr lang="en-US" sz="28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External </a:t>
            </a: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Design Team for KSK roll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b="1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ICANN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Performs DNSSEC and KSK functions (plus others) in accordance with the IANA functions contract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00249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a...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945499"/>
            <a:ext cx="810307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KSK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Key-Signing Key signs DNSKEY RR set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Root Zone KSK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Public key in DNS Validator Trust Anchor sets</a:t>
            </a:r>
          </a:p>
          <a:p>
            <a:pPr marL="1657350" lvl="3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Copied everywhere - "configuration data"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Private key used only inside HSM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HSM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Hardware Security Module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Specialized 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hardware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Operates KSK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Prevents exposure of private key</a:t>
            </a:r>
          </a:p>
        </p:txBody>
      </p:sp>
    </p:spTree>
    <p:extLst>
      <p:ext uri="{BB962C8B-B14F-4D97-AF65-F5344CB8AC3E}">
        <p14:creationId xmlns:p14="http://schemas.microsoft.com/office/powerpoint/2010/main" val="63806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Impact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059799"/>
            <a:ext cx="8103072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HSM change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Not much impact to the public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So long as they work, they are unseen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Concerns that existing set is growing old</a:t>
            </a:r>
          </a:p>
          <a:p>
            <a:pPr marL="1200150" lvl="2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Specifically the internal battery</a:t>
            </a:r>
          </a:p>
          <a:p>
            <a:pPr>
              <a:buSzPct val="75000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KSK roll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Large impact (on those validating)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Anybody operating a validator has it now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All copies need to be updated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Trusting the new KSK is 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14060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today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059799"/>
            <a:ext cx="8103072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This presentation is intended to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Inform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Stir reaction and feedback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Call attention to a coming ICANN Public Comment Period on KSK roll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800" b="1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Two means for feedback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Informal via </a:t>
            </a:r>
            <a:r>
              <a:rPr lang="en-US" sz="28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mic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and mail list, comments picked up by KSK roll Design Team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Formal via an upcoming ICANN Public Comment period (to be announced)</a:t>
            </a:r>
          </a:p>
        </p:txBody>
      </p:sp>
    </p:spTree>
    <p:extLst>
      <p:ext uri="{BB962C8B-B14F-4D97-AF65-F5344CB8AC3E}">
        <p14:creationId xmlns:p14="http://schemas.microsoft.com/office/powerpoint/2010/main" val="364941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123299"/>
            <a:ext cx="810307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latin typeface="Source Sans Pro Light"/>
                <a:cs typeface="Source Sans Pro Light"/>
              </a:rPr>
              <a:t>Straightforward Replacement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latin typeface="Source Sans Pro Light"/>
                <a:cs typeface="Source Sans Pro Light"/>
              </a:rPr>
              <a:t>Same brand, newer model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800" dirty="0" smtClean="0"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Culpeper, Virginia, USA Facility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Ceremony XXI on April 9, 2015 (went flawlessly)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El Segundo, California, USA Facility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Ceremony XXII planned for August 13, 2015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800" b="1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Documented Plan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latin typeface="Source Sans Pro Light"/>
                <a:cs typeface="Source Sans Pro Light"/>
              </a:rPr>
              <a:t>https://</a:t>
            </a:r>
            <a:r>
              <a:rPr lang="en-US" sz="2800" dirty="0" err="1" smtClean="0">
                <a:latin typeface="Source Sans Pro Light"/>
                <a:cs typeface="Source Sans Pro Light"/>
              </a:rPr>
              <a:t>www.icann.org</a:t>
            </a:r>
            <a:r>
              <a:rPr lang="en-US" sz="2800" dirty="0" smtClean="0">
                <a:latin typeface="Source Sans Pro Light"/>
                <a:cs typeface="Source Sans Pro Light"/>
              </a:rPr>
              <a:t>/news/announcement-3-2015-03-23-en</a:t>
            </a:r>
          </a:p>
          <a:p>
            <a:pPr>
              <a:buSzPct val="75000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HSM Change (or "Tech Refresh")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1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KSK Roll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4601" y="1402699"/>
            <a:ext cx="810307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Compared to HSM change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Greater public impact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Various options to consider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8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Approach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>
                <a:solidFill>
                  <a:srgbClr val="0C1F24"/>
                </a:solidFill>
                <a:latin typeface="Source Sans Pro Light"/>
                <a:cs typeface="Source Sans Pro Light"/>
              </a:rPr>
              <a:t>ICANN Public Consultation (</a:t>
            </a: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2012)</a:t>
            </a:r>
            <a:endParaRPr lang="en-US" sz="28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Previous engineering effort (2013)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8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Current external design team (2015)</a:t>
            </a:r>
          </a:p>
        </p:txBody>
      </p:sp>
    </p:spTree>
    <p:extLst>
      <p:ext uri="{BB962C8B-B14F-4D97-AF65-F5344CB8AC3E}">
        <p14:creationId xmlns:p14="http://schemas.microsoft.com/office/powerpoint/2010/main" val="1289758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11640</TotalTime>
  <Words>765</Words>
  <Application>Microsoft Macintosh PowerPoint</Application>
  <PresentationFormat>On-screen Show (4:3)</PresentationFormat>
  <Paragraphs>149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Agenda</vt:lpstr>
      <vt:lpstr>Background</vt:lpstr>
      <vt:lpstr>The Players</vt:lpstr>
      <vt:lpstr>What is a...</vt:lpstr>
      <vt:lpstr>Public Impact</vt:lpstr>
      <vt:lpstr>Goal for today</vt:lpstr>
      <vt:lpstr>HSM Change (or "Tech Refresh")</vt:lpstr>
      <vt:lpstr>KSK Roll</vt:lpstr>
      <vt:lpstr>Milestones</vt:lpstr>
      <vt:lpstr>Design Team Roster</vt:lpstr>
      <vt:lpstr>In theory</vt:lpstr>
      <vt:lpstr>In practice</vt:lpstr>
      <vt:lpstr>A Discussion with the Design Team</vt:lpstr>
      <vt:lpstr>Potential Step 1 – Pre-publish new KSK (2015)</vt:lpstr>
      <vt:lpstr>Potential Step 2 – Regular ZSK Roll</vt:lpstr>
      <vt:lpstr>Potential Step 3 – Removal of old KSK (2010)</vt:lpstr>
      <vt:lpstr>Potential Step 4 – Revoke 2010 after ZSK roll</vt:lpstr>
      <vt:lpstr>Recently Measured DNSKEY Response Sizes (TLD)</vt:lpstr>
      <vt:lpstr>DNSSEC Links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Edward Lewis</cp:lastModifiedBy>
  <cp:revision>255</cp:revision>
  <cp:lastPrinted>2015-05-04T17:26:55Z</cp:lastPrinted>
  <dcterms:created xsi:type="dcterms:W3CDTF">2015-01-07T16:11:05Z</dcterms:created>
  <dcterms:modified xsi:type="dcterms:W3CDTF">2015-05-07T15:10:08Z</dcterms:modified>
</cp:coreProperties>
</file>