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4"/>
  </p:notesMasterIdLst>
  <p:sldIdLst>
    <p:sldId id="261" r:id="rId5"/>
    <p:sldId id="301" r:id="rId6"/>
    <p:sldId id="309" r:id="rId7"/>
    <p:sldId id="303" r:id="rId8"/>
    <p:sldId id="304" r:id="rId9"/>
    <p:sldId id="326" r:id="rId10"/>
    <p:sldId id="31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313" r:id="rId22"/>
    <p:sldId id="286" r:id="rId23"/>
    <p:sldId id="287" r:id="rId24"/>
    <p:sldId id="288" r:id="rId25"/>
    <p:sldId id="289" r:id="rId26"/>
    <p:sldId id="290" r:id="rId27"/>
    <p:sldId id="330" r:id="rId28"/>
    <p:sldId id="291" r:id="rId29"/>
    <p:sldId id="292" r:id="rId30"/>
    <p:sldId id="293" r:id="rId31"/>
    <p:sldId id="294" r:id="rId32"/>
    <p:sldId id="295" r:id="rId33"/>
    <p:sldId id="324" r:id="rId34"/>
    <p:sldId id="312" r:id="rId35"/>
    <p:sldId id="314" r:id="rId36"/>
    <p:sldId id="308" r:id="rId37"/>
    <p:sldId id="327" r:id="rId38"/>
    <p:sldId id="328" r:id="rId39"/>
    <p:sldId id="317" r:id="rId40"/>
    <p:sldId id="329" r:id="rId41"/>
    <p:sldId id="258" r:id="rId42"/>
    <p:sldId id="32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4"/>
    <a:srgbClr val="707070"/>
    <a:srgbClr val="99DDF5"/>
    <a:srgbClr val="FFFFFF"/>
    <a:srgbClr val="D9D9D9"/>
    <a:srgbClr val="0E273E"/>
    <a:srgbClr val="0061A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99172" autoAdjust="0"/>
  </p:normalViewPr>
  <p:slideViewPr>
    <p:cSldViewPr snapToGrid="0" snapToObjects="1">
      <p:cViewPr varScale="1">
        <p:scale>
          <a:sx n="69" d="100"/>
          <a:sy n="69" d="100"/>
        </p:scale>
        <p:origin x="-768" y="-104"/>
      </p:cViewPr>
      <p:guideLst>
        <p:guide orient="horz" pos="688"/>
        <p:guide orient="horz" pos="3998"/>
        <p:guide pos="2880"/>
        <p:guide pos="297"/>
        <p:guide pos="5481"/>
      </p:guideLst>
    </p:cSldViewPr>
  </p:slideViewPr>
  <p:outlineViewPr>
    <p:cViewPr>
      <p:scale>
        <a:sx n="33" d="100"/>
        <a:sy n="33" d="100"/>
      </p:scale>
      <p:origin x="0" y="32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E4639-7281-4FF4-81B7-10FBC2685C5A}" type="datetimeFigureOut">
              <a:rPr lang="en-US" smtClean="0"/>
              <a:t>10/2/15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CDC1-0459-4649-9404-C11007AD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74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7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server resolution systems  are compromised, there are risks beyond the privacy 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3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</a:t>
            </a:r>
            <a:r>
              <a:rPr lang="en-US" baseline="0" dirty="0" smtClean="0"/>
              <a:t> server resolution (or other) systems  are compromised, there are risks beyond the privacy ones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Illustrates</a:t>
            </a:r>
            <a:r>
              <a:rPr lang="en-US" baseline="0" dirty="0" smtClean="0"/>
              <a:t> just one</a:t>
            </a:r>
            <a:r>
              <a:rPr lang="en-US" dirty="0" smtClean="0"/>
              <a:t> of the ways to do </a:t>
            </a:r>
            <a:r>
              <a:rPr lang="en-US" dirty="0" err="1" smtClean="0"/>
              <a:t>qname</a:t>
            </a:r>
            <a:r>
              <a:rPr lang="en-US" dirty="0" smtClean="0"/>
              <a:t> minimization</a:t>
            </a:r>
          </a:p>
          <a:p>
            <a:r>
              <a:rPr lang="en-US" dirty="0" smtClean="0"/>
              <a:t>For</a:t>
            </a:r>
            <a:r>
              <a:rPr lang="en-US" baseline="0" dirty="0" smtClean="0"/>
              <a:t> much more detail, see </a:t>
            </a:r>
            <a:r>
              <a:rPr lang="en-US" baseline="0" dirty="0" err="1" smtClean="0"/>
              <a:t>Shumon’s</a:t>
            </a:r>
            <a:r>
              <a:rPr lang="en-US" baseline="0" dirty="0" smtClean="0"/>
              <a:t> talk at the DNS-OARC Spring 2015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99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Topic</a:t>
            </a:r>
            <a:r>
              <a:rPr lang="en-US" baseline="0" dirty="0" smtClean="0"/>
              <a:t> is very familiar to DNS-OARC</a:t>
            </a:r>
          </a:p>
          <a:p>
            <a:r>
              <a:rPr lang="en-US" baseline="0" dirty="0" smtClean="0"/>
              <a:t>Make sure to name Sharon and DKG in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Mayrhofer</a:t>
            </a:r>
            <a:r>
              <a:rPr lang="en-US" dirty="0" smtClean="0"/>
              <a:t> and DKG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2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7049"/>
          <a:stretch/>
        </p:blipFill>
        <p:spPr>
          <a:xfrm>
            <a:off x="0" y="0"/>
            <a:ext cx="9144000" cy="34210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Z:\SkyDrive\Work\current projects master\Verisign\Registrar Days 2013\!assets\Verisign-Logo_stack_whitetex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1015314"/>
            <a:ext cx="1524000" cy="1419498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0" y="1600691"/>
            <a:ext cx="2635250" cy="236045"/>
          </a:xfrm>
          <a:prstGeom prst="rect">
            <a:avLst/>
          </a:prstGeom>
          <a:effectLst>
            <a:outerShdw blurRad="38100" algn="ctr" rotWithShape="0">
              <a:prstClr val="black">
                <a:alpha val="30000"/>
              </a:prstClr>
            </a:outerShdw>
          </a:effectLst>
        </p:spPr>
      </p:pic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LD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421063"/>
          </a:xfrm>
          <a:prstGeom prst="rect">
            <a:avLst/>
          </a:prstGeom>
          <a:gradFill flip="none" rotWithShape="1">
            <a:gsLst>
              <a:gs pos="0">
                <a:srgbClr val="DCDCDC"/>
              </a:gs>
              <a:gs pos="100000">
                <a:srgbClr val="DCDCDC"/>
              </a:gs>
              <a:gs pos="85000">
                <a:srgbClr val="FFFFFF"/>
              </a:gs>
              <a:gs pos="15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PbVRSN_Portfolio_Vert_Final_20130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836" y="355779"/>
            <a:ext cx="6446735" cy="27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erver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2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41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0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ot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3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3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D4D4D4"/>
              </a:gs>
              <a:gs pos="100000">
                <a:srgbClr val="70707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61A1D4"/>
              </a:gs>
              <a:gs pos="100000">
                <a:srgbClr val="0061A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99DDF5"/>
                </a:solidFill>
              </a:defRPr>
            </a:lvl1pPr>
            <a:lvl2pPr marL="0" indent="0">
              <a:buNone/>
              <a:defRPr sz="1800">
                <a:solidFill>
                  <a:srgbClr val="99DDF5"/>
                </a:solidFill>
              </a:defRPr>
            </a:lvl2pPr>
            <a:lvl3pPr marL="0" indent="0">
              <a:buNone/>
              <a:defRPr sz="1600">
                <a:solidFill>
                  <a:srgbClr val="99DDF5"/>
                </a:solidFill>
              </a:defRPr>
            </a:lvl3pPr>
            <a:lvl4pPr marL="0" indent="0">
              <a:buNone/>
              <a:defRPr sz="1400">
                <a:solidFill>
                  <a:srgbClr val="99DDF5"/>
                </a:solidFill>
              </a:defRPr>
            </a:lvl4pPr>
            <a:lvl5pPr marL="0" indent="0">
              <a:buNone/>
              <a:defRPr sz="1400">
                <a:solidFill>
                  <a:srgbClr val="99DDF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8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7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0061A3"/>
              </a:gs>
              <a:gs pos="100000">
                <a:srgbClr val="0E273E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99DDF5"/>
                </a:solidFill>
              </a:defRPr>
            </a:lvl1pPr>
            <a:lvl2pPr marL="0" indent="0">
              <a:buNone/>
              <a:defRPr sz="1800">
                <a:solidFill>
                  <a:srgbClr val="99DDF5"/>
                </a:solidFill>
              </a:defRPr>
            </a:lvl2pPr>
            <a:lvl3pPr marL="0" indent="0">
              <a:buNone/>
              <a:defRPr sz="1600">
                <a:solidFill>
                  <a:srgbClr val="99DDF5"/>
                </a:solidFill>
              </a:defRPr>
            </a:lvl3pPr>
            <a:lvl4pPr marL="0" indent="0">
              <a:buNone/>
              <a:defRPr sz="1400">
                <a:solidFill>
                  <a:srgbClr val="99DDF5"/>
                </a:solidFill>
              </a:defRPr>
            </a:lvl4pPr>
            <a:lvl5pPr marL="0" indent="0">
              <a:buNone/>
              <a:defRPr sz="1400">
                <a:solidFill>
                  <a:srgbClr val="99DDF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6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8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5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1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Dark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99DDF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64" y="6451598"/>
            <a:ext cx="1554472" cy="3238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1488" y="1092200"/>
            <a:ext cx="8215312" cy="5254625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650" y="6521449"/>
            <a:ext cx="3035300" cy="18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8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Verisign</a:t>
            </a:r>
            <a:r>
              <a:rPr lang="en-US" sz="8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Public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RSN_logo_vertical_RGB_vect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58" y="2154922"/>
            <a:ext cx="2733958" cy="2540142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rgbClr val="7F7F7F"/>
                </a:solidFill>
              </a:rPr>
              <a:t>© </a:t>
            </a:r>
            <a:r>
              <a:rPr lang="en-US" sz="700" b="1" dirty="0" smtClean="0">
                <a:solidFill>
                  <a:srgbClr val="7F7F7F"/>
                </a:solidFill>
              </a:rPr>
              <a:t>2013 </a:t>
            </a:r>
            <a:r>
              <a:rPr lang="en-US" sz="700" b="1" dirty="0">
                <a:solidFill>
                  <a:srgbClr val="7F7F7F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rgbClr val="7F7F7F"/>
                </a:solidFill>
              </a:rPr>
              <a:t>VERISIGN </a:t>
            </a:r>
            <a:r>
              <a:rPr lang="en-US" sz="700" b="1" dirty="0">
                <a:solidFill>
                  <a:srgbClr val="7F7F7F"/>
                </a:solidFill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rgbClr val="7F7F7F"/>
                </a:solidFill>
              </a:rPr>
              <a:t>All </a:t>
            </a:r>
            <a:r>
              <a:rPr lang="en-US" sz="700" b="1" dirty="0">
                <a:solidFill>
                  <a:srgbClr val="7F7F7F"/>
                </a:solidFill>
              </a:rPr>
              <a:t>other trademarks are property of their respective owners.</a:t>
            </a:r>
            <a:endParaRPr lang="en-US" sz="7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 - Dark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chemeClr val="bg1"/>
                </a:solidFill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</a:rPr>
              <a:t>2013 </a:t>
            </a:r>
            <a:r>
              <a:rPr lang="en-US" sz="700" b="1" dirty="0">
                <a:solidFill>
                  <a:schemeClr val="bg1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chemeClr val="bg1"/>
                </a:solidFill>
              </a:rPr>
              <a:t>VERISIGN </a:t>
            </a:r>
            <a:r>
              <a:rPr lang="en-US" sz="700" b="1" dirty="0">
                <a:solidFill>
                  <a:schemeClr val="bg1"/>
                </a:solidFill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chemeClr val="bg1"/>
                </a:solidFill>
              </a:rPr>
              <a:t>All </a:t>
            </a:r>
            <a:r>
              <a:rPr lang="en-US" sz="700" b="1" dirty="0">
                <a:solidFill>
                  <a:schemeClr val="bg1"/>
                </a:solidFill>
              </a:rPr>
              <a:t>other trademarks are property of their respective owners.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5" name="Picture 4" descr="PoweredBy_lockup_RGB_vector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103" y="2007704"/>
            <a:ext cx="2131030" cy="23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8992"/>
            <a:ext cx="8229600" cy="5255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537323"/>
            <a:ext cx="355600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60" y="6451598"/>
            <a:ext cx="1554480" cy="323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-1085274" y="6565902"/>
            <a:ext cx="842818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0650" y="6521449"/>
            <a:ext cx="3035300" cy="18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800" b="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Verisign</a:t>
            </a:r>
            <a:r>
              <a:rPr lang="en-US" sz="800" b="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Public</a:t>
            </a:r>
            <a:endParaRPr lang="en-US" b="0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15900" y="6409094"/>
            <a:ext cx="328295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8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5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4" r:id="rId13"/>
    <p:sldLayoutId id="214748366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kern="1200" dirty="0">
          <a:solidFill>
            <a:srgbClr val="0661A3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21208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86968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7864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ools.ietf.org/html/draft-ietf-dprive-dns-over-tl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icir.org/vern/papers/meek-PETS-2015.pdf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DNS Privacy Overview</a:t>
            </a:r>
            <a:endParaRPr lang="en-US" sz="3600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Allison </a:t>
            </a:r>
            <a:r>
              <a:rPr lang="en-US" dirty="0" err="1" smtClean="0"/>
              <a:t>Mankin</a:t>
            </a:r>
            <a:r>
              <a:rPr lang="en-US" dirty="0" smtClean="0"/>
              <a:t> &amp; Shumon Huque, Verisign Labs</a:t>
            </a:r>
          </a:p>
          <a:p>
            <a:r>
              <a:rPr lang="en-US" dirty="0" smtClean="0"/>
              <a:t>DNS-OARC Fall Workshop</a:t>
            </a:r>
          </a:p>
          <a:p>
            <a:r>
              <a:rPr lang="en-US" sz="1800" dirty="0" smtClean="0"/>
              <a:t>October 3, 2015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818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Presentation_Ic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32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5" descr="Presentation_Icon3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 descr="Presentation_Icon3-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08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Presentation_Icon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Presentation_Icon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127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 descr="Presentation_Icon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609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3810000" y="2938463"/>
            <a:ext cx="2282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Recursive Name Server</a:t>
            </a:r>
          </a:p>
        </p:txBody>
      </p:sp>
      <p:sp>
        <p:nvSpPr>
          <p:cNvPr id="16392" name="TextBox 29"/>
          <p:cNvSpPr txBox="1">
            <a:spLocks noChangeArrowheads="1"/>
          </p:cNvSpPr>
          <p:nvPr/>
        </p:nvSpPr>
        <p:spPr bwMode="auto">
          <a:xfrm>
            <a:off x="914400" y="1295400"/>
            <a:ext cx="182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Root Name Server</a:t>
            </a:r>
          </a:p>
        </p:txBody>
      </p:sp>
      <p:sp>
        <p:nvSpPr>
          <p:cNvPr id="16393" name="TextBox 31"/>
          <p:cNvSpPr txBox="1">
            <a:spLocks noChangeArrowheads="1"/>
          </p:cNvSpPr>
          <p:nvPr/>
        </p:nvSpPr>
        <p:spPr bwMode="auto">
          <a:xfrm>
            <a:off x="914400" y="2971800"/>
            <a:ext cx="1868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.com Name Server</a:t>
            </a:r>
          </a:p>
        </p:txBody>
      </p:sp>
      <p:sp>
        <p:nvSpPr>
          <p:cNvPr id="16394" name="TextBox 32"/>
          <p:cNvSpPr txBox="1">
            <a:spLocks noChangeArrowheads="1"/>
          </p:cNvSpPr>
          <p:nvPr/>
        </p:nvSpPr>
        <p:spPr bwMode="auto">
          <a:xfrm>
            <a:off x="533400" y="4495800"/>
            <a:ext cx="2647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example.com Name Server</a:t>
            </a:r>
          </a:p>
        </p:txBody>
      </p:sp>
      <p:sp>
        <p:nvSpPr>
          <p:cNvPr id="16395" name="TextBox 19"/>
          <p:cNvSpPr txBox="1">
            <a:spLocks noChangeArrowheads="1"/>
          </p:cNvSpPr>
          <p:nvPr/>
        </p:nvSpPr>
        <p:spPr bwMode="auto">
          <a:xfrm>
            <a:off x="5334000" y="34290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257800" y="3733800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239000" y="35941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H="1">
            <a:off x="2667000" y="2057400"/>
            <a:ext cx="251460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V="1">
            <a:off x="5181600" y="2057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6400" name="TextBox 46"/>
          <p:cNvSpPr txBox="1">
            <a:spLocks noChangeArrowheads="1"/>
          </p:cNvSpPr>
          <p:nvPr/>
        </p:nvSpPr>
        <p:spPr bwMode="auto">
          <a:xfrm>
            <a:off x="2895600" y="1827213"/>
            <a:ext cx="1633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16401" name="TextBox 47"/>
          <p:cNvSpPr txBox="1">
            <a:spLocks noChangeArrowheads="1"/>
          </p:cNvSpPr>
          <p:nvPr/>
        </p:nvSpPr>
        <p:spPr bwMode="auto">
          <a:xfrm>
            <a:off x="5105400" y="26797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402" name="TextBox 48"/>
          <p:cNvSpPr txBox="1">
            <a:spLocks noChangeArrowheads="1"/>
          </p:cNvSpPr>
          <p:nvPr/>
        </p:nvSpPr>
        <p:spPr bwMode="auto">
          <a:xfrm>
            <a:off x="2895600" y="2362200"/>
            <a:ext cx="1754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.com name server</a:t>
            </a:r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flipH="1">
            <a:off x="2743200" y="2362200"/>
            <a:ext cx="2133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>
            <a:off x="4876800" y="2362200"/>
            <a:ext cx="0" cy="5334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6405" name="TextBox 55"/>
          <p:cNvSpPr txBox="1">
            <a:spLocks noChangeArrowheads="1"/>
          </p:cNvSpPr>
          <p:nvPr/>
        </p:nvSpPr>
        <p:spPr bwMode="auto">
          <a:xfrm>
            <a:off x="2667000" y="22225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2743200" y="3581400"/>
            <a:ext cx="17526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6407" name="TextBox 59"/>
          <p:cNvSpPr txBox="1">
            <a:spLocks noChangeArrowheads="1"/>
          </p:cNvSpPr>
          <p:nvPr/>
        </p:nvSpPr>
        <p:spPr bwMode="auto">
          <a:xfrm>
            <a:off x="2819400" y="32766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16408" name="TextBox 60"/>
          <p:cNvSpPr txBox="1">
            <a:spLocks noChangeArrowheads="1"/>
          </p:cNvSpPr>
          <p:nvPr/>
        </p:nvSpPr>
        <p:spPr bwMode="auto">
          <a:xfrm>
            <a:off x="4495800" y="34417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409" name="TextBox 61"/>
          <p:cNvSpPr txBox="1">
            <a:spLocks noChangeArrowheads="1"/>
          </p:cNvSpPr>
          <p:nvPr/>
        </p:nvSpPr>
        <p:spPr bwMode="auto">
          <a:xfrm>
            <a:off x="2590800" y="3960813"/>
            <a:ext cx="2290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example.com name server</a:t>
            </a:r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2743200" y="3886200"/>
            <a:ext cx="19812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6411" name="TextBox 65"/>
          <p:cNvSpPr txBox="1">
            <a:spLocks noChangeArrowheads="1"/>
          </p:cNvSpPr>
          <p:nvPr/>
        </p:nvSpPr>
        <p:spPr bwMode="auto">
          <a:xfrm>
            <a:off x="2667000" y="37465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 flipH="1">
            <a:off x="2667000" y="5181600"/>
            <a:ext cx="2133600" cy="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 flipV="1">
            <a:off x="4800600" y="4495800"/>
            <a:ext cx="0" cy="685800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4724400" y="44323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6</a:t>
            </a:r>
          </a:p>
        </p:txBody>
      </p:sp>
      <p:sp>
        <p:nvSpPr>
          <p:cNvPr id="16415" name="TextBox 72"/>
          <p:cNvSpPr txBox="1">
            <a:spLocks noChangeArrowheads="1"/>
          </p:cNvSpPr>
          <p:nvPr/>
        </p:nvSpPr>
        <p:spPr bwMode="auto">
          <a:xfrm>
            <a:off x="2743200" y="4876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V="1">
            <a:off x="5105400" y="4495800"/>
            <a:ext cx="0" cy="106680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2667000" y="5561013"/>
            <a:ext cx="2438400" cy="1587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6418" name="TextBox 81"/>
          <p:cNvSpPr txBox="1">
            <a:spLocks noChangeArrowheads="1"/>
          </p:cNvSpPr>
          <p:nvPr/>
        </p:nvSpPr>
        <p:spPr bwMode="auto">
          <a:xfrm>
            <a:off x="2971800" y="55626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>
            <a:off x="5257800" y="4025900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6420" name="TextBox 90"/>
          <p:cNvSpPr txBox="1">
            <a:spLocks noChangeArrowheads="1"/>
          </p:cNvSpPr>
          <p:nvPr/>
        </p:nvSpPr>
        <p:spPr bwMode="auto">
          <a:xfrm>
            <a:off x="5638800" y="40259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667000" y="54102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57800" y="38862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8</a:t>
            </a:r>
          </a:p>
        </p:txBody>
      </p:sp>
      <p:cxnSp>
        <p:nvCxnSpPr>
          <p:cNvPr id="99" name="Straight Arrow Connector 98"/>
          <p:cNvCxnSpPr>
            <a:cxnSpLocks noChangeShapeType="1"/>
          </p:cNvCxnSpPr>
          <p:nvPr/>
        </p:nvCxnSpPr>
        <p:spPr bwMode="auto">
          <a:xfrm flipV="1">
            <a:off x="7772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6424" name="TextBox 101"/>
          <p:cNvSpPr txBox="1">
            <a:spLocks noChangeArrowheads="1"/>
          </p:cNvSpPr>
          <p:nvPr/>
        </p:nvSpPr>
        <p:spPr bwMode="auto">
          <a:xfrm>
            <a:off x="6958013" y="2743200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Request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28956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9</a:t>
            </a:r>
          </a:p>
        </p:txBody>
      </p: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>
            <a:off x="8153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TextBox 105"/>
          <p:cNvSpPr txBox="1"/>
          <p:nvPr/>
        </p:nvSpPr>
        <p:spPr>
          <a:xfrm>
            <a:off x="7924800" y="2895600"/>
            <a:ext cx="3810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10</a:t>
            </a:r>
          </a:p>
        </p:txBody>
      </p:sp>
      <p:sp>
        <p:nvSpPr>
          <p:cNvPr id="16428" name="TextBox 106"/>
          <p:cNvSpPr txBox="1">
            <a:spLocks noChangeArrowheads="1"/>
          </p:cNvSpPr>
          <p:nvPr/>
        </p:nvSpPr>
        <p:spPr bwMode="auto">
          <a:xfrm>
            <a:off x="8256588" y="2743200"/>
            <a:ext cx="7604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Response</a:t>
            </a:r>
          </a:p>
        </p:txBody>
      </p:sp>
      <p:sp>
        <p:nvSpPr>
          <p:cNvPr id="16429" name="TextBox 108"/>
          <p:cNvSpPr txBox="1">
            <a:spLocks noChangeArrowheads="1"/>
          </p:cNvSpPr>
          <p:nvPr/>
        </p:nvSpPr>
        <p:spPr bwMode="auto">
          <a:xfrm>
            <a:off x="6824663" y="1066800"/>
            <a:ext cx="1933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www.example.com</a:t>
            </a:r>
          </a:p>
          <a:p>
            <a:pPr algn="ctr"/>
            <a:r>
              <a:rPr lang="en-US" sz="1600">
                <a:latin typeface="Trebuchet MS" charset="0"/>
              </a:rPr>
              <a:t>Web Server</a:t>
            </a:r>
          </a:p>
          <a:p>
            <a:pPr algn="ctr"/>
            <a:r>
              <a:rPr lang="en-US" sz="1600">
                <a:latin typeface="Trebuchet MS" charset="0"/>
              </a:rPr>
              <a:t>93.184.216.34</a:t>
            </a:r>
          </a:p>
        </p:txBody>
      </p:sp>
      <p:sp>
        <p:nvSpPr>
          <p:cNvPr id="49" name="Explosion 1 48"/>
          <p:cNvSpPr/>
          <p:nvPr/>
        </p:nvSpPr>
        <p:spPr bwMode="auto">
          <a:xfrm>
            <a:off x="5410200" y="3352800"/>
            <a:ext cx="1848523" cy="9144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Eavesdrop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Risk 1:  Between Client and Recursive</a:t>
            </a:r>
            <a:endParaRPr lang="en-US" sz="3800" dirty="0"/>
          </a:p>
        </p:txBody>
      </p:sp>
      <p:sp>
        <p:nvSpPr>
          <p:cNvPr id="16434" name="TextBox 83"/>
          <p:cNvSpPr txBox="1">
            <a:spLocks noChangeArrowheads="1"/>
          </p:cNvSpPr>
          <p:nvPr/>
        </p:nvSpPr>
        <p:spPr bwMode="auto">
          <a:xfrm>
            <a:off x="7162800" y="4800600"/>
            <a:ext cx="140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Internet User</a:t>
            </a:r>
          </a:p>
          <a:p>
            <a:pPr algn="ctr"/>
            <a:r>
              <a:rPr lang="en-US" sz="1600">
                <a:latin typeface="Trebuchet MS" charset="0"/>
              </a:rPr>
              <a:t>(Client)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Risk 2:  at Recursive Name Server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Recursive name server learns client’s 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browsing (and other) </a:t>
            </a:r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history through its DNS traffic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Adversary may 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compromise server systems to get </a:t>
            </a:r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this data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Server itself may be “adversary,” misusing data …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How to protect against compromise, misuse?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resentation_Ic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32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5" descr="Presentation_Icon3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9" descr="Presentation_Icon3-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08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Presentation_Icon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Presentation_Icon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127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Presentation_Icon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609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3886200" y="2938463"/>
            <a:ext cx="2282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Recursive Name Server</a:t>
            </a:r>
          </a:p>
        </p:txBody>
      </p:sp>
      <p:sp>
        <p:nvSpPr>
          <p:cNvPr id="18440" name="TextBox 29"/>
          <p:cNvSpPr txBox="1">
            <a:spLocks noChangeArrowheads="1"/>
          </p:cNvSpPr>
          <p:nvPr/>
        </p:nvSpPr>
        <p:spPr bwMode="auto">
          <a:xfrm>
            <a:off x="914400" y="1295400"/>
            <a:ext cx="182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Root Name Server</a:t>
            </a:r>
          </a:p>
        </p:txBody>
      </p:sp>
      <p:sp>
        <p:nvSpPr>
          <p:cNvPr id="18441" name="TextBox 31"/>
          <p:cNvSpPr txBox="1">
            <a:spLocks noChangeArrowheads="1"/>
          </p:cNvSpPr>
          <p:nvPr/>
        </p:nvSpPr>
        <p:spPr bwMode="auto">
          <a:xfrm>
            <a:off x="914400" y="2971800"/>
            <a:ext cx="1868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.com Name Server</a:t>
            </a:r>
          </a:p>
        </p:txBody>
      </p:sp>
      <p:sp>
        <p:nvSpPr>
          <p:cNvPr id="18442" name="TextBox 32"/>
          <p:cNvSpPr txBox="1">
            <a:spLocks noChangeArrowheads="1"/>
          </p:cNvSpPr>
          <p:nvPr/>
        </p:nvSpPr>
        <p:spPr bwMode="auto">
          <a:xfrm>
            <a:off x="533400" y="4495800"/>
            <a:ext cx="2647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example.com Name Server</a:t>
            </a:r>
          </a:p>
        </p:txBody>
      </p:sp>
      <p:sp>
        <p:nvSpPr>
          <p:cNvPr id="18443" name="TextBox 19"/>
          <p:cNvSpPr txBox="1">
            <a:spLocks noChangeArrowheads="1"/>
          </p:cNvSpPr>
          <p:nvPr/>
        </p:nvSpPr>
        <p:spPr bwMode="auto">
          <a:xfrm>
            <a:off x="5334000" y="3352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257800" y="3657600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162800" y="35179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H="1">
            <a:off x="2667000" y="2057400"/>
            <a:ext cx="251460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V="1">
            <a:off x="5180013" y="2057400"/>
            <a:ext cx="1587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8448" name="TextBox 46"/>
          <p:cNvSpPr txBox="1">
            <a:spLocks noChangeArrowheads="1"/>
          </p:cNvSpPr>
          <p:nvPr/>
        </p:nvSpPr>
        <p:spPr bwMode="auto">
          <a:xfrm>
            <a:off x="2895600" y="1827213"/>
            <a:ext cx="1633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18449" name="TextBox 47"/>
          <p:cNvSpPr txBox="1">
            <a:spLocks noChangeArrowheads="1"/>
          </p:cNvSpPr>
          <p:nvPr/>
        </p:nvSpPr>
        <p:spPr bwMode="auto">
          <a:xfrm>
            <a:off x="5029200" y="26797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450" name="TextBox 48"/>
          <p:cNvSpPr txBox="1">
            <a:spLocks noChangeArrowheads="1"/>
          </p:cNvSpPr>
          <p:nvPr/>
        </p:nvSpPr>
        <p:spPr bwMode="auto">
          <a:xfrm>
            <a:off x="2895600" y="2362200"/>
            <a:ext cx="1754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.com name server</a:t>
            </a:r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flipH="1">
            <a:off x="2743200" y="2362200"/>
            <a:ext cx="2133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>
            <a:off x="4876800" y="2362200"/>
            <a:ext cx="0" cy="6096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8453" name="TextBox 55"/>
          <p:cNvSpPr txBox="1">
            <a:spLocks noChangeArrowheads="1"/>
          </p:cNvSpPr>
          <p:nvPr/>
        </p:nvSpPr>
        <p:spPr bwMode="auto">
          <a:xfrm>
            <a:off x="2667000" y="22225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2743200" y="3581400"/>
            <a:ext cx="17526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8455" name="TextBox 59"/>
          <p:cNvSpPr txBox="1">
            <a:spLocks noChangeArrowheads="1"/>
          </p:cNvSpPr>
          <p:nvPr/>
        </p:nvSpPr>
        <p:spPr bwMode="auto">
          <a:xfrm>
            <a:off x="2819400" y="32766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18456" name="TextBox 60"/>
          <p:cNvSpPr txBox="1">
            <a:spLocks noChangeArrowheads="1"/>
          </p:cNvSpPr>
          <p:nvPr/>
        </p:nvSpPr>
        <p:spPr bwMode="auto">
          <a:xfrm>
            <a:off x="4495800" y="34417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457" name="TextBox 61"/>
          <p:cNvSpPr txBox="1">
            <a:spLocks noChangeArrowheads="1"/>
          </p:cNvSpPr>
          <p:nvPr/>
        </p:nvSpPr>
        <p:spPr bwMode="auto">
          <a:xfrm>
            <a:off x="2590800" y="3960813"/>
            <a:ext cx="2290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example.com name server</a:t>
            </a:r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2743200" y="3886200"/>
            <a:ext cx="19812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8459" name="TextBox 65"/>
          <p:cNvSpPr txBox="1">
            <a:spLocks noChangeArrowheads="1"/>
          </p:cNvSpPr>
          <p:nvPr/>
        </p:nvSpPr>
        <p:spPr bwMode="auto">
          <a:xfrm>
            <a:off x="2667000" y="37465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 flipH="1">
            <a:off x="2667000" y="5181600"/>
            <a:ext cx="2209800" cy="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 flipV="1">
            <a:off x="4876800" y="4495800"/>
            <a:ext cx="0" cy="685800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4724400" y="44958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6</a:t>
            </a:r>
          </a:p>
        </p:txBody>
      </p:sp>
      <p:sp>
        <p:nvSpPr>
          <p:cNvPr id="18463" name="TextBox 72"/>
          <p:cNvSpPr txBox="1">
            <a:spLocks noChangeArrowheads="1"/>
          </p:cNvSpPr>
          <p:nvPr/>
        </p:nvSpPr>
        <p:spPr bwMode="auto">
          <a:xfrm>
            <a:off x="2743200" y="4876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V="1">
            <a:off x="5105400" y="4495800"/>
            <a:ext cx="0" cy="106680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2667000" y="5561013"/>
            <a:ext cx="2438400" cy="1587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8466" name="TextBox 81"/>
          <p:cNvSpPr txBox="1">
            <a:spLocks noChangeArrowheads="1"/>
          </p:cNvSpPr>
          <p:nvPr/>
        </p:nvSpPr>
        <p:spPr bwMode="auto">
          <a:xfrm>
            <a:off x="2971800" y="55626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>
            <a:off x="5257800" y="4081463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8468" name="TextBox 90"/>
          <p:cNvSpPr txBox="1">
            <a:spLocks noChangeArrowheads="1"/>
          </p:cNvSpPr>
          <p:nvPr/>
        </p:nvSpPr>
        <p:spPr bwMode="auto">
          <a:xfrm>
            <a:off x="5638800" y="4081463"/>
            <a:ext cx="1270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667000" y="54102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57800" y="39751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8</a:t>
            </a:r>
          </a:p>
        </p:txBody>
      </p:sp>
      <p:cxnSp>
        <p:nvCxnSpPr>
          <p:cNvPr id="99" name="Straight Arrow Connector 98"/>
          <p:cNvCxnSpPr>
            <a:cxnSpLocks noChangeShapeType="1"/>
          </p:cNvCxnSpPr>
          <p:nvPr/>
        </p:nvCxnSpPr>
        <p:spPr bwMode="auto">
          <a:xfrm flipV="1">
            <a:off x="7772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8472" name="TextBox 101"/>
          <p:cNvSpPr txBox="1">
            <a:spLocks noChangeArrowheads="1"/>
          </p:cNvSpPr>
          <p:nvPr/>
        </p:nvSpPr>
        <p:spPr bwMode="auto">
          <a:xfrm>
            <a:off x="6958013" y="2743200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Request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28956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9</a:t>
            </a:r>
          </a:p>
        </p:txBody>
      </p: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>
            <a:off x="8153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TextBox 105"/>
          <p:cNvSpPr txBox="1"/>
          <p:nvPr/>
        </p:nvSpPr>
        <p:spPr>
          <a:xfrm>
            <a:off x="7924800" y="2895600"/>
            <a:ext cx="3810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10</a:t>
            </a:r>
          </a:p>
        </p:txBody>
      </p:sp>
      <p:sp>
        <p:nvSpPr>
          <p:cNvPr id="18476" name="TextBox 106"/>
          <p:cNvSpPr txBox="1">
            <a:spLocks noChangeArrowheads="1"/>
          </p:cNvSpPr>
          <p:nvPr/>
        </p:nvSpPr>
        <p:spPr bwMode="auto">
          <a:xfrm>
            <a:off x="8256588" y="2770188"/>
            <a:ext cx="7604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Response</a:t>
            </a:r>
          </a:p>
        </p:txBody>
      </p:sp>
      <p:sp>
        <p:nvSpPr>
          <p:cNvPr id="18477" name="TextBox 108"/>
          <p:cNvSpPr txBox="1">
            <a:spLocks noChangeArrowheads="1"/>
          </p:cNvSpPr>
          <p:nvPr/>
        </p:nvSpPr>
        <p:spPr bwMode="auto">
          <a:xfrm>
            <a:off x="6824663" y="1066800"/>
            <a:ext cx="1933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www.example.com</a:t>
            </a:r>
          </a:p>
          <a:p>
            <a:pPr algn="ctr"/>
            <a:r>
              <a:rPr lang="en-US" sz="1600">
                <a:latin typeface="Trebuchet MS" charset="0"/>
              </a:rPr>
              <a:t>Web Server</a:t>
            </a:r>
          </a:p>
          <a:p>
            <a:pPr algn="ctr"/>
            <a:r>
              <a:rPr lang="en-US" sz="1600">
                <a:latin typeface="Trebuchet MS" charset="0"/>
              </a:rPr>
              <a:t>93.184.216.34</a:t>
            </a: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Risk 2:  at Recursive Name Server</a:t>
            </a:r>
            <a:endParaRPr lang="en-US" sz="3800" dirty="0"/>
          </a:p>
        </p:txBody>
      </p:sp>
      <p:sp>
        <p:nvSpPr>
          <p:cNvPr id="52" name="Explosion 1 51"/>
          <p:cNvSpPr/>
          <p:nvPr/>
        </p:nvSpPr>
        <p:spPr bwMode="auto">
          <a:xfrm>
            <a:off x="4343400" y="3505200"/>
            <a:ext cx="1295400" cy="6096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Misuse</a:t>
            </a:r>
          </a:p>
        </p:txBody>
      </p:sp>
      <p:sp>
        <p:nvSpPr>
          <p:cNvPr id="18482" name="TextBox 83"/>
          <p:cNvSpPr txBox="1">
            <a:spLocks noChangeArrowheads="1"/>
          </p:cNvSpPr>
          <p:nvPr/>
        </p:nvSpPr>
        <p:spPr bwMode="auto">
          <a:xfrm>
            <a:off x="7162800" y="4800600"/>
            <a:ext cx="140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Internet User</a:t>
            </a:r>
          </a:p>
          <a:p>
            <a:pPr algn="ctr"/>
            <a:r>
              <a:rPr lang="en-US" sz="1600">
                <a:latin typeface="Trebuchet MS" charset="0"/>
              </a:rPr>
              <a:t>(Client)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Risk 3:  Between Recursive and Authoritative</a:t>
            </a:r>
            <a:endParaRPr lang="en-US" sz="3800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98092"/>
            <a:ext cx="8229600" cy="52554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Recursive name server reveals samples of </a:t>
            </a:r>
            <a:r>
              <a:rPr lang="en-US" i="1" dirty="0">
                <a:latin typeface="Trebuchet MS" charset="0"/>
                <a:ea typeface="MS PGothic" charset="0"/>
                <a:cs typeface="Tabac Sans" charset="0"/>
              </a:rPr>
              <a:t>community’s 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lookup history </a:t>
            </a:r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via DNS traffic to authoritative name servers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Adversary again must be “on path” to see traffic, but all in one place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Authoritative name servers by definition deployed </a:t>
            </a:r>
            <a:r>
              <a:rPr lang="en-US" i="1" dirty="0">
                <a:latin typeface="Trebuchet MS" charset="0"/>
                <a:ea typeface="MS PGothic" charset="0"/>
                <a:cs typeface="Tabac Sans" charset="0"/>
              </a:rPr>
              <a:t>outside</a:t>
            </a:r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 organization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How to protect against eavesdropping?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resentation_Ic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32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5" descr="Presentation_Icon3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9" descr="Presentation_Icon3-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08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 descr="Presentation_Icon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1" descr="Presentation_Icon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127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Presentation_Icon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609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3886200" y="2938463"/>
            <a:ext cx="2282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Recursive Name Server</a:t>
            </a:r>
          </a:p>
        </p:txBody>
      </p:sp>
      <p:sp>
        <p:nvSpPr>
          <p:cNvPr id="20488" name="TextBox 29"/>
          <p:cNvSpPr txBox="1">
            <a:spLocks noChangeArrowheads="1"/>
          </p:cNvSpPr>
          <p:nvPr/>
        </p:nvSpPr>
        <p:spPr bwMode="auto">
          <a:xfrm>
            <a:off x="914400" y="1295400"/>
            <a:ext cx="182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Root Name Server</a:t>
            </a:r>
          </a:p>
        </p:txBody>
      </p:sp>
      <p:sp>
        <p:nvSpPr>
          <p:cNvPr id="20489" name="TextBox 31"/>
          <p:cNvSpPr txBox="1">
            <a:spLocks noChangeArrowheads="1"/>
          </p:cNvSpPr>
          <p:nvPr/>
        </p:nvSpPr>
        <p:spPr bwMode="auto">
          <a:xfrm>
            <a:off x="914400" y="2971800"/>
            <a:ext cx="1868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.com Name Server</a:t>
            </a:r>
          </a:p>
        </p:txBody>
      </p:sp>
      <p:sp>
        <p:nvSpPr>
          <p:cNvPr id="20490" name="TextBox 32"/>
          <p:cNvSpPr txBox="1">
            <a:spLocks noChangeArrowheads="1"/>
          </p:cNvSpPr>
          <p:nvPr/>
        </p:nvSpPr>
        <p:spPr bwMode="auto">
          <a:xfrm>
            <a:off x="533400" y="4495800"/>
            <a:ext cx="2647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example.com Name Server</a:t>
            </a:r>
          </a:p>
        </p:txBody>
      </p:sp>
      <p:sp>
        <p:nvSpPr>
          <p:cNvPr id="20491" name="TextBox 19"/>
          <p:cNvSpPr txBox="1">
            <a:spLocks noChangeArrowheads="1"/>
          </p:cNvSpPr>
          <p:nvPr/>
        </p:nvSpPr>
        <p:spPr bwMode="auto">
          <a:xfrm>
            <a:off x="5334000" y="3352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257800" y="3657600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239000" y="35179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H="1">
            <a:off x="2667000" y="2057400"/>
            <a:ext cx="251460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V="1">
            <a:off x="5181600" y="2057400"/>
            <a:ext cx="0" cy="762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0496" name="TextBox 46"/>
          <p:cNvSpPr txBox="1">
            <a:spLocks noChangeArrowheads="1"/>
          </p:cNvSpPr>
          <p:nvPr/>
        </p:nvSpPr>
        <p:spPr bwMode="auto">
          <a:xfrm>
            <a:off x="2895600" y="1827213"/>
            <a:ext cx="1633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20497" name="TextBox 47"/>
          <p:cNvSpPr txBox="1">
            <a:spLocks noChangeArrowheads="1"/>
          </p:cNvSpPr>
          <p:nvPr/>
        </p:nvSpPr>
        <p:spPr bwMode="auto">
          <a:xfrm>
            <a:off x="5029200" y="27559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498" name="TextBox 48"/>
          <p:cNvSpPr txBox="1">
            <a:spLocks noChangeArrowheads="1"/>
          </p:cNvSpPr>
          <p:nvPr/>
        </p:nvSpPr>
        <p:spPr bwMode="auto">
          <a:xfrm>
            <a:off x="2895600" y="2362200"/>
            <a:ext cx="1754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.com name server</a:t>
            </a:r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flipH="1">
            <a:off x="2743200" y="2362200"/>
            <a:ext cx="2133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>
            <a:off x="4876800" y="2362200"/>
            <a:ext cx="0" cy="6096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0501" name="TextBox 55"/>
          <p:cNvSpPr txBox="1">
            <a:spLocks noChangeArrowheads="1"/>
          </p:cNvSpPr>
          <p:nvPr/>
        </p:nvSpPr>
        <p:spPr bwMode="auto">
          <a:xfrm>
            <a:off x="2667000" y="22225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2743200" y="3581400"/>
            <a:ext cx="17526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0503" name="TextBox 59"/>
          <p:cNvSpPr txBox="1">
            <a:spLocks noChangeArrowheads="1"/>
          </p:cNvSpPr>
          <p:nvPr/>
        </p:nvSpPr>
        <p:spPr bwMode="auto">
          <a:xfrm>
            <a:off x="2819400" y="32766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20504" name="TextBox 60"/>
          <p:cNvSpPr txBox="1">
            <a:spLocks noChangeArrowheads="1"/>
          </p:cNvSpPr>
          <p:nvPr/>
        </p:nvSpPr>
        <p:spPr bwMode="auto">
          <a:xfrm>
            <a:off x="4495800" y="34417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505" name="TextBox 61"/>
          <p:cNvSpPr txBox="1">
            <a:spLocks noChangeArrowheads="1"/>
          </p:cNvSpPr>
          <p:nvPr/>
        </p:nvSpPr>
        <p:spPr bwMode="auto">
          <a:xfrm>
            <a:off x="2590800" y="3960813"/>
            <a:ext cx="2290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example.com name server</a:t>
            </a:r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2743200" y="3886200"/>
            <a:ext cx="19812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0507" name="TextBox 65"/>
          <p:cNvSpPr txBox="1">
            <a:spLocks noChangeArrowheads="1"/>
          </p:cNvSpPr>
          <p:nvPr/>
        </p:nvSpPr>
        <p:spPr bwMode="auto">
          <a:xfrm>
            <a:off x="2667000" y="37465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 flipH="1">
            <a:off x="2667000" y="5181600"/>
            <a:ext cx="2209800" cy="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 flipV="1">
            <a:off x="4876800" y="4495800"/>
            <a:ext cx="0" cy="685800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4724400" y="44958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6</a:t>
            </a:r>
          </a:p>
        </p:txBody>
      </p:sp>
      <p:sp>
        <p:nvSpPr>
          <p:cNvPr id="20511" name="TextBox 72"/>
          <p:cNvSpPr txBox="1">
            <a:spLocks noChangeArrowheads="1"/>
          </p:cNvSpPr>
          <p:nvPr/>
        </p:nvSpPr>
        <p:spPr bwMode="auto">
          <a:xfrm>
            <a:off x="2743200" y="4876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V="1">
            <a:off x="5105400" y="4495800"/>
            <a:ext cx="0" cy="106680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2667000" y="5561013"/>
            <a:ext cx="2438400" cy="1587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0514" name="TextBox 81"/>
          <p:cNvSpPr txBox="1">
            <a:spLocks noChangeArrowheads="1"/>
          </p:cNvSpPr>
          <p:nvPr/>
        </p:nvSpPr>
        <p:spPr bwMode="auto">
          <a:xfrm>
            <a:off x="2971800" y="55626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>
            <a:off x="5257800" y="4081463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0516" name="TextBox 90"/>
          <p:cNvSpPr txBox="1">
            <a:spLocks noChangeArrowheads="1"/>
          </p:cNvSpPr>
          <p:nvPr/>
        </p:nvSpPr>
        <p:spPr bwMode="auto">
          <a:xfrm>
            <a:off x="5638800" y="4081463"/>
            <a:ext cx="1270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667000" y="54102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57800" y="39751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8</a:t>
            </a:r>
          </a:p>
        </p:txBody>
      </p:sp>
      <p:cxnSp>
        <p:nvCxnSpPr>
          <p:cNvPr id="99" name="Straight Arrow Connector 98"/>
          <p:cNvCxnSpPr>
            <a:cxnSpLocks noChangeShapeType="1"/>
          </p:cNvCxnSpPr>
          <p:nvPr/>
        </p:nvCxnSpPr>
        <p:spPr bwMode="auto">
          <a:xfrm flipV="1">
            <a:off x="7772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0520" name="TextBox 101"/>
          <p:cNvSpPr txBox="1">
            <a:spLocks noChangeArrowheads="1"/>
          </p:cNvSpPr>
          <p:nvPr/>
        </p:nvSpPr>
        <p:spPr bwMode="auto">
          <a:xfrm>
            <a:off x="6958013" y="2743200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Request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28956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9</a:t>
            </a:r>
          </a:p>
        </p:txBody>
      </p: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>
            <a:off x="8153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TextBox 105"/>
          <p:cNvSpPr txBox="1"/>
          <p:nvPr/>
        </p:nvSpPr>
        <p:spPr>
          <a:xfrm>
            <a:off x="7924800" y="2895600"/>
            <a:ext cx="3810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10</a:t>
            </a:r>
          </a:p>
        </p:txBody>
      </p:sp>
      <p:sp>
        <p:nvSpPr>
          <p:cNvPr id="20524" name="TextBox 106"/>
          <p:cNvSpPr txBox="1">
            <a:spLocks noChangeArrowheads="1"/>
          </p:cNvSpPr>
          <p:nvPr/>
        </p:nvSpPr>
        <p:spPr bwMode="auto">
          <a:xfrm>
            <a:off x="8256588" y="2743200"/>
            <a:ext cx="7604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Response</a:t>
            </a:r>
          </a:p>
        </p:txBody>
      </p:sp>
      <p:sp>
        <p:nvSpPr>
          <p:cNvPr id="20525" name="TextBox 108"/>
          <p:cNvSpPr txBox="1">
            <a:spLocks noChangeArrowheads="1"/>
          </p:cNvSpPr>
          <p:nvPr/>
        </p:nvSpPr>
        <p:spPr bwMode="auto">
          <a:xfrm>
            <a:off x="6824663" y="1066800"/>
            <a:ext cx="1933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www.example.com</a:t>
            </a:r>
          </a:p>
          <a:p>
            <a:pPr algn="ctr"/>
            <a:r>
              <a:rPr lang="en-US" sz="1600">
                <a:latin typeface="Trebuchet MS" charset="0"/>
              </a:rPr>
              <a:t>Web Server</a:t>
            </a:r>
          </a:p>
          <a:p>
            <a:pPr algn="ctr"/>
            <a:r>
              <a:rPr lang="en-US" sz="1600">
                <a:latin typeface="Trebuchet MS" charset="0"/>
              </a:rPr>
              <a:t>93.184.216.34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Risk 3:  Between Recursive and Authoritative</a:t>
            </a:r>
            <a:endParaRPr lang="en-US" sz="3800" dirty="0"/>
          </a:p>
        </p:txBody>
      </p:sp>
      <p:sp>
        <p:nvSpPr>
          <p:cNvPr id="55" name="Explosion 1 54"/>
          <p:cNvSpPr/>
          <p:nvPr/>
        </p:nvSpPr>
        <p:spPr bwMode="auto">
          <a:xfrm rot="19832732">
            <a:off x="2864901" y="1948054"/>
            <a:ext cx="1905000" cy="6858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Eavesdrop</a:t>
            </a:r>
          </a:p>
        </p:txBody>
      </p:sp>
      <p:sp>
        <p:nvSpPr>
          <p:cNvPr id="56" name="Explosion 1 55"/>
          <p:cNvSpPr/>
          <p:nvPr/>
        </p:nvSpPr>
        <p:spPr bwMode="auto">
          <a:xfrm rot="19832732">
            <a:off x="2864901" y="3319653"/>
            <a:ext cx="1905000" cy="6858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Eavesdrop</a:t>
            </a:r>
          </a:p>
        </p:txBody>
      </p:sp>
      <p:sp>
        <p:nvSpPr>
          <p:cNvPr id="57" name="Explosion 1 56"/>
          <p:cNvSpPr/>
          <p:nvPr/>
        </p:nvSpPr>
        <p:spPr bwMode="auto">
          <a:xfrm rot="19832732">
            <a:off x="2864901" y="4996053"/>
            <a:ext cx="1905000" cy="6858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Eavesdrop</a:t>
            </a:r>
          </a:p>
        </p:txBody>
      </p:sp>
      <p:sp>
        <p:nvSpPr>
          <p:cNvPr id="20536" name="TextBox 83"/>
          <p:cNvSpPr txBox="1">
            <a:spLocks noChangeArrowheads="1"/>
          </p:cNvSpPr>
          <p:nvPr/>
        </p:nvSpPr>
        <p:spPr bwMode="auto">
          <a:xfrm>
            <a:off x="7162800" y="4800600"/>
            <a:ext cx="140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Internet User</a:t>
            </a:r>
          </a:p>
          <a:p>
            <a:pPr algn="ctr"/>
            <a:r>
              <a:rPr lang="en-US" sz="1600">
                <a:latin typeface="Trebuchet MS" charset="0"/>
              </a:rPr>
              <a:t>(Client)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Risk </a:t>
            </a:r>
            <a:r>
              <a:rPr lang="en-US" sz="3800" dirty="0" smtClean="0"/>
              <a:t>4:  </a:t>
            </a:r>
            <a:r>
              <a:rPr lang="en-US" sz="3800" dirty="0"/>
              <a:t>at </a:t>
            </a:r>
            <a:r>
              <a:rPr lang="en-US" sz="3800" dirty="0" smtClean="0"/>
              <a:t>Authoritative Name </a:t>
            </a:r>
            <a:r>
              <a:rPr lang="en-US" sz="3800" dirty="0"/>
              <a:t>Server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Authoritative name server learns samples of </a:t>
            </a:r>
            <a:r>
              <a:rPr lang="en-US" dirty="0" err="1">
                <a:latin typeface="Trebuchet MS" charset="0"/>
                <a:ea typeface="MS PGothic" charset="0"/>
                <a:cs typeface="Tabac Sans" charset="0"/>
              </a:rPr>
              <a:t>recursive’s</a:t>
            </a:r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 community’s browsing history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Adversary may again try to compromise 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server systems </a:t>
            </a:r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to get this data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Server itself may again be “adversary”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How to protect against compromise, misuse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?</a:t>
            </a:r>
          </a:p>
          <a:p>
            <a:endParaRPr lang="en-US" dirty="0">
              <a:latin typeface="Trebuchet MS" charset="0"/>
              <a:ea typeface="MS PGothic" charset="0"/>
              <a:cs typeface="Tabac Sans" charset="0"/>
            </a:endParaRPr>
          </a:p>
          <a:p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A hybrid 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risk: 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authoritative server learns recursive client’s identity via the use of </a:t>
            </a:r>
            <a:r>
              <a:rPr lang="en-US" i="1" dirty="0" err="1" smtClean="0">
                <a:latin typeface="Trebuchet MS" charset="0"/>
                <a:ea typeface="MS PGothic" charset="0"/>
                <a:cs typeface="Tabac Sans" charset="0"/>
              </a:rPr>
              <a:t>edns</a:t>
            </a:r>
            <a:r>
              <a:rPr lang="en-US" i="1" dirty="0" smtClean="0">
                <a:latin typeface="Trebuchet MS" charset="0"/>
                <a:ea typeface="MS PGothic" charset="0"/>
                <a:cs typeface="Tabac Sans" charset="0"/>
              </a:rPr>
              <a:t>-client-subnet 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option by the intervening recursive server. This is done normally for service optimization purposes, but nonetheless represents a privacy leakage.</a:t>
            </a:r>
            <a:endParaRPr lang="en-US" dirty="0">
              <a:latin typeface="Trebuchet MS" charset="0"/>
              <a:ea typeface="MS PGothic" charset="0"/>
              <a:cs typeface="Tabac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Presentation_Ic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32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5" descr="Presentation_Icon3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9" descr="Presentation_Icon3-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08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Presentation_Icon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1" descr="Presentation_Icon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127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 descr="Presentation_Icon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609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13"/>
          <p:cNvSpPr txBox="1">
            <a:spLocks noChangeArrowheads="1"/>
          </p:cNvSpPr>
          <p:nvPr/>
        </p:nvSpPr>
        <p:spPr bwMode="auto">
          <a:xfrm>
            <a:off x="3886200" y="2938463"/>
            <a:ext cx="2282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Recursive Name Server</a:t>
            </a:r>
          </a:p>
        </p:txBody>
      </p:sp>
      <p:sp>
        <p:nvSpPr>
          <p:cNvPr id="22536" name="TextBox 29"/>
          <p:cNvSpPr txBox="1">
            <a:spLocks noChangeArrowheads="1"/>
          </p:cNvSpPr>
          <p:nvPr/>
        </p:nvSpPr>
        <p:spPr bwMode="auto">
          <a:xfrm>
            <a:off x="914400" y="1295400"/>
            <a:ext cx="182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Root Name Server</a:t>
            </a:r>
          </a:p>
        </p:txBody>
      </p:sp>
      <p:sp>
        <p:nvSpPr>
          <p:cNvPr id="22537" name="TextBox 31"/>
          <p:cNvSpPr txBox="1">
            <a:spLocks noChangeArrowheads="1"/>
          </p:cNvSpPr>
          <p:nvPr/>
        </p:nvSpPr>
        <p:spPr bwMode="auto">
          <a:xfrm>
            <a:off x="914400" y="2971800"/>
            <a:ext cx="1868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.com Name Server</a:t>
            </a:r>
          </a:p>
        </p:txBody>
      </p:sp>
      <p:sp>
        <p:nvSpPr>
          <p:cNvPr id="22538" name="TextBox 32"/>
          <p:cNvSpPr txBox="1">
            <a:spLocks noChangeArrowheads="1"/>
          </p:cNvSpPr>
          <p:nvPr/>
        </p:nvSpPr>
        <p:spPr bwMode="auto">
          <a:xfrm>
            <a:off x="533400" y="4495800"/>
            <a:ext cx="2647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example.com Name Server</a:t>
            </a:r>
          </a:p>
        </p:txBody>
      </p:sp>
      <p:sp>
        <p:nvSpPr>
          <p:cNvPr id="22539" name="TextBox 19"/>
          <p:cNvSpPr txBox="1">
            <a:spLocks noChangeArrowheads="1"/>
          </p:cNvSpPr>
          <p:nvPr/>
        </p:nvSpPr>
        <p:spPr bwMode="auto">
          <a:xfrm>
            <a:off x="5334000" y="3352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257800" y="3657600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162800" y="35179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H="1">
            <a:off x="2667000" y="2057400"/>
            <a:ext cx="251460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V="1">
            <a:off x="5181600" y="2057400"/>
            <a:ext cx="0" cy="762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2544" name="TextBox 46"/>
          <p:cNvSpPr txBox="1">
            <a:spLocks noChangeArrowheads="1"/>
          </p:cNvSpPr>
          <p:nvPr/>
        </p:nvSpPr>
        <p:spPr bwMode="auto">
          <a:xfrm>
            <a:off x="2895600" y="1827213"/>
            <a:ext cx="1633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22545" name="TextBox 47"/>
          <p:cNvSpPr txBox="1">
            <a:spLocks noChangeArrowheads="1"/>
          </p:cNvSpPr>
          <p:nvPr/>
        </p:nvSpPr>
        <p:spPr bwMode="auto">
          <a:xfrm>
            <a:off x="5029200" y="27432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546" name="TextBox 48"/>
          <p:cNvSpPr txBox="1">
            <a:spLocks noChangeArrowheads="1"/>
          </p:cNvSpPr>
          <p:nvPr/>
        </p:nvSpPr>
        <p:spPr bwMode="auto">
          <a:xfrm>
            <a:off x="2895600" y="2362200"/>
            <a:ext cx="1754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.com name server</a:t>
            </a:r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flipH="1">
            <a:off x="2743200" y="2362200"/>
            <a:ext cx="2133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>
            <a:off x="4876800" y="2362200"/>
            <a:ext cx="0" cy="6096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2549" name="TextBox 55"/>
          <p:cNvSpPr txBox="1">
            <a:spLocks noChangeArrowheads="1"/>
          </p:cNvSpPr>
          <p:nvPr/>
        </p:nvSpPr>
        <p:spPr bwMode="auto">
          <a:xfrm>
            <a:off x="2667000" y="22225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2743200" y="3581400"/>
            <a:ext cx="17526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2551" name="TextBox 59"/>
          <p:cNvSpPr txBox="1">
            <a:spLocks noChangeArrowheads="1"/>
          </p:cNvSpPr>
          <p:nvPr/>
        </p:nvSpPr>
        <p:spPr bwMode="auto">
          <a:xfrm>
            <a:off x="2819400" y="32766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22552" name="TextBox 60"/>
          <p:cNvSpPr txBox="1">
            <a:spLocks noChangeArrowheads="1"/>
          </p:cNvSpPr>
          <p:nvPr/>
        </p:nvSpPr>
        <p:spPr bwMode="auto">
          <a:xfrm>
            <a:off x="4495800" y="34417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553" name="TextBox 61"/>
          <p:cNvSpPr txBox="1">
            <a:spLocks noChangeArrowheads="1"/>
          </p:cNvSpPr>
          <p:nvPr/>
        </p:nvSpPr>
        <p:spPr bwMode="auto">
          <a:xfrm>
            <a:off x="2590800" y="3960813"/>
            <a:ext cx="2290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example.com name server</a:t>
            </a:r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2743200" y="3886200"/>
            <a:ext cx="19812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2555" name="TextBox 65"/>
          <p:cNvSpPr txBox="1">
            <a:spLocks noChangeArrowheads="1"/>
          </p:cNvSpPr>
          <p:nvPr/>
        </p:nvSpPr>
        <p:spPr bwMode="auto">
          <a:xfrm>
            <a:off x="2667000" y="37465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 flipH="1">
            <a:off x="2667000" y="5181600"/>
            <a:ext cx="2209800" cy="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 flipV="1">
            <a:off x="4876800" y="4495800"/>
            <a:ext cx="0" cy="685800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4724400" y="44323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6</a:t>
            </a:r>
          </a:p>
        </p:txBody>
      </p:sp>
      <p:sp>
        <p:nvSpPr>
          <p:cNvPr id="22559" name="TextBox 72"/>
          <p:cNvSpPr txBox="1">
            <a:spLocks noChangeArrowheads="1"/>
          </p:cNvSpPr>
          <p:nvPr/>
        </p:nvSpPr>
        <p:spPr bwMode="auto">
          <a:xfrm>
            <a:off x="2743200" y="4876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V="1">
            <a:off x="5105400" y="4495800"/>
            <a:ext cx="0" cy="106680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2667000" y="5561013"/>
            <a:ext cx="2438400" cy="1587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2562" name="TextBox 81"/>
          <p:cNvSpPr txBox="1">
            <a:spLocks noChangeArrowheads="1"/>
          </p:cNvSpPr>
          <p:nvPr/>
        </p:nvSpPr>
        <p:spPr bwMode="auto">
          <a:xfrm>
            <a:off x="2971800" y="55626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>
            <a:off x="5257800" y="4081463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2564" name="TextBox 90"/>
          <p:cNvSpPr txBox="1">
            <a:spLocks noChangeArrowheads="1"/>
          </p:cNvSpPr>
          <p:nvPr/>
        </p:nvSpPr>
        <p:spPr bwMode="auto">
          <a:xfrm>
            <a:off x="5638800" y="4081463"/>
            <a:ext cx="1270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667000" y="54102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57800" y="39751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8</a:t>
            </a:r>
          </a:p>
        </p:txBody>
      </p:sp>
      <p:cxnSp>
        <p:nvCxnSpPr>
          <p:cNvPr id="99" name="Straight Arrow Connector 98"/>
          <p:cNvCxnSpPr>
            <a:cxnSpLocks noChangeShapeType="1"/>
          </p:cNvCxnSpPr>
          <p:nvPr/>
        </p:nvCxnSpPr>
        <p:spPr bwMode="auto">
          <a:xfrm flipV="1">
            <a:off x="7772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2568" name="TextBox 101"/>
          <p:cNvSpPr txBox="1">
            <a:spLocks noChangeArrowheads="1"/>
          </p:cNvSpPr>
          <p:nvPr/>
        </p:nvSpPr>
        <p:spPr bwMode="auto">
          <a:xfrm>
            <a:off x="6958013" y="2743200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Request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28956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9</a:t>
            </a:r>
          </a:p>
        </p:txBody>
      </p: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>
            <a:off x="8153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TextBox 105"/>
          <p:cNvSpPr txBox="1"/>
          <p:nvPr/>
        </p:nvSpPr>
        <p:spPr>
          <a:xfrm>
            <a:off x="7924800" y="2895600"/>
            <a:ext cx="3810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10</a:t>
            </a:r>
          </a:p>
        </p:txBody>
      </p:sp>
      <p:sp>
        <p:nvSpPr>
          <p:cNvPr id="22572" name="TextBox 106"/>
          <p:cNvSpPr txBox="1">
            <a:spLocks noChangeArrowheads="1"/>
          </p:cNvSpPr>
          <p:nvPr/>
        </p:nvSpPr>
        <p:spPr bwMode="auto">
          <a:xfrm>
            <a:off x="8256588" y="2743200"/>
            <a:ext cx="7604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Response</a:t>
            </a:r>
          </a:p>
        </p:txBody>
      </p:sp>
      <p:sp>
        <p:nvSpPr>
          <p:cNvPr id="22573" name="TextBox 108"/>
          <p:cNvSpPr txBox="1">
            <a:spLocks noChangeArrowheads="1"/>
          </p:cNvSpPr>
          <p:nvPr/>
        </p:nvSpPr>
        <p:spPr bwMode="auto">
          <a:xfrm>
            <a:off x="6824663" y="1066800"/>
            <a:ext cx="1933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www.example.com</a:t>
            </a:r>
          </a:p>
          <a:p>
            <a:pPr algn="ctr"/>
            <a:r>
              <a:rPr lang="en-US" sz="1600">
                <a:latin typeface="Trebuchet MS" charset="0"/>
              </a:rPr>
              <a:t>Web Server</a:t>
            </a:r>
          </a:p>
          <a:p>
            <a:pPr algn="ctr"/>
            <a:r>
              <a:rPr lang="en-US" sz="1600">
                <a:latin typeface="Trebuchet MS" charset="0"/>
              </a:rPr>
              <a:t>93.184.216.34</a:t>
            </a: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Risk 4:  At Authoritative Name Server</a:t>
            </a:r>
            <a:endParaRPr lang="en-US" sz="3800" dirty="0"/>
          </a:p>
        </p:txBody>
      </p:sp>
      <p:sp>
        <p:nvSpPr>
          <p:cNvPr id="60" name="Explosion 1 59"/>
          <p:cNvSpPr/>
          <p:nvPr/>
        </p:nvSpPr>
        <p:spPr bwMode="auto">
          <a:xfrm>
            <a:off x="1143000" y="1752600"/>
            <a:ext cx="1371600" cy="8382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Misuse</a:t>
            </a:r>
          </a:p>
        </p:txBody>
      </p:sp>
      <p:sp>
        <p:nvSpPr>
          <p:cNvPr id="61" name="Explosion 1 60"/>
          <p:cNvSpPr/>
          <p:nvPr/>
        </p:nvSpPr>
        <p:spPr bwMode="auto">
          <a:xfrm>
            <a:off x="1143000" y="3352800"/>
            <a:ext cx="1371600" cy="8382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Misuse</a:t>
            </a:r>
          </a:p>
        </p:txBody>
      </p:sp>
      <p:sp>
        <p:nvSpPr>
          <p:cNvPr id="62" name="Explosion 1 61"/>
          <p:cNvSpPr/>
          <p:nvPr/>
        </p:nvSpPr>
        <p:spPr bwMode="auto">
          <a:xfrm>
            <a:off x="1143000" y="4876800"/>
            <a:ext cx="1371600" cy="8382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Misuse</a:t>
            </a:r>
          </a:p>
        </p:txBody>
      </p:sp>
      <p:sp>
        <p:nvSpPr>
          <p:cNvPr id="22584" name="TextBox 83"/>
          <p:cNvSpPr txBox="1">
            <a:spLocks noChangeArrowheads="1"/>
          </p:cNvSpPr>
          <p:nvPr/>
        </p:nvSpPr>
        <p:spPr bwMode="auto">
          <a:xfrm>
            <a:off x="7162800" y="4800600"/>
            <a:ext cx="140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Internet User</a:t>
            </a:r>
          </a:p>
          <a:p>
            <a:pPr algn="ctr"/>
            <a:r>
              <a:rPr lang="en-US" sz="1600">
                <a:latin typeface="Trebuchet MS" charset="0"/>
              </a:rPr>
              <a:t>(Client)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Presentation_Ic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32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5" descr="Presentation_Icon3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9" descr="Presentation_Icon3-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08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 descr="Presentation_Icon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 descr="Presentation_Icon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1905000"/>
            <a:ext cx="1127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 descr="Presentation_Icon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609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3"/>
          <p:cNvSpPr txBox="1">
            <a:spLocks noChangeArrowheads="1"/>
          </p:cNvSpPr>
          <p:nvPr/>
        </p:nvSpPr>
        <p:spPr bwMode="auto">
          <a:xfrm>
            <a:off x="3886200" y="2938463"/>
            <a:ext cx="2282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Recursive Name Server</a:t>
            </a:r>
          </a:p>
        </p:txBody>
      </p:sp>
      <p:sp>
        <p:nvSpPr>
          <p:cNvPr id="25608" name="TextBox 29"/>
          <p:cNvSpPr txBox="1">
            <a:spLocks noChangeArrowheads="1"/>
          </p:cNvSpPr>
          <p:nvPr/>
        </p:nvSpPr>
        <p:spPr bwMode="auto">
          <a:xfrm>
            <a:off x="914400" y="1295400"/>
            <a:ext cx="182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Root Name Server</a:t>
            </a:r>
          </a:p>
        </p:txBody>
      </p:sp>
      <p:sp>
        <p:nvSpPr>
          <p:cNvPr id="25609" name="TextBox 31"/>
          <p:cNvSpPr txBox="1">
            <a:spLocks noChangeArrowheads="1"/>
          </p:cNvSpPr>
          <p:nvPr/>
        </p:nvSpPr>
        <p:spPr bwMode="auto">
          <a:xfrm>
            <a:off x="914400" y="2971800"/>
            <a:ext cx="1868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.com Name Server</a:t>
            </a:r>
          </a:p>
        </p:txBody>
      </p:sp>
      <p:sp>
        <p:nvSpPr>
          <p:cNvPr id="25610" name="TextBox 32"/>
          <p:cNvSpPr txBox="1">
            <a:spLocks noChangeArrowheads="1"/>
          </p:cNvSpPr>
          <p:nvPr/>
        </p:nvSpPr>
        <p:spPr bwMode="auto">
          <a:xfrm>
            <a:off x="533400" y="4495800"/>
            <a:ext cx="2647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example.com Name Server</a:t>
            </a:r>
          </a:p>
        </p:txBody>
      </p:sp>
      <p:sp>
        <p:nvSpPr>
          <p:cNvPr id="25611" name="TextBox 19"/>
          <p:cNvSpPr txBox="1">
            <a:spLocks noChangeArrowheads="1"/>
          </p:cNvSpPr>
          <p:nvPr/>
        </p:nvSpPr>
        <p:spPr bwMode="auto">
          <a:xfrm>
            <a:off x="5334000" y="3352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257800" y="3657600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162800" y="35179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H="1">
            <a:off x="2667000" y="2057400"/>
            <a:ext cx="251460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V="1">
            <a:off x="5181600" y="2057400"/>
            <a:ext cx="0" cy="762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5616" name="TextBox 46"/>
          <p:cNvSpPr txBox="1">
            <a:spLocks noChangeArrowheads="1"/>
          </p:cNvSpPr>
          <p:nvPr/>
        </p:nvSpPr>
        <p:spPr bwMode="auto">
          <a:xfrm>
            <a:off x="2895600" y="17526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25617" name="TextBox 47"/>
          <p:cNvSpPr txBox="1">
            <a:spLocks noChangeArrowheads="1"/>
          </p:cNvSpPr>
          <p:nvPr/>
        </p:nvSpPr>
        <p:spPr bwMode="auto">
          <a:xfrm>
            <a:off x="5029200" y="27559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618" name="TextBox 48"/>
          <p:cNvSpPr txBox="1">
            <a:spLocks noChangeArrowheads="1"/>
          </p:cNvSpPr>
          <p:nvPr/>
        </p:nvSpPr>
        <p:spPr bwMode="auto">
          <a:xfrm>
            <a:off x="2971800" y="2362200"/>
            <a:ext cx="1754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.com name server</a:t>
            </a:r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flipH="1">
            <a:off x="2743200" y="2362200"/>
            <a:ext cx="2133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>
            <a:off x="4876800" y="2362200"/>
            <a:ext cx="0" cy="6096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5621" name="TextBox 55"/>
          <p:cNvSpPr txBox="1">
            <a:spLocks noChangeArrowheads="1"/>
          </p:cNvSpPr>
          <p:nvPr/>
        </p:nvSpPr>
        <p:spPr bwMode="auto">
          <a:xfrm>
            <a:off x="2667000" y="22225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2743200" y="3581400"/>
            <a:ext cx="17526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5623" name="TextBox 59"/>
          <p:cNvSpPr txBox="1">
            <a:spLocks noChangeArrowheads="1"/>
          </p:cNvSpPr>
          <p:nvPr/>
        </p:nvSpPr>
        <p:spPr bwMode="auto">
          <a:xfrm>
            <a:off x="2819400" y="32766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25624" name="TextBox 60"/>
          <p:cNvSpPr txBox="1">
            <a:spLocks noChangeArrowheads="1"/>
          </p:cNvSpPr>
          <p:nvPr/>
        </p:nvSpPr>
        <p:spPr bwMode="auto">
          <a:xfrm>
            <a:off x="4495800" y="34417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625" name="TextBox 61"/>
          <p:cNvSpPr txBox="1">
            <a:spLocks noChangeArrowheads="1"/>
          </p:cNvSpPr>
          <p:nvPr/>
        </p:nvSpPr>
        <p:spPr bwMode="auto">
          <a:xfrm>
            <a:off x="2590800" y="3960813"/>
            <a:ext cx="2290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example.com name server</a:t>
            </a:r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2743200" y="3886200"/>
            <a:ext cx="19812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5627" name="TextBox 65"/>
          <p:cNvSpPr txBox="1">
            <a:spLocks noChangeArrowheads="1"/>
          </p:cNvSpPr>
          <p:nvPr/>
        </p:nvSpPr>
        <p:spPr bwMode="auto">
          <a:xfrm>
            <a:off x="2667000" y="37465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 flipH="1">
            <a:off x="2667000" y="5181600"/>
            <a:ext cx="2209800" cy="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 flipV="1">
            <a:off x="4876800" y="4495800"/>
            <a:ext cx="0" cy="685800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4724400" y="44958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6</a:t>
            </a:r>
          </a:p>
        </p:txBody>
      </p:sp>
      <p:sp>
        <p:nvSpPr>
          <p:cNvPr id="25631" name="TextBox 72"/>
          <p:cNvSpPr txBox="1">
            <a:spLocks noChangeArrowheads="1"/>
          </p:cNvSpPr>
          <p:nvPr/>
        </p:nvSpPr>
        <p:spPr bwMode="auto">
          <a:xfrm>
            <a:off x="2743200" y="4876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V="1">
            <a:off x="5105400" y="4495800"/>
            <a:ext cx="0" cy="106680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2667000" y="5561013"/>
            <a:ext cx="2438400" cy="1587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4610" name="TextBox 81"/>
          <p:cNvSpPr txBox="1">
            <a:spLocks noChangeArrowheads="1"/>
          </p:cNvSpPr>
          <p:nvPr/>
        </p:nvSpPr>
        <p:spPr bwMode="auto">
          <a:xfrm>
            <a:off x="2971800" y="5681663"/>
            <a:ext cx="1270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solidFill>
                  <a:srgbClr val="FF0000"/>
                </a:solidFill>
                <a:latin typeface="Trebuchet MS" charset="0"/>
              </a:rPr>
              <a:t>A: 12.345.678.90</a:t>
            </a:r>
          </a:p>
        </p:txBody>
      </p: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>
            <a:off x="5257800" y="4081463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5636" name="TextBox 90"/>
          <p:cNvSpPr txBox="1">
            <a:spLocks noChangeArrowheads="1"/>
          </p:cNvSpPr>
          <p:nvPr/>
        </p:nvSpPr>
        <p:spPr bwMode="auto">
          <a:xfrm>
            <a:off x="5638800" y="4081463"/>
            <a:ext cx="1270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12.345.678.90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667000" y="54102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57800" y="39751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8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Summary of DNS system risks</a:t>
            </a:r>
            <a:endParaRPr lang="en-US" sz="3800" dirty="0"/>
          </a:p>
        </p:txBody>
      </p:sp>
      <p:sp>
        <p:nvSpPr>
          <p:cNvPr id="25657" name="TextBox 83"/>
          <p:cNvSpPr txBox="1">
            <a:spLocks noChangeArrowheads="1"/>
          </p:cNvSpPr>
          <p:nvPr/>
        </p:nvSpPr>
        <p:spPr bwMode="auto">
          <a:xfrm>
            <a:off x="7162800" y="4800600"/>
            <a:ext cx="140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Internet User</a:t>
            </a:r>
          </a:p>
          <a:p>
            <a:pPr algn="ctr"/>
            <a:r>
              <a:rPr lang="en-US" sz="1600">
                <a:latin typeface="Trebuchet MS" charset="0"/>
              </a:rPr>
              <a:t>(Client)</a:t>
            </a:r>
          </a:p>
        </p:txBody>
      </p:sp>
      <p:sp>
        <p:nvSpPr>
          <p:cNvPr id="25658" name="TextBox 81"/>
          <p:cNvSpPr txBox="1">
            <a:spLocks noChangeArrowheads="1"/>
          </p:cNvSpPr>
          <p:nvPr/>
        </p:nvSpPr>
        <p:spPr bwMode="auto">
          <a:xfrm>
            <a:off x="7835900" y="1600200"/>
            <a:ext cx="1079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93.184.216.34</a:t>
            </a:r>
          </a:p>
        </p:txBody>
      </p:sp>
      <p:sp>
        <p:nvSpPr>
          <p:cNvPr id="60" name="Explosion 1 59"/>
          <p:cNvSpPr/>
          <p:nvPr/>
        </p:nvSpPr>
        <p:spPr bwMode="auto">
          <a:xfrm>
            <a:off x="1143000" y="1752600"/>
            <a:ext cx="1371600" cy="8382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Misuse</a:t>
            </a:r>
          </a:p>
        </p:txBody>
      </p:sp>
      <p:sp>
        <p:nvSpPr>
          <p:cNvPr id="61" name="Explosion 1 60"/>
          <p:cNvSpPr/>
          <p:nvPr/>
        </p:nvSpPr>
        <p:spPr bwMode="auto">
          <a:xfrm>
            <a:off x="1143000" y="3429000"/>
            <a:ext cx="1371600" cy="8382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Misuse</a:t>
            </a:r>
          </a:p>
        </p:txBody>
      </p:sp>
      <p:sp>
        <p:nvSpPr>
          <p:cNvPr id="62" name="Explosion 1 61"/>
          <p:cNvSpPr/>
          <p:nvPr/>
        </p:nvSpPr>
        <p:spPr bwMode="auto">
          <a:xfrm>
            <a:off x="1143000" y="4953000"/>
            <a:ext cx="1371600" cy="8382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Misuse</a:t>
            </a:r>
          </a:p>
        </p:txBody>
      </p:sp>
      <p:sp>
        <p:nvSpPr>
          <p:cNvPr id="64" name="Explosion 1 63"/>
          <p:cNvSpPr/>
          <p:nvPr/>
        </p:nvSpPr>
        <p:spPr bwMode="auto">
          <a:xfrm rot="19832732">
            <a:off x="2560100" y="1871853"/>
            <a:ext cx="1905000" cy="6858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Eavesdrop</a:t>
            </a:r>
          </a:p>
        </p:txBody>
      </p:sp>
      <p:sp>
        <p:nvSpPr>
          <p:cNvPr id="65" name="Explosion 1 64"/>
          <p:cNvSpPr/>
          <p:nvPr/>
        </p:nvSpPr>
        <p:spPr bwMode="auto">
          <a:xfrm rot="19832732">
            <a:off x="2636301" y="3243454"/>
            <a:ext cx="1905000" cy="6858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Eavesdrop</a:t>
            </a:r>
          </a:p>
        </p:txBody>
      </p:sp>
      <p:sp>
        <p:nvSpPr>
          <p:cNvPr id="68" name="Explosion 1 67"/>
          <p:cNvSpPr/>
          <p:nvPr/>
        </p:nvSpPr>
        <p:spPr bwMode="auto">
          <a:xfrm rot="19832732">
            <a:off x="2636301" y="4919853"/>
            <a:ext cx="1905000" cy="6858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Eavesdrop</a:t>
            </a:r>
          </a:p>
        </p:txBody>
      </p:sp>
      <p:sp>
        <p:nvSpPr>
          <p:cNvPr id="71" name="Explosion 1 70"/>
          <p:cNvSpPr/>
          <p:nvPr/>
        </p:nvSpPr>
        <p:spPr bwMode="auto">
          <a:xfrm rot="19832732">
            <a:off x="5379501" y="3243453"/>
            <a:ext cx="1905000" cy="6858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Eavesdrop</a:t>
            </a:r>
          </a:p>
        </p:txBody>
      </p:sp>
      <p:sp>
        <p:nvSpPr>
          <p:cNvPr id="73" name="Explosion 1 72"/>
          <p:cNvSpPr/>
          <p:nvPr/>
        </p:nvSpPr>
        <p:spPr bwMode="auto">
          <a:xfrm>
            <a:off x="4419600" y="3810000"/>
            <a:ext cx="1295400" cy="6096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Misuse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Mitigations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1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Mitigating DNS Privacy Risks</a:t>
            </a:r>
            <a:endParaRPr lang="en-US" sz="3800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652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Data handling policies can help mitigate the risks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Technical enhancements to DNS have also been 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introduced &amp; proposed in </a:t>
            </a:r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recent years to mitigate these risks: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DNS-over-TLS</a:t>
            </a:r>
          </a:p>
          <a:p>
            <a:pPr lvl="1"/>
            <a:r>
              <a:rPr lang="en-US" dirty="0" err="1">
                <a:latin typeface="Trebuchet MS" charset="0"/>
                <a:ea typeface="ＭＳ Ｐゴシック" charset="0"/>
              </a:rPr>
              <a:t>qname</a:t>
            </a:r>
            <a:r>
              <a:rPr lang="en-US" dirty="0">
                <a:latin typeface="Trebuchet MS" charset="0"/>
                <a:ea typeface="ＭＳ Ｐゴシック" charset="0"/>
              </a:rPr>
              <a:t>-minimization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DANE and </a:t>
            </a:r>
            <a:r>
              <a:rPr lang="en-US" dirty="0" smtClean="0">
                <a:latin typeface="Trebuchet MS" charset="0"/>
                <a:ea typeface="ＭＳ Ｐゴシック" charset="0"/>
              </a:rPr>
              <a:t>DNSSEC*</a:t>
            </a:r>
          </a:p>
          <a:p>
            <a:pPr lvl="1"/>
            <a:endParaRPr lang="en-US" dirty="0">
              <a:latin typeface="Trebuchet MS" charset="0"/>
              <a:ea typeface="ＭＳ Ｐゴシック" charset="0"/>
            </a:endParaRPr>
          </a:p>
          <a:p>
            <a:r>
              <a:rPr lang="en-US" sz="2000" dirty="0" smtClean="0">
                <a:latin typeface="Trebuchet MS" charset="0"/>
                <a:ea typeface="ＭＳ Ｐゴシック" charset="0"/>
              </a:rPr>
              <a:t>(*DNSSEC might help in the sense that unauthorized modification of DNS traffic can present a privacy risk if a client is misdirected to a resource in the control of an adversary.)</a:t>
            </a:r>
            <a:endParaRPr lang="en-US" sz="2000" dirty="0" smtClean="0">
              <a:latin typeface="Trebuchet M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38176"/>
            <a:ext cx="8229600" cy="557784"/>
          </a:xfrm>
        </p:spPr>
        <p:txBody>
          <a:bodyPr/>
          <a:lstStyle/>
          <a:p>
            <a:r>
              <a:rPr lang="en-US" sz="3200" dirty="0" smtClean="0"/>
              <a:t>Background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500" y="804672"/>
            <a:ext cx="8229600" cy="5431028"/>
          </a:xfrm>
        </p:spPr>
        <p:txBody>
          <a:bodyPr/>
          <a:lstStyle/>
          <a:p>
            <a:r>
              <a:rPr lang="en-US" dirty="0" smtClean="0"/>
              <a:t>DNSSEC (RFC 4033) specifically has no confidentiality requirement</a:t>
            </a:r>
          </a:p>
          <a:p>
            <a:r>
              <a:rPr lang="en-US" dirty="0" smtClean="0"/>
              <a:t>DNSSEC did consider a privacy requirement (avoidance of zone enumeration) in adding NSEC3 to the extensions</a:t>
            </a:r>
          </a:p>
          <a:p>
            <a:pPr lvl="1"/>
            <a:r>
              <a:rPr lang="en-US" dirty="0" smtClean="0"/>
              <a:t>Consistent with guidance and protocols for confidentiality for zone transfers</a:t>
            </a:r>
          </a:p>
          <a:p>
            <a:r>
              <a:rPr lang="en-US" dirty="0" smtClean="0"/>
              <a:t>Outside IETF, services such as </a:t>
            </a:r>
            <a:r>
              <a:rPr lang="en-US" dirty="0" err="1" smtClean="0"/>
              <a:t>dnscurve</a:t>
            </a:r>
            <a:r>
              <a:rPr lang="en-US" dirty="0" smtClean="0"/>
              <a:t> and </a:t>
            </a:r>
            <a:r>
              <a:rPr lang="en-US" dirty="0" err="1" smtClean="0"/>
              <a:t>dnscrypt</a:t>
            </a:r>
            <a:r>
              <a:rPr lang="en-US" dirty="0" smtClean="0"/>
              <a:t> offered confidentiality</a:t>
            </a:r>
            <a:endParaRPr lang="en-US" dirty="0" smtClean="0"/>
          </a:p>
          <a:p>
            <a:pPr lvl="1"/>
            <a:r>
              <a:rPr lang="en-US" dirty="0" smtClean="0"/>
              <a:t>Did not get on standards radar</a:t>
            </a:r>
          </a:p>
          <a:p>
            <a:r>
              <a:rPr lang="en-US" dirty="0" smtClean="0"/>
              <a:t>This changed with PERPASS effort and its output, RFC 7258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IETF formed DNS Private Exchange (DPRIVE) WG in 2014</a:t>
            </a:r>
          </a:p>
          <a:p>
            <a:r>
              <a:rPr lang="en-US" dirty="0" smtClean="0"/>
              <a:t>DPRIVE has just issued its first RFC, DNS Privacy Considerations (RFC 7626)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Mitigation 1:  DATA HANDLING</a:t>
            </a:r>
            <a:endParaRPr lang="en-US" sz="3800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Data handling policies, technologies and audits can mitigate risk of compromise, misuse of data at recursive, authoritative servers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Root, top-level domain servers generally operate under established agreements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Other authoritative name servers, recursive name servers may not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Presentation_Ic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32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5" descr="Presentation_Icon3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9" descr="Presentation_Icon3-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08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0" descr="Presentation_Icon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1" descr="Presentation_Icon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127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2" descr="Presentation_Icon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609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13"/>
          <p:cNvSpPr txBox="1">
            <a:spLocks noChangeArrowheads="1"/>
          </p:cNvSpPr>
          <p:nvPr/>
        </p:nvSpPr>
        <p:spPr bwMode="auto">
          <a:xfrm>
            <a:off x="3886200" y="2938463"/>
            <a:ext cx="2282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Recursive Name Server</a:t>
            </a:r>
          </a:p>
        </p:txBody>
      </p:sp>
      <p:sp>
        <p:nvSpPr>
          <p:cNvPr id="28680" name="TextBox 29"/>
          <p:cNvSpPr txBox="1">
            <a:spLocks noChangeArrowheads="1"/>
          </p:cNvSpPr>
          <p:nvPr/>
        </p:nvSpPr>
        <p:spPr bwMode="auto">
          <a:xfrm>
            <a:off x="914400" y="1295400"/>
            <a:ext cx="182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Root Name Server</a:t>
            </a:r>
          </a:p>
        </p:txBody>
      </p:sp>
      <p:sp>
        <p:nvSpPr>
          <p:cNvPr id="28681" name="TextBox 31"/>
          <p:cNvSpPr txBox="1">
            <a:spLocks noChangeArrowheads="1"/>
          </p:cNvSpPr>
          <p:nvPr/>
        </p:nvSpPr>
        <p:spPr bwMode="auto">
          <a:xfrm>
            <a:off x="914400" y="2971800"/>
            <a:ext cx="1868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.com Name Server</a:t>
            </a:r>
          </a:p>
        </p:txBody>
      </p:sp>
      <p:sp>
        <p:nvSpPr>
          <p:cNvPr id="28682" name="TextBox 32"/>
          <p:cNvSpPr txBox="1">
            <a:spLocks noChangeArrowheads="1"/>
          </p:cNvSpPr>
          <p:nvPr/>
        </p:nvSpPr>
        <p:spPr bwMode="auto">
          <a:xfrm>
            <a:off x="533400" y="4495800"/>
            <a:ext cx="2647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example.com Name Server</a:t>
            </a:r>
          </a:p>
        </p:txBody>
      </p:sp>
      <p:sp>
        <p:nvSpPr>
          <p:cNvPr id="28683" name="TextBox 19"/>
          <p:cNvSpPr txBox="1">
            <a:spLocks noChangeArrowheads="1"/>
          </p:cNvSpPr>
          <p:nvPr/>
        </p:nvSpPr>
        <p:spPr bwMode="auto">
          <a:xfrm>
            <a:off x="5334000" y="3352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257800" y="3657600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162800" y="35179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H="1">
            <a:off x="2667000" y="2057400"/>
            <a:ext cx="251460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V="1">
            <a:off x="5181600" y="2057400"/>
            <a:ext cx="0" cy="762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8688" name="TextBox 46"/>
          <p:cNvSpPr txBox="1">
            <a:spLocks noChangeArrowheads="1"/>
          </p:cNvSpPr>
          <p:nvPr/>
        </p:nvSpPr>
        <p:spPr bwMode="auto">
          <a:xfrm>
            <a:off x="2895600" y="1827213"/>
            <a:ext cx="1633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28689" name="TextBox 47"/>
          <p:cNvSpPr txBox="1">
            <a:spLocks noChangeArrowheads="1"/>
          </p:cNvSpPr>
          <p:nvPr/>
        </p:nvSpPr>
        <p:spPr bwMode="auto">
          <a:xfrm>
            <a:off x="5029200" y="27432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690" name="TextBox 48"/>
          <p:cNvSpPr txBox="1">
            <a:spLocks noChangeArrowheads="1"/>
          </p:cNvSpPr>
          <p:nvPr/>
        </p:nvSpPr>
        <p:spPr bwMode="auto">
          <a:xfrm>
            <a:off x="2895600" y="2362200"/>
            <a:ext cx="1754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.com name server</a:t>
            </a:r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flipH="1">
            <a:off x="2743200" y="2362200"/>
            <a:ext cx="2133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>
            <a:off x="4876800" y="2362200"/>
            <a:ext cx="0" cy="6096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8693" name="TextBox 55"/>
          <p:cNvSpPr txBox="1">
            <a:spLocks noChangeArrowheads="1"/>
          </p:cNvSpPr>
          <p:nvPr/>
        </p:nvSpPr>
        <p:spPr bwMode="auto">
          <a:xfrm>
            <a:off x="2667000" y="22225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2743200" y="3581400"/>
            <a:ext cx="17526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8695" name="TextBox 59"/>
          <p:cNvSpPr txBox="1">
            <a:spLocks noChangeArrowheads="1"/>
          </p:cNvSpPr>
          <p:nvPr/>
        </p:nvSpPr>
        <p:spPr bwMode="auto">
          <a:xfrm>
            <a:off x="2819400" y="32766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28696" name="TextBox 60"/>
          <p:cNvSpPr txBox="1">
            <a:spLocks noChangeArrowheads="1"/>
          </p:cNvSpPr>
          <p:nvPr/>
        </p:nvSpPr>
        <p:spPr bwMode="auto">
          <a:xfrm>
            <a:off x="4495800" y="34417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697" name="TextBox 61"/>
          <p:cNvSpPr txBox="1">
            <a:spLocks noChangeArrowheads="1"/>
          </p:cNvSpPr>
          <p:nvPr/>
        </p:nvSpPr>
        <p:spPr bwMode="auto">
          <a:xfrm>
            <a:off x="2590800" y="3960813"/>
            <a:ext cx="2290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example.com name server</a:t>
            </a:r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2743200" y="3886200"/>
            <a:ext cx="19812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8699" name="TextBox 65"/>
          <p:cNvSpPr txBox="1">
            <a:spLocks noChangeArrowheads="1"/>
          </p:cNvSpPr>
          <p:nvPr/>
        </p:nvSpPr>
        <p:spPr bwMode="auto">
          <a:xfrm>
            <a:off x="2667000" y="37465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 flipH="1">
            <a:off x="2667000" y="5181600"/>
            <a:ext cx="2209800" cy="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 flipV="1">
            <a:off x="4876800" y="4495800"/>
            <a:ext cx="0" cy="685800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4724400" y="44323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6</a:t>
            </a:r>
          </a:p>
        </p:txBody>
      </p:sp>
      <p:sp>
        <p:nvSpPr>
          <p:cNvPr id="28703" name="TextBox 72"/>
          <p:cNvSpPr txBox="1">
            <a:spLocks noChangeArrowheads="1"/>
          </p:cNvSpPr>
          <p:nvPr/>
        </p:nvSpPr>
        <p:spPr bwMode="auto">
          <a:xfrm>
            <a:off x="2743200" y="4876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V="1">
            <a:off x="5105400" y="4495800"/>
            <a:ext cx="0" cy="106680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2667000" y="5561013"/>
            <a:ext cx="2438400" cy="1587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8706" name="TextBox 81"/>
          <p:cNvSpPr txBox="1">
            <a:spLocks noChangeArrowheads="1"/>
          </p:cNvSpPr>
          <p:nvPr/>
        </p:nvSpPr>
        <p:spPr bwMode="auto">
          <a:xfrm>
            <a:off x="2971800" y="55626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>
            <a:off x="5257800" y="4081463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8708" name="TextBox 90"/>
          <p:cNvSpPr txBox="1">
            <a:spLocks noChangeArrowheads="1"/>
          </p:cNvSpPr>
          <p:nvPr/>
        </p:nvSpPr>
        <p:spPr bwMode="auto">
          <a:xfrm>
            <a:off x="5638800" y="4081463"/>
            <a:ext cx="1270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667000" y="54102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57800" y="39751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8</a:t>
            </a:r>
          </a:p>
        </p:txBody>
      </p:sp>
      <p:cxnSp>
        <p:nvCxnSpPr>
          <p:cNvPr id="99" name="Straight Arrow Connector 98"/>
          <p:cNvCxnSpPr>
            <a:cxnSpLocks noChangeShapeType="1"/>
          </p:cNvCxnSpPr>
          <p:nvPr/>
        </p:nvCxnSpPr>
        <p:spPr bwMode="auto">
          <a:xfrm flipV="1">
            <a:off x="7772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8712" name="TextBox 101"/>
          <p:cNvSpPr txBox="1">
            <a:spLocks noChangeArrowheads="1"/>
          </p:cNvSpPr>
          <p:nvPr/>
        </p:nvSpPr>
        <p:spPr bwMode="auto">
          <a:xfrm>
            <a:off x="6958013" y="2743200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Request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28956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9</a:t>
            </a:r>
          </a:p>
        </p:txBody>
      </p: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>
            <a:off x="8153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TextBox 105"/>
          <p:cNvSpPr txBox="1"/>
          <p:nvPr/>
        </p:nvSpPr>
        <p:spPr>
          <a:xfrm>
            <a:off x="7924800" y="2895600"/>
            <a:ext cx="3810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10</a:t>
            </a:r>
          </a:p>
        </p:txBody>
      </p:sp>
      <p:sp>
        <p:nvSpPr>
          <p:cNvPr id="28716" name="TextBox 106"/>
          <p:cNvSpPr txBox="1">
            <a:spLocks noChangeArrowheads="1"/>
          </p:cNvSpPr>
          <p:nvPr/>
        </p:nvSpPr>
        <p:spPr bwMode="auto">
          <a:xfrm>
            <a:off x="8256588" y="2743200"/>
            <a:ext cx="7604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Response</a:t>
            </a:r>
          </a:p>
        </p:txBody>
      </p:sp>
      <p:sp>
        <p:nvSpPr>
          <p:cNvPr id="28717" name="TextBox 108"/>
          <p:cNvSpPr txBox="1">
            <a:spLocks noChangeArrowheads="1"/>
          </p:cNvSpPr>
          <p:nvPr/>
        </p:nvSpPr>
        <p:spPr bwMode="auto">
          <a:xfrm>
            <a:off x="6824663" y="1066800"/>
            <a:ext cx="1933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www.example.com</a:t>
            </a:r>
          </a:p>
          <a:p>
            <a:pPr algn="ctr"/>
            <a:r>
              <a:rPr lang="en-US" sz="1600">
                <a:latin typeface="Trebuchet MS" charset="0"/>
              </a:rPr>
              <a:t>Web Server</a:t>
            </a:r>
          </a:p>
          <a:p>
            <a:pPr algn="ctr"/>
            <a:r>
              <a:rPr lang="en-US" sz="1600">
                <a:latin typeface="Trebuchet MS" charset="0"/>
              </a:rPr>
              <a:t>93.184.216.34</a:t>
            </a: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Risks 2 &amp; 4:  Misuse</a:t>
            </a:r>
            <a:endParaRPr lang="en-US" sz="3800" dirty="0"/>
          </a:p>
        </p:txBody>
      </p:sp>
      <p:sp>
        <p:nvSpPr>
          <p:cNvPr id="60" name="Explosion 1 59"/>
          <p:cNvSpPr/>
          <p:nvPr/>
        </p:nvSpPr>
        <p:spPr bwMode="auto">
          <a:xfrm>
            <a:off x="1143000" y="1752600"/>
            <a:ext cx="1371600" cy="8382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Misuse</a:t>
            </a:r>
          </a:p>
        </p:txBody>
      </p:sp>
      <p:sp>
        <p:nvSpPr>
          <p:cNvPr id="61" name="Explosion 1 60"/>
          <p:cNvSpPr/>
          <p:nvPr/>
        </p:nvSpPr>
        <p:spPr bwMode="auto">
          <a:xfrm>
            <a:off x="1143000" y="3352800"/>
            <a:ext cx="1371600" cy="8382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Misuse</a:t>
            </a:r>
          </a:p>
        </p:txBody>
      </p:sp>
      <p:sp>
        <p:nvSpPr>
          <p:cNvPr id="62" name="Explosion 1 61"/>
          <p:cNvSpPr/>
          <p:nvPr/>
        </p:nvSpPr>
        <p:spPr bwMode="auto">
          <a:xfrm>
            <a:off x="1143000" y="4876800"/>
            <a:ext cx="1371600" cy="8382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Misuse</a:t>
            </a:r>
          </a:p>
        </p:txBody>
      </p:sp>
      <p:sp>
        <p:nvSpPr>
          <p:cNvPr id="28728" name="TextBox 83"/>
          <p:cNvSpPr txBox="1">
            <a:spLocks noChangeArrowheads="1"/>
          </p:cNvSpPr>
          <p:nvPr/>
        </p:nvSpPr>
        <p:spPr bwMode="auto">
          <a:xfrm>
            <a:off x="7162800" y="4800600"/>
            <a:ext cx="140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Internet User</a:t>
            </a:r>
          </a:p>
          <a:p>
            <a:pPr algn="ctr"/>
            <a:r>
              <a:rPr lang="en-US" sz="1600">
                <a:latin typeface="Trebuchet MS" charset="0"/>
              </a:rPr>
              <a:t>(Client)</a:t>
            </a:r>
          </a:p>
        </p:txBody>
      </p:sp>
      <p:sp>
        <p:nvSpPr>
          <p:cNvPr id="54" name="Explosion 1 53"/>
          <p:cNvSpPr/>
          <p:nvPr/>
        </p:nvSpPr>
        <p:spPr bwMode="auto">
          <a:xfrm>
            <a:off x="4343400" y="3505200"/>
            <a:ext cx="1295400" cy="6096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Misuse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Presentation_Ic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32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5" descr="Presentation_Icon3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9" descr="Presentation_Icon3-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08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 descr="Presentation_Icon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 descr="Presentation_Icon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127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2" descr="Presentation_Icon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609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13"/>
          <p:cNvSpPr txBox="1">
            <a:spLocks noChangeArrowheads="1"/>
          </p:cNvSpPr>
          <p:nvPr/>
        </p:nvSpPr>
        <p:spPr bwMode="auto">
          <a:xfrm>
            <a:off x="3886200" y="2895600"/>
            <a:ext cx="228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Recursive Name Server</a:t>
            </a:r>
          </a:p>
        </p:txBody>
      </p:sp>
      <p:sp>
        <p:nvSpPr>
          <p:cNvPr id="29704" name="TextBox 29"/>
          <p:cNvSpPr txBox="1">
            <a:spLocks noChangeArrowheads="1"/>
          </p:cNvSpPr>
          <p:nvPr/>
        </p:nvSpPr>
        <p:spPr bwMode="auto">
          <a:xfrm>
            <a:off x="914400" y="1295400"/>
            <a:ext cx="182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Root Name Server</a:t>
            </a:r>
          </a:p>
        </p:txBody>
      </p:sp>
      <p:sp>
        <p:nvSpPr>
          <p:cNvPr id="29705" name="TextBox 31"/>
          <p:cNvSpPr txBox="1">
            <a:spLocks noChangeArrowheads="1"/>
          </p:cNvSpPr>
          <p:nvPr/>
        </p:nvSpPr>
        <p:spPr bwMode="auto">
          <a:xfrm>
            <a:off x="914400" y="2971800"/>
            <a:ext cx="1868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.com Name Server</a:t>
            </a:r>
          </a:p>
        </p:txBody>
      </p:sp>
      <p:sp>
        <p:nvSpPr>
          <p:cNvPr id="29706" name="TextBox 32"/>
          <p:cNvSpPr txBox="1">
            <a:spLocks noChangeArrowheads="1"/>
          </p:cNvSpPr>
          <p:nvPr/>
        </p:nvSpPr>
        <p:spPr bwMode="auto">
          <a:xfrm>
            <a:off x="533400" y="4495800"/>
            <a:ext cx="2647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example.com Name Server</a:t>
            </a:r>
          </a:p>
        </p:txBody>
      </p:sp>
      <p:sp>
        <p:nvSpPr>
          <p:cNvPr id="29707" name="TextBox 19"/>
          <p:cNvSpPr txBox="1">
            <a:spLocks noChangeArrowheads="1"/>
          </p:cNvSpPr>
          <p:nvPr/>
        </p:nvSpPr>
        <p:spPr bwMode="auto">
          <a:xfrm>
            <a:off x="5334000" y="3352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257800" y="3657600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162800" y="35179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H="1">
            <a:off x="2667000" y="2057400"/>
            <a:ext cx="243840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V="1">
            <a:off x="5105400" y="2057400"/>
            <a:ext cx="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9712" name="TextBox 46"/>
          <p:cNvSpPr txBox="1">
            <a:spLocks noChangeArrowheads="1"/>
          </p:cNvSpPr>
          <p:nvPr/>
        </p:nvSpPr>
        <p:spPr bwMode="auto">
          <a:xfrm>
            <a:off x="2895600" y="1827213"/>
            <a:ext cx="1633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29713" name="TextBox 47"/>
          <p:cNvSpPr txBox="1">
            <a:spLocks noChangeArrowheads="1"/>
          </p:cNvSpPr>
          <p:nvPr/>
        </p:nvSpPr>
        <p:spPr bwMode="auto">
          <a:xfrm>
            <a:off x="5029200" y="26797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714" name="TextBox 48"/>
          <p:cNvSpPr txBox="1">
            <a:spLocks noChangeArrowheads="1"/>
          </p:cNvSpPr>
          <p:nvPr/>
        </p:nvSpPr>
        <p:spPr bwMode="auto">
          <a:xfrm>
            <a:off x="2895600" y="2362200"/>
            <a:ext cx="1754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.com name server</a:t>
            </a:r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flipH="1">
            <a:off x="2743200" y="2362200"/>
            <a:ext cx="2133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>
            <a:off x="4876800" y="2362200"/>
            <a:ext cx="0" cy="6096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9717" name="TextBox 55"/>
          <p:cNvSpPr txBox="1">
            <a:spLocks noChangeArrowheads="1"/>
          </p:cNvSpPr>
          <p:nvPr/>
        </p:nvSpPr>
        <p:spPr bwMode="auto">
          <a:xfrm>
            <a:off x="2667000" y="22225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2743200" y="3581400"/>
            <a:ext cx="17526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9719" name="TextBox 59"/>
          <p:cNvSpPr txBox="1">
            <a:spLocks noChangeArrowheads="1"/>
          </p:cNvSpPr>
          <p:nvPr/>
        </p:nvSpPr>
        <p:spPr bwMode="auto">
          <a:xfrm>
            <a:off x="2819400" y="32766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29720" name="TextBox 60"/>
          <p:cNvSpPr txBox="1">
            <a:spLocks noChangeArrowheads="1"/>
          </p:cNvSpPr>
          <p:nvPr/>
        </p:nvSpPr>
        <p:spPr bwMode="auto">
          <a:xfrm>
            <a:off x="4495800" y="34417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721" name="TextBox 61"/>
          <p:cNvSpPr txBox="1">
            <a:spLocks noChangeArrowheads="1"/>
          </p:cNvSpPr>
          <p:nvPr/>
        </p:nvSpPr>
        <p:spPr bwMode="auto">
          <a:xfrm>
            <a:off x="2590800" y="3960813"/>
            <a:ext cx="2290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example.com name server</a:t>
            </a:r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2743200" y="3886200"/>
            <a:ext cx="19812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9723" name="TextBox 65"/>
          <p:cNvSpPr txBox="1">
            <a:spLocks noChangeArrowheads="1"/>
          </p:cNvSpPr>
          <p:nvPr/>
        </p:nvSpPr>
        <p:spPr bwMode="auto">
          <a:xfrm>
            <a:off x="2667000" y="37465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 flipH="1">
            <a:off x="2667000" y="5181600"/>
            <a:ext cx="2209800" cy="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 flipV="1">
            <a:off x="4876800" y="4495800"/>
            <a:ext cx="0" cy="685800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4724400" y="44323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6</a:t>
            </a:r>
          </a:p>
        </p:txBody>
      </p:sp>
      <p:sp>
        <p:nvSpPr>
          <p:cNvPr id="29727" name="TextBox 72"/>
          <p:cNvSpPr txBox="1">
            <a:spLocks noChangeArrowheads="1"/>
          </p:cNvSpPr>
          <p:nvPr/>
        </p:nvSpPr>
        <p:spPr bwMode="auto">
          <a:xfrm>
            <a:off x="2743200" y="4876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V="1">
            <a:off x="5105400" y="4495800"/>
            <a:ext cx="0" cy="106680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2667000" y="5561013"/>
            <a:ext cx="2438400" cy="1587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9730" name="TextBox 81"/>
          <p:cNvSpPr txBox="1">
            <a:spLocks noChangeArrowheads="1"/>
          </p:cNvSpPr>
          <p:nvPr/>
        </p:nvSpPr>
        <p:spPr bwMode="auto">
          <a:xfrm>
            <a:off x="2971800" y="55626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>
            <a:off x="5257800" y="4081463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9732" name="TextBox 90"/>
          <p:cNvSpPr txBox="1">
            <a:spLocks noChangeArrowheads="1"/>
          </p:cNvSpPr>
          <p:nvPr/>
        </p:nvSpPr>
        <p:spPr bwMode="auto">
          <a:xfrm>
            <a:off x="5638800" y="4081463"/>
            <a:ext cx="1270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667000" y="54102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57800" y="39751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8</a:t>
            </a:r>
          </a:p>
        </p:txBody>
      </p:sp>
      <p:cxnSp>
        <p:nvCxnSpPr>
          <p:cNvPr id="99" name="Straight Arrow Connector 98"/>
          <p:cNvCxnSpPr>
            <a:cxnSpLocks noChangeShapeType="1"/>
          </p:cNvCxnSpPr>
          <p:nvPr/>
        </p:nvCxnSpPr>
        <p:spPr bwMode="auto">
          <a:xfrm flipV="1">
            <a:off x="7772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9736" name="TextBox 101"/>
          <p:cNvSpPr txBox="1">
            <a:spLocks noChangeArrowheads="1"/>
          </p:cNvSpPr>
          <p:nvPr/>
        </p:nvSpPr>
        <p:spPr bwMode="auto">
          <a:xfrm>
            <a:off x="6958013" y="2743200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Request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28956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9</a:t>
            </a:r>
          </a:p>
        </p:txBody>
      </p: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>
            <a:off x="8153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TextBox 105"/>
          <p:cNvSpPr txBox="1"/>
          <p:nvPr/>
        </p:nvSpPr>
        <p:spPr>
          <a:xfrm>
            <a:off x="7924800" y="2895600"/>
            <a:ext cx="3810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10</a:t>
            </a:r>
          </a:p>
        </p:txBody>
      </p:sp>
      <p:sp>
        <p:nvSpPr>
          <p:cNvPr id="29740" name="TextBox 106"/>
          <p:cNvSpPr txBox="1">
            <a:spLocks noChangeArrowheads="1"/>
          </p:cNvSpPr>
          <p:nvPr/>
        </p:nvSpPr>
        <p:spPr bwMode="auto">
          <a:xfrm>
            <a:off x="8256588" y="2743200"/>
            <a:ext cx="7604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Response</a:t>
            </a:r>
          </a:p>
        </p:txBody>
      </p:sp>
      <p:sp>
        <p:nvSpPr>
          <p:cNvPr id="29741" name="TextBox 108"/>
          <p:cNvSpPr txBox="1">
            <a:spLocks noChangeArrowheads="1"/>
          </p:cNvSpPr>
          <p:nvPr/>
        </p:nvSpPr>
        <p:spPr bwMode="auto">
          <a:xfrm>
            <a:off x="6824663" y="1066800"/>
            <a:ext cx="1933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www.example.com</a:t>
            </a:r>
          </a:p>
          <a:p>
            <a:pPr algn="ctr"/>
            <a:r>
              <a:rPr lang="en-US" sz="1600">
                <a:latin typeface="Trebuchet MS" charset="0"/>
              </a:rPr>
              <a:t>Web Server</a:t>
            </a:r>
          </a:p>
          <a:p>
            <a:pPr algn="ctr"/>
            <a:r>
              <a:rPr lang="en-US" sz="1600">
                <a:latin typeface="Trebuchet MS" charset="0"/>
              </a:rPr>
              <a:t>93.184.216.34</a:t>
            </a:r>
          </a:p>
        </p:txBody>
      </p:sp>
      <p:grpSp>
        <p:nvGrpSpPr>
          <p:cNvPr id="29742" name="Group 8"/>
          <p:cNvGrpSpPr>
            <a:grpSpLocks/>
          </p:cNvGrpSpPr>
          <p:nvPr/>
        </p:nvGrpSpPr>
        <p:grpSpPr bwMode="auto">
          <a:xfrm>
            <a:off x="1219200" y="1752600"/>
            <a:ext cx="1219200" cy="838200"/>
            <a:chOff x="4953000" y="1524000"/>
            <a:chExt cx="1219200" cy="838200"/>
          </a:xfrm>
        </p:grpSpPr>
        <p:sp>
          <p:nvSpPr>
            <p:cNvPr id="56" name="Diamond 55"/>
            <p:cNvSpPr/>
            <p:nvPr/>
          </p:nvSpPr>
          <p:spPr bwMode="auto">
            <a:xfrm>
              <a:off x="4953000" y="1524000"/>
              <a:ext cx="1219200" cy="838200"/>
            </a:xfrm>
            <a:prstGeom prst="diamond">
              <a:avLst/>
            </a:prstGeom>
            <a:gradFill flip="none" rotWithShape="1">
              <a:gsLst>
                <a:gs pos="99000">
                  <a:srgbClr val="008000">
                    <a:alpha val="66000"/>
                  </a:srgb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900" dirty="0">
                <a:solidFill>
                  <a:srgbClr val="FFFFFF"/>
                </a:solidFill>
                <a:ea typeface="ＭＳ Ｐゴシック" charset="0"/>
                <a:cs typeface="+mn-cs"/>
              </a:endParaRPr>
            </a:p>
          </p:txBody>
        </p:sp>
        <p:sp>
          <p:nvSpPr>
            <p:cNvPr id="29763" name="TextBox 7"/>
            <p:cNvSpPr txBox="1">
              <a:spLocks noChangeArrowheads="1"/>
            </p:cNvSpPr>
            <p:nvPr/>
          </p:nvSpPr>
          <p:spPr bwMode="auto">
            <a:xfrm>
              <a:off x="5105400" y="1752600"/>
              <a:ext cx="8555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  <a:latin typeface="Trebuchet MS" charset="0"/>
                </a:rPr>
                <a:t>Protect</a:t>
              </a:r>
            </a:p>
          </p:txBody>
        </p:sp>
      </p:grpSp>
      <p:grpSp>
        <p:nvGrpSpPr>
          <p:cNvPr id="29743" name="Group 8"/>
          <p:cNvGrpSpPr>
            <a:grpSpLocks/>
          </p:cNvGrpSpPr>
          <p:nvPr/>
        </p:nvGrpSpPr>
        <p:grpSpPr bwMode="auto">
          <a:xfrm>
            <a:off x="1219200" y="3429000"/>
            <a:ext cx="1219200" cy="838200"/>
            <a:chOff x="4953000" y="1524000"/>
            <a:chExt cx="1219200" cy="838200"/>
          </a:xfrm>
        </p:grpSpPr>
        <p:sp>
          <p:nvSpPr>
            <p:cNvPr id="65" name="Diamond 64"/>
            <p:cNvSpPr/>
            <p:nvPr/>
          </p:nvSpPr>
          <p:spPr bwMode="auto">
            <a:xfrm>
              <a:off x="4953000" y="1524000"/>
              <a:ext cx="1219200" cy="838200"/>
            </a:xfrm>
            <a:prstGeom prst="diamond">
              <a:avLst/>
            </a:prstGeom>
            <a:gradFill flip="none" rotWithShape="1">
              <a:gsLst>
                <a:gs pos="99000">
                  <a:srgbClr val="008000">
                    <a:alpha val="66000"/>
                  </a:srgb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900" dirty="0">
                <a:solidFill>
                  <a:srgbClr val="FFFFFF"/>
                </a:solidFill>
                <a:ea typeface="ＭＳ Ｐゴシック" charset="0"/>
                <a:cs typeface="+mn-cs"/>
              </a:endParaRPr>
            </a:p>
          </p:txBody>
        </p:sp>
        <p:sp>
          <p:nvSpPr>
            <p:cNvPr id="29759" name="TextBox 7"/>
            <p:cNvSpPr txBox="1">
              <a:spLocks noChangeArrowheads="1"/>
            </p:cNvSpPr>
            <p:nvPr/>
          </p:nvSpPr>
          <p:spPr bwMode="auto">
            <a:xfrm>
              <a:off x="5105400" y="1752600"/>
              <a:ext cx="8555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  <a:latin typeface="Trebuchet MS" charset="0"/>
                </a:rPr>
                <a:t>Protect</a:t>
              </a:r>
            </a:p>
          </p:txBody>
        </p:sp>
      </p:grpSp>
      <p:grpSp>
        <p:nvGrpSpPr>
          <p:cNvPr id="29744" name="Group 8"/>
          <p:cNvGrpSpPr>
            <a:grpSpLocks/>
          </p:cNvGrpSpPr>
          <p:nvPr/>
        </p:nvGrpSpPr>
        <p:grpSpPr bwMode="auto">
          <a:xfrm>
            <a:off x="1219200" y="4953000"/>
            <a:ext cx="1219200" cy="838200"/>
            <a:chOff x="4953000" y="1524000"/>
            <a:chExt cx="1219200" cy="838200"/>
          </a:xfrm>
        </p:grpSpPr>
        <p:sp>
          <p:nvSpPr>
            <p:cNvPr id="70" name="Diamond 69"/>
            <p:cNvSpPr/>
            <p:nvPr/>
          </p:nvSpPr>
          <p:spPr bwMode="auto">
            <a:xfrm>
              <a:off x="4953000" y="1524000"/>
              <a:ext cx="1219200" cy="838200"/>
            </a:xfrm>
            <a:prstGeom prst="diamond">
              <a:avLst/>
            </a:prstGeom>
            <a:gradFill flip="none" rotWithShape="1">
              <a:gsLst>
                <a:gs pos="99000">
                  <a:srgbClr val="008000">
                    <a:alpha val="66000"/>
                  </a:srgb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900" dirty="0">
                <a:solidFill>
                  <a:srgbClr val="FFFFFF"/>
                </a:solidFill>
                <a:ea typeface="ＭＳ Ｐゴシック" charset="0"/>
                <a:cs typeface="+mn-cs"/>
              </a:endParaRPr>
            </a:p>
          </p:txBody>
        </p:sp>
        <p:sp>
          <p:nvSpPr>
            <p:cNvPr id="29755" name="TextBox 7"/>
            <p:cNvSpPr txBox="1">
              <a:spLocks noChangeArrowheads="1"/>
            </p:cNvSpPr>
            <p:nvPr/>
          </p:nvSpPr>
          <p:spPr bwMode="auto">
            <a:xfrm>
              <a:off x="5105400" y="1752600"/>
              <a:ext cx="8555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  <a:latin typeface="Trebuchet MS" charset="0"/>
                </a:rPr>
                <a:t>Protect</a:t>
              </a:r>
            </a:p>
          </p:txBody>
        </p:sp>
      </p:grpSp>
      <p:grpSp>
        <p:nvGrpSpPr>
          <p:cNvPr id="29745" name="Group 8"/>
          <p:cNvGrpSpPr>
            <a:grpSpLocks/>
          </p:cNvGrpSpPr>
          <p:nvPr/>
        </p:nvGrpSpPr>
        <p:grpSpPr bwMode="auto">
          <a:xfrm>
            <a:off x="4419600" y="3352800"/>
            <a:ext cx="1219200" cy="838200"/>
            <a:chOff x="4953000" y="1524000"/>
            <a:chExt cx="1219200" cy="838200"/>
          </a:xfrm>
        </p:grpSpPr>
        <p:sp>
          <p:nvSpPr>
            <p:cNvPr id="75" name="Diamond 74"/>
            <p:cNvSpPr/>
            <p:nvPr/>
          </p:nvSpPr>
          <p:spPr bwMode="auto">
            <a:xfrm>
              <a:off x="4953000" y="1524000"/>
              <a:ext cx="1219200" cy="838200"/>
            </a:xfrm>
            <a:prstGeom prst="diamond">
              <a:avLst/>
            </a:prstGeom>
            <a:gradFill flip="none" rotWithShape="1">
              <a:gsLst>
                <a:gs pos="99000">
                  <a:srgbClr val="008000">
                    <a:alpha val="66000"/>
                  </a:srgb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900" dirty="0">
                <a:solidFill>
                  <a:srgbClr val="FFFFFF"/>
                </a:solidFill>
                <a:ea typeface="ＭＳ Ｐゴシック" charset="0"/>
                <a:cs typeface="+mn-cs"/>
              </a:endParaRPr>
            </a:p>
          </p:txBody>
        </p:sp>
        <p:sp>
          <p:nvSpPr>
            <p:cNvPr id="29751" name="TextBox 7"/>
            <p:cNvSpPr txBox="1">
              <a:spLocks noChangeArrowheads="1"/>
            </p:cNvSpPr>
            <p:nvPr/>
          </p:nvSpPr>
          <p:spPr bwMode="auto">
            <a:xfrm>
              <a:off x="5105400" y="1752600"/>
              <a:ext cx="8555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  <a:latin typeface="Trebuchet MS" charset="0"/>
                </a:rPr>
                <a:t>Protect</a:t>
              </a:r>
            </a:p>
          </p:txBody>
        </p:sp>
      </p:grp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Mitigation 1:  Data handling</a:t>
            </a:r>
            <a:endParaRPr lang="en-US" sz="3800" dirty="0"/>
          </a:p>
        </p:txBody>
      </p:sp>
      <p:sp>
        <p:nvSpPr>
          <p:cNvPr id="29747" name="TextBox 83"/>
          <p:cNvSpPr txBox="1">
            <a:spLocks noChangeArrowheads="1"/>
          </p:cNvSpPr>
          <p:nvPr/>
        </p:nvSpPr>
        <p:spPr bwMode="auto">
          <a:xfrm>
            <a:off x="7162800" y="4800600"/>
            <a:ext cx="140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Internet User</a:t>
            </a:r>
          </a:p>
          <a:p>
            <a:pPr algn="ctr"/>
            <a:r>
              <a:rPr lang="en-US" sz="1600">
                <a:latin typeface="Trebuchet MS" charset="0"/>
              </a:rPr>
              <a:t>(Client)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8470900" cy="868363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Mitigation 2:  Encryption (DNS-over-TLS etc.)</a:t>
            </a:r>
            <a:endParaRPr lang="en-US" sz="3800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Like other Internet protocols, DNS can be made more secure and information disclosure can be reduced by running over Transport Layer Security (TLS)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IETF DPRIVE working group currently developing DNS-over-TLS 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specification and others </a:t>
            </a:r>
          </a:p>
          <a:p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Mitigates </a:t>
            </a:r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eavesdropping (risks 1 &amp; 3)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Also mitigates modification in transit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8470900" cy="868363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Mitigation 2:  Encryption (DNS-over-</a:t>
            </a:r>
            <a:r>
              <a:rPr lang="en-US" sz="3600" dirty="0" smtClean="0"/>
              <a:t>TLS)</a:t>
            </a:r>
            <a:endParaRPr lang="en-US" sz="3800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DNS Over TLS: Initiation and Performance Considerations</a:t>
            </a:r>
          </a:p>
          <a:p>
            <a:pPr lvl="1"/>
            <a:r>
              <a:rPr lang="en-US" dirty="0" smtClean="0">
                <a:latin typeface="Trebuchet MS" charset="0"/>
                <a:ea typeface="MS PGothic" charset="0"/>
                <a:cs typeface="Tabac Sans" charset="0"/>
                <a:hlinkClick r:id="rId2"/>
              </a:rPr>
              <a:t>https</a:t>
            </a:r>
            <a:r>
              <a:rPr lang="en-US" dirty="0">
                <a:latin typeface="Trebuchet MS" charset="0"/>
                <a:ea typeface="MS PGothic" charset="0"/>
                <a:cs typeface="Tabac Sans" charset="0"/>
                <a:hlinkClick r:id="rId2"/>
              </a:rPr>
              <a:t>://tools.ietf.org/html/draft-ietf-dprive-dns-over-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  <a:hlinkClick r:id="rId2"/>
              </a:rPr>
              <a:t>tls</a:t>
            </a:r>
            <a:endParaRPr lang="en-US" dirty="0" smtClean="0">
              <a:latin typeface="Trebuchet MS" charset="0"/>
              <a:ea typeface="MS PGothic" charset="0"/>
              <a:cs typeface="Tabac Sans" charset="0"/>
            </a:endParaRPr>
          </a:p>
          <a:p>
            <a:pPr lvl="1"/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New well known port (TBD) for DNS over TLS</a:t>
            </a:r>
          </a:p>
          <a:p>
            <a:pPr lvl="1"/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TLS: follow best practices of RFC 7525</a:t>
            </a:r>
          </a:p>
          <a:p>
            <a:pPr lvl="1"/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Two </a:t>
            </a:r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p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rofiles defined: an opportunistic profile (no server authentication), and a pre-configured profile.</a:t>
            </a:r>
          </a:p>
          <a:p>
            <a:pPr lvl="1"/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Details of performance considerations and recommendations:</a:t>
            </a:r>
          </a:p>
          <a:p>
            <a:pPr lvl="2"/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Connection reuse, pipelining, out-of-order response processing, use of TCP Fast Open if available, use of TLS session 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resumption, 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and other optimizations.</a:t>
            </a:r>
          </a:p>
          <a:p>
            <a:pPr lvl="1"/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Implementations already emerging (see next talk!)</a:t>
            </a:r>
          </a:p>
          <a:p>
            <a:pPr lvl="1"/>
            <a:endParaRPr lang="en-US" dirty="0" smtClean="0">
              <a:latin typeface="Trebuchet MS" charset="0"/>
              <a:ea typeface="MS PGothic" charset="0"/>
              <a:cs typeface="Taba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9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Presentation_Ic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32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5" descr="Presentation_Icon3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9" descr="Presentation_Icon3-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08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0" descr="Presentation_Icon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1" descr="Presentation_Icon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127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2" descr="Presentation_Icon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609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13"/>
          <p:cNvSpPr txBox="1">
            <a:spLocks noChangeArrowheads="1"/>
          </p:cNvSpPr>
          <p:nvPr/>
        </p:nvSpPr>
        <p:spPr bwMode="auto">
          <a:xfrm>
            <a:off x="3810000" y="2938463"/>
            <a:ext cx="2282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Recursive Name Server</a:t>
            </a:r>
          </a:p>
        </p:txBody>
      </p:sp>
      <p:sp>
        <p:nvSpPr>
          <p:cNvPr id="31752" name="TextBox 29"/>
          <p:cNvSpPr txBox="1">
            <a:spLocks noChangeArrowheads="1"/>
          </p:cNvSpPr>
          <p:nvPr/>
        </p:nvSpPr>
        <p:spPr bwMode="auto">
          <a:xfrm>
            <a:off x="914400" y="1295400"/>
            <a:ext cx="182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Root Name Server</a:t>
            </a:r>
          </a:p>
        </p:txBody>
      </p:sp>
      <p:sp>
        <p:nvSpPr>
          <p:cNvPr id="31753" name="TextBox 31"/>
          <p:cNvSpPr txBox="1">
            <a:spLocks noChangeArrowheads="1"/>
          </p:cNvSpPr>
          <p:nvPr/>
        </p:nvSpPr>
        <p:spPr bwMode="auto">
          <a:xfrm>
            <a:off x="914400" y="2971800"/>
            <a:ext cx="1868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.com Name Server</a:t>
            </a:r>
          </a:p>
        </p:txBody>
      </p:sp>
      <p:sp>
        <p:nvSpPr>
          <p:cNvPr id="31754" name="TextBox 32"/>
          <p:cNvSpPr txBox="1">
            <a:spLocks noChangeArrowheads="1"/>
          </p:cNvSpPr>
          <p:nvPr/>
        </p:nvSpPr>
        <p:spPr bwMode="auto">
          <a:xfrm>
            <a:off x="533400" y="4495800"/>
            <a:ext cx="2647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example.com Name Server</a:t>
            </a:r>
          </a:p>
        </p:txBody>
      </p:sp>
      <p:sp>
        <p:nvSpPr>
          <p:cNvPr id="31755" name="TextBox 19"/>
          <p:cNvSpPr txBox="1">
            <a:spLocks noChangeArrowheads="1"/>
          </p:cNvSpPr>
          <p:nvPr/>
        </p:nvSpPr>
        <p:spPr bwMode="auto">
          <a:xfrm>
            <a:off x="5334000" y="34290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257800" y="3733800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239000" y="35941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H="1">
            <a:off x="2667000" y="2057400"/>
            <a:ext cx="251460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V="1">
            <a:off x="5181600" y="2057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1760" name="TextBox 46"/>
          <p:cNvSpPr txBox="1">
            <a:spLocks noChangeArrowheads="1"/>
          </p:cNvSpPr>
          <p:nvPr/>
        </p:nvSpPr>
        <p:spPr bwMode="auto">
          <a:xfrm>
            <a:off x="2895600" y="1827213"/>
            <a:ext cx="1633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31761" name="TextBox 47"/>
          <p:cNvSpPr txBox="1">
            <a:spLocks noChangeArrowheads="1"/>
          </p:cNvSpPr>
          <p:nvPr/>
        </p:nvSpPr>
        <p:spPr bwMode="auto">
          <a:xfrm>
            <a:off x="5105400" y="26797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762" name="TextBox 48"/>
          <p:cNvSpPr txBox="1">
            <a:spLocks noChangeArrowheads="1"/>
          </p:cNvSpPr>
          <p:nvPr/>
        </p:nvSpPr>
        <p:spPr bwMode="auto">
          <a:xfrm>
            <a:off x="2895600" y="2362200"/>
            <a:ext cx="1754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.com name server</a:t>
            </a:r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flipH="1">
            <a:off x="2743200" y="2362200"/>
            <a:ext cx="2133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>
            <a:off x="4876800" y="2362200"/>
            <a:ext cx="0" cy="5334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1765" name="TextBox 55"/>
          <p:cNvSpPr txBox="1">
            <a:spLocks noChangeArrowheads="1"/>
          </p:cNvSpPr>
          <p:nvPr/>
        </p:nvSpPr>
        <p:spPr bwMode="auto">
          <a:xfrm>
            <a:off x="2667000" y="22225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2743200" y="3581400"/>
            <a:ext cx="17526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1767" name="TextBox 59"/>
          <p:cNvSpPr txBox="1">
            <a:spLocks noChangeArrowheads="1"/>
          </p:cNvSpPr>
          <p:nvPr/>
        </p:nvSpPr>
        <p:spPr bwMode="auto">
          <a:xfrm>
            <a:off x="2819400" y="32766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31768" name="TextBox 60"/>
          <p:cNvSpPr txBox="1">
            <a:spLocks noChangeArrowheads="1"/>
          </p:cNvSpPr>
          <p:nvPr/>
        </p:nvSpPr>
        <p:spPr bwMode="auto">
          <a:xfrm>
            <a:off x="4495800" y="34417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769" name="TextBox 61"/>
          <p:cNvSpPr txBox="1">
            <a:spLocks noChangeArrowheads="1"/>
          </p:cNvSpPr>
          <p:nvPr/>
        </p:nvSpPr>
        <p:spPr bwMode="auto">
          <a:xfrm>
            <a:off x="2590800" y="3960813"/>
            <a:ext cx="2290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example.com name server</a:t>
            </a:r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2743200" y="3886200"/>
            <a:ext cx="19812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1771" name="TextBox 65"/>
          <p:cNvSpPr txBox="1">
            <a:spLocks noChangeArrowheads="1"/>
          </p:cNvSpPr>
          <p:nvPr/>
        </p:nvSpPr>
        <p:spPr bwMode="auto">
          <a:xfrm>
            <a:off x="2667000" y="37465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 flipH="1">
            <a:off x="2667000" y="5181600"/>
            <a:ext cx="2133600" cy="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 flipV="1">
            <a:off x="4800600" y="4495800"/>
            <a:ext cx="0" cy="685800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4724400" y="44323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6</a:t>
            </a:r>
          </a:p>
        </p:txBody>
      </p:sp>
      <p:sp>
        <p:nvSpPr>
          <p:cNvPr id="31775" name="TextBox 72"/>
          <p:cNvSpPr txBox="1">
            <a:spLocks noChangeArrowheads="1"/>
          </p:cNvSpPr>
          <p:nvPr/>
        </p:nvSpPr>
        <p:spPr bwMode="auto">
          <a:xfrm>
            <a:off x="2743200" y="4876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V="1">
            <a:off x="5105400" y="4495800"/>
            <a:ext cx="0" cy="106680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2667000" y="5561013"/>
            <a:ext cx="2438400" cy="1587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1778" name="TextBox 81"/>
          <p:cNvSpPr txBox="1">
            <a:spLocks noChangeArrowheads="1"/>
          </p:cNvSpPr>
          <p:nvPr/>
        </p:nvSpPr>
        <p:spPr bwMode="auto">
          <a:xfrm>
            <a:off x="2971800" y="55626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>
            <a:off x="5257800" y="4025900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1780" name="TextBox 90"/>
          <p:cNvSpPr txBox="1">
            <a:spLocks noChangeArrowheads="1"/>
          </p:cNvSpPr>
          <p:nvPr/>
        </p:nvSpPr>
        <p:spPr bwMode="auto">
          <a:xfrm>
            <a:off x="5638800" y="40259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667000" y="54102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57800" y="38862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8</a:t>
            </a:r>
          </a:p>
        </p:txBody>
      </p:sp>
      <p:cxnSp>
        <p:nvCxnSpPr>
          <p:cNvPr id="99" name="Straight Arrow Connector 98"/>
          <p:cNvCxnSpPr>
            <a:cxnSpLocks noChangeShapeType="1"/>
          </p:cNvCxnSpPr>
          <p:nvPr/>
        </p:nvCxnSpPr>
        <p:spPr bwMode="auto">
          <a:xfrm flipV="1">
            <a:off x="7772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1784" name="TextBox 101"/>
          <p:cNvSpPr txBox="1">
            <a:spLocks noChangeArrowheads="1"/>
          </p:cNvSpPr>
          <p:nvPr/>
        </p:nvSpPr>
        <p:spPr bwMode="auto">
          <a:xfrm>
            <a:off x="6958013" y="2743200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Request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28956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9</a:t>
            </a:r>
          </a:p>
        </p:txBody>
      </p: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>
            <a:off x="8153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TextBox 105"/>
          <p:cNvSpPr txBox="1"/>
          <p:nvPr/>
        </p:nvSpPr>
        <p:spPr>
          <a:xfrm>
            <a:off x="7924800" y="2895600"/>
            <a:ext cx="3810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10</a:t>
            </a:r>
          </a:p>
        </p:txBody>
      </p:sp>
      <p:sp>
        <p:nvSpPr>
          <p:cNvPr id="31788" name="TextBox 106"/>
          <p:cNvSpPr txBox="1">
            <a:spLocks noChangeArrowheads="1"/>
          </p:cNvSpPr>
          <p:nvPr/>
        </p:nvSpPr>
        <p:spPr bwMode="auto">
          <a:xfrm>
            <a:off x="8256588" y="2743200"/>
            <a:ext cx="7604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Response</a:t>
            </a:r>
          </a:p>
        </p:txBody>
      </p:sp>
      <p:sp>
        <p:nvSpPr>
          <p:cNvPr id="31789" name="TextBox 108"/>
          <p:cNvSpPr txBox="1">
            <a:spLocks noChangeArrowheads="1"/>
          </p:cNvSpPr>
          <p:nvPr/>
        </p:nvSpPr>
        <p:spPr bwMode="auto">
          <a:xfrm>
            <a:off x="6824663" y="1066800"/>
            <a:ext cx="1933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www.example.com</a:t>
            </a:r>
          </a:p>
          <a:p>
            <a:pPr algn="ctr"/>
            <a:r>
              <a:rPr lang="en-US" sz="1600">
                <a:latin typeface="Trebuchet MS" charset="0"/>
              </a:rPr>
              <a:t>Web Server</a:t>
            </a:r>
          </a:p>
          <a:p>
            <a:pPr algn="ctr"/>
            <a:r>
              <a:rPr lang="en-US" sz="1600">
                <a:latin typeface="Trebuchet MS" charset="0"/>
              </a:rPr>
              <a:t>93.184.216.34</a:t>
            </a:r>
          </a:p>
        </p:txBody>
      </p:sp>
      <p:sp>
        <p:nvSpPr>
          <p:cNvPr id="49" name="Explosion 1 48"/>
          <p:cNvSpPr/>
          <p:nvPr/>
        </p:nvSpPr>
        <p:spPr bwMode="auto">
          <a:xfrm>
            <a:off x="5410200" y="3352800"/>
            <a:ext cx="1848523" cy="9144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Eavesdrop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Risks 1 &amp; 3:  Eavesdropping</a:t>
            </a:r>
            <a:endParaRPr lang="en-US" sz="3800" dirty="0"/>
          </a:p>
        </p:txBody>
      </p:sp>
      <p:sp>
        <p:nvSpPr>
          <p:cNvPr id="31794" name="TextBox 83"/>
          <p:cNvSpPr txBox="1">
            <a:spLocks noChangeArrowheads="1"/>
          </p:cNvSpPr>
          <p:nvPr/>
        </p:nvSpPr>
        <p:spPr bwMode="auto">
          <a:xfrm>
            <a:off x="7162800" y="4800600"/>
            <a:ext cx="140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Internet User</a:t>
            </a:r>
          </a:p>
          <a:p>
            <a:pPr algn="ctr"/>
            <a:r>
              <a:rPr lang="en-US" sz="1600">
                <a:latin typeface="Trebuchet MS" charset="0"/>
              </a:rPr>
              <a:t>(Client)</a:t>
            </a:r>
          </a:p>
        </p:txBody>
      </p:sp>
      <p:sp>
        <p:nvSpPr>
          <p:cNvPr id="51" name="Explosion 1 50"/>
          <p:cNvSpPr/>
          <p:nvPr/>
        </p:nvSpPr>
        <p:spPr bwMode="auto">
          <a:xfrm rot="19832732">
            <a:off x="2864901" y="1948054"/>
            <a:ext cx="1905000" cy="6858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Eavesdrop</a:t>
            </a:r>
          </a:p>
        </p:txBody>
      </p:sp>
      <p:sp>
        <p:nvSpPr>
          <p:cNvPr id="52" name="Explosion 1 51"/>
          <p:cNvSpPr/>
          <p:nvPr/>
        </p:nvSpPr>
        <p:spPr bwMode="auto">
          <a:xfrm rot="19832732">
            <a:off x="2864901" y="3319653"/>
            <a:ext cx="1905000" cy="6858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Eavesdrop</a:t>
            </a:r>
          </a:p>
        </p:txBody>
      </p:sp>
      <p:sp>
        <p:nvSpPr>
          <p:cNvPr id="55" name="Explosion 1 54"/>
          <p:cNvSpPr/>
          <p:nvPr/>
        </p:nvSpPr>
        <p:spPr bwMode="auto">
          <a:xfrm rot="19832732">
            <a:off x="2864901" y="4996053"/>
            <a:ext cx="1905000" cy="6858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Eavesdrop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Presentation_Ic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32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5" descr="Presentation_Icon3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9" descr="Presentation_Icon3-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08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0" descr="Presentation_Icon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1" descr="Presentation_Icon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127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2" descr="Presentation_Icon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609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13"/>
          <p:cNvSpPr txBox="1">
            <a:spLocks noChangeArrowheads="1"/>
          </p:cNvSpPr>
          <p:nvPr/>
        </p:nvSpPr>
        <p:spPr bwMode="auto">
          <a:xfrm>
            <a:off x="3886200" y="2938463"/>
            <a:ext cx="2282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Recursive Name Server</a:t>
            </a:r>
          </a:p>
        </p:txBody>
      </p:sp>
      <p:sp>
        <p:nvSpPr>
          <p:cNvPr id="32776" name="TextBox 29"/>
          <p:cNvSpPr txBox="1">
            <a:spLocks noChangeArrowheads="1"/>
          </p:cNvSpPr>
          <p:nvPr/>
        </p:nvSpPr>
        <p:spPr bwMode="auto">
          <a:xfrm>
            <a:off x="914400" y="1295400"/>
            <a:ext cx="182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Root Name Server</a:t>
            </a:r>
          </a:p>
        </p:txBody>
      </p:sp>
      <p:sp>
        <p:nvSpPr>
          <p:cNvPr id="32777" name="TextBox 31"/>
          <p:cNvSpPr txBox="1">
            <a:spLocks noChangeArrowheads="1"/>
          </p:cNvSpPr>
          <p:nvPr/>
        </p:nvSpPr>
        <p:spPr bwMode="auto">
          <a:xfrm>
            <a:off x="914400" y="2971800"/>
            <a:ext cx="1868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.com Name Server</a:t>
            </a:r>
          </a:p>
        </p:txBody>
      </p:sp>
      <p:sp>
        <p:nvSpPr>
          <p:cNvPr id="32778" name="TextBox 32"/>
          <p:cNvSpPr txBox="1">
            <a:spLocks noChangeArrowheads="1"/>
          </p:cNvSpPr>
          <p:nvPr/>
        </p:nvSpPr>
        <p:spPr bwMode="auto">
          <a:xfrm>
            <a:off x="533400" y="4495800"/>
            <a:ext cx="2647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example.com Name Server</a:t>
            </a:r>
          </a:p>
        </p:txBody>
      </p:sp>
      <p:sp>
        <p:nvSpPr>
          <p:cNvPr id="32779" name="TextBox 19"/>
          <p:cNvSpPr txBox="1">
            <a:spLocks noChangeArrowheads="1"/>
          </p:cNvSpPr>
          <p:nvPr/>
        </p:nvSpPr>
        <p:spPr bwMode="auto">
          <a:xfrm>
            <a:off x="5334000" y="3352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257800" y="3657600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239000" y="35179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H="1">
            <a:off x="2667000" y="2057400"/>
            <a:ext cx="251460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V="1">
            <a:off x="5181600" y="2057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2784" name="TextBox 46"/>
          <p:cNvSpPr txBox="1">
            <a:spLocks noChangeArrowheads="1"/>
          </p:cNvSpPr>
          <p:nvPr/>
        </p:nvSpPr>
        <p:spPr bwMode="auto">
          <a:xfrm>
            <a:off x="2895600" y="1827213"/>
            <a:ext cx="1633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32785" name="TextBox 47"/>
          <p:cNvSpPr txBox="1">
            <a:spLocks noChangeArrowheads="1"/>
          </p:cNvSpPr>
          <p:nvPr/>
        </p:nvSpPr>
        <p:spPr bwMode="auto">
          <a:xfrm>
            <a:off x="5029200" y="27432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786" name="TextBox 48"/>
          <p:cNvSpPr txBox="1">
            <a:spLocks noChangeArrowheads="1"/>
          </p:cNvSpPr>
          <p:nvPr/>
        </p:nvSpPr>
        <p:spPr bwMode="auto">
          <a:xfrm>
            <a:off x="2895600" y="2362200"/>
            <a:ext cx="1754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.com name server</a:t>
            </a:r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flipH="1">
            <a:off x="2743200" y="2362200"/>
            <a:ext cx="2133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>
            <a:off x="4876800" y="2362200"/>
            <a:ext cx="0" cy="6096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2789" name="TextBox 55"/>
          <p:cNvSpPr txBox="1">
            <a:spLocks noChangeArrowheads="1"/>
          </p:cNvSpPr>
          <p:nvPr/>
        </p:nvSpPr>
        <p:spPr bwMode="auto">
          <a:xfrm>
            <a:off x="2667000" y="22225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2743200" y="3581400"/>
            <a:ext cx="17526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2791" name="TextBox 59"/>
          <p:cNvSpPr txBox="1">
            <a:spLocks noChangeArrowheads="1"/>
          </p:cNvSpPr>
          <p:nvPr/>
        </p:nvSpPr>
        <p:spPr bwMode="auto">
          <a:xfrm>
            <a:off x="2819400" y="32766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32792" name="TextBox 60"/>
          <p:cNvSpPr txBox="1">
            <a:spLocks noChangeArrowheads="1"/>
          </p:cNvSpPr>
          <p:nvPr/>
        </p:nvSpPr>
        <p:spPr bwMode="auto">
          <a:xfrm>
            <a:off x="4495800" y="34417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793" name="TextBox 61"/>
          <p:cNvSpPr txBox="1">
            <a:spLocks noChangeArrowheads="1"/>
          </p:cNvSpPr>
          <p:nvPr/>
        </p:nvSpPr>
        <p:spPr bwMode="auto">
          <a:xfrm>
            <a:off x="2590800" y="3960813"/>
            <a:ext cx="2290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example.com name server</a:t>
            </a:r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2743200" y="3886200"/>
            <a:ext cx="19812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2795" name="TextBox 65"/>
          <p:cNvSpPr txBox="1">
            <a:spLocks noChangeArrowheads="1"/>
          </p:cNvSpPr>
          <p:nvPr/>
        </p:nvSpPr>
        <p:spPr bwMode="auto">
          <a:xfrm>
            <a:off x="2667000" y="37465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 flipH="1">
            <a:off x="2667000" y="5181600"/>
            <a:ext cx="2209800" cy="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 flipV="1">
            <a:off x="4876800" y="4495800"/>
            <a:ext cx="0" cy="685800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4724400" y="44958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6</a:t>
            </a:r>
          </a:p>
        </p:txBody>
      </p:sp>
      <p:sp>
        <p:nvSpPr>
          <p:cNvPr id="32799" name="TextBox 72"/>
          <p:cNvSpPr txBox="1">
            <a:spLocks noChangeArrowheads="1"/>
          </p:cNvSpPr>
          <p:nvPr/>
        </p:nvSpPr>
        <p:spPr bwMode="auto">
          <a:xfrm>
            <a:off x="2743200" y="4876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V="1">
            <a:off x="5105400" y="4495800"/>
            <a:ext cx="0" cy="106680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2667000" y="5561013"/>
            <a:ext cx="2438400" cy="1587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2802" name="TextBox 81"/>
          <p:cNvSpPr txBox="1">
            <a:spLocks noChangeArrowheads="1"/>
          </p:cNvSpPr>
          <p:nvPr/>
        </p:nvSpPr>
        <p:spPr bwMode="auto">
          <a:xfrm>
            <a:off x="2971800" y="55626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>
            <a:off x="5257800" y="4081463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2804" name="TextBox 90"/>
          <p:cNvSpPr txBox="1">
            <a:spLocks noChangeArrowheads="1"/>
          </p:cNvSpPr>
          <p:nvPr/>
        </p:nvSpPr>
        <p:spPr bwMode="auto">
          <a:xfrm>
            <a:off x="5638800" y="4081463"/>
            <a:ext cx="1270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667000" y="54102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57800" y="39751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8</a:t>
            </a:r>
          </a:p>
        </p:txBody>
      </p:sp>
      <p:cxnSp>
        <p:nvCxnSpPr>
          <p:cNvPr id="99" name="Straight Arrow Connector 98"/>
          <p:cNvCxnSpPr>
            <a:cxnSpLocks noChangeShapeType="1"/>
          </p:cNvCxnSpPr>
          <p:nvPr/>
        </p:nvCxnSpPr>
        <p:spPr bwMode="auto">
          <a:xfrm flipV="1">
            <a:off x="7772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2808" name="TextBox 101"/>
          <p:cNvSpPr txBox="1">
            <a:spLocks noChangeArrowheads="1"/>
          </p:cNvSpPr>
          <p:nvPr/>
        </p:nvSpPr>
        <p:spPr bwMode="auto">
          <a:xfrm>
            <a:off x="6958013" y="2743200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Request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28956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9</a:t>
            </a:r>
          </a:p>
        </p:txBody>
      </p: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>
            <a:off x="8153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TextBox 105"/>
          <p:cNvSpPr txBox="1"/>
          <p:nvPr/>
        </p:nvSpPr>
        <p:spPr>
          <a:xfrm>
            <a:off x="7924800" y="2895600"/>
            <a:ext cx="3810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10</a:t>
            </a:r>
          </a:p>
        </p:txBody>
      </p:sp>
      <p:sp>
        <p:nvSpPr>
          <p:cNvPr id="32812" name="TextBox 106"/>
          <p:cNvSpPr txBox="1">
            <a:spLocks noChangeArrowheads="1"/>
          </p:cNvSpPr>
          <p:nvPr/>
        </p:nvSpPr>
        <p:spPr bwMode="auto">
          <a:xfrm>
            <a:off x="8256588" y="2743200"/>
            <a:ext cx="7604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Response</a:t>
            </a:r>
          </a:p>
        </p:txBody>
      </p:sp>
      <p:sp>
        <p:nvSpPr>
          <p:cNvPr id="32813" name="TextBox 108"/>
          <p:cNvSpPr txBox="1">
            <a:spLocks noChangeArrowheads="1"/>
          </p:cNvSpPr>
          <p:nvPr/>
        </p:nvSpPr>
        <p:spPr bwMode="auto">
          <a:xfrm>
            <a:off x="6824663" y="1066800"/>
            <a:ext cx="1933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www.example.com</a:t>
            </a:r>
          </a:p>
          <a:p>
            <a:pPr algn="ctr"/>
            <a:r>
              <a:rPr lang="en-US" sz="1600">
                <a:latin typeface="Trebuchet MS" charset="0"/>
              </a:rPr>
              <a:t>Web Server</a:t>
            </a:r>
          </a:p>
          <a:p>
            <a:pPr algn="ctr"/>
            <a:r>
              <a:rPr lang="en-US" sz="1600">
                <a:latin typeface="Trebuchet MS" charset="0"/>
              </a:rPr>
              <a:t>93.184.216.34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8915400" cy="868363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Mitigation 2:  Encryption (DNS-over-TLS etc.)</a:t>
            </a:r>
            <a:endParaRPr lang="en-US" sz="3600" dirty="0"/>
          </a:p>
        </p:txBody>
      </p:sp>
      <p:grpSp>
        <p:nvGrpSpPr>
          <p:cNvPr id="32815" name="Group 8"/>
          <p:cNvGrpSpPr>
            <a:grpSpLocks/>
          </p:cNvGrpSpPr>
          <p:nvPr/>
        </p:nvGrpSpPr>
        <p:grpSpPr bwMode="auto">
          <a:xfrm>
            <a:off x="3276600" y="1828800"/>
            <a:ext cx="1219200" cy="838200"/>
            <a:chOff x="4953000" y="1524000"/>
            <a:chExt cx="1219200" cy="838200"/>
          </a:xfrm>
        </p:grpSpPr>
        <p:sp>
          <p:nvSpPr>
            <p:cNvPr id="56" name="Diamond 55"/>
            <p:cNvSpPr/>
            <p:nvPr/>
          </p:nvSpPr>
          <p:spPr bwMode="auto">
            <a:xfrm>
              <a:off x="4953000" y="1524000"/>
              <a:ext cx="1219200" cy="838200"/>
            </a:xfrm>
            <a:prstGeom prst="diamond">
              <a:avLst/>
            </a:prstGeom>
            <a:gradFill flip="none" rotWithShape="1">
              <a:gsLst>
                <a:gs pos="99000">
                  <a:srgbClr val="008000">
                    <a:alpha val="66000"/>
                  </a:srgb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900" dirty="0">
                <a:solidFill>
                  <a:srgbClr val="FFFFFF"/>
                </a:solidFill>
                <a:ea typeface="ＭＳ Ｐゴシック" charset="0"/>
                <a:cs typeface="+mn-cs"/>
              </a:endParaRPr>
            </a:p>
          </p:txBody>
        </p:sp>
        <p:sp>
          <p:nvSpPr>
            <p:cNvPr id="32835" name="TextBox 7"/>
            <p:cNvSpPr txBox="1">
              <a:spLocks noChangeArrowheads="1"/>
            </p:cNvSpPr>
            <p:nvPr/>
          </p:nvSpPr>
          <p:spPr bwMode="auto">
            <a:xfrm>
              <a:off x="5105400" y="1752600"/>
              <a:ext cx="8848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  <a:latin typeface="Trebuchet MS" charset="0"/>
                </a:rPr>
                <a:t>Encrypt</a:t>
              </a:r>
            </a:p>
          </p:txBody>
        </p:sp>
      </p:grpSp>
      <p:grpSp>
        <p:nvGrpSpPr>
          <p:cNvPr id="32816" name="Group 8"/>
          <p:cNvGrpSpPr>
            <a:grpSpLocks/>
          </p:cNvGrpSpPr>
          <p:nvPr/>
        </p:nvGrpSpPr>
        <p:grpSpPr bwMode="auto">
          <a:xfrm>
            <a:off x="3276600" y="3276600"/>
            <a:ext cx="1219200" cy="838200"/>
            <a:chOff x="4953000" y="1524000"/>
            <a:chExt cx="1219200" cy="838200"/>
          </a:xfrm>
        </p:grpSpPr>
        <p:sp>
          <p:nvSpPr>
            <p:cNvPr id="65" name="Diamond 64"/>
            <p:cNvSpPr/>
            <p:nvPr/>
          </p:nvSpPr>
          <p:spPr bwMode="auto">
            <a:xfrm>
              <a:off x="4953000" y="1524000"/>
              <a:ext cx="1219200" cy="838200"/>
            </a:xfrm>
            <a:prstGeom prst="diamond">
              <a:avLst/>
            </a:prstGeom>
            <a:gradFill flip="none" rotWithShape="1">
              <a:gsLst>
                <a:gs pos="99000">
                  <a:srgbClr val="008000">
                    <a:alpha val="66000"/>
                  </a:srgb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900" dirty="0">
                <a:solidFill>
                  <a:srgbClr val="FFFFFF"/>
                </a:solidFill>
                <a:ea typeface="ＭＳ Ｐゴシック" charset="0"/>
                <a:cs typeface="+mn-cs"/>
              </a:endParaRPr>
            </a:p>
          </p:txBody>
        </p:sp>
        <p:sp>
          <p:nvSpPr>
            <p:cNvPr id="32831" name="TextBox 7"/>
            <p:cNvSpPr txBox="1">
              <a:spLocks noChangeArrowheads="1"/>
            </p:cNvSpPr>
            <p:nvPr/>
          </p:nvSpPr>
          <p:spPr bwMode="auto">
            <a:xfrm>
              <a:off x="5105400" y="1752600"/>
              <a:ext cx="8848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  <a:latin typeface="Trebuchet MS" charset="0"/>
                </a:rPr>
                <a:t>Encrypt</a:t>
              </a:r>
            </a:p>
          </p:txBody>
        </p:sp>
      </p:grpSp>
      <p:grpSp>
        <p:nvGrpSpPr>
          <p:cNvPr id="32817" name="Group 8"/>
          <p:cNvGrpSpPr>
            <a:grpSpLocks/>
          </p:cNvGrpSpPr>
          <p:nvPr/>
        </p:nvGrpSpPr>
        <p:grpSpPr bwMode="auto">
          <a:xfrm>
            <a:off x="3276600" y="4876800"/>
            <a:ext cx="1219200" cy="838200"/>
            <a:chOff x="4953000" y="1524000"/>
            <a:chExt cx="1219200" cy="838200"/>
          </a:xfrm>
        </p:grpSpPr>
        <p:sp>
          <p:nvSpPr>
            <p:cNvPr id="70" name="Diamond 69"/>
            <p:cNvSpPr/>
            <p:nvPr/>
          </p:nvSpPr>
          <p:spPr bwMode="auto">
            <a:xfrm>
              <a:off x="4953000" y="1524000"/>
              <a:ext cx="1219200" cy="838200"/>
            </a:xfrm>
            <a:prstGeom prst="diamond">
              <a:avLst/>
            </a:prstGeom>
            <a:gradFill flip="none" rotWithShape="1">
              <a:gsLst>
                <a:gs pos="99000">
                  <a:srgbClr val="008000">
                    <a:alpha val="66000"/>
                  </a:srgb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900" dirty="0">
                <a:solidFill>
                  <a:srgbClr val="FFFFFF"/>
                </a:solidFill>
                <a:ea typeface="ＭＳ Ｐゴシック" charset="0"/>
                <a:cs typeface="+mn-cs"/>
              </a:endParaRPr>
            </a:p>
          </p:txBody>
        </p:sp>
        <p:sp>
          <p:nvSpPr>
            <p:cNvPr id="32827" name="TextBox 7"/>
            <p:cNvSpPr txBox="1">
              <a:spLocks noChangeArrowheads="1"/>
            </p:cNvSpPr>
            <p:nvPr/>
          </p:nvSpPr>
          <p:spPr bwMode="auto">
            <a:xfrm>
              <a:off x="5105400" y="1752600"/>
              <a:ext cx="8848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  <a:latin typeface="Trebuchet MS" charset="0"/>
                </a:rPr>
                <a:t>Encrypt</a:t>
              </a:r>
            </a:p>
          </p:txBody>
        </p:sp>
      </p:grpSp>
      <p:grpSp>
        <p:nvGrpSpPr>
          <p:cNvPr id="32818" name="Group 8"/>
          <p:cNvGrpSpPr>
            <a:grpSpLocks/>
          </p:cNvGrpSpPr>
          <p:nvPr/>
        </p:nvGrpSpPr>
        <p:grpSpPr bwMode="auto">
          <a:xfrm>
            <a:off x="5791200" y="3429000"/>
            <a:ext cx="1219200" cy="838200"/>
            <a:chOff x="4953000" y="1524000"/>
            <a:chExt cx="1219200" cy="838200"/>
          </a:xfrm>
        </p:grpSpPr>
        <p:sp>
          <p:nvSpPr>
            <p:cNvPr id="75" name="Diamond 74"/>
            <p:cNvSpPr/>
            <p:nvPr/>
          </p:nvSpPr>
          <p:spPr bwMode="auto">
            <a:xfrm>
              <a:off x="4953000" y="1524000"/>
              <a:ext cx="1219200" cy="838200"/>
            </a:xfrm>
            <a:prstGeom prst="diamond">
              <a:avLst/>
            </a:prstGeom>
            <a:gradFill flip="none" rotWithShape="1">
              <a:gsLst>
                <a:gs pos="99000">
                  <a:srgbClr val="008000">
                    <a:alpha val="66000"/>
                  </a:srgb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900" dirty="0">
                <a:solidFill>
                  <a:srgbClr val="FFFFFF"/>
                </a:solidFill>
                <a:ea typeface="ＭＳ Ｐゴシック" charset="0"/>
                <a:cs typeface="+mn-cs"/>
              </a:endParaRPr>
            </a:p>
          </p:txBody>
        </p:sp>
        <p:sp>
          <p:nvSpPr>
            <p:cNvPr id="32823" name="TextBox 7"/>
            <p:cNvSpPr txBox="1">
              <a:spLocks noChangeArrowheads="1"/>
            </p:cNvSpPr>
            <p:nvPr/>
          </p:nvSpPr>
          <p:spPr bwMode="auto">
            <a:xfrm>
              <a:off x="5105400" y="1752600"/>
              <a:ext cx="8848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  <a:latin typeface="Trebuchet MS" charset="0"/>
                </a:rPr>
                <a:t>Encrypt</a:t>
              </a:r>
            </a:p>
          </p:txBody>
        </p:sp>
      </p:grpSp>
      <p:sp>
        <p:nvSpPr>
          <p:cNvPr id="32819" name="TextBox 83"/>
          <p:cNvSpPr txBox="1">
            <a:spLocks noChangeArrowheads="1"/>
          </p:cNvSpPr>
          <p:nvPr/>
        </p:nvSpPr>
        <p:spPr bwMode="auto">
          <a:xfrm>
            <a:off x="7162800" y="4800600"/>
            <a:ext cx="140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Internet User</a:t>
            </a:r>
          </a:p>
          <a:p>
            <a:pPr algn="ctr"/>
            <a:r>
              <a:rPr lang="en-US" sz="1600">
                <a:latin typeface="Trebuchet MS" charset="0"/>
              </a:rPr>
              <a:t>(Client)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Mitigation 3:  </a:t>
            </a:r>
            <a:r>
              <a:rPr lang="en-US" sz="3800" dirty="0" err="1" smtClean="0"/>
              <a:t>Qname</a:t>
            </a:r>
            <a:r>
              <a:rPr lang="en-US" sz="3800" dirty="0" smtClean="0"/>
              <a:t> Minimization</a:t>
            </a:r>
            <a:endParaRPr lang="en-US" sz="3800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34592"/>
            <a:ext cx="8229600" cy="52554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DNS information disclosure can be reduced by asking authoritative only enough for referral to next server – not full query name (“</a:t>
            </a:r>
            <a:r>
              <a:rPr lang="en-US" dirty="0" err="1">
                <a:latin typeface="Trebuchet MS" charset="0"/>
                <a:ea typeface="MS PGothic" charset="0"/>
                <a:cs typeface="Tabac Sans" charset="0"/>
              </a:rPr>
              <a:t>qname</a:t>
            </a:r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”) each time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IETF DNSOP working group currently developing </a:t>
            </a:r>
            <a:r>
              <a:rPr lang="en-US" dirty="0" err="1" smtClean="0">
                <a:latin typeface="Trebuchet MS" charset="0"/>
                <a:ea typeface="MS PGothic" charset="0"/>
                <a:cs typeface="Tabac Sans" charset="0"/>
              </a:rPr>
              <a:t>qname</a:t>
            </a:r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 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minimization spec </a:t>
            </a:r>
          </a:p>
          <a:p>
            <a:pPr lvl="1"/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Completed DNSOP WGLC and soon will go to IETF Last Call</a:t>
            </a:r>
            <a:endParaRPr lang="en-US" dirty="0">
              <a:latin typeface="Trebuchet MS" charset="0"/>
              <a:ea typeface="MS PGothic" charset="0"/>
              <a:cs typeface="Tabac Sans" charset="0"/>
            </a:endParaRP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Partially mitigates eavesdropping (risk 3) w/o encryption or changing 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authoritative</a:t>
            </a:r>
          </a:p>
          <a:p>
            <a:endParaRPr lang="en-US" dirty="0">
              <a:latin typeface="Trebuchet MS" charset="0"/>
              <a:ea typeface="MS PGothic" charset="0"/>
              <a:cs typeface="Tabac Sans" charset="0"/>
            </a:endParaRPr>
          </a:p>
          <a:p>
            <a:r>
              <a:rPr lang="en-US" sz="2000" dirty="0" smtClean="0">
                <a:latin typeface="Trebuchet MS" charset="0"/>
                <a:ea typeface="MS PGothic" charset="0"/>
                <a:cs typeface="Tabac Sans" charset="0"/>
              </a:rPr>
              <a:t>For a more detailed treatment, see “Query-name Minimization and Authoritative </a:t>
            </a:r>
            <a:r>
              <a:rPr lang="en-US" sz="2000" dirty="0">
                <a:latin typeface="Trebuchet MS" charset="0"/>
                <a:ea typeface="MS PGothic" charset="0"/>
                <a:cs typeface="Tabac Sans" charset="0"/>
              </a:rPr>
              <a:t>S</a:t>
            </a:r>
            <a:r>
              <a:rPr lang="en-US" sz="2000" dirty="0" smtClean="0">
                <a:latin typeface="Trebuchet MS" charset="0"/>
                <a:ea typeface="MS PGothic" charset="0"/>
                <a:cs typeface="Tabac Sans" charset="0"/>
              </a:rPr>
              <a:t>erver </a:t>
            </a:r>
            <a:r>
              <a:rPr lang="en-US" sz="2000" dirty="0">
                <a:latin typeface="Trebuchet MS" charset="0"/>
                <a:ea typeface="MS PGothic" charset="0"/>
                <a:cs typeface="Tabac Sans" charset="0"/>
              </a:rPr>
              <a:t>B</a:t>
            </a:r>
            <a:r>
              <a:rPr lang="en-US" sz="2000" dirty="0" smtClean="0">
                <a:latin typeface="Trebuchet MS" charset="0"/>
                <a:ea typeface="MS PGothic" charset="0"/>
                <a:cs typeface="Tabac Sans" charset="0"/>
              </a:rPr>
              <a:t>ehavior – S. Huque”, Spring 2015 DNS-OARC </a:t>
            </a:r>
            <a:r>
              <a:rPr lang="en-US" sz="2000" dirty="0">
                <a:latin typeface="Trebuchet MS" charset="0"/>
                <a:ea typeface="MS PGothic" charset="0"/>
                <a:cs typeface="Tabac Sans" charset="0"/>
              </a:rPr>
              <a:t>workshop: https://</a:t>
            </a:r>
            <a:r>
              <a:rPr lang="en-US" sz="2000" dirty="0" err="1">
                <a:latin typeface="Trebuchet MS" charset="0"/>
                <a:ea typeface="MS PGothic" charset="0"/>
                <a:cs typeface="Tabac Sans" charset="0"/>
              </a:rPr>
              <a:t>indico.dns-oarc.net</a:t>
            </a:r>
            <a:r>
              <a:rPr lang="en-US" sz="2000" dirty="0">
                <a:latin typeface="Trebuchet MS" charset="0"/>
                <a:ea typeface="MS PGothic" charset="0"/>
                <a:cs typeface="Tabac Sans" charset="0"/>
              </a:rPr>
              <a:t>/event/21/contribution/9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Presentation_Ic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32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5" descr="Presentation_Icon3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9" descr="Presentation_Icon3-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08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0" descr="Presentation_Icon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1" descr="Presentation_Icon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127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Presentation_Icon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609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13"/>
          <p:cNvSpPr txBox="1">
            <a:spLocks noChangeArrowheads="1"/>
          </p:cNvSpPr>
          <p:nvPr/>
        </p:nvSpPr>
        <p:spPr bwMode="auto">
          <a:xfrm>
            <a:off x="3810000" y="2938463"/>
            <a:ext cx="2282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Recursive Name Server</a:t>
            </a:r>
          </a:p>
        </p:txBody>
      </p:sp>
      <p:sp>
        <p:nvSpPr>
          <p:cNvPr id="34824" name="TextBox 29"/>
          <p:cNvSpPr txBox="1">
            <a:spLocks noChangeArrowheads="1"/>
          </p:cNvSpPr>
          <p:nvPr/>
        </p:nvSpPr>
        <p:spPr bwMode="auto">
          <a:xfrm>
            <a:off x="914400" y="1295400"/>
            <a:ext cx="182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Root Name Server</a:t>
            </a:r>
          </a:p>
        </p:txBody>
      </p:sp>
      <p:sp>
        <p:nvSpPr>
          <p:cNvPr id="34825" name="TextBox 31"/>
          <p:cNvSpPr txBox="1">
            <a:spLocks noChangeArrowheads="1"/>
          </p:cNvSpPr>
          <p:nvPr/>
        </p:nvSpPr>
        <p:spPr bwMode="auto">
          <a:xfrm>
            <a:off x="914400" y="2971800"/>
            <a:ext cx="1868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.com Name Server</a:t>
            </a:r>
          </a:p>
        </p:txBody>
      </p:sp>
      <p:sp>
        <p:nvSpPr>
          <p:cNvPr id="34826" name="TextBox 32"/>
          <p:cNvSpPr txBox="1">
            <a:spLocks noChangeArrowheads="1"/>
          </p:cNvSpPr>
          <p:nvPr/>
        </p:nvSpPr>
        <p:spPr bwMode="auto">
          <a:xfrm>
            <a:off x="533400" y="4495800"/>
            <a:ext cx="2647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example.com Name Server</a:t>
            </a:r>
          </a:p>
        </p:txBody>
      </p:sp>
      <p:sp>
        <p:nvSpPr>
          <p:cNvPr id="34827" name="TextBox 19"/>
          <p:cNvSpPr txBox="1">
            <a:spLocks noChangeArrowheads="1"/>
          </p:cNvSpPr>
          <p:nvPr/>
        </p:nvSpPr>
        <p:spPr bwMode="auto">
          <a:xfrm>
            <a:off x="5334000" y="3352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257800" y="3657600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239000" y="35179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H="1">
            <a:off x="2667000" y="2057400"/>
            <a:ext cx="251460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V="1">
            <a:off x="5181600" y="2057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4832" name="TextBox 46"/>
          <p:cNvSpPr txBox="1">
            <a:spLocks noChangeArrowheads="1"/>
          </p:cNvSpPr>
          <p:nvPr/>
        </p:nvSpPr>
        <p:spPr bwMode="auto">
          <a:xfrm>
            <a:off x="2895600" y="1827213"/>
            <a:ext cx="1633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34833" name="TextBox 47"/>
          <p:cNvSpPr txBox="1">
            <a:spLocks noChangeArrowheads="1"/>
          </p:cNvSpPr>
          <p:nvPr/>
        </p:nvSpPr>
        <p:spPr bwMode="auto">
          <a:xfrm>
            <a:off x="5105400" y="26797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834" name="TextBox 48"/>
          <p:cNvSpPr txBox="1">
            <a:spLocks noChangeArrowheads="1"/>
          </p:cNvSpPr>
          <p:nvPr/>
        </p:nvSpPr>
        <p:spPr bwMode="auto">
          <a:xfrm>
            <a:off x="2895600" y="2362200"/>
            <a:ext cx="1754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.com name server</a:t>
            </a:r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flipH="1">
            <a:off x="2743200" y="2362200"/>
            <a:ext cx="2133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>
            <a:off x="4876800" y="2362200"/>
            <a:ext cx="0" cy="5334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4837" name="TextBox 55"/>
          <p:cNvSpPr txBox="1">
            <a:spLocks noChangeArrowheads="1"/>
          </p:cNvSpPr>
          <p:nvPr/>
        </p:nvSpPr>
        <p:spPr bwMode="auto">
          <a:xfrm>
            <a:off x="2667000" y="22225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2743200" y="3581400"/>
            <a:ext cx="17526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4839" name="TextBox 59"/>
          <p:cNvSpPr txBox="1">
            <a:spLocks noChangeArrowheads="1"/>
          </p:cNvSpPr>
          <p:nvPr/>
        </p:nvSpPr>
        <p:spPr bwMode="auto">
          <a:xfrm>
            <a:off x="2819400" y="32766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34840" name="TextBox 60"/>
          <p:cNvSpPr txBox="1">
            <a:spLocks noChangeArrowheads="1"/>
          </p:cNvSpPr>
          <p:nvPr/>
        </p:nvSpPr>
        <p:spPr bwMode="auto">
          <a:xfrm>
            <a:off x="4495800" y="34417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841" name="TextBox 61"/>
          <p:cNvSpPr txBox="1">
            <a:spLocks noChangeArrowheads="1"/>
          </p:cNvSpPr>
          <p:nvPr/>
        </p:nvSpPr>
        <p:spPr bwMode="auto">
          <a:xfrm>
            <a:off x="2590800" y="3960813"/>
            <a:ext cx="2290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example.com name server</a:t>
            </a:r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2743200" y="3886200"/>
            <a:ext cx="19812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4843" name="TextBox 65"/>
          <p:cNvSpPr txBox="1">
            <a:spLocks noChangeArrowheads="1"/>
          </p:cNvSpPr>
          <p:nvPr/>
        </p:nvSpPr>
        <p:spPr bwMode="auto">
          <a:xfrm>
            <a:off x="2667000" y="37465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 flipH="1">
            <a:off x="2667000" y="5181600"/>
            <a:ext cx="2209800" cy="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 flipV="1">
            <a:off x="4876800" y="4495800"/>
            <a:ext cx="0" cy="685800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4724400" y="44323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6</a:t>
            </a:r>
          </a:p>
        </p:txBody>
      </p:sp>
      <p:sp>
        <p:nvSpPr>
          <p:cNvPr id="34847" name="TextBox 72"/>
          <p:cNvSpPr txBox="1">
            <a:spLocks noChangeArrowheads="1"/>
          </p:cNvSpPr>
          <p:nvPr/>
        </p:nvSpPr>
        <p:spPr bwMode="auto">
          <a:xfrm>
            <a:off x="2862263" y="4919663"/>
            <a:ext cx="1633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V="1">
            <a:off x="5105400" y="4495800"/>
            <a:ext cx="0" cy="106680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2667000" y="5561013"/>
            <a:ext cx="2438400" cy="1587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4850" name="TextBox 81"/>
          <p:cNvSpPr txBox="1">
            <a:spLocks noChangeArrowheads="1"/>
          </p:cNvSpPr>
          <p:nvPr/>
        </p:nvSpPr>
        <p:spPr bwMode="auto">
          <a:xfrm>
            <a:off x="2971800" y="55626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>
            <a:off x="5257800" y="4025900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4852" name="TextBox 90"/>
          <p:cNvSpPr txBox="1">
            <a:spLocks noChangeArrowheads="1"/>
          </p:cNvSpPr>
          <p:nvPr/>
        </p:nvSpPr>
        <p:spPr bwMode="auto">
          <a:xfrm>
            <a:off x="5638800" y="40259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667000" y="54102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57800" y="38862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8</a:t>
            </a:r>
          </a:p>
        </p:txBody>
      </p:sp>
      <p:cxnSp>
        <p:nvCxnSpPr>
          <p:cNvPr id="99" name="Straight Arrow Connector 98"/>
          <p:cNvCxnSpPr>
            <a:cxnSpLocks noChangeShapeType="1"/>
          </p:cNvCxnSpPr>
          <p:nvPr/>
        </p:nvCxnSpPr>
        <p:spPr bwMode="auto">
          <a:xfrm flipV="1">
            <a:off x="7772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4856" name="TextBox 101"/>
          <p:cNvSpPr txBox="1">
            <a:spLocks noChangeArrowheads="1"/>
          </p:cNvSpPr>
          <p:nvPr/>
        </p:nvSpPr>
        <p:spPr bwMode="auto">
          <a:xfrm>
            <a:off x="6958013" y="2743200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Request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28956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9</a:t>
            </a:r>
          </a:p>
        </p:txBody>
      </p: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>
            <a:off x="8153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TextBox 105"/>
          <p:cNvSpPr txBox="1"/>
          <p:nvPr/>
        </p:nvSpPr>
        <p:spPr>
          <a:xfrm>
            <a:off x="7924800" y="2895600"/>
            <a:ext cx="3810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10</a:t>
            </a:r>
          </a:p>
        </p:txBody>
      </p:sp>
      <p:sp>
        <p:nvSpPr>
          <p:cNvPr id="34860" name="TextBox 106"/>
          <p:cNvSpPr txBox="1">
            <a:spLocks noChangeArrowheads="1"/>
          </p:cNvSpPr>
          <p:nvPr/>
        </p:nvSpPr>
        <p:spPr bwMode="auto">
          <a:xfrm>
            <a:off x="8256588" y="2743200"/>
            <a:ext cx="7604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Response</a:t>
            </a:r>
          </a:p>
        </p:txBody>
      </p:sp>
      <p:sp>
        <p:nvSpPr>
          <p:cNvPr id="34861" name="TextBox 108"/>
          <p:cNvSpPr txBox="1">
            <a:spLocks noChangeArrowheads="1"/>
          </p:cNvSpPr>
          <p:nvPr/>
        </p:nvSpPr>
        <p:spPr bwMode="auto">
          <a:xfrm>
            <a:off x="6824663" y="1066800"/>
            <a:ext cx="1933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www.example.com</a:t>
            </a:r>
          </a:p>
          <a:p>
            <a:pPr algn="ctr"/>
            <a:r>
              <a:rPr lang="en-US" sz="1600">
                <a:latin typeface="Trebuchet MS" charset="0"/>
              </a:rPr>
              <a:t>Web Server</a:t>
            </a:r>
          </a:p>
          <a:p>
            <a:pPr algn="ctr"/>
            <a:r>
              <a:rPr lang="en-US" sz="1600">
                <a:latin typeface="Trebuchet MS" charset="0"/>
              </a:rPr>
              <a:t>93.184.216.34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Risk 1 &amp; 3:  Eavesdropping</a:t>
            </a:r>
            <a:endParaRPr lang="en-US" sz="3800" dirty="0"/>
          </a:p>
        </p:txBody>
      </p:sp>
      <p:sp>
        <p:nvSpPr>
          <p:cNvPr id="34863" name="TextBox 83"/>
          <p:cNvSpPr txBox="1">
            <a:spLocks noChangeArrowheads="1"/>
          </p:cNvSpPr>
          <p:nvPr/>
        </p:nvSpPr>
        <p:spPr bwMode="auto">
          <a:xfrm>
            <a:off x="7162800" y="4800600"/>
            <a:ext cx="140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Internet User</a:t>
            </a:r>
          </a:p>
          <a:p>
            <a:pPr algn="ctr"/>
            <a:r>
              <a:rPr lang="en-US" sz="1600">
                <a:latin typeface="Trebuchet MS" charset="0"/>
              </a:rPr>
              <a:t>(Client)</a:t>
            </a:r>
          </a:p>
        </p:txBody>
      </p:sp>
      <p:sp>
        <p:nvSpPr>
          <p:cNvPr id="51" name="Explosion 1 50"/>
          <p:cNvSpPr/>
          <p:nvPr/>
        </p:nvSpPr>
        <p:spPr bwMode="auto">
          <a:xfrm rot="19832732">
            <a:off x="2864901" y="1948054"/>
            <a:ext cx="1905000" cy="6858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Eavesdrop</a:t>
            </a:r>
          </a:p>
        </p:txBody>
      </p:sp>
      <p:sp>
        <p:nvSpPr>
          <p:cNvPr id="52" name="Explosion 1 51"/>
          <p:cNvSpPr/>
          <p:nvPr/>
        </p:nvSpPr>
        <p:spPr bwMode="auto">
          <a:xfrm rot="19832732">
            <a:off x="2864901" y="3319653"/>
            <a:ext cx="1905000" cy="685800"/>
          </a:xfrm>
          <a:prstGeom prst="irregularSeal1">
            <a:avLst/>
          </a:prstGeom>
          <a:gradFill flip="none" rotWithShape="1">
            <a:gsLst>
              <a:gs pos="99000">
                <a:srgbClr val="FF0000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Trebuchet MS"/>
                <a:ea typeface="ＭＳ Ｐゴシック" charset="0"/>
                <a:cs typeface="Trebuchet MS"/>
              </a:rPr>
              <a:t>Eavesdrop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Presentation_Ico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32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5" descr="Presentation_Icon3-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9" descr="Presentation_Icon3-G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08350"/>
            <a:ext cx="152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0" descr="Presentation_Icon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1" descr="Presentation_Icon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127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2" descr="Presentation_Icon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609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3"/>
          <p:cNvSpPr txBox="1">
            <a:spLocks noChangeArrowheads="1"/>
          </p:cNvSpPr>
          <p:nvPr/>
        </p:nvSpPr>
        <p:spPr bwMode="auto">
          <a:xfrm>
            <a:off x="3886200" y="2895600"/>
            <a:ext cx="228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Recursive Name Server</a:t>
            </a:r>
          </a:p>
        </p:txBody>
      </p:sp>
      <p:sp>
        <p:nvSpPr>
          <p:cNvPr id="35848" name="TextBox 29"/>
          <p:cNvSpPr txBox="1">
            <a:spLocks noChangeArrowheads="1"/>
          </p:cNvSpPr>
          <p:nvPr/>
        </p:nvSpPr>
        <p:spPr bwMode="auto">
          <a:xfrm>
            <a:off x="914400" y="1295400"/>
            <a:ext cx="182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Root Name Server</a:t>
            </a:r>
          </a:p>
        </p:txBody>
      </p:sp>
      <p:sp>
        <p:nvSpPr>
          <p:cNvPr id="35849" name="TextBox 31"/>
          <p:cNvSpPr txBox="1">
            <a:spLocks noChangeArrowheads="1"/>
          </p:cNvSpPr>
          <p:nvPr/>
        </p:nvSpPr>
        <p:spPr bwMode="auto">
          <a:xfrm>
            <a:off x="914400" y="2971800"/>
            <a:ext cx="1868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.com Name Server</a:t>
            </a:r>
          </a:p>
        </p:txBody>
      </p:sp>
      <p:sp>
        <p:nvSpPr>
          <p:cNvPr id="35850" name="TextBox 32"/>
          <p:cNvSpPr txBox="1">
            <a:spLocks noChangeArrowheads="1"/>
          </p:cNvSpPr>
          <p:nvPr/>
        </p:nvSpPr>
        <p:spPr bwMode="auto">
          <a:xfrm>
            <a:off x="533400" y="4495800"/>
            <a:ext cx="2647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Trebuchet MS" charset="0"/>
              </a:rPr>
              <a:t>example.com Name Server</a:t>
            </a:r>
          </a:p>
        </p:txBody>
      </p:sp>
      <p:sp>
        <p:nvSpPr>
          <p:cNvPr id="35851" name="TextBox 19"/>
          <p:cNvSpPr txBox="1">
            <a:spLocks noChangeArrowheads="1"/>
          </p:cNvSpPr>
          <p:nvPr/>
        </p:nvSpPr>
        <p:spPr bwMode="auto">
          <a:xfrm>
            <a:off x="5334000" y="33528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257800" y="3657600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239000" y="35179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H="1">
            <a:off x="2667000" y="2057400"/>
            <a:ext cx="2438400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V="1">
            <a:off x="5105400" y="2057400"/>
            <a:ext cx="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2784" name="TextBox 46"/>
          <p:cNvSpPr txBox="1">
            <a:spLocks noChangeArrowheads="1"/>
          </p:cNvSpPr>
          <p:nvPr/>
        </p:nvSpPr>
        <p:spPr bwMode="auto">
          <a:xfrm>
            <a:off x="2895600" y="1752600"/>
            <a:ext cx="739775" cy="261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.com?</a:t>
            </a:r>
          </a:p>
        </p:txBody>
      </p:sp>
      <p:sp>
        <p:nvSpPr>
          <p:cNvPr id="35857" name="TextBox 47"/>
          <p:cNvSpPr txBox="1">
            <a:spLocks noChangeArrowheads="1"/>
          </p:cNvSpPr>
          <p:nvPr/>
        </p:nvSpPr>
        <p:spPr bwMode="auto">
          <a:xfrm>
            <a:off x="5029200" y="26797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858" name="TextBox 48"/>
          <p:cNvSpPr txBox="1">
            <a:spLocks noChangeArrowheads="1"/>
          </p:cNvSpPr>
          <p:nvPr/>
        </p:nvSpPr>
        <p:spPr bwMode="auto">
          <a:xfrm>
            <a:off x="2895600" y="2362200"/>
            <a:ext cx="1754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.com name server</a:t>
            </a:r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flipH="1">
            <a:off x="2743200" y="2362200"/>
            <a:ext cx="2133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>
            <a:off x="4876800" y="2362200"/>
            <a:ext cx="0" cy="6096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5861" name="TextBox 55"/>
          <p:cNvSpPr txBox="1">
            <a:spLocks noChangeArrowheads="1"/>
          </p:cNvSpPr>
          <p:nvPr/>
        </p:nvSpPr>
        <p:spPr bwMode="auto">
          <a:xfrm>
            <a:off x="2667000" y="2222500"/>
            <a:ext cx="228600" cy="215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2743200" y="3581400"/>
            <a:ext cx="17526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2791" name="TextBox 59"/>
          <p:cNvSpPr txBox="1">
            <a:spLocks noChangeArrowheads="1"/>
          </p:cNvSpPr>
          <p:nvPr/>
        </p:nvSpPr>
        <p:spPr bwMode="auto">
          <a:xfrm>
            <a:off x="2819400" y="3200400"/>
            <a:ext cx="1276350" cy="261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example.com?</a:t>
            </a:r>
          </a:p>
        </p:txBody>
      </p:sp>
      <p:sp>
        <p:nvSpPr>
          <p:cNvPr id="35864" name="TextBox 60"/>
          <p:cNvSpPr txBox="1">
            <a:spLocks noChangeArrowheads="1"/>
          </p:cNvSpPr>
          <p:nvPr/>
        </p:nvSpPr>
        <p:spPr bwMode="auto">
          <a:xfrm>
            <a:off x="4495800" y="34417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865" name="TextBox 61"/>
          <p:cNvSpPr txBox="1">
            <a:spLocks noChangeArrowheads="1"/>
          </p:cNvSpPr>
          <p:nvPr/>
        </p:nvSpPr>
        <p:spPr bwMode="auto">
          <a:xfrm>
            <a:off x="2590800" y="3960813"/>
            <a:ext cx="2290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ask example.com name server</a:t>
            </a:r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2743200" y="3886200"/>
            <a:ext cx="1981200" cy="0"/>
          </a:xfrm>
          <a:prstGeom prst="straightConnector1">
            <a:avLst/>
          </a:prstGeom>
          <a:noFill/>
          <a:ln w="19050">
            <a:solidFill>
              <a:srgbClr val="5994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5867" name="TextBox 65"/>
          <p:cNvSpPr txBox="1">
            <a:spLocks noChangeArrowheads="1"/>
          </p:cNvSpPr>
          <p:nvPr/>
        </p:nvSpPr>
        <p:spPr bwMode="auto">
          <a:xfrm>
            <a:off x="2667000" y="3746500"/>
            <a:ext cx="228600" cy="215900"/>
          </a:xfrm>
          <a:prstGeom prst="rect">
            <a:avLst/>
          </a:prstGeom>
          <a:solidFill>
            <a:srgbClr val="59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 flipH="1">
            <a:off x="2667000" y="5181600"/>
            <a:ext cx="2209800" cy="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 flipV="1">
            <a:off x="4876800" y="4495800"/>
            <a:ext cx="0" cy="685800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4724400" y="44323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6</a:t>
            </a:r>
          </a:p>
        </p:txBody>
      </p:sp>
      <p:sp>
        <p:nvSpPr>
          <p:cNvPr id="35871" name="TextBox 72"/>
          <p:cNvSpPr txBox="1">
            <a:spLocks noChangeArrowheads="1"/>
          </p:cNvSpPr>
          <p:nvPr/>
        </p:nvSpPr>
        <p:spPr bwMode="auto">
          <a:xfrm>
            <a:off x="2895600" y="4919663"/>
            <a:ext cx="1633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V="1">
            <a:off x="5105400" y="4495800"/>
            <a:ext cx="0" cy="1066800"/>
          </a:xfrm>
          <a:prstGeom prst="straightConnector1">
            <a:avLst/>
          </a:prstGeom>
          <a:noFill/>
          <a:ln w="19050">
            <a:solidFill>
              <a:srgbClr val="559BC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2667000" y="5561013"/>
            <a:ext cx="2438400" cy="1587"/>
          </a:xfrm>
          <a:prstGeom prst="line">
            <a:avLst/>
          </a:prstGeom>
          <a:noFill/>
          <a:ln w="19050">
            <a:solidFill>
              <a:srgbClr val="559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5874" name="TextBox 81"/>
          <p:cNvSpPr txBox="1">
            <a:spLocks noChangeArrowheads="1"/>
          </p:cNvSpPr>
          <p:nvPr/>
        </p:nvSpPr>
        <p:spPr bwMode="auto">
          <a:xfrm>
            <a:off x="3225800" y="55626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>
            <a:off x="5257800" y="4081463"/>
            <a:ext cx="2133600" cy="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5876" name="TextBox 90"/>
          <p:cNvSpPr txBox="1">
            <a:spLocks noChangeArrowheads="1"/>
          </p:cNvSpPr>
          <p:nvPr/>
        </p:nvSpPr>
        <p:spPr bwMode="auto">
          <a:xfrm>
            <a:off x="5638800" y="4081463"/>
            <a:ext cx="1270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A: 93.184.216.34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667000" y="5410200"/>
            <a:ext cx="2286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57800" y="39751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8</a:t>
            </a:r>
          </a:p>
        </p:txBody>
      </p:sp>
      <p:cxnSp>
        <p:nvCxnSpPr>
          <p:cNvPr id="99" name="Straight Arrow Connector 98"/>
          <p:cNvCxnSpPr>
            <a:cxnSpLocks noChangeShapeType="1"/>
          </p:cNvCxnSpPr>
          <p:nvPr/>
        </p:nvCxnSpPr>
        <p:spPr bwMode="auto">
          <a:xfrm flipV="1">
            <a:off x="7772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5880" name="TextBox 101"/>
          <p:cNvSpPr txBox="1">
            <a:spLocks noChangeArrowheads="1"/>
          </p:cNvSpPr>
          <p:nvPr/>
        </p:nvSpPr>
        <p:spPr bwMode="auto">
          <a:xfrm>
            <a:off x="6958013" y="2743200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Request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2895600"/>
            <a:ext cx="2286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9</a:t>
            </a:r>
          </a:p>
        </p:txBody>
      </p: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>
            <a:off x="8153400" y="2743200"/>
            <a:ext cx="0" cy="609600"/>
          </a:xfrm>
          <a:prstGeom prst="straightConnector1">
            <a:avLst/>
          </a:prstGeom>
          <a:noFill/>
          <a:ln w="19050">
            <a:solidFill>
              <a:srgbClr val="A6A6A6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TextBox 105"/>
          <p:cNvSpPr txBox="1"/>
          <p:nvPr/>
        </p:nvSpPr>
        <p:spPr>
          <a:xfrm>
            <a:off x="7924800" y="2895600"/>
            <a:ext cx="381000" cy="2159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+mn-cs"/>
              </a:rPr>
              <a:t>10</a:t>
            </a:r>
          </a:p>
        </p:txBody>
      </p:sp>
      <p:sp>
        <p:nvSpPr>
          <p:cNvPr id="35884" name="TextBox 106"/>
          <p:cNvSpPr txBox="1">
            <a:spLocks noChangeArrowheads="1"/>
          </p:cNvSpPr>
          <p:nvPr/>
        </p:nvSpPr>
        <p:spPr bwMode="auto">
          <a:xfrm>
            <a:off x="8256588" y="2743200"/>
            <a:ext cx="7604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100">
                <a:latin typeface="Trebuchet MS" charset="0"/>
              </a:rPr>
              <a:t>HTTP</a:t>
            </a:r>
          </a:p>
          <a:p>
            <a:pPr algn="ctr"/>
            <a:r>
              <a:rPr lang="en-US" sz="1100">
                <a:latin typeface="Trebuchet MS" charset="0"/>
              </a:rPr>
              <a:t>Response</a:t>
            </a:r>
          </a:p>
        </p:txBody>
      </p:sp>
      <p:sp>
        <p:nvSpPr>
          <p:cNvPr id="35885" name="TextBox 108"/>
          <p:cNvSpPr txBox="1">
            <a:spLocks noChangeArrowheads="1"/>
          </p:cNvSpPr>
          <p:nvPr/>
        </p:nvSpPr>
        <p:spPr bwMode="auto">
          <a:xfrm>
            <a:off x="6824663" y="1066800"/>
            <a:ext cx="1933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www.example.com</a:t>
            </a:r>
          </a:p>
          <a:p>
            <a:pPr algn="ctr"/>
            <a:r>
              <a:rPr lang="en-US" sz="1600">
                <a:latin typeface="Trebuchet MS" charset="0"/>
              </a:rPr>
              <a:t>Web Server</a:t>
            </a:r>
          </a:p>
          <a:p>
            <a:pPr algn="ctr"/>
            <a:r>
              <a:rPr lang="en-US" sz="1600">
                <a:latin typeface="Trebuchet MS" charset="0"/>
              </a:rPr>
              <a:t>93.184.216.34</a:t>
            </a:r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Mitigation 3:  </a:t>
            </a:r>
            <a:r>
              <a:rPr lang="en-US" sz="3800" dirty="0" err="1"/>
              <a:t>Q</a:t>
            </a:r>
            <a:r>
              <a:rPr lang="en-US" sz="3800" dirty="0" err="1" smtClean="0"/>
              <a:t>name</a:t>
            </a:r>
            <a:r>
              <a:rPr lang="en-US" sz="3800" dirty="0" smtClean="0"/>
              <a:t> Minimization</a:t>
            </a:r>
            <a:endParaRPr lang="en-US" sz="3800" dirty="0"/>
          </a:p>
        </p:txBody>
      </p:sp>
      <p:sp>
        <p:nvSpPr>
          <p:cNvPr id="35887" name="TextBox 83"/>
          <p:cNvSpPr txBox="1">
            <a:spLocks noChangeArrowheads="1"/>
          </p:cNvSpPr>
          <p:nvPr/>
        </p:nvSpPr>
        <p:spPr bwMode="auto">
          <a:xfrm>
            <a:off x="7162800" y="4800600"/>
            <a:ext cx="140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>
                <a:latin typeface="Trebuchet MS" charset="0"/>
              </a:rPr>
              <a:t>Internet User</a:t>
            </a:r>
          </a:p>
          <a:p>
            <a:pPr algn="ctr"/>
            <a:r>
              <a:rPr lang="en-US" sz="1600">
                <a:latin typeface="Trebuchet MS" charset="0"/>
              </a:rPr>
              <a:t>(Client)</a:t>
            </a:r>
          </a:p>
        </p:txBody>
      </p:sp>
      <p:sp>
        <p:nvSpPr>
          <p:cNvPr id="55" name="TextBox 46"/>
          <p:cNvSpPr txBox="1">
            <a:spLocks noChangeArrowheads="1"/>
          </p:cNvSpPr>
          <p:nvPr/>
        </p:nvSpPr>
        <p:spPr bwMode="auto">
          <a:xfrm>
            <a:off x="2895600" y="17526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56" name="TextBox 59"/>
          <p:cNvSpPr txBox="1">
            <a:spLocks noChangeArrowheads="1"/>
          </p:cNvSpPr>
          <p:nvPr/>
        </p:nvSpPr>
        <p:spPr bwMode="auto">
          <a:xfrm>
            <a:off x="2819400" y="3200400"/>
            <a:ext cx="1633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>
                <a:latin typeface="Trebuchet MS" charset="0"/>
              </a:rPr>
              <a:t>Q: www.example.com?</a:t>
            </a:r>
          </a:p>
        </p:txBody>
      </p:sp>
      <p:sp>
        <p:nvSpPr>
          <p:cNvPr id="7" name="Down Arrow Callout 6"/>
          <p:cNvSpPr>
            <a:spLocks noChangeArrowheads="1"/>
          </p:cNvSpPr>
          <p:nvPr/>
        </p:nvSpPr>
        <p:spPr bwMode="auto">
          <a:xfrm>
            <a:off x="3276600" y="2057400"/>
            <a:ext cx="914400" cy="609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solidFill>
                  <a:schemeClr val="bg1"/>
                </a:solidFill>
                <a:latin typeface="Trebuchet MS" charset="0"/>
              </a:rPr>
              <a:t>Minimize</a:t>
            </a:r>
          </a:p>
        </p:txBody>
      </p:sp>
      <p:sp>
        <p:nvSpPr>
          <p:cNvPr id="60" name="Down Arrow Callout 59"/>
          <p:cNvSpPr>
            <a:spLocks noChangeArrowheads="1"/>
          </p:cNvSpPr>
          <p:nvPr/>
        </p:nvSpPr>
        <p:spPr bwMode="auto">
          <a:xfrm>
            <a:off x="3276600" y="3581400"/>
            <a:ext cx="914400" cy="609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solidFill>
                  <a:schemeClr val="bg1"/>
                </a:solidFill>
                <a:latin typeface="Trebuchet MS" charset="0"/>
              </a:rPr>
              <a:t>Minimize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 animBg="1"/>
      <p:bldP spid="32791" grpId="0" animBg="1"/>
      <p:bldP spid="55" grpId="0"/>
      <p:bldP spid="56" grpId="0"/>
      <p:bldP spid="7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</a:t>
            </a:r>
            <a:r>
              <a:rPr lang="en-US" baseline="0" dirty="0" smtClean="0"/>
              <a:t> 7258 - </a:t>
            </a:r>
            <a:r>
              <a:rPr lang="en-US" dirty="0"/>
              <a:t>Pervasive Monitoring is an </a:t>
            </a:r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message conveyed by its abstract (entirety):</a:t>
            </a:r>
          </a:p>
          <a:p>
            <a:pPr lvl="1"/>
            <a:r>
              <a:rPr lang="en-US" dirty="0" smtClean="0"/>
              <a:t>Pervasive monitoring is a technical attack that should be mitigated in the design of IETF protocols, where possible. </a:t>
            </a:r>
          </a:p>
          <a:p>
            <a:r>
              <a:rPr lang="en-US" dirty="0" smtClean="0"/>
              <a:t>Focus on meta-data in addition to data plane</a:t>
            </a:r>
          </a:p>
          <a:p>
            <a:pPr lvl="1"/>
            <a:r>
              <a:rPr lang="en-US" dirty="0" smtClean="0"/>
              <a:t>Some attention to this previously, such as IPv6 privacy addresses</a:t>
            </a:r>
          </a:p>
          <a:p>
            <a:pPr lvl="1"/>
            <a:r>
              <a:rPr lang="en-US" dirty="0" smtClean="0"/>
              <a:t>Renewal of focus and effort</a:t>
            </a:r>
          </a:p>
          <a:p>
            <a:r>
              <a:rPr lang="en-US" dirty="0" smtClean="0"/>
              <a:t>Consider broad range of risks</a:t>
            </a:r>
          </a:p>
          <a:p>
            <a:pPr lvl="1"/>
            <a:r>
              <a:rPr lang="en-US" dirty="0" smtClean="0"/>
              <a:t>Protocol design issues</a:t>
            </a:r>
          </a:p>
          <a:p>
            <a:pPr lvl="1"/>
            <a:r>
              <a:rPr lang="en-US" dirty="0" smtClean="0"/>
              <a:t>Interactions/intersections between protocols</a:t>
            </a:r>
          </a:p>
          <a:p>
            <a:pPr lvl="1"/>
            <a:r>
              <a:rPr lang="en-US" dirty="0" smtClean="0"/>
              <a:t>Side channels – for example, size- and timing-based information leakage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6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Summary: Risk Mitigation Matrix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056012"/>
              </p:ext>
            </p:extLst>
          </p:nvPr>
        </p:nvGraphicFramePr>
        <p:xfrm>
          <a:off x="457200" y="1079500"/>
          <a:ext cx="8229600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4200"/>
                <a:gridCol w="1437640"/>
                <a:gridCol w="1645920"/>
                <a:gridCol w="1645920"/>
                <a:gridCol w="1645920"/>
              </a:tblGrid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Mitigations</a:t>
                      </a:r>
                      <a:endParaRPr lang="en-US" sz="2200" dirty="0"/>
                    </a:p>
                  </a:txBody>
                  <a:tcPr anchor="b"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D7F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DNS System Level Risks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BBD7F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D7F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D7F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BBD7F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D7F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BBD7F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BBD7F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D7F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Client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to Recursive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At Recursive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Recursive to Authoritative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At Authoritative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Data Handling (Policies)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94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Trebuchet MS"/>
                        </a:rPr>
                        <a:t>Mitigate Misuse</a:t>
                      </a:r>
                    </a:p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94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Trebuchet MS"/>
                        </a:rPr>
                        <a:t>Mitigate Misuse</a:t>
                      </a:r>
                    </a:p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smtClean="0"/>
                        <a:t>Encryption (DNS-over-TLS etc.)</a:t>
                      </a:r>
                      <a:endParaRPr lang="en-US" sz="2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94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Trebuchet MS"/>
                        </a:rPr>
                        <a:t>Mitigate </a:t>
                      </a:r>
                    </a:p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94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Trebuchet MS"/>
                        </a:rPr>
                        <a:t>Monitoring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94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Trebuchet MS"/>
                        </a:rPr>
                        <a:t>Mitigate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94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Trebuchet MS"/>
                        </a:rPr>
                        <a:t>Monitoring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/>
                        <a:t>qname</a:t>
                      </a:r>
                      <a:r>
                        <a:rPr lang="en-US" sz="2000" baseline="0" dirty="0" smtClean="0"/>
                        <a:t> minimization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94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Trebuchet MS"/>
                        </a:rPr>
                        <a:t>Mitigate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94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Trebuchet MS"/>
                        </a:rPr>
                        <a:t>Monitoring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94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Trebuchet MS"/>
                        </a:rPr>
                        <a:t>Mitigate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94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Trebuchet MS"/>
                        </a:rPr>
                        <a:t>Monitoring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6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Additional Risks and Mitigations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4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2588"/>
            <a:ext cx="8229600" cy="557784"/>
          </a:xfrm>
        </p:spPr>
        <p:txBody>
          <a:bodyPr/>
          <a:lstStyle/>
          <a:p>
            <a:r>
              <a:rPr lang="en-US" sz="3200" dirty="0" smtClean="0"/>
              <a:t>Zone Enumeration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2800"/>
            <a:ext cx="8674100" cy="5709005"/>
          </a:xfrm>
        </p:spPr>
        <p:txBody>
          <a:bodyPr/>
          <a:lstStyle/>
          <a:p>
            <a:r>
              <a:rPr lang="en-US" dirty="0" smtClean="0"/>
              <a:t>Consider zones with policy limiting access to data as a whole</a:t>
            </a:r>
          </a:p>
          <a:p>
            <a:pPr lvl="1"/>
            <a:r>
              <a:rPr lang="en-US" dirty="0" smtClean="0"/>
              <a:t>Access control for AXFR and IXFR, and channel encryption</a:t>
            </a:r>
          </a:p>
          <a:p>
            <a:r>
              <a:rPr lang="en-US" dirty="0" smtClean="0"/>
              <a:t>DNSSEC proof of non-existence, NSEC, re-opens this risk </a:t>
            </a:r>
          </a:p>
          <a:p>
            <a:pPr lvl="1"/>
            <a:r>
              <a:rPr lang="en-US" dirty="0" smtClean="0"/>
              <a:t>Enclosing proof has plaintext names, and adversary can zone-walk through random queries (RFC 4033-4035)</a:t>
            </a:r>
          </a:p>
          <a:p>
            <a:r>
              <a:rPr lang="en-US" dirty="0" smtClean="0"/>
              <a:t>NSEC3 (RFC 5155) mitigates zone-walking through hashing, but now can be compromised by well-resourced adversary</a:t>
            </a:r>
          </a:p>
          <a:p>
            <a:r>
              <a:rPr lang="en-US" dirty="0" smtClean="0"/>
              <a:t>Research proposal, NSEC5 (i-d ref) mitigates this attack</a:t>
            </a:r>
          </a:p>
          <a:p>
            <a:pPr lvl="1"/>
            <a:r>
              <a:rPr lang="en-US" dirty="0" smtClean="0"/>
              <a:t>Ongoing discussion in DNSOP WG – tradeoffs of risk versus cost (due to online signing)</a:t>
            </a:r>
          </a:p>
          <a:p>
            <a:pPr lvl="1"/>
            <a:r>
              <a:rPr lang="en-US" dirty="0" smtClean="0"/>
              <a:t>Tradeoff may be in favor for DANE zones where enumeration would produce catalog of public </a:t>
            </a:r>
            <a:r>
              <a:rPr lang="en-US" dirty="0" smtClean="0"/>
              <a:t>keys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7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Side Channels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when a data flow is encrypted, private information may be inferred by various means</a:t>
            </a:r>
          </a:p>
          <a:p>
            <a:r>
              <a:rPr lang="en-US" dirty="0" smtClean="0"/>
              <a:t>Side-channel attacks – well known ones include:</a:t>
            </a:r>
          </a:p>
          <a:p>
            <a:pPr lvl="1"/>
            <a:r>
              <a:rPr lang="en-US" dirty="0" smtClean="0"/>
              <a:t>Size-based</a:t>
            </a:r>
          </a:p>
          <a:p>
            <a:pPr lvl="1"/>
            <a:r>
              <a:rPr lang="en-US" dirty="0" smtClean="0"/>
              <a:t>Timing-based</a:t>
            </a:r>
          </a:p>
          <a:p>
            <a:r>
              <a:rPr lang="en-US" dirty="0" smtClean="0"/>
              <a:t>Cache snooping is an example of a timing-based attack</a:t>
            </a:r>
          </a:p>
          <a:p>
            <a:pPr lvl="1"/>
            <a:r>
              <a:rPr lang="en-US" dirty="0" smtClean="0"/>
              <a:t>In some cases, in-cache responses (faster than not in-cache ones) can reveal what names are queried by the target individual</a:t>
            </a:r>
          </a:p>
          <a:p>
            <a:pPr lvl="1"/>
            <a:r>
              <a:rPr lang="en-US" dirty="0" smtClean="0"/>
              <a:t>Adversary needs to identify recursive used by target and gain access</a:t>
            </a:r>
          </a:p>
          <a:p>
            <a:r>
              <a:rPr lang="en-US" dirty="0" smtClean="0"/>
              <a:t>Another form of cache snooping: targeted RD=0 queries:</a:t>
            </a:r>
          </a:p>
          <a:p>
            <a:pPr lvl="1"/>
            <a:r>
              <a:rPr lang="en-US" dirty="0"/>
              <a:t>DNS Cache Snooping, Feb 2004 (L </a:t>
            </a:r>
            <a:r>
              <a:rPr lang="en-US" dirty="0" err="1"/>
              <a:t>Grangeia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 http://</a:t>
            </a:r>
            <a:r>
              <a:rPr lang="en-US" dirty="0" err="1"/>
              <a:t>cs.unc.edu</a:t>
            </a:r>
            <a:r>
              <a:rPr lang="en-US" dirty="0"/>
              <a:t>/~</a:t>
            </a:r>
            <a:r>
              <a:rPr lang="en-US" dirty="0" err="1"/>
              <a:t>fabian</a:t>
            </a:r>
            <a:r>
              <a:rPr lang="en-US" dirty="0"/>
              <a:t>/</a:t>
            </a:r>
            <a:r>
              <a:rPr lang="en-US" dirty="0" err="1"/>
              <a:t>course_papers</a:t>
            </a:r>
            <a:r>
              <a:rPr lang="en-US" dirty="0"/>
              <a:t>/</a:t>
            </a:r>
            <a:r>
              <a:rPr lang="en-US" dirty="0" err="1"/>
              <a:t>cache_snooping.pdf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8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Size-based 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Size-based attacks </a:t>
            </a:r>
            <a:r>
              <a:rPr lang="en-US" dirty="0" smtClean="0"/>
              <a:t>have been practiced on TLS, Skype and other encrypted traffic </a:t>
            </a:r>
          </a:p>
          <a:p>
            <a:r>
              <a:rPr lang="en-US" dirty="0" smtClean="0"/>
              <a:t>DNS once encrypted still has some predictable query/response patterns</a:t>
            </a:r>
          </a:p>
          <a:p>
            <a:r>
              <a:rPr lang="en-US" dirty="0" smtClean="0"/>
              <a:t>Another advantage for practicality of this attack is that adversary may have access to known plaintext (by making its own queries)</a:t>
            </a:r>
          </a:p>
          <a:p>
            <a:pPr lvl="1"/>
            <a:r>
              <a:rPr lang="en-US" dirty="0" smtClean="0"/>
              <a:t>Shulman </a:t>
            </a:r>
            <a:r>
              <a:rPr lang="en-US" dirty="0" smtClean="0"/>
              <a:t>IRTF ANRP </a:t>
            </a:r>
            <a:r>
              <a:rPr lang="en-US" dirty="0" smtClean="0"/>
              <a:t>award paper at IETF-93 stimulated discussions in DPRIVE and TLS WGs</a:t>
            </a:r>
          </a:p>
          <a:p>
            <a:r>
              <a:rPr lang="en-US" dirty="0"/>
              <a:t>Known mitigation is to pad </a:t>
            </a:r>
            <a:r>
              <a:rPr lang="en-US" dirty="0" smtClean="0"/>
              <a:t>requests &amp; responses </a:t>
            </a:r>
            <a:r>
              <a:rPr lang="en-US" dirty="0"/>
              <a:t>so that they have uniform length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7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Size-based Side Channels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DPRIVE:  draft </a:t>
            </a:r>
            <a:r>
              <a:rPr lang="en-US" dirty="0"/>
              <a:t>for an EDNS(0) padding </a:t>
            </a:r>
            <a:r>
              <a:rPr lang="en-US" dirty="0" smtClean="0"/>
              <a:t>option: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/html/draft-mayrhofer-edns0-</a:t>
            </a:r>
            <a:r>
              <a:rPr lang="en-US" dirty="0" smtClean="0"/>
              <a:t>padding</a:t>
            </a:r>
          </a:p>
          <a:p>
            <a:r>
              <a:rPr lang="en-US" dirty="0" smtClean="0"/>
              <a:t>TLS:  multiple choices</a:t>
            </a:r>
          </a:p>
          <a:p>
            <a:pPr lvl="1"/>
            <a:r>
              <a:rPr lang="en-US" dirty="0" smtClean="0"/>
              <a:t>Existing padding options, but they have been impacted in TLS by some attacks (Poodle, …)</a:t>
            </a:r>
          </a:p>
          <a:p>
            <a:pPr lvl="1"/>
            <a:r>
              <a:rPr lang="en-US" dirty="0" smtClean="0"/>
              <a:t>Create new application padding option that TLS stacks could use for DNS (in our case)</a:t>
            </a:r>
          </a:p>
          <a:p>
            <a:pPr lvl="1"/>
            <a:r>
              <a:rPr lang="en-US" dirty="0" smtClean="0"/>
              <a:t>Wait a bit longer for TLS 1.3, which has been addressing a requirement for cryptographically </a:t>
            </a:r>
            <a:r>
              <a:rPr lang="en-US" dirty="0"/>
              <a:t>analyzed </a:t>
            </a:r>
            <a:r>
              <a:rPr lang="en-US" dirty="0" smtClean="0"/>
              <a:t>padding and is a green field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5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of DNS Names by Other Protocols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of developing privacy enhancements for DNS</a:t>
            </a:r>
          </a:p>
          <a:p>
            <a:r>
              <a:rPr lang="en-US" dirty="0" smtClean="0"/>
              <a:t>Before, with no DNS privacy, pressure was low to avoid DNS name disclosures in plaintext in other protocols</a:t>
            </a:r>
          </a:p>
          <a:p>
            <a:r>
              <a:rPr lang="en-US" dirty="0" smtClean="0"/>
              <a:t>That may be changing:</a:t>
            </a:r>
          </a:p>
          <a:p>
            <a:pPr lvl="1"/>
            <a:r>
              <a:rPr lang="en-US" dirty="0" smtClean="0"/>
              <a:t>TLS use of </a:t>
            </a:r>
            <a:r>
              <a:rPr lang="en-US" dirty="0" err="1" smtClean="0"/>
              <a:t>cleartext</a:t>
            </a:r>
            <a:r>
              <a:rPr lang="en-US" dirty="0" smtClean="0"/>
              <a:t> domain names in handshake, now recognized as a risk</a:t>
            </a:r>
          </a:p>
          <a:p>
            <a:pPr lvl="1"/>
            <a:r>
              <a:rPr lang="en-US" dirty="0" smtClean="0"/>
              <a:t>DHCP – an Anonymity Profile document that is currently in WGLC provides options that allow an end-system not to expose its FQDN (this was a PERPASS outcome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/html/draft-</a:t>
            </a:r>
            <a:r>
              <a:rPr lang="en-US" dirty="0" err="1"/>
              <a:t>ietf</a:t>
            </a:r>
            <a:r>
              <a:rPr lang="en-US" dirty="0"/>
              <a:t>-</a:t>
            </a:r>
            <a:r>
              <a:rPr lang="en-US" dirty="0" err="1"/>
              <a:t>dhc</a:t>
            </a:r>
            <a:r>
              <a:rPr lang="en-US" dirty="0"/>
              <a:t>-anonymity-</a:t>
            </a:r>
            <a:r>
              <a:rPr lang="en-US" dirty="0" smtClean="0"/>
              <a:t>profile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7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name leakage in TLS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Name Indication extension (SNI) exposes the domain name of the intended server</a:t>
            </a:r>
          </a:p>
          <a:p>
            <a:pPr lvl="1"/>
            <a:r>
              <a:rPr lang="en-US" dirty="0" smtClean="0"/>
              <a:t>An issue where many named services are hosted on common platforms like large CDNs.</a:t>
            </a:r>
          </a:p>
          <a:p>
            <a:pPr lvl="1"/>
            <a:r>
              <a:rPr lang="en-US" dirty="0" smtClean="0"/>
              <a:t>Tricks to obfuscate the server name have already emerged. See “</a:t>
            </a:r>
            <a:r>
              <a:rPr lang="en-US" dirty="0"/>
              <a:t>domain fronting” </a:t>
            </a:r>
            <a:r>
              <a:rPr lang="en-US" dirty="0" err="1">
                <a:hlinkClick r:id="rId3"/>
              </a:rPr>
              <a:t>www.icir.org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vern</a:t>
            </a:r>
            <a:r>
              <a:rPr lang="en-US" dirty="0">
                <a:hlinkClick r:id="rId3"/>
              </a:rPr>
              <a:t>/papers/meek-PETS-2015.pdf</a:t>
            </a:r>
            <a:endParaRPr lang="en-US" dirty="0" smtClean="0"/>
          </a:p>
          <a:p>
            <a:r>
              <a:rPr lang="en-US" dirty="0" smtClean="0"/>
              <a:t>DNS names </a:t>
            </a:r>
            <a:r>
              <a:rPr lang="en-US" dirty="0" smtClean="0"/>
              <a:t>also </a:t>
            </a:r>
            <a:r>
              <a:rPr lang="en-US" dirty="0" smtClean="0"/>
              <a:t>exposed in TLS </a:t>
            </a:r>
            <a:r>
              <a:rPr lang="en-US" dirty="0" smtClean="0"/>
              <a:t>Certificate messages.</a:t>
            </a:r>
            <a:endParaRPr lang="en-US" dirty="0" smtClean="0"/>
          </a:p>
          <a:p>
            <a:r>
              <a:rPr lang="en-US" dirty="0" smtClean="0"/>
              <a:t>TLS1.3 protocol designers are discussing ways to encrypt and prevent these exposures.</a:t>
            </a:r>
          </a:p>
          <a:p>
            <a:r>
              <a:rPr lang="en-US" sz="1800" dirty="0" smtClean="0"/>
              <a:t>(Note: SNI encryption is </a:t>
            </a:r>
            <a:r>
              <a:rPr lang="en-US" sz="1800" dirty="0" smtClean="0"/>
              <a:t>at best a partial solution </a:t>
            </a:r>
            <a:r>
              <a:rPr lang="en-US" sz="1800" dirty="0" smtClean="0"/>
              <a:t>to hiding a service name</a:t>
            </a:r>
            <a:r>
              <a:rPr lang="en-US" sz="1800" dirty="0" smtClean="0"/>
              <a:t>. </a:t>
            </a:r>
            <a:r>
              <a:rPr lang="en-US" sz="1800" dirty="0" smtClean="0"/>
              <a:t> A more </a:t>
            </a:r>
            <a:r>
              <a:rPr lang="en-US" sz="1800" dirty="0" smtClean="0"/>
              <a:t>complete </a:t>
            </a:r>
            <a:r>
              <a:rPr lang="en-US" sz="1800" dirty="0" smtClean="0"/>
              <a:t>solution </a:t>
            </a:r>
            <a:r>
              <a:rPr lang="en-US" sz="1800" dirty="0" smtClean="0"/>
              <a:t>involves mechanisms well beyond just the DNS, such</a:t>
            </a:r>
            <a:r>
              <a:rPr lang="en-US" sz="1800" dirty="0" smtClean="0"/>
              <a:t> </a:t>
            </a:r>
            <a:r>
              <a:rPr lang="en-US" sz="1800" dirty="0" smtClean="0"/>
              <a:t>moving servers into anonymity networks. See Facebook’s Tor </a:t>
            </a:r>
            <a:r>
              <a:rPr lang="en-US" sz="1800" dirty="0"/>
              <a:t>hidden </a:t>
            </a:r>
            <a:r>
              <a:rPr lang="en-US" sz="1800" dirty="0" err="1" smtClean="0"/>
              <a:t>servicefor</a:t>
            </a:r>
            <a:r>
              <a:rPr lang="en-US" sz="1800" dirty="0" smtClean="0"/>
              <a:t> example </a:t>
            </a:r>
            <a:r>
              <a:rPr lang="en-US" sz="1800" dirty="0"/>
              <a:t>at “</a:t>
            </a:r>
            <a:r>
              <a:rPr lang="en-US" sz="1800" dirty="0" err="1" smtClean="0"/>
              <a:t>facebookcorewwwi.onion</a:t>
            </a:r>
            <a:r>
              <a:rPr lang="en-US" sz="1800" dirty="0" smtClean="0"/>
              <a:t>”.)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2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988"/>
            <a:ext cx="8229600" cy="557784"/>
          </a:xfrm>
        </p:spPr>
        <p:txBody>
          <a:bodyPr/>
          <a:lstStyle/>
          <a:p>
            <a:r>
              <a:rPr lang="en-US" dirty="0" smtClean="0"/>
              <a:t>Summing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3571"/>
            <a:ext cx="4038600" cy="5229225"/>
          </a:xfrm>
        </p:spPr>
        <p:txBody>
          <a:bodyPr/>
          <a:lstStyle/>
          <a:p>
            <a:r>
              <a:rPr lang="en-US" sz="1800" dirty="0" smtClean="0"/>
              <a:t>Background and Risk Overview </a:t>
            </a:r>
          </a:p>
          <a:p>
            <a:pPr lvl="1"/>
            <a:r>
              <a:rPr lang="en-US" sz="1800" dirty="0" smtClean="0"/>
              <a:t>RFCs 7258, 7624, 7626</a:t>
            </a:r>
          </a:p>
          <a:p>
            <a:pPr lvl="1"/>
            <a:r>
              <a:rPr lang="en-US" sz="1800" dirty="0" smtClean="0"/>
              <a:t>Privacy evaluation </a:t>
            </a:r>
          </a:p>
          <a:p>
            <a:r>
              <a:rPr lang="en-US" sz="1800" dirty="0" smtClean="0"/>
              <a:t>DNS Privacy Risks – System View</a:t>
            </a:r>
          </a:p>
          <a:p>
            <a:pPr lvl="1"/>
            <a:r>
              <a:rPr lang="en-US" sz="1800" dirty="0" smtClean="0"/>
              <a:t>Between client and recursive</a:t>
            </a:r>
          </a:p>
          <a:p>
            <a:pPr lvl="1"/>
            <a:r>
              <a:rPr lang="en-US" sz="1800" dirty="0" smtClean="0"/>
              <a:t>At recursive</a:t>
            </a:r>
          </a:p>
          <a:p>
            <a:pPr lvl="1"/>
            <a:r>
              <a:rPr lang="en-US" sz="1800" dirty="0" smtClean="0"/>
              <a:t>Between recursive and authoritative</a:t>
            </a:r>
          </a:p>
          <a:p>
            <a:pPr lvl="1"/>
            <a:r>
              <a:rPr lang="en-US" sz="1800" dirty="0" smtClean="0"/>
              <a:t>At authoritative </a:t>
            </a:r>
          </a:p>
          <a:p>
            <a:r>
              <a:rPr lang="en-US" sz="1800" dirty="0" smtClean="0"/>
              <a:t>Mitigations – System View</a:t>
            </a:r>
          </a:p>
          <a:p>
            <a:pPr lvl="1"/>
            <a:r>
              <a:rPr lang="en-US" sz="1800" dirty="0" smtClean="0"/>
              <a:t>Data Handling (Policies</a:t>
            </a:r>
            <a:r>
              <a:rPr lang="en-US" sz="1400" dirty="0" smtClean="0"/>
              <a:t>)</a:t>
            </a:r>
          </a:p>
          <a:p>
            <a:pPr lvl="1"/>
            <a:r>
              <a:rPr lang="en-US" sz="1800" dirty="0" smtClean="0"/>
              <a:t>Query Confidentiality</a:t>
            </a:r>
          </a:p>
          <a:p>
            <a:pPr lvl="1"/>
            <a:r>
              <a:rPr lang="en-US" sz="1800" dirty="0" err="1" smtClean="0"/>
              <a:t>Qname</a:t>
            </a:r>
            <a:r>
              <a:rPr lang="en-US" sz="1800" dirty="0" smtClean="0"/>
              <a:t> Minimization</a:t>
            </a:r>
          </a:p>
          <a:p>
            <a:pPr lvl="1"/>
            <a:endParaRPr lang="en-US" sz="18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93571"/>
            <a:ext cx="4038600" cy="5427852"/>
          </a:xfrm>
        </p:spPr>
        <p:txBody>
          <a:bodyPr/>
          <a:lstStyle/>
          <a:p>
            <a:r>
              <a:rPr lang="en-US" sz="1800" dirty="0" smtClean="0"/>
              <a:t>Additional Risks and Mitigations</a:t>
            </a:r>
          </a:p>
          <a:p>
            <a:pPr lvl="1"/>
            <a:r>
              <a:rPr lang="en-US" sz="1800" dirty="0" smtClean="0"/>
              <a:t>Enumeration</a:t>
            </a:r>
          </a:p>
          <a:p>
            <a:pPr lvl="1"/>
            <a:r>
              <a:rPr lang="en-US" sz="1800" dirty="0" smtClean="0"/>
              <a:t>User Identifier LHS</a:t>
            </a:r>
          </a:p>
          <a:p>
            <a:pPr lvl="1"/>
            <a:r>
              <a:rPr lang="en-US" sz="1800" dirty="0" smtClean="0"/>
              <a:t>Side-channels</a:t>
            </a:r>
          </a:p>
          <a:p>
            <a:pPr lvl="1"/>
            <a:r>
              <a:rPr lang="en-US" sz="1800" dirty="0" smtClean="0"/>
              <a:t>Size-based side channel</a:t>
            </a:r>
          </a:p>
          <a:p>
            <a:pPr lvl="1"/>
            <a:r>
              <a:rPr lang="en-US" sz="1800" dirty="0" smtClean="0"/>
              <a:t>Research (no slide)</a:t>
            </a:r>
          </a:p>
          <a:p>
            <a:pPr lvl="2"/>
            <a:r>
              <a:rPr lang="en-US" sz="1600" dirty="0" smtClean="0"/>
              <a:t>Transitivity networks</a:t>
            </a:r>
          </a:p>
          <a:p>
            <a:pPr lvl="2"/>
            <a:r>
              <a:rPr lang="en-US" sz="1600" dirty="0" smtClean="0"/>
              <a:t>DNS Ecosystem variants</a:t>
            </a:r>
          </a:p>
          <a:p>
            <a:pPr lvl="2"/>
            <a:r>
              <a:rPr lang="en-US" sz="1600" dirty="0" smtClean="0"/>
              <a:t>Unlucky Few</a:t>
            </a:r>
          </a:p>
          <a:p>
            <a:r>
              <a:rPr lang="en-US" sz="1800" dirty="0" smtClean="0"/>
              <a:t>Domain </a:t>
            </a:r>
            <a:r>
              <a:rPr lang="en-US" sz="1800" dirty="0"/>
              <a:t>N</a:t>
            </a:r>
            <a:r>
              <a:rPr lang="en-US" sz="1800" dirty="0" smtClean="0"/>
              <a:t>ame </a:t>
            </a:r>
            <a:r>
              <a:rPr lang="en-US" sz="1800" dirty="0"/>
              <a:t>L</a:t>
            </a:r>
            <a:r>
              <a:rPr lang="en-US" sz="1800" dirty="0" smtClean="0"/>
              <a:t>eakage in </a:t>
            </a:r>
            <a:r>
              <a:rPr lang="en-US" sz="1800" dirty="0"/>
              <a:t>O</a:t>
            </a:r>
            <a:r>
              <a:rPr lang="en-US" sz="1800" dirty="0" smtClean="0"/>
              <a:t>ther Protocols</a:t>
            </a:r>
          </a:p>
          <a:p>
            <a:pPr lvl="1"/>
            <a:r>
              <a:rPr lang="en-US" sz="1800" dirty="0" smtClean="0"/>
              <a:t>TLS server name extension</a:t>
            </a:r>
          </a:p>
          <a:p>
            <a:pPr lvl="1"/>
            <a:r>
              <a:rPr lang="en-US" sz="1800" dirty="0" smtClean="0"/>
              <a:t>DHCP FQDN option </a:t>
            </a:r>
          </a:p>
          <a:p>
            <a:pPr lvl="1"/>
            <a:r>
              <a:rPr lang="en-US" sz="1800" dirty="0" smtClean="0"/>
              <a:t>More work to be done!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6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7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 7624 – Confidentiality 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Follows on from RFC 7258</a:t>
            </a:r>
          </a:p>
          <a:p>
            <a:r>
              <a:rPr lang="en-US" dirty="0" smtClean="0"/>
              <a:t>More detail and terminology </a:t>
            </a:r>
          </a:p>
          <a:p>
            <a:r>
              <a:rPr lang="en-US" dirty="0" smtClean="0"/>
              <a:t>More linkage to the Privacy Considerations Best Current Practices (BCP) (RFC 6973)</a:t>
            </a:r>
          </a:p>
          <a:p>
            <a:r>
              <a:rPr lang="en-US" dirty="0" smtClean="0"/>
              <a:t>Background and bibliography on in-the-wild Pervasive Monitoring </a:t>
            </a:r>
          </a:p>
          <a:p>
            <a:r>
              <a:rPr lang="en-US" dirty="0" smtClean="0"/>
              <a:t>Places DNS privacy in broad context (3.1, 3.2, 3.3.2, 5.2)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 7626 – DNS Privacy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Expert coverage of risks throughout DNS ecosystem</a:t>
            </a:r>
          </a:p>
          <a:p>
            <a:r>
              <a:rPr lang="en-US" dirty="0" smtClean="0"/>
              <a:t>Linkage to RFC </a:t>
            </a:r>
            <a:r>
              <a:rPr lang="en-US" dirty="0" smtClean="0"/>
              <a:t>6973 (Privacy Considerations for Internet Protocols)</a:t>
            </a:r>
            <a:endParaRPr lang="en-US" dirty="0" smtClean="0"/>
          </a:p>
          <a:p>
            <a:r>
              <a:rPr lang="en-US" dirty="0" smtClean="0"/>
              <a:t>Rebuts “alleged public nature of DNS data”</a:t>
            </a:r>
          </a:p>
          <a:p>
            <a:r>
              <a:rPr lang="en-US" dirty="0" smtClean="0"/>
              <a:t>Covers:</a:t>
            </a:r>
            <a:endParaRPr lang="en-US" dirty="0" smtClean="0"/>
          </a:p>
          <a:p>
            <a:pPr lvl="1"/>
            <a:r>
              <a:rPr lang="en-US" dirty="0" smtClean="0"/>
              <a:t>Targets in the DNS data</a:t>
            </a:r>
          </a:p>
          <a:p>
            <a:pPr lvl="1"/>
            <a:r>
              <a:rPr lang="en-US" dirty="0" smtClean="0"/>
              <a:t>Places in the DNS ecosystem where data may be tapped </a:t>
            </a:r>
          </a:p>
          <a:p>
            <a:pPr lvl="1"/>
            <a:r>
              <a:rPr lang="en-US" dirty="0" smtClean="0"/>
              <a:t>Places in the DNS ecosystem where data is collected, that may be misused or compromised</a:t>
            </a:r>
          </a:p>
          <a:p>
            <a:pPr lvl="1"/>
            <a:r>
              <a:rPr lang="en-US" dirty="0" smtClean="0"/>
              <a:t>Indirect sources of privacy disclosure such as cache snooping (timing probes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2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individual draft</a:t>
            </a:r>
          </a:p>
          <a:p>
            <a:r>
              <a:rPr lang="en-US" dirty="0" smtClean="0"/>
              <a:t>Presentations in DPRIVE at IETF-91, IETF-92, and IETF-93</a:t>
            </a:r>
          </a:p>
          <a:p>
            <a:r>
              <a:rPr lang="en-US" dirty="0" smtClean="0"/>
              <a:t>Attempt to connect IETF efforts with privacy formalisms</a:t>
            </a:r>
          </a:p>
          <a:p>
            <a:r>
              <a:rPr lang="en-US" dirty="0" smtClean="0"/>
              <a:t>Supports quantitative evaluation of privacy methods (on their own or combined)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raft-am-dprive-eval-01.txt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0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DNS Privacy Risks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5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DNS Privacy Risks</a:t>
            </a:r>
            <a:endParaRPr lang="en-US" sz="3800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128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DNS data may be at risk of disclosure: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Between client and recursive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At recursive name server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Between recursive and authoritative</a:t>
            </a:r>
          </a:p>
          <a:p>
            <a:pPr lvl="1"/>
            <a:r>
              <a:rPr lang="en-US" dirty="0">
                <a:latin typeface="Trebuchet MS" charset="0"/>
                <a:ea typeface="ＭＳ Ｐゴシック" charset="0"/>
              </a:rPr>
              <a:t>At authoritative name server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Data may also be at risk of modification: privacy risk if client misdirected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Important to consider such risks as part of overall privacy </a:t>
            </a:r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strategy</a:t>
            </a:r>
          </a:p>
          <a:p>
            <a:r>
              <a:rPr lang="en-US" dirty="0" smtClean="0">
                <a:latin typeface="Trebuchet MS" charset="0"/>
                <a:ea typeface="MS PGothic" charset="0"/>
                <a:cs typeface="Tabac Sans" charset="0"/>
              </a:rPr>
              <a:t>Presentation will be light on modification/DNSSEC angle</a:t>
            </a:r>
            <a:endParaRPr lang="en-US" dirty="0">
              <a:latin typeface="Trebuchet MS" charset="0"/>
              <a:ea typeface="MS PGothic" charset="0"/>
              <a:cs typeface="Tabac Sans" charset="0"/>
            </a:endParaRPr>
          </a:p>
          <a:p>
            <a:endParaRPr lang="en-US" dirty="0">
              <a:latin typeface="Trebuchet MS" charset="0"/>
              <a:ea typeface="MS PGothic" charset="0"/>
              <a:cs typeface="Tabac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Risk 1:  Between Client and Recursive</a:t>
            </a:r>
            <a:endParaRPr lang="en-US" sz="38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Client effectively reveals browsing history via DNS traffic to recursive name server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Adversary must be “on path” to see it, but it’s all in one place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Risk increases when recursive name server deployed outside organization</a:t>
            </a:r>
          </a:p>
          <a:p>
            <a:r>
              <a:rPr lang="en-US" dirty="0">
                <a:latin typeface="Trebuchet MS" charset="0"/>
                <a:ea typeface="MS PGothic" charset="0"/>
                <a:cs typeface="Tabac Sans" charset="0"/>
              </a:rPr>
              <a:t>How to protect against eavesdropping?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erisign Theme 2013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FA31BD553E28479D77D6C5CA387789" ma:contentTypeVersion="9" ma:contentTypeDescription="Create a new document." ma:contentTypeScope="" ma:versionID="1737c9e938fdf24736bc2cfa6c9e6062">
  <xsd:schema xmlns:xsd="http://www.w3.org/2001/XMLSchema" xmlns:xs="http://www.w3.org/2001/XMLSchema" xmlns:p="http://schemas.microsoft.com/office/2006/metadata/properties" xmlns:ns1="http://schemas.microsoft.com/sharepoint/v3" xmlns:ns2="ed4a67f4-52d1-4cb9-9a19-fae63c0a5318" xmlns:ns3="http://schemas.microsoft.com/sharepoint/v3/fields" targetNamespace="http://schemas.microsoft.com/office/2006/metadata/properties" ma:root="true" ma:fieldsID="2891a6743afa906ef06db525c24a97e5" ns1:_="" ns2:_="" ns3:_="">
    <xsd:import namespace="http://schemas.microsoft.com/sharepoint/v3"/>
    <xsd:import namespace="ed4a67f4-52d1-4cb9-9a19-fae63c0a531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Collateral_x0020_Type" minOccurs="0"/>
                <xsd:element ref="ns2:Corporate_x0020_or_x0020_Product" minOccurs="0"/>
                <xsd:element ref="ns2:Expire_x0020_Date" minOccurs="0"/>
                <xsd:element ref="ns2:Organization" minOccurs="0"/>
                <xsd:element ref="ns2:Product_x0020_or_x0020_Service" minOccurs="0"/>
                <xsd:element ref="ns2:Target_x0020_Audience" minOccurs="0"/>
                <xsd:element ref="ns3:wic_System_Copyright" minOccurs="0"/>
                <xsd:element ref="ns1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5" nillable="true" ma:displayName="Language" ma:default="English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a67f4-52d1-4cb9-9a19-fae63c0a5318" elementFormDefault="qualified">
    <xsd:import namespace="http://schemas.microsoft.com/office/2006/documentManagement/types"/>
    <xsd:import namespace="http://schemas.microsoft.com/office/infopath/2007/PartnerControls"/>
    <xsd:element name="Collateral_x0020_Type" ma:index="8" nillable="true" ma:displayName="Collateral Type" ma:default="General Corporate" ma:format="Dropdown" ma:internalName="Collateral_x0020_Type">
      <xsd:simpleType>
        <xsd:restriction base="dms:Choice">
          <xsd:enumeration value="Ad Banners"/>
          <xsd:enumeration value="Brochures"/>
          <xsd:enumeration value="Blogs"/>
          <xsd:enumeration value="Booths"/>
          <xsd:enumeration value="Case Studies"/>
          <xsd:enumeration value="Data Sheets"/>
          <xsd:enumeration value="FAQs"/>
          <xsd:enumeration value="Flyers"/>
          <xsd:enumeration value="General Corporate"/>
          <xsd:enumeration value="Infographics"/>
          <xsd:enumeration value="Market Briefs"/>
          <xsd:enumeration value="Newsletters"/>
          <xsd:enumeration value="News Releases"/>
          <xsd:enumeration value="Posters"/>
          <xsd:enumeration value="Product Sheets"/>
          <xsd:enumeration value="Promos"/>
          <xsd:enumeration value="Reports"/>
          <xsd:enumeration value="Technical Papers"/>
          <xsd:enumeration value="User Guides"/>
          <xsd:enumeration value="White papers"/>
          <xsd:enumeration value="Miscellaneous"/>
        </xsd:restriction>
      </xsd:simpleType>
    </xsd:element>
    <xsd:element name="Corporate_x0020_or_x0020_Product" ma:index="9" nillable="true" ma:displayName="Corporate or Product" ma:default="Corporate" ma:format="Dropdown" ma:internalName="Corporate_x0020_or_x0020_Product">
      <xsd:simpleType>
        <xsd:restriction base="dms:Choice">
          <xsd:enumeration value="Corporate"/>
          <xsd:enumeration value="Product"/>
        </xsd:restriction>
      </xsd:simpleType>
    </xsd:element>
    <xsd:element name="Expire_x0020_Date" ma:index="10" nillable="true" ma:displayName="Expire Date" ma:format="DateOnly" ma:internalName="Expire_x0020_Date">
      <xsd:simpleType>
        <xsd:restriction base="dms:DateTime"/>
      </xsd:simpleType>
    </xsd:element>
    <xsd:element name="Organization" ma:index="11" nillable="true" ma:displayName="Organization" ma:default="Corp Marketing" ma:format="Dropdown" ma:internalName="Organization">
      <xsd:simpleType>
        <xsd:restriction base="dms:Choice">
          <xsd:enumeration value="Branding &amp; Advertising"/>
          <xsd:enumeration value="CIS"/>
          <xsd:enumeration value="Corp Comm"/>
          <xsd:enumeration value="Corp Marketing"/>
          <xsd:enumeration value="Customer Support"/>
          <xsd:enumeration value="CTO"/>
          <xsd:enumeration value="Events"/>
          <xsd:enumeration value="Finance"/>
          <xsd:enumeration value="Investor Relations"/>
          <xsd:enumeration value="HR"/>
          <xsd:enumeration value="Legal"/>
          <xsd:enumeration value="Naming"/>
          <xsd:enumeration value="NIA"/>
          <xsd:enumeration value="PMO"/>
          <xsd:enumeration value="Policy"/>
          <xsd:enumeration value="TSG"/>
          <xsd:enumeration value="Other"/>
        </xsd:restriction>
      </xsd:simpleType>
    </xsd:element>
    <xsd:element name="Product_x0020_or_x0020_Service" ma:index="12" nillable="true" ma:displayName="Product or Service" ma:default="Corporate" ma:format="Dropdown" ma:internalName="Product_x0020_or_x0020_Service">
      <xsd:simpleType>
        <xsd:union memberTypes="dms:Text">
          <xsd:simpleType>
            <xsd:restriction base="dms:Choice">
              <xsd:enumeration value="Atlas"/>
              <xsd:enumeration value="COM"/>
              <xsd:enumeration value="DNSSEC"/>
              <xsd:enumeration value="DDoS Protection"/>
              <xsd:enumeration value="GOV"/>
              <xsd:enumeration value="iDefense"/>
              <xsd:enumeration value="IPS"/>
              <xsd:enumeration value="IPv6"/>
              <xsd:enumeration value="MalDetector"/>
              <xsd:enumeration value="Managed DNS"/>
              <xsd:enumeration value="MobileView"/>
              <xsd:enumeration value="NET"/>
              <xsd:enumeration value="New gTLD"/>
              <xsd:enumeration value="Registry Lock"/>
              <xsd:enumeration value="TV"/>
              <xsd:enumeration value="Other TLD"/>
              <xsd:enumeration value="Corporate"/>
            </xsd:restriction>
          </xsd:simpleType>
        </xsd:union>
      </xsd:simpleType>
    </xsd:element>
    <xsd:element name="Target_x0020_Audience" ma:index="13" nillable="true" ma:displayName="Target Audience" ma:default="Internal VRSN" ma:format="Dropdown" ma:internalName="Target_x0020_Audience">
      <xsd:simpleType>
        <xsd:restriction base="dms:Choice">
          <xsd:enumeration value="Internal VRSN"/>
          <xsd:enumeration value="External VRSN"/>
          <xsd:enumeration value="Bot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4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 xmlns="ed4a67f4-52d1-4cb9-9a19-fae63c0a5318">Corp Marketing</Organization>
    <Language xmlns="http://schemas.microsoft.com/sharepoint/v3">English</Language>
    <Corporate_x0020_or_x0020_Product xmlns="ed4a67f4-52d1-4cb9-9a19-fae63c0a5318">Corporate</Corporate_x0020_or_x0020_Product>
    <Target_x0020_Audience xmlns="ed4a67f4-52d1-4cb9-9a19-fae63c0a5318">External VRSN</Target_x0020_Audience>
    <Collateral_x0020_Type xmlns="ed4a67f4-52d1-4cb9-9a19-fae63c0a5318">General Corporate</Collateral_x0020_Type>
    <Product_x0020_or_x0020_Service xmlns="ed4a67f4-52d1-4cb9-9a19-fae63c0a5318">Corporate</Product_x0020_or_x0020_Service>
    <Expire_x0020_Date xmlns="ed4a67f4-52d1-4cb9-9a19-fae63c0a5318">2014-12-19T05:00:00+00:00</Expire_x0020_Date>
    <wic_System_Copyright xmlns="http://schemas.microsoft.com/sharepoint/v3/fields">Dec 2013</wic_System_Copyright>
  </documentManagement>
</p:properties>
</file>

<file path=customXml/itemProps1.xml><?xml version="1.0" encoding="utf-8"?>
<ds:datastoreItem xmlns:ds="http://schemas.openxmlformats.org/officeDocument/2006/customXml" ds:itemID="{FFCAE9ED-8ABC-42B8-97BB-EF40A267C5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1BD5F3-A939-48FA-B8D0-430896051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4a67f4-52d1-4cb9-9a19-fae63c0a531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C8C74C-C45C-4550-9AD9-78EB9C9C5179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ed4a67f4-52d1-4cb9-9a19-fae63c0a5318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VRSN_CorpOnScreen_Template_2013_final.potx</Template>
  <TotalTime>4616</TotalTime>
  <Words>2942</Words>
  <Application>Microsoft Macintosh PowerPoint</Application>
  <PresentationFormat>On-screen Show (4:3)</PresentationFormat>
  <Paragraphs>626</Paragraphs>
  <Slides>39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Verisign Theme 2013</vt:lpstr>
      <vt:lpstr>DNS Privacy Overview</vt:lpstr>
      <vt:lpstr>Background</vt:lpstr>
      <vt:lpstr>RFC 7258 - Pervasive Monitoring is an Attack</vt:lpstr>
      <vt:lpstr>RFC 7624 – Confidentiality Threat Model</vt:lpstr>
      <vt:lpstr>RFC 7626 – DNS Privacy Considerations</vt:lpstr>
      <vt:lpstr>Privacy Evaluation</vt:lpstr>
      <vt:lpstr>Overview of DNS Privacy Risks</vt:lpstr>
      <vt:lpstr>DNS Privacy Risks</vt:lpstr>
      <vt:lpstr>Risk 1:  Between Client and Recursive</vt:lpstr>
      <vt:lpstr>Risk 1:  Between Client and Recursive</vt:lpstr>
      <vt:lpstr>Risk 2:  at Recursive Name Server</vt:lpstr>
      <vt:lpstr>Risk 2:  at Recursive Name Server</vt:lpstr>
      <vt:lpstr>Risk 3:  Between Recursive and Authoritative</vt:lpstr>
      <vt:lpstr>Risk 3:  Between Recursive and Authoritative</vt:lpstr>
      <vt:lpstr>Risk 4:  at Authoritative Name Server</vt:lpstr>
      <vt:lpstr>Risk 4:  At Authoritative Name Server</vt:lpstr>
      <vt:lpstr>Summary of DNS system risks</vt:lpstr>
      <vt:lpstr>Overview of Mitigations</vt:lpstr>
      <vt:lpstr>Mitigating DNS Privacy Risks</vt:lpstr>
      <vt:lpstr>Mitigation 1:  DATA HANDLING</vt:lpstr>
      <vt:lpstr>Risks 2 &amp; 4:  Misuse</vt:lpstr>
      <vt:lpstr>Mitigation 1:  Data handling</vt:lpstr>
      <vt:lpstr>Mitigation 2:  Encryption (DNS-over-TLS etc.)</vt:lpstr>
      <vt:lpstr>Mitigation 2:  Encryption (DNS-over-TLS)</vt:lpstr>
      <vt:lpstr>Risks 1 &amp; 3:  Eavesdropping</vt:lpstr>
      <vt:lpstr>Mitigation 2:  Encryption (DNS-over-TLS etc.)</vt:lpstr>
      <vt:lpstr>Mitigation 3:  Qname Minimization</vt:lpstr>
      <vt:lpstr>Risk 1 &amp; 3:  Eavesdropping</vt:lpstr>
      <vt:lpstr>Mitigation 3:  Qname Minimization</vt:lpstr>
      <vt:lpstr>Summary: Risk Mitigation Matrix</vt:lpstr>
      <vt:lpstr>Some Additional Risks and Mitigations</vt:lpstr>
      <vt:lpstr>Zone Enumeration</vt:lpstr>
      <vt:lpstr>Side Channels</vt:lpstr>
      <vt:lpstr>Size-based Side Channels</vt:lpstr>
      <vt:lpstr>Size-based Side Channels (cont.)</vt:lpstr>
      <vt:lpstr>Leakage of DNS Names by Other Protocols</vt:lpstr>
      <vt:lpstr>DNS name leakage in TLS</vt:lpstr>
      <vt:lpstr>Summing Up</vt:lpstr>
      <vt:lpstr>Questions/Comments?</vt:lpstr>
    </vt:vector>
  </TitlesOfParts>
  <Company>Adobe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 PPT Template - On Screen Use</dc:title>
  <dc:creator>sbenson</dc:creator>
  <cp:lastModifiedBy>Shumon Huque</cp:lastModifiedBy>
  <cp:revision>140</cp:revision>
  <dcterms:created xsi:type="dcterms:W3CDTF">2013-11-06T02:31:54Z</dcterms:created>
  <dcterms:modified xsi:type="dcterms:W3CDTF">2015-10-03T11:29:16Z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-371681880</vt:i4>
  </property>
  <property fmtid="{D5CDD505-2E9C-101B-9397-08002B2CF9AE}" pid="3" name="_NewReviewCycle">
    <vt:lpwstr/>
  </property>
  <property fmtid="{D5CDD505-2E9C-101B-9397-08002B2CF9AE}" pid="4" name="_EmailSubject">
    <vt:lpwstr>latest corp ppt templates</vt:lpwstr>
  </property>
  <property fmtid="{D5CDD505-2E9C-101B-9397-08002B2CF9AE}" pid="5" name="_AuthorEmailDisplayName">
    <vt:lpwstr>Clark, Paul</vt:lpwstr>
  </property>
  <property fmtid="{D5CDD505-2E9C-101B-9397-08002B2CF9AE}" pid="6" name="_AuthorEmail">
    <vt:lpwstr>pclark@verisign.com</vt:lpwstr>
  </property>
  <property fmtid="{D5CDD505-2E9C-101B-9397-08002B2CF9AE}" pid="7" name="_PreviousAdHocReviewCycleID">
    <vt:i4>235010477</vt:i4>
  </property>
  <property fmtid="{D5CDD505-2E9C-101B-9397-08002B2CF9AE}" pid="8" name="ContentTypeId">
    <vt:lpwstr>0x0101008EFA31BD553E28479D77D6C5CA387789</vt:lpwstr>
  </property>
</Properties>
</file>