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vide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72" r:id="rId5"/>
    <p:sldId id="258" r:id="rId6"/>
    <p:sldId id="274" r:id="rId7"/>
    <p:sldId id="273" r:id="rId8"/>
    <p:sldId id="276" r:id="rId9"/>
    <p:sldId id="275" r:id="rId10"/>
    <p:sldId id="277" r:id="rId11"/>
    <p:sldId id="279" r:id="rId12"/>
    <p:sldId id="278" r:id="rId13"/>
    <p:sldId id="281" r:id="rId14"/>
    <p:sldId id="282" r:id="rId15"/>
    <p:sldId id="287" r:id="rId16"/>
    <p:sldId id="280" r:id="rId17"/>
    <p:sldId id="286" r:id="rId18"/>
    <p:sldId id="285" r:id="rId19"/>
    <p:sldId id="271" r:id="rId20"/>
    <p:sldId id="295" r:id="rId21"/>
    <p:sldId id="288" r:id="rId22"/>
    <p:sldId id="289" r:id="rId23"/>
    <p:sldId id="290" r:id="rId24"/>
    <p:sldId id="291" r:id="rId25"/>
    <p:sldId id="292" r:id="rId26"/>
    <p:sldId id="294" r:id="rId27"/>
    <p:sldId id="293" r:id="rId28"/>
    <p:sldId id="263" r:id="rId29"/>
    <p:sldId id="26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D4D4"/>
    <a:srgbClr val="707070"/>
    <a:srgbClr val="99DDF5"/>
    <a:srgbClr val="FFFFFF"/>
    <a:srgbClr val="D9D9D9"/>
    <a:srgbClr val="0E273E"/>
    <a:srgbClr val="0061A3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944" autoAdjust="0"/>
  </p:normalViewPr>
  <p:slideViewPr>
    <p:cSldViewPr snapToGrid="0" snapToObjects="1">
      <p:cViewPr varScale="1">
        <p:scale>
          <a:sx n="143" d="100"/>
          <a:sy n="143" d="100"/>
        </p:scale>
        <p:origin x="-1456" y="-112"/>
      </p:cViewPr>
      <p:guideLst>
        <p:guide orient="horz" pos="688"/>
        <p:guide orient="horz" pos="3998"/>
        <p:guide pos="2880"/>
        <p:guide pos="297"/>
        <p:guide pos="54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notesViewPr>
    <p:cSldViewPr snapToGrid="0" snapToObjects="1"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BB6C6-E002-4D2F-A43C-D4EF1C1E3B1C}" type="datetimeFigureOut">
              <a:rPr lang="en-US" smtClean="0"/>
              <a:t>10/3/15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725F8-A2AC-410E-8BA9-E751105CC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140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E4639-7281-4FF4-81B7-10FBC2685C5A}" type="datetimeFigureOut">
              <a:rPr lang="en-US" smtClean="0"/>
              <a:t>10/3/15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DCDC1-0459-4649-9404-C11007ADD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05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 flip="none" rotWithShape="1">
          <a:gsLst>
            <a:gs pos="60000">
              <a:srgbClr val="0E273E"/>
            </a:gs>
            <a:gs pos="90000">
              <a:srgbClr val="0061A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500582"/>
            <a:ext cx="8229600" cy="1001280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523509"/>
            <a:ext cx="8229600" cy="1823315"/>
          </a:xfrm>
        </p:spPr>
        <p:txBody>
          <a:bodyPr>
            <a:noAutofit/>
          </a:bodyPr>
          <a:lstStyle>
            <a:lvl1pPr marL="0" indent="0" algn="l">
              <a:buNone/>
              <a:defRPr lang="en-US" sz="2400" kern="1200" dirty="0">
                <a:solidFill>
                  <a:srgbClr val="99DDF5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6812280"/>
            <a:ext cx="9144000" cy="45720"/>
          </a:xfrm>
          <a:prstGeom prst="rect">
            <a:avLst/>
          </a:prstGeom>
          <a:solidFill>
            <a:srgbClr val="69B45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VRSN_logo_vertical_RGB_transparent_reverse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7668" y="5500846"/>
            <a:ext cx="1226958" cy="1179802"/>
          </a:xfrm>
          <a:prstGeom prst="rect">
            <a:avLst/>
          </a:prstGeom>
        </p:spPr>
      </p:pic>
      <p:pic>
        <p:nvPicPr>
          <p:cNvPr id="8" name="Picture 7" descr="VRSN-ROCC-17yr (1 of 3) NEW LowRes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22872" r="16528" b="32126"/>
          <a:stretch/>
        </p:blipFill>
        <p:spPr>
          <a:xfrm>
            <a:off x="0" y="0"/>
            <a:ext cx="9144000" cy="350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181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Gr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897467"/>
            <a:ext cx="9144000" cy="3691466"/>
          </a:xfrm>
          <a:prstGeom prst="rect">
            <a:avLst/>
          </a:prstGeom>
          <a:gradFill>
            <a:gsLst>
              <a:gs pos="0">
                <a:srgbClr val="D4D4D4"/>
              </a:gs>
              <a:gs pos="100000">
                <a:srgbClr val="70707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1038225"/>
            <a:ext cx="8229600" cy="1066800"/>
          </a:xfrm>
        </p:spPr>
        <p:txBody>
          <a:bodyPr anchor="b" anchorCtr="0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57200" y="2106900"/>
            <a:ext cx="8229600" cy="2331749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600">
                <a:solidFill>
                  <a:schemeClr val="bg1"/>
                </a:solidFill>
              </a:defRPr>
            </a:lvl3pPr>
            <a:lvl4pPr marL="0" indent="0">
              <a:buNone/>
              <a:defRPr sz="1400">
                <a:solidFill>
                  <a:schemeClr val="bg1"/>
                </a:solidFill>
              </a:defRPr>
            </a:lvl4pPr>
            <a:lvl5pPr marL="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524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Lt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897467"/>
            <a:ext cx="9144000" cy="3691466"/>
          </a:xfrm>
          <a:prstGeom prst="rect">
            <a:avLst/>
          </a:prstGeom>
          <a:gradFill>
            <a:gsLst>
              <a:gs pos="0">
                <a:srgbClr val="61A1D4"/>
              </a:gs>
              <a:gs pos="100000">
                <a:srgbClr val="0061A3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57200" y="2106900"/>
            <a:ext cx="8229600" cy="2331749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99DDF5"/>
                </a:solidFill>
              </a:defRPr>
            </a:lvl1pPr>
            <a:lvl2pPr marL="0" indent="0">
              <a:buNone/>
              <a:defRPr sz="1800">
                <a:solidFill>
                  <a:srgbClr val="99DDF5"/>
                </a:solidFill>
              </a:defRPr>
            </a:lvl2pPr>
            <a:lvl3pPr marL="0" indent="0">
              <a:buNone/>
              <a:defRPr sz="1600">
                <a:solidFill>
                  <a:srgbClr val="99DDF5"/>
                </a:solidFill>
              </a:defRPr>
            </a:lvl3pPr>
            <a:lvl4pPr marL="0" indent="0">
              <a:buNone/>
              <a:defRPr sz="1400">
                <a:solidFill>
                  <a:srgbClr val="99DDF5"/>
                </a:solidFill>
              </a:defRPr>
            </a:lvl4pPr>
            <a:lvl5pPr marL="0" indent="0">
              <a:buNone/>
              <a:defRPr sz="1400">
                <a:solidFill>
                  <a:srgbClr val="99DDF5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42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loser - Dark">
    <p:bg>
      <p:bgPr>
        <a:gradFill flip="none" rotWithShape="1">
          <a:gsLst>
            <a:gs pos="60000">
              <a:srgbClr val="0E273E"/>
            </a:gs>
            <a:gs pos="90000">
              <a:srgbClr val="0061A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812280"/>
            <a:ext cx="9144000" cy="45720"/>
          </a:xfrm>
          <a:prstGeom prst="rect">
            <a:avLst/>
          </a:prstGeom>
          <a:solidFill>
            <a:srgbClr val="69B45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1335650" y="6445994"/>
            <a:ext cx="64727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lvl="1" algn="ctr">
              <a:buFont typeface="Arial" charset="0"/>
              <a:buNone/>
            </a:pPr>
            <a:r>
              <a:rPr lang="en-US" sz="700" b="1" dirty="0">
                <a:solidFill>
                  <a:schemeClr val="bg1"/>
                </a:solidFill>
              </a:rPr>
              <a:t>© </a:t>
            </a:r>
            <a:r>
              <a:rPr lang="en-US" sz="700" b="1" dirty="0" smtClean="0">
                <a:solidFill>
                  <a:schemeClr val="bg1"/>
                </a:solidFill>
              </a:rPr>
              <a:t>2015 </a:t>
            </a:r>
            <a:r>
              <a:rPr lang="en-US" sz="700" b="1" dirty="0">
                <a:solidFill>
                  <a:schemeClr val="bg1"/>
                </a:solidFill>
              </a:rPr>
              <a:t>VeriSign, Inc. All rights reserved. </a:t>
            </a:r>
            <a:r>
              <a:rPr lang="en-US" sz="700" b="1" dirty="0" smtClean="0">
                <a:solidFill>
                  <a:schemeClr val="bg1"/>
                </a:solidFill>
              </a:rPr>
              <a:t>VERISIGN </a:t>
            </a:r>
            <a:r>
              <a:rPr lang="en-US" sz="700" b="1" dirty="0">
                <a:solidFill>
                  <a:schemeClr val="bg1"/>
                </a:solidFill>
              </a:rPr>
              <a:t>and other trademarks, service marks, and designs are registered or unregistered trademarks of VeriSign, Inc. and its subsidiaries in the United States and in foreign countries. </a:t>
            </a:r>
            <a:r>
              <a:rPr lang="en-US" sz="700" b="1" dirty="0" smtClean="0">
                <a:solidFill>
                  <a:schemeClr val="bg1"/>
                </a:solidFill>
              </a:rPr>
              <a:t>All </a:t>
            </a:r>
            <a:r>
              <a:rPr lang="en-US" sz="700" b="1" dirty="0">
                <a:solidFill>
                  <a:schemeClr val="bg1"/>
                </a:solidFill>
              </a:rPr>
              <a:t>other trademarks are property of their respective owners.</a:t>
            </a:r>
            <a:endParaRPr lang="en-US" sz="700" dirty="0">
              <a:solidFill>
                <a:schemeClr val="bg1"/>
              </a:solidFill>
            </a:endParaRPr>
          </a:p>
        </p:txBody>
      </p:sp>
      <p:pic>
        <p:nvPicPr>
          <p:cNvPr id="5" name="Picture 4" descr="PoweredBy_lockup_RGB_vector_revers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2103" y="2007704"/>
            <a:ext cx="2131030" cy="233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375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273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92200"/>
            <a:ext cx="4038600" cy="525462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92200"/>
            <a:ext cx="4038600" cy="525462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582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253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518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812280"/>
            <a:ext cx="9144000" cy="45720"/>
          </a:xfrm>
          <a:prstGeom prst="rect">
            <a:avLst/>
          </a:prstGeom>
          <a:solidFill>
            <a:srgbClr val="69B45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VRSN_logo_vertical_RGB_vector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558" y="2154922"/>
            <a:ext cx="2733958" cy="2540142"/>
          </a:xfrm>
          <a:prstGeom prst="rect">
            <a:avLst/>
          </a:prstGeom>
        </p:spPr>
      </p:pic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1335650" y="6445994"/>
            <a:ext cx="64727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lvl="1" algn="ctr">
              <a:buFont typeface="Arial" charset="0"/>
              <a:buNone/>
            </a:pPr>
            <a:r>
              <a:rPr lang="en-US" sz="700" b="1" dirty="0">
                <a:solidFill>
                  <a:srgbClr val="7F7F7F"/>
                </a:solidFill>
              </a:rPr>
              <a:t>© </a:t>
            </a:r>
            <a:r>
              <a:rPr lang="en-US" sz="700" b="1" dirty="0" smtClean="0">
                <a:solidFill>
                  <a:srgbClr val="7F7F7F"/>
                </a:solidFill>
              </a:rPr>
              <a:t>2015 </a:t>
            </a:r>
            <a:r>
              <a:rPr lang="en-US" sz="700" b="1" dirty="0">
                <a:solidFill>
                  <a:srgbClr val="7F7F7F"/>
                </a:solidFill>
              </a:rPr>
              <a:t>VeriSign, Inc. All rights reserved. </a:t>
            </a:r>
            <a:r>
              <a:rPr lang="en-US" sz="700" b="1" dirty="0" smtClean="0">
                <a:solidFill>
                  <a:srgbClr val="7F7F7F"/>
                </a:solidFill>
              </a:rPr>
              <a:t>VERISIGN </a:t>
            </a:r>
            <a:r>
              <a:rPr lang="en-US" sz="700" b="1" dirty="0">
                <a:solidFill>
                  <a:srgbClr val="7F7F7F"/>
                </a:solidFill>
              </a:rPr>
              <a:t>and other trademarks, service marks, and designs are registered or unregistered trademarks of VeriSign, Inc. and its subsidiaries in the United States and in foreign countries. </a:t>
            </a:r>
            <a:r>
              <a:rPr lang="en-US" sz="700" b="1" dirty="0" smtClean="0">
                <a:solidFill>
                  <a:srgbClr val="7F7F7F"/>
                </a:solidFill>
              </a:rPr>
              <a:t>All </a:t>
            </a:r>
            <a:r>
              <a:rPr lang="en-US" sz="700" b="1" dirty="0">
                <a:solidFill>
                  <a:srgbClr val="7F7F7F"/>
                </a:solidFill>
              </a:rPr>
              <a:t>other trademarks are property of their respective owners.</a:t>
            </a:r>
            <a:endParaRPr lang="en-US" sz="7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245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TLD">
    <p:bg>
      <p:bgPr>
        <a:gradFill flip="none" rotWithShape="1">
          <a:gsLst>
            <a:gs pos="60000">
              <a:srgbClr val="0E273E"/>
            </a:gs>
            <a:gs pos="90000">
              <a:srgbClr val="0061A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500582"/>
            <a:ext cx="8229600" cy="1001280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523509"/>
            <a:ext cx="8229600" cy="1823315"/>
          </a:xfrm>
        </p:spPr>
        <p:txBody>
          <a:bodyPr>
            <a:noAutofit/>
          </a:bodyPr>
          <a:lstStyle>
            <a:lvl1pPr marL="0" indent="0" algn="l">
              <a:buNone/>
              <a:defRPr lang="en-US" sz="2400" kern="1200" dirty="0">
                <a:solidFill>
                  <a:srgbClr val="99DDF5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6812280"/>
            <a:ext cx="9144000" cy="45720"/>
          </a:xfrm>
          <a:prstGeom prst="rect">
            <a:avLst/>
          </a:prstGeom>
          <a:solidFill>
            <a:srgbClr val="69B45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3421063"/>
          </a:xfrm>
          <a:prstGeom prst="rect">
            <a:avLst/>
          </a:prstGeom>
          <a:gradFill flip="none" rotWithShape="1">
            <a:gsLst>
              <a:gs pos="0">
                <a:srgbClr val="DCDCDC"/>
              </a:gs>
              <a:gs pos="100000">
                <a:srgbClr val="DCDCDC"/>
              </a:gs>
              <a:gs pos="85000">
                <a:srgbClr val="FFFFFF"/>
              </a:gs>
              <a:gs pos="15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Picture 15" descr="PbVRSN_Portfolio_Vert_Final_201309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8836" y="355779"/>
            <a:ext cx="6446735" cy="277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865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Servers">
    <p:bg>
      <p:bgPr>
        <a:gradFill flip="none" rotWithShape="1">
          <a:gsLst>
            <a:gs pos="60000">
              <a:srgbClr val="0E273E"/>
            </a:gs>
            <a:gs pos="90000">
              <a:srgbClr val="0061A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500582"/>
            <a:ext cx="8229600" cy="1001280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523509"/>
            <a:ext cx="8229600" cy="1823315"/>
          </a:xfrm>
        </p:spPr>
        <p:txBody>
          <a:bodyPr>
            <a:noAutofit/>
          </a:bodyPr>
          <a:lstStyle>
            <a:lvl1pPr marL="0" indent="0" algn="l">
              <a:buNone/>
              <a:defRPr lang="en-US" sz="2400" kern="1200" dirty="0">
                <a:solidFill>
                  <a:srgbClr val="99DDF5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6812280"/>
            <a:ext cx="9144000" cy="45720"/>
          </a:xfrm>
          <a:prstGeom prst="rect">
            <a:avLst/>
          </a:prstGeom>
          <a:solidFill>
            <a:srgbClr val="69B45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Picture 12" descr="VRSN_PPT_Master2_FullSlide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841"/>
          <a:stretch/>
        </p:blipFill>
        <p:spPr>
          <a:xfrm>
            <a:off x="0" y="1"/>
            <a:ext cx="9144000" cy="34210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 descr="VRSN_logo_vertical_RGB_transparent_reverse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7668" y="116046"/>
            <a:ext cx="1226958" cy="117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301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Dots">
    <p:bg>
      <p:bgPr>
        <a:gradFill flip="none" rotWithShape="1">
          <a:gsLst>
            <a:gs pos="60000">
              <a:srgbClr val="0E273E"/>
            </a:gs>
            <a:gs pos="90000">
              <a:srgbClr val="0061A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500582"/>
            <a:ext cx="8229600" cy="1001280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523509"/>
            <a:ext cx="8229600" cy="1823315"/>
          </a:xfrm>
        </p:spPr>
        <p:txBody>
          <a:bodyPr>
            <a:noAutofit/>
          </a:bodyPr>
          <a:lstStyle>
            <a:lvl1pPr marL="0" indent="0" algn="l">
              <a:buNone/>
              <a:defRPr lang="en-US" sz="2400" kern="1200" dirty="0">
                <a:solidFill>
                  <a:srgbClr val="99DDF5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6812280"/>
            <a:ext cx="9144000" cy="45720"/>
          </a:xfrm>
          <a:prstGeom prst="rect">
            <a:avLst/>
          </a:prstGeom>
          <a:solidFill>
            <a:srgbClr val="69B45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Picture 12" descr="VRSN_PPT_Master3_FullSlide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43"/>
          <a:stretch/>
        </p:blipFill>
        <p:spPr>
          <a:xfrm>
            <a:off x="0" y="1"/>
            <a:ext cx="9144000" cy="34210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 descr="VRSN_logo_vertical_RGB_transparent_reverse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7668" y="116046"/>
            <a:ext cx="1226958" cy="117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763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46888"/>
            <a:ext cx="8229600" cy="557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78992"/>
            <a:ext cx="8229600" cy="52554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4100" y="6537323"/>
            <a:ext cx="355600" cy="15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en-US" sz="8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407C8B75-4858-41E6-BEC3-A0853FA4AC5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4760" y="6451598"/>
            <a:ext cx="1554480" cy="32385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812280"/>
            <a:ext cx="9144000" cy="45720"/>
          </a:xfrm>
          <a:prstGeom prst="rect">
            <a:avLst/>
          </a:prstGeom>
          <a:solidFill>
            <a:srgbClr val="69B45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l"/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-1085274" y="6565902"/>
            <a:ext cx="842818" cy="15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20650" y="6521449"/>
            <a:ext cx="3035300" cy="1841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n-US" sz="800" b="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Verisign</a:t>
            </a:r>
            <a:r>
              <a:rPr lang="en-US" sz="800" b="0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Public</a:t>
            </a:r>
            <a:endParaRPr lang="en-US" b="0" dirty="0" smtClean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15900" y="6409094"/>
            <a:ext cx="3282950" cy="1231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US" sz="8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456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7" r:id="rId6"/>
    <p:sldLayoutId id="2147483659" r:id="rId7"/>
    <p:sldLayoutId id="2147483660" r:id="rId8"/>
    <p:sldLayoutId id="2147483661" r:id="rId9"/>
    <p:sldLayoutId id="2147483664" r:id="rId10"/>
    <p:sldLayoutId id="2147483666" r:id="rId11"/>
    <p:sldLayoutId id="2147483665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2800" kern="1200" dirty="0">
          <a:solidFill>
            <a:srgbClr val="0661A3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spcBef>
          <a:spcPts val="900"/>
        </a:spcBef>
        <a:buClr>
          <a:schemeClr val="bg2"/>
        </a:buClr>
        <a:buSzPct val="65000"/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21208" indent="-165100" algn="l" defTabSz="914400" rtl="0" eaLnBrk="1" latinLnBrk="0" hangingPunct="1">
        <a:spcBef>
          <a:spcPts val="900"/>
        </a:spcBef>
        <a:buClr>
          <a:schemeClr val="bg2"/>
        </a:buClr>
        <a:buSzPct val="65000"/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86968" indent="-176213" algn="l" defTabSz="914400" rtl="0" eaLnBrk="1" latinLnBrk="0" hangingPunct="1">
        <a:spcBef>
          <a:spcPts val="900"/>
        </a:spcBef>
        <a:buClr>
          <a:schemeClr val="bg2"/>
        </a:buClr>
        <a:buSzPct val="65000"/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97864" indent="-165100" algn="l" defTabSz="914400" rtl="0" eaLnBrk="1" latinLnBrk="0" hangingPunct="1">
        <a:spcBef>
          <a:spcPts val="900"/>
        </a:spcBef>
        <a:buClr>
          <a:schemeClr val="bg2"/>
        </a:buClr>
        <a:buSzPct val="65000"/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14400" indent="-176213" algn="l" defTabSz="914400" rtl="0" eaLnBrk="1" latinLnBrk="0" hangingPunct="1">
        <a:spcBef>
          <a:spcPts val="900"/>
        </a:spcBef>
        <a:buClr>
          <a:schemeClr val="bg2"/>
        </a:buClr>
        <a:buSzPct val="65000"/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icann.org/en/system/files/files/rssac-003-root-zone-ttls-21aug15-en.pdf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5" Type="http://schemas.openxmlformats.org/officeDocument/2006/relationships/hyperlink" Target="http://dnsreactions.tumblr.com/post/127469871134/waiting-for-a-2-day-ttl-to-expire" TargetMode="External"/><Relationship Id="rId1" Type="http://schemas.microsoft.com/office/2007/relationships/media" Target="../media/media1.gif"/><Relationship Id="rId2" Type="http://schemas.openxmlformats.org/officeDocument/2006/relationships/video" Target="../media/media1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/>
          <p:cNvSpPr>
            <a:spLocks noGrp="1"/>
          </p:cNvSpPr>
          <p:nvPr>
            <p:ph type="ctrTitle"/>
          </p:nvPr>
        </p:nvSpPr>
        <p:spPr>
          <a:xfrm>
            <a:off x="457200" y="3635051"/>
            <a:ext cx="8229600" cy="100128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study of caching behavior with respect to root server </a:t>
            </a:r>
            <a:r>
              <a:rPr lang="en-US" dirty="0" smtClean="0"/>
              <a:t>TTLs</a:t>
            </a:r>
            <a:endParaRPr lang="en-US" dirty="0"/>
          </a:p>
        </p:txBody>
      </p:sp>
      <p:sp>
        <p:nvSpPr>
          <p:cNvPr id="5" name="Subtitle 11"/>
          <p:cNvSpPr>
            <a:spLocks noGrp="1"/>
          </p:cNvSpPr>
          <p:nvPr>
            <p:ph type="subTitle" idx="1"/>
          </p:nvPr>
        </p:nvSpPr>
        <p:spPr>
          <a:xfrm>
            <a:off x="457200" y="4687860"/>
            <a:ext cx="8229600" cy="1823315"/>
          </a:xfrm>
        </p:spPr>
        <p:txBody>
          <a:bodyPr>
            <a:normAutofit/>
          </a:bodyPr>
          <a:lstStyle/>
          <a:p>
            <a:r>
              <a:rPr lang="en-US" dirty="0" smtClean="0"/>
              <a:t>Matthew Thomas, Duane Wessels</a:t>
            </a:r>
          </a:p>
          <a:p>
            <a:r>
              <a:rPr lang="en-US" sz="1800" dirty="0" smtClean="0"/>
              <a:t>October 3</a:t>
            </a:r>
            <a:r>
              <a:rPr lang="en-US" sz="1800" baseline="30000" dirty="0" smtClean="0"/>
              <a:t>rd</a:t>
            </a:r>
            <a:r>
              <a:rPr lang="en-US" sz="1800" dirty="0" smtClean="0"/>
              <a:t>, 2015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47917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Delegated TLDs Requested by 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9144000" cy="531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987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Requests by TLD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7" y="745812"/>
            <a:ext cx="7747000" cy="571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54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Requests by TLD vs. NS TTL (2014 DITL)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312" y="804672"/>
            <a:ext cx="6634629" cy="572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545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Inter-Query Delay at the Roots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4900"/>
            <a:ext cx="9144000" cy="462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87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Inter-Query Delay at the Roots by TLD Type (2015)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515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721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Impacts by Altering Root TTLs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3300"/>
            <a:ext cx="9144000" cy="484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562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Surveying “max-cache-</a:t>
            </a:r>
            <a:r>
              <a:rPr lang="en-US" dirty="0" err="1" smtClean="0"/>
              <a:t>ttl</a:t>
            </a:r>
            <a:r>
              <a:rPr lang="en-US" dirty="0" smtClean="0"/>
              <a:t>” behavior of large Open Recursive Name Servers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126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max-cache-</a:t>
            </a:r>
            <a:r>
              <a:rPr lang="en-US" dirty="0" err="1" smtClean="0"/>
              <a:t>ttl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Popular caching name servers have a “Max TTL” setting</a:t>
            </a:r>
          </a:p>
          <a:p>
            <a:r>
              <a:rPr lang="en-US" dirty="0" smtClean="0"/>
              <a:t>Not specific to Root or any other zone.</a:t>
            </a:r>
          </a:p>
          <a:p>
            <a:r>
              <a:rPr lang="en-US" dirty="0" smtClean="0"/>
              <a:t>Learning what we can about popular recursive services might inform authoritative TTL choices.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405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Technique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8992"/>
            <a:ext cx="8229600" cy="2013832"/>
          </a:xfrm>
        </p:spPr>
        <p:txBody>
          <a:bodyPr/>
          <a:lstStyle/>
          <a:p>
            <a:r>
              <a:rPr lang="en-US" dirty="0" smtClean="0"/>
              <a:t>Write custom name server (thanks </a:t>
            </a:r>
            <a:r>
              <a:rPr lang="en-US" dirty="0" err="1" smtClean="0"/>
              <a:t>ldns</a:t>
            </a:r>
            <a:r>
              <a:rPr lang="en-US" dirty="0" smtClean="0"/>
              <a:t>!)</a:t>
            </a:r>
          </a:p>
          <a:p>
            <a:r>
              <a:rPr lang="en-US" dirty="0" smtClean="0"/>
              <a:t>Send TXT queries under zone ‘</a:t>
            </a:r>
            <a:r>
              <a:rPr lang="en-US" dirty="0" err="1" smtClean="0"/>
              <a:t>epoch.verisignlabs.com</a:t>
            </a:r>
            <a:r>
              <a:rPr lang="en-US" dirty="0" smtClean="0"/>
              <a:t>’ to open </a:t>
            </a:r>
            <a:r>
              <a:rPr lang="en-US" dirty="0" err="1" smtClean="0"/>
              <a:t>recursives</a:t>
            </a:r>
            <a:endParaRPr lang="en-US" dirty="0" smtClean="0"/>
          </a:p>
          <a:p>
            <a:r>
              <a:rPr lang="en-US" dirty="0" smtClean="0"/>
              <a:t>Return TXT response with time-of-query in </a:t>
            </a:r>
            <a:r>
              <a:rPr lang="en-US" dirty="0" err="1" smtClean="0"/>
              <a:t>rdata</a:t>
            </a:r>
            <a:r>
              <a:rPr lang="en-US" dirty="0" smtClean="0"/>
              <a:t> and a 10-day TTL: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0144" y="3467953"/>
            <a:ext cx="89038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Courier"/>
                <a:cs typeface="Courier"/>
              </a:rPr>
              <a:t>[</a:t>
            </a:r>
            <a:r>
              <a:rPr lang="en-US" sz="1100" b="1" dirty="0" err="1">
                <a:latin typeface="Courier"/>
                <a:cs typeface="Courier"/>
              </a:rPr>
              <a:t>dwessels@nfarnsworth</a:t>
            </a:r>
            <a:r>
              <a:rPr lang="en-US" sz="1100" b="1" dirty="0">
                <a:latin typeface="Courier"/>
                <a:cs typeface="Courier"/>
              </a:rPr>
              <a:t> ~]$ dig a4x90f8.epoch.verisignlabs.com TXT</a:t>
            </a:r>
          </a:p>
          <a:p>
            <a:endParaRPr lang="da-DK" sz="1100" b="1" dirty="0">
              <a:latin typeface="Courier"/>
              <a:cs typeface="Courier"/>
            </a:endParaRPr>
          </a:p>
          <a:p>
            <a:r>
              <a:rPr lang="da-DK" sz="1100" b="1" dirty="0">
                <a:latin typeface="Courier"/>
                <a:cs typeface="Courier"/>
              </a:rPr>
              <a:t>;; ANSWER SECTION:</a:t>
            </a:r>
          </a:p>
          <a:p>
            <a:r>
              <a:rPr lang="da-DK" sz="1100" b="1" dirty="0">
                <a:latin typeface="Courier"/>
                <a:cs typeface="Courier"/>
              </a:rPr>
              <a:t>a4x90f8.epoch.verisignlabs.com</a:t>
            </a:r>
            <a:r>
              <a:rPr lang="da-DK" sz="1100" b="1" dirty="0" smtClean="0">
                <a:latin typeface="Courier"/>
                <a:cs typeface="Courier"/>
              </a:rPr>
              <a:t>.    604800 </a:t>
            </a:r>
            <a:r>
              <a:rPr lang="da-DK" sz="1100" b="1" dirty="0">
                <a:latin typeface="Courier"/>
                <a:cs typeface="Courier"/>
              </a:rPr>
              <a:t>IN </a:t>
            </a:r>
            <a:r>
              <a:rPr lang="da-DK" sz="1100" b="1" dirty="0" smtClean="0">
                <a:latin typeface="Courier"/>
                <a:cs typeface="Courier"/>
              </a:rPr>
              <a:t>TXT     "</a:t>
            </a:r>
            <a:r>
              <a:rPr lang="da-DK" sz="1100" b="1" dirty="0">
                <a:latin typeface="Courier"/>
                <a:cs typeface="Courier"/>
              </a:rPr>
              <a:t>At the tone, the time will be 1442263295.  Beep!"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4503511"/>
            <a:ext cx="8229600" cy="16074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6213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208" indent="-165100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6968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97864" indent="-165100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Repeat same query later</a:t>
            </a:r>
          </a:p>
          <a:p>
            <a:r>
              <a:rPr lang="en-US" dirty="0" smtClean="0"/>
              <a:t>Measure time-in-cache for a particular response</a:t>
            </a:r>
          </a:p>
          <a:p>
            <a:r>
              <a:rPr lang="en-US" dirty="0" smtClean="0"/>
              <a:t>Plot time-of-measurement </a:t>
            </a:r>
            <a:r>
              <a:rPr lang="en-US" dirty="0" err="1" smtClean="0"/>
              <a:t>vs</a:t>
            </a:r>
            <a:r>
              <a:rPr lang="en-US" dirty="0" smtClean="0"/>
              <a:t> returned-TTL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940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UltraDNS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41" y="804672"/>
            <a:ext cx="7836518" cy="54855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72421" y="2776391"/>
            <a:ext cx="21806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8 Unique cached records</a:t>
            </a:r>
          </a:p>
        </p:txBody>
      </p:sp>
    </p:spTree>
    <p:extLst>
      <p:ext uri="{BB962C8B-B14F-4D97-AF65-F5344CB8AC3E}">
        <p14:creationId xmlns:p14="http://schemas.microsoft.com/office/powerpoint/2010/main" val="2031678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RSSAC003 – RSSAC Advisory on Root zone TTLs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the extent to which:</a:t>
            </a:r>
          </a:p>
          <a:p>
            <a:pPr marL="356108" lvl="1" indent="0">
              <a:buNone/>
            </a:pPr>
            <a:r>
              <a:rPr lang="en-US" dirty="0" smtClean="0"/>
              <a:t>(1) the current root zone TTLs are appropriate for today’s environment</a:t>
            </a:r>
          </a:p>
          <a:p>
            <a:pPr marL="356108" lvl="1" indent="0">
              <a:buNone/>
            </a:pPr>
            <a:r>
              <a:rPr lang="en-US" dirty="0" smtClean="0"/>
              <a:t>(2) lowering the NS RRset TTL makes sense</a:t>
            </a:r>
          </a:p>
          <a:p>
            <a:pPr marL="356108" lvl="1" indent="0">
              <a:buNone/>
            </a:pPr>
            <a:r>
              <a:rPr lang="en-US" dirty="0" smtClean="0"/>
              <a:t>(3) the impacts that TTL changes would have on the wider DNS</a:t>
            </a:r>
          </a:p>
          <a:p>
            <a:pPr lvl="1"/>
            <a:endParaRPr lang="en-US" dirty="0"/>
          </a:p>
          <a:p>
            <a:r>
              <a:rPr lang="en-US" dirty="0" smtClean="0"/>
              <a:t>Work party volunteers:  </a:t>
            </a:r>
          </a:p>
          <a:p>
            <a:pPr lvl="1"/>
            <a:r>
              <a:rPr lang="en-US" dirty="0" smtClean="0"/>
              <a:t>Duane Wessels, Warren </a:t>
            </a:r>
            <a:r>
              <a:rPr lang="en-US" dirty="0" err="1" smtClean="0"/>
              <a:t>Kumari</a:t>
            </a:r>
            <a:r>
              <a:rPr lang="en-US" dirty="0" smtClean="0"/>
              <a:t>, </a:t>
            </a:r>
            <a:r>
              <a:rPr lang="en-US" dirty="0" err="1" smtClean="0"/>
              <a:t>Jaap</a:t>
            </a:r>
            <a:r>
              <a:rPr lang="en-US" dirty="0" smtClean="0"/>
              <a:t> </a:t>
            </a:r>
            <a:r>
              <a:rPr lang="en-US" dirty="0" err="1" smtClean="0"/>
              <a:t>Akkerhuis</a:t>
            </a:r>
            <a:r>
              <a:rPr lang="en-US" dirty="0" smtClean="0"/>
              <a:t>, </a:t>
            </a:r>
            <a:r>
              <a:rPr lang="en-US" dirty="0" err="1" smtClean="0"/>
              <a:t>Shumon</a:t>
            </a:r>
            <a:r>
              <a:rPr lang="en-US" dirty="0" smtClean="0"/>
              <a:t> </a:t>
            </a:r>
            <a:r>
              <a:rPr lang="en-US" dirty="0" err="1" smtClean="0"/>
              <a:t>Huque</a:t>
            </a:r>
            <a:r>
              <a:rPr lang="en-US" dirty="0" smtClean="0"/>
              <a:t>, Brian Dickson, John Bond, Joe </a:t>
            </a:r>
            <a:r>
              <a:rPr lang="en-US" dirty="0" err="1" smtClean="0"/>
              <a:t>Abley</a:t>
            </a:r>
            <a:r>
              <a:rPr lang="en-US" dirty="0" smtClean="0"/>
              <a:t>, and Matthew Thomas</a:t>
            </a:r>
          </a:p>
          <a:p>
            <a:endParaRPr lang="en-US" dirty="0"/>
          </a:p>
          <a:p>
            <a:r>
              <a:rPr lang="en-US" dirty="0" smtClean="0"/>
              <a:t>Full report published</a:t>
            </a:r>
            <a:r>
              <a:rPr lang="en-US" dirty="0"/>
              <a:t> </a:t>
            </a:r>
            <a:r>
              <a:rPr lang="en-US" dirty="0" smtClean="0"/>
              <a:t>September 16</a:t>
            </a:r>
            <a:r>
              <a:rPr lang="en-US" baseline="30000" dirty="0" smtClean="0"/>
              <a:t>th</a:t>
            </a:r>
            <a:r>
              <a:rPr lang="en-US" dirty="0" smtClean="0"/>
              <a:t>, 2015</a:t>
            </a:r>
          </a:p>
          <a:p>
            <a:pPr lvl="1"/>
            <a:r>
              <a:rPr lang="en-US" sz="1600" dirty="0">
                <a:hlinkClick r:id="rId2"/>
              </a:rPr>
              <a:t>https://</a:t>
            </a:r>
            <a:r>
              <a:rPr lang="en-US" sz="1600" dirty="0" err="1">
                <a:hlinkClick r:id="rId2"/>
              </a:rPr>
              <a:t>www.icann.org</a:t>
            </a:r>
            <a:r>
              <a:rPr lang="en-US" sz="1600" dirty="0">
                <a:hlinkClick r:id="rId2"/>
              </a:rPr>
              <a:t>/en/system/files/files/rssac-003-root-zone-ttls-21aug15-en.pdf</a:t>
            </a:r>
            <a:endParaRPr lang="en-US" sz="16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966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Dyn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41" y="804672"/>
            <a:ext cx="7836518" cy="54855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72421" y="2776391"/>
            <a:ext cx="22805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13 Unique cached records</a:t>
            </a:r>
          </a:p>
        </p:txBody>
      </p:sp>
    </p:spTree>
    <p:extLst>
      <p:ext uri="{BB962C8B-B14F-4D97-AF65-F5344CB8AC3E}">
        <p14:creationId xmlns:p14="http://schemas.microsoft.com/office/powerpoint/2010/main" val="791076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OpenDNS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41" y="804672"/>
            <a:ext cx="7836518" cy="54855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72421" y="2776391"/>
            <a:ext cx="23803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104 Unique cached records</a:t>
            </a:r>
          </a:p>
        </p:txBody>
      </p:sp>
    </p:spTree>
    <p:extLst>
      <p:ext uri="{BB962C8B-B14F-4D97-AF65-F5344CB8AC3E}">
        <p14:creationId xmlns:p14="http://schemas.microsoft.com/office/powerpoint/2010/main" val="791076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41" y="804672"/>
            <a:ext cx="7836518" cy="54855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72421" y="2776391"/>
            <a:ext cx="23803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250 Unique cached records</a:t>
            </a:r>
          </a:p>
        </p:txBody>
      </p:sp>
    </p:spTree>
    <p:extLst>
      <p:ext uri="{BB962C8B-B14F-4D97-AF65-F5344CB8AC3E}">
        <p14:creationId xmlns:p14="http://schemas.microsoft.com/office/powerpoint/2010/main" val="791076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- Hourly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41" y="804672"/>
            <a:ext cx="7836517" cy="548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528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Extreme Case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478933"/>
            <a:ext cx="8229600" cy="1631431"/>
          </a:xfrm>
        </p:spPr>
        <p:txBody>
          <a:bodyPr/>
          <a:lstStyle/>
          <a:p>
            <a:r>
              <a:rPr lang="en-US" sz="2000" dirty="0"/>
              <a:t>Thu May 21 05:56:32 EDT </a:t>
            </a:r>
            <a:r>
              <a:rPr lang="en-US" sz="2000" dirty="0" smtClean="0"/>
              <a:t>2015 = 1432202192</a:t>
            </a:r>
          </a:p>
          <a:p>
            <a:r>
              <a:rPr lang="en-US" sz="2000" dirty="0" smtClean="0"/>
              <a:t>1432202192 </a:t>
            </a:r>
            <a:r>
              <a:rPr lang="en-US" sz="2000" dirty="0"/>
              <a:t>- </a:t>
            </a:r>
            <a:r>
              <a:rPr lang="en-US" sz="2000" dirty="0" smtClean="0"/>
              <a:t>1432182858 = 19334</a:t>
            </a:r>
          </a:p>
          <a:p>
            <a:r>
              <a:rPr lang="en-US" sz="2000" dirty="0" smtClean="0"/>
              <a:t>TTL should be 21600 - 19334 = 2266</a:t>
            </a:r>
          </a:p>
          <a:p>
            <a:r>
              <a:rPr lang="en-US" sz="2000" dirty="0" smtClean="0"/>
              <a:t>TTL is 5+ hours larger than expected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3647" y="1001058"/>
            <a:ext cx="8480594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ourier"/>
                <a:cs typeface="Courier"/>
              </a:rPr>
              <a:t>; &lt;&lt;&gt;&gt; </a:t>
            </a:r>
            <a:r>
              <a:rPr lang="en-US" sz="1100" dirty="0" err="1">
                <a:latin typeface="Courier"/>
                <a:cs typeface="Courier"/>
              </a:rPr>
              <a:t>DiG</a:t>
            </a:r>
            <a:r>
              <a:rPr lang="en-US" sz="1100" dirty="0">
                <a:latin typeface="Courier"/>
                <a:cs typeface="Courier"/>
              </a:rPr>
              <a:t> 9.9.5-3ubuntu0.2-Ubuntu &lt;&lt;&gt;&gt; @8.8.8.8 </a:t>
            </a:r>
            <a:r>
              <a:rPr lang="en-US" sz="1100" dirty="0" err="1">
                <a:latin typeface="Courier"/>
                <a:cs typeface="Courier"/>
              </a:rPr>
              <a:t>rssac.epoch.verisignlabs.com</a:t>
            </a:r>
            <a:r>
              <a:rPr lang="en-US" sz="1100" dirty="0">
                <a:latin typeface="Courier"/>
                <a:cs typeface="Courier"/>
              </a:rPr>
              <a:t> txt</a:t>
            </a:r>
          </a:p>
          <a:p>
            <a:r>
              <a:rPr lang="en-US" sz="1100" dirty="0">
                <a:latin typeface="Courier"/>
                <a:cs typeface="Courier"/>
              </a:rPr>
              <a:t>; (1 server found)</a:t>
            </a:r>
          </a:p>
          <a:p>
            <a:r>
              <a:rPr lang="en-US" sz="1100" dirty="0">
                <a:latin typeface="Courier"/>
                <a:cs typeface="Courier"/>
              </a:rPr>
              <a:t>;; global options: +</a:t>
            </a:r>
            <a:r>
              <a:rPr lang="en-US" sz="1100" dirty="0" err="1">
                <a:latin typeface="Courier"/>
                <a:cs typeface="Courier"/>
              </a:rPr>
              <a:t>cmd</a:t>
            </a:r>
            <a:endParaRPr lang="en-US" sz="1100" dirty="0">
              <a:latin typeface="Courier"/>
              <a:cs typeface="Courier"/>
            </a:endParaRPr>
          </a:p>
          <a:p>
            <a:r>
              <a:rPr lang="en-US" sz="1100" dirty="0">
                <a:latin typeface="Courier"/>
                <a:cs typeface="Courier"/>
              </a:rPr>
              <a:t>;; Got answer:</a:t>
            </a:r>
          </a:p>
          <a:p>
            <a:r>
              <a:rPr lang="en-US" sz="1100" dirty="0">
                <a:latin typeface="Courier"/>
                <a:cs typeface="Courier"/>
              </a:rPr>
              <a:t>;; -&gt;&gt;HEADER&lt;&lt;- </a:t>
            </a:r>
            <a:r>
              <a:rPr lang="en-US" sz="1100" dirty="0" err="1">
                <a:latin typeface="Courier"/>
                <a:cs typeface="Courier"/>
              </a:rPr>
              <a:t>opcode</a:t>
            </a:r>
            <a:r>
              <a:rPr lang="en-US" sz="1100" dirty="0">
                <a:latin typeface="Courier"/>
                <a:cs typeface="Courier"/>
              </a:rPr>
              <a:t>: QUERY, status: NOERROR, id: 61987</a:t>
            </a:r>
          </a:p>
          <a:p>
            <a:r>
              <a:rPr lang="en-US" sz="1100" dirty="0">
                <a:latin typeface="Courier"/>
                <a:cs typeface="Courier"/>
              </a:rPr>
              <a:t>;; flags: </a:t>
            </a:r>
            <a:r>
              <a:rPr lang="en-US" sz="1100" dirty="0" err="1">
                <a:latin typeface="Courier"/>
                <a:cs typeface="Courier"/>
              </a:rPr>
              <a:t>qr</a:t>
            </a:r>
            <a:r>
              <a:rPr lang="en-US" sz="1100" dirty="0">
                <a:latin typeface="Courier"/>
                <a:cs typeface="Courier"/>
              </a:rPr>
              <a:t> </a:t>
            </a:r>
            <a:r>
              <a:rPr lang="en-US" sz="1100" dirty="0" err="1">
                <a:latin typeface="Courier"/>
                <a:cs typeface="Courier"/>
              </a:rPr>
              <a:t>rd</a:t>
            </a:r>
            <a:r>
              <a:rPr lang="en-US" sz="1100" dirty="0">
                <a:latin typeface="Courier"/>
                <a:cs typeface="Courier"/>
              </a:rPr>
              <a:t> </a:t>
            </a:r>
            <a:r>
              <a:rPr lang="en-US" sz="1100" dirty="0" err="1">
                <a:latin typeface="Courier"/>
                <a:cs typeface="Courier"/>
              </a:rPr>
              <a:t>ra</a:t>
            </a:r>
            <a:r>
              <a:rPr lang="en-US" sz="1100" dirty="0">
                <a:latin typeface="Courier"/>
                <a:cs typeface="Courier"/>
              </a:rPr>
              <a:t>; QUERY: 1, ANSWER: 1, AUTHORITY: 0, ADDITIONAL: 1</a:t>
            </a:r>
          </a:p>
          <a:p>
            <a:endParaRPr lang="en-US" sz="1100" dirty="0">
              <a:latin typeface="Courier"/>
              <a:cs typeface="Courier"/>
            </a:endParaRPr>
          </a:p>
          <a:p>
            <a:r>
              <a:rPr lang="en-US" sz="1100" dirty="0">
                <a:latin typeface="Courier"/>
                <a:cs typeface="Courier"/>
              </a:rPr>
              <a:t>;; OPT PSEUDOSECTION:</a:t>
            </a:r>
          </a:p>
          <a:p>
            <a:r>
              <a:rPr lang="en-US" sz="1100" dirty="0">
                <a:latin typeface="Courier"/>
                <a:cs typeface="Courier"/>
              </a:rPr>
              <a:t>; EDNS: version: 0, flags:; </a:t>
            </a:r>
            <a:r>
              <a:rPr lang="en-US" sz="1100" dirty="0" err="1">
                <a:latin typeface="Courier"/>
                <a:cs typeface="Courier"/>
              </a:rPr>
              <a:t>udp</a:t>
            </a:r>
            <a:r>
              <a:rPr lang="en-US" sz="1100" dirty="0">
                <a:latin typeface="Courier"/>
                <a:cs typeface="Courier"/>
              </a:rPr>
              <a:t>: 512</a:t>
            </a:r>
          </a:p>
          <a:p>
            <a:r>
              <a:rPr lang="en-US" sz="1100" dirty="0">
                <a:latin typeface="Courier"/>
                <a:cs typeface="Courier"/>
              </a:rPr>
              <a:t>;; QUESTION SECTION:</a:t>
            </a:r>
          </a:p>
          <a:p>
            <a:r>
              <a:rPr lang="en-US" sz="1100" dirty="0">
                <a:latin typeface="Courier"/>
                <a:cs typeface="Courier"/>
              </a:rPr>
              <a:t>;</a:t>
            </a:r>
            <a:r>
              <a:rPr lang="en-US" sz="1100" dirty="0" err="1">
                <a:latin typeface="Courier"/>
                <a:cs typeface="Courier"/>
              </a:rPr>
              <a:t>rssac.epoch.verisignlabs.com</a:t>
            </a:r>
            <a:r>
              <a:rPr lang="en-US" sz="1100" dirty="0">
                <a:latin typeface="Courier"/>
                <a:cs typeface="Courier"/>
              </a:rPr>
              <a:t>.  IN      TXT</a:t>
            </a:r>
          </a:p>
          <a:p>
            <a:endParaRPr lang="en-US" sz="1100" dirty="0">
              <a:latin typeface="Courier"/>
              <a:cs typeface="Courier"/>
            </a:endParaRPr>
          </a:p>
          <a:p>
            <a:r>
              <a:rPr lang="en-US" sz="1100" dirty="0">
                <a:latin typeface="Courier"/>
                <a:cs typeface="Courier"/>
              </a:rPr>
              <a:t>;; ANSWER SECTION:</a:t>
            </a:r>
          </a:p>
          <a:p>
            <a:r>
              <a:rPr lang="en-US" sz="1100" dirty="0" err="1">
                <a:latin typeface="Courier"/>
                <a:cs typeface="Courier"/>
              </a:rPr>
              <a:t>rssac.epoch.verisignlabs.com</a:t>
            </a:r>
            <a:r>
              <a:rPr lang="en-US" sz="1100" dirty="0">
                <a:latin typeface="Courier"/>
                <a:cs typeface="Courier"/>
              </a:rPr>
              <a:t>. 20691 IN  TXT     "At the tone, the time will be 1432182858.  Beep!"</a:t>
            </a:r>
          </a:p>
          <a:p>
            <a:endParaRPr lang="en-US" sz="1100" dirty="0">
              <a:latin typeface="Courier"/>
              <a:cs typeface="Courier"/>
            </a:endParaRPr>
          </a:p>
          <a:p>
            <a:r>
              <a:rPr lang="en-US" sz="1100" dirty="0">
                <a:latin typeface="Courier"/>
                <a:cs typeface="Courier"/>
              </a:rPr>
              <a:t>;; Query time: 8 </a:t>
            </a:r>
            <a:r>
              <a:rPr lang="en-US" sz="1100" dirty="0" err="1">
                <a:latin typeface="Courier"/>
                <a:cs typeface="Courier"/>
              </a:rPr>
              <a:t>msec</a:t>
            </a:r>
            <a:endParaRPr lang="en-US" sz="1100" dirty="0">
              <a:latin typeface="Courier"/>
              <a:cs typeface="Courier"/>
            </a:endParaRPr>
          </a:p>
          <a:p>
            <a:r>
              <a:rPr lang="en-US" sz="1100" dirty="0">
                <a:latin typeface="Courier"/>
                <a:cs typeface="Courier"/>
              </a:rPr>
              <a:t>;; SERVER: 8.8.8.8#53(8.8.8.8)</a:t>
            </a:r>
          </a:p>
          <a:p>
            <a:r>
              <a:rPr lang="en-US" sz="1100" dirty="0">
                <a:latin typeface="Courier"/>
                <a:cs typeface="Courier"/>
              </a:rPr>
              <a:t>;; WHEN: Thu May 21 05:56:32 EDT 2015</a:t>
            </a:r>
          </a:p>
          <a:p>
            <a:r>
              <a:rPr lang="da-DK" sz="1100" dirty="0">
                <a:latin typeface="Courier"/>
                <a:cs typeface="Courier"/>
              </a:rPr>
              <a:t>;; MSG SIZE  rcvd: 118</a:t>
            </a:r>
          </a:p>
          <a:p>
            <a:endParaRPr lang="en-US" sz="1100" dirty="0" err="1" smtClean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438164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Difficult measurement due to data size, tools available and duration of DITL collection window.</a:t>
            </a:r>
          </a:p>
          <a:p>
            <a:endParaRPr lang="en-US" dirty="0" smtClean="0"/>
          </a:p>
          <a:p>
            <a:r>
              <a:rPr lang="en-US" dirty="0" smtClean="0"/>
              <a:t>Root zone TTLs appear to not matter to most clients.</a:t>
            </a:r>
          </a:p>
          <a:p>
            <a:pPr lvl="1"/>
            <a:r>
              <a:rPr lang="en-US" dirty="0" smtClean="0"/>
              <a:t>Largest </a:t>
            </a:r>
            <a:r>
              <a:rPr lang="en-US" dirty="0"/>
              <a:t>v</a:t>
            </a:r>
            <a:r>
              <a:rPr lang="en-US" dirty="0" smtClean="0"/>
              <a:t>ariations in TTL adherence observed at TLD level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Traffic to root name servers would change very little if TTLs </a:t>
            </a:r>
            <a:r>
              <a:rPr lang="en-US" smtClean="0"/>
              <a:t>were reduced to 1 day.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Popular open recursive name servers cache for 1 day or less.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82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2889" y="6533444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sz="1400" dirty="0" err="1" smtClean="0"/>
          </a:p>
        </p:txBody>
      </p:sp>
      <p:sp>
        <p:nvSpPr>
          <p:cNvPr id="3" name="TextBox 2"/>
          <p:cNvSpPr txBox="1"/>
          <p:nvPr/>
        </p:nvSpPr>
        <p:spPr>
          <a:xfrm>
            <a:off x="2215444" y="6533444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sz="1400" dirty="0" err="1" smtClean="0"/>
          </a:p>
        </p:txBody>
      </p:sp>
      <p:sp>
        <p:nvSpPr>
          <p:cNvPr id="4" name="TextBox 3"/>
          <p:cNvSpPr txBox="1"/>
          <p:nvPr/>
        </p:nvSpPr>
        <p:spPr>
          <a:xfrm>
            <a:off x="1735667" y="6589889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sz="1400" dirty="0" err="1" smtClean="0"/>
          </a:p>
        </p:txBody>
      </p:sp>
      <p:sp>
        <p:nvSpPr>
          <p:cNvPr id="5" name="TextBox 4"/>
          <p:cNvSpPr txBox="1"/>
          <p:nvPr/>
        </p:nvSpPr>
        <p:spPr>
          <a:xfrm>
            <a:off x="959556" y="6519333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sz="1400" dirty="0" err="1" smtClean="0"/>
          </a:p>
        </p:txBody>
      </p:sp>
    </p:spTree>
    <p:extLst>
      <p:ext uri="{BB962C8B-B14F-4D97-AF65-F5344CB8AC3E}">
        <p14:creationId xmlns:p14="http://schemas.microsoft.com/office/powerpoint/2010/main" val="2112999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RSSAC003 – RSSAC Advisory on Root zone TTLs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89346"/>
            <a:ext cx="8373035" cy="5255490"/>
          </a:xfrm>
        </p:spPr>
        <p:txBody>
          <a:bodyPr/>
          <a:lstStyle/>
          <a:p>
            <a:pPr marL="0" indent="0">
              <a:lnSpc>
                <a:spcPct val="130000"/>
              </a:lnSpc>
              <a:buNone/>
            </a:pPr>
            <a:r>
              <a:rPr lang="en-US" dirty="0"/>
              <a:t>1. Document the history of TTLs in the root </a:t>
            </a:r>
            <a:r>
              <a:rPr lang="en-US" dirty="0" smtClean="0"/>
              <a:t>zone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 smtClean="0"/>
              <a:t>2</a:t>
            </a:r>
            <a:r>
              <a:rPr lang="en-US" dirty="0"/>
              <a:t>. Obtain a measure for TLD managers’ technical </a:t>
            </a:r>
            <a:r>
              <a:rPr lang="en-US" dirty="0" smtClean="0"/>
              <a:t>preferences for </a:t>
            </a:r>
            <a:r>
              <a:rPr lang="en-US" dirty="0"/>
              <a:t>NS and DS TTLs by surveying what those </a:t>
            </a:r>
            <a:r>
              <a:rPr lang="en-US" dirty="0" smtClean="0"/>
              <a:t>managers have </a:t>
            </a:r>
            <a:r>
              <a:rPr lang="en-US" dirty="0"/>
              <a:t>published in TLD zones</a:t>
            </a:r>
            <a:r>
              <a:rPr lang="en-US" dirty="0" smtClean="0"/>
              <a:t>.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 smtClean="0"/>
              <a:t>3</a:t>
            </a:r>
            <a:r>
              <a:rPr lang="en-US" dirty="0"/>
              <a:t>. Survey "max-cache-</a:t>
            </a:r>
            <a:r>
              <a:rPr lang="en-US" dirty="0" err="1"/>
              <a:t>ttl</a:t>
            </a:r>
            <a:r>
              <a:rPr lang="en-US" dirty="0"/>
              <a:t>" parameters of various </a:t>
            </a:r>
            <a:r>
              <a:rPr lang="en-US" dirty="0" smtClean="0"/>
              <a:t>recursive implementations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 smtClean="0"/>
              <a:t>4</a:t>
            </a:r>
            <a:r>
              <a:rPr lang="en-US" dirty="0"/>
              <a:t>. </a:t>
            </a:r>
            <a:r>
              <a:rPr lang="en-US" b="1" dirty="0"/>
              <a:t>Analyze DITL data for the extent that recursive </a:t>
            </a:r>
            <a:r>
              <a:rPr lang="en-US" b="1" dirty="0" smtClean="0"/>
              <a:t>resolvers honor TTLs</a:t>
            </a:r>
            <a:endParaRPr lang="en-US" b="1" dirty="0"/>
          </a:p>
          <a:p>
            <a:pPr marL="0" indent="0">
              <a:lnSpc>
                <a:spcPct val="130000"/>
              </a:lnSpc>
              <a:buNone/>
            </a:pPr>
            <a:r>
              <a:rPr lang="en-US" dirty="0"/>
              <a:t>5. Study interactions between the SOA refresh timer </a:t>
            </a:r>
            <a:r>
              <a:rPr lang="en-US" dirty="0" smtClean="0"/>
              <a:t>and serving </a:t>
            </a:r>
            <a:r>
              <a:rPr lang="en-US" dirty="0"/>
              <a:t>stale data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762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Waiting for a TTL to expire in theory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tickTock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97000" y="1117600"/>
            <a:ext cx="6350000" cy="4622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807883" y="6021294"/>
            <a:ext cx="711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5"/>
              </a:rPr>
              <a:t>http://dnsreactions.tumblr.com/post/127469871134/waiting-for-a-2-day-ttl-to-expire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38057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Waiting for a TTL to expire in the real world…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1485900"/>
            <a:ext cx="6350000" cy="38862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5123329" y="1987177"/>
            <a:ext cx="1778000" cy="1016000"/>
          </a:xfrm>
          <a:prstGeom prst="wedgeRoundRectCallou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dig @</a:t>
            </a:r>
            <a:r>
              <a:rPr lang="en-US" sz="1400" dirty="0" err="1" smtClean="0"/>
              <a:t>a.root-servers.net</a:t>
            </a:r>
            <a:r>
              <a:rPr lang="en-US" sz="1400" dirty="0" smtClean="0"/>
              <a:t> . ns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1538941" y="1987177"/>
            <a:ext cx="3406587" cy="1016000"/>
          </a:xfrm>
          <a:prstGeom prst="wedgeRoundRectCallout">
            <a:avLst>
              <a:gd name="adj1" fmla="val 20085"/>
              <a:gd name="adj2" fmla="val 74265"/>
              <a:gd name="adj3" fmla="val 1666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.    518400  IN   NS</a:t>
            </a:r>
            <a:r>
              <a:rPr lang="en-US" sz="800" dirty="0"/>
              <a:t>	</a:t>
            </a:r>
            <a:r>
              <a:rPr lang="en-US" sz="800" dirty="0" err="1" smtClean="0"/>
              <a:t>a.root</a:t>
            </a:r>
            <a:r>
              <a:rPr lang="en-US" sz="800" dirty="0" err="1"/>
              <a:t>-servers.net</a:t>
            </a:r>
            <a:r>
              <a:rPr lang="en-US" sz="800" dirty="0" smtClean="0"/>
              <a:t>.</a:t>
            </a:r>
          </a:p>
          <a:p>
            <a:pPr algn="ctr"/>
            <a:r>
              <a:rPr lang="en-US" sz="800" dirty="0"/>
              <a:t>.    518400  IN   NS	</a:t>
            </a:r>
            <a:r>
              <a:rPr lang="en-US" sz="800" dirty="0" err="1"/>
              <a:t>b.root-servers.net</a:t>
            </a:r>
            <a:r>
              <a:rPr lang="en-US" sz="800" dirty="0" smtClean="0"/>
              <a:t>.</a:t>
            </a:r>
            <a:endParaRPr lang="en-US" sz="800" dirty="0"/>
          </a:p>
          <a:p>
            <a:pPr algn="ctr"/>
            <a:r>
              <a:rPr lang="en-US" sz="800" dirty="0"/>
              <a:t>.    518400  IN   NS	</a:t>
            </a:r>
            <a:r>
              <a:rPr lang="en-US" sz="800" dirty="0" err="1" smtClean="0"/>
              <a:t>c.root</a:t>
            </a:r>
            <a:r>
              <a:rPr lang="en-US" sz="800" dirty="0" err="1"/>
              <a:t>-servers.net</a:t>
            </a:r>
            <a:r>
              <a:rPr lang="en-US" sz="800" dirty="0" smtClean="0"/>
              <a:t>.</a:t>
            </a:r>
          </a:p>
          <a:p>
            <a:pPr algn="ctr"/>
            <a:r>
              <a:rPr lang="en-US" sz="800" dirty="0" smtClean="0"/>
              <a:t>….</a:t>
            </a:r>
            <a:endParaRPr lang="en-US" sz="800" dirty="0"/>
          </a:p>
          <a:p>
            <a:pPr algn="ctr"/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883271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DITL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4500" y="2838822"/>
            <a:ext cx="8229600" cy="2001541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Data Caveats</a:t>
            </a:r>
            <a:endParaRPr lang="en-US" dirty="0" smtClean="0"/>
          </a:p>
          <a:p>
            <a:r>
              <a:rPr lang="en-US" dirty="0" smtClean="0"/>
              <a:t>I-Root &amp; B-Root data removed due to anonymization.</a:t>
            </a:r>
          </a:p>
          <a:p>
            <a:r>
              <a:rPr lang="en-US" dirty="0" smtClean="0"/>
              <a:t>Obvious spoofed IP ranges removed.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Data stored in PCAP files partitioned by root operator.</a:t>
            </a:r>
          </a:p>
          <a:p>
            <a:r>
              <a:rPr lang="en-US" dirty="0" smtClean="0"/>
              <a:t>In order to obtain measurements, we need to massage the raw DITL data into a more optimal format…</a:t>
            </a:r>
          </a:p>
          <a:p>
            <a:endParaRPr lang="en-US" dirty="0" smtClean="0"/>
          </a:p>
          <a:p>
            <a:endParaRPr lang="en-US" dirty="0" smtClean="0"/>
          </a:p>
          <a:p>
            <a:pPr marL="11113" indent="0">
              <a:buNone/>
            </a:pP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548048"/>
              </p:ext>
            </p:extLst>
          </p:nvPr>
        </p:nvGraphicFramePr>
        <p:xfrm>
          <a:off x="457199" y="1202766"/>
          <a:ext cx="822960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492"/>
                <a:gridCol w="502015"/>
                <a:gridCol w="567765"/>
                <a:gridCol w="582705"/>
                <a:gridCol w="522942"/>
                <a:gridCol w="552823"/>
                <a:gridCol w="508000"/>
                <a:gridCol w="552824"/>
                <a:gridCol w="522941"/>
                <a:gridCol w="493059"/>
                <a:gridCol w="493059"/>
                <a:gridCol w="567764"/>
                <a:gridCol w="508000"/>
                <a:gridCol w="70821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9491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235" y="291682"/>
            <a:ext cx="8527676" cy="557784"/>
          </a:xfrm>
        </p:spPr>
        <p:txBody>
          <a:bodyPr/>
          <a:lstStyle/>
          <a:p>
            <a:r>
              <a:rPr lang="en-US" dirty="0" smtClean="0"/>
              <a:t>Grouping, Sorting, and Measuring DITL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694329" y="4198470"/>
            <a:ext cx="6992471" cy="0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49882" y="4292314"/>
            <a:ext cx="776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2"/>
                </a:solidFill>
              </a:rPr>
              <a:t>Time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2235" y="1142145"/>
            <a:ext cx="776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2"/>
                </a:solidFill>
              </a:rPr>
              <a:t>IP</a:t>
            </a:r>
            <a:r>
              <a:rPr lang="en-US" sz="2000" b="1" baseline="-250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2235" y="2761768"/>
            <a:ext cx="776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2"/>
                </a:solidFill>
              </a:rPr>
              <a:t>IP</a:t>
            </a:r>
            <a:r>
              <a:rPr lang="en-US" sz="2000" b="1" baseline="-25000" dirty="0">
                <a:solidFill>
                  <a:schemeClr val="bg2"/>
                </a:solidFill>
              </a:rPr>
              <a:t>2</a:t>
            </a:r>
            <a:endParaRPr lang="en-US" sz="2000" b="1" baseline="-25000" dirty="0" smtClean="0">
              <a:solidFill>
                <a:schemeClr val="bg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7387" y="1534243"/>
            <a:ext cx="776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TLD</a:t>
            </a:r>
            <a:r>
              <a:rPr lang="en-US" b="1" baseline="-250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7387" y="2097206"/>
            <a:ext cx="776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TLD</a:t>
            </a:r>
            <a:r>
              <a:rPr lang="en-US" b="1" baseline="-25000" dirty="0">
                <a:solidFill>
                  <a:schemeClr val="bg2"/>
                </a:solidFill>
              </a:rPr>
              <a:t>2</a:t>
            </a:r>
            <a:endParaRPr lang="en-US" b="1" baseline="-25000" dirty="0" smtClean="0">
              <a:solidFill>
                <a:schemeClr val="bg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7387" y="3190901"/>
            <a:ext cx="776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TLD</a:t>
            </a:r>
            <a:r>
              <a:rPr lang="en-US" b="1" baseline="-25000" dirty="0" smtClean="0">
                <a:solidFill>
                  <a:schemeClr val="bg2"/>
                </a:solidFill>
              </a:rPr>
              <a:t>1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933388" y="1733176"/>
            <a:ext cx="6493436" cy="14267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933388" y="2334485"/>
            <a:ext cx="6493436" cy="14267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946088" y="3395309"/>
            <a:ext cx="6480736" cy="14267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94329" y="1142145"/>
            <a:ext cx="0" cy="3056325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2020794" y="3251525"/>
            <a:ext cx="268941" cy="268941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/>
          </a:p>
        </p:txBody>
      </p:sp>
      <p:sp>
        <p:nvSpPr>
          <p:cNvPr id="27" name="Oval 26"/>
          <p:cNvSpPr/>
          <p:nvPr/>
        </p:nvSpPr>
        <p:spPr>
          <a:xfrm>
            <a:off x="7634940" y="3260838"/>
            <a:ext cx="268941" cy="268941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/>
          </a:p>
        </p:txBody>
      </p:sp>
      <p:sp>
        <p:nvSpPr>
          <p:cNvPr id="28" name="Oval 27"/>
          <p:cNvSpPr/>
          <p:nvPr/>
        </p:nvSpPr>
        <p:spPr>
          <a:xfrm>
            <a:off x="3696447" y="2197597"/>
            <a:ext cx="268941" cy="268941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/>
          </a:p>
        </p:txBody>
      </p:sp>
      <p:sp>
        <p:nvSpPr>
          <p:cNvPr id="29" name="Oval 28"/>
          <p:cNvSpPr/>
          <p:nvPr/>
        </p:nvSpPr>
        <p:spPr>
          <a:xfrm>
            <a:off x="5268258" y="1612972"/>
            <a:ext cx="268941" cy="268941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/>
          </a:p>
        </p:txBody>
      </p:sp>
      <p:sp>
        <p:nvSpPr>
          <p:cNvPr id="30" name="Oval 29"/>
          <p:cNvSpPr/>
          <p:nvPr/>
        </p:nvSpPr>
        <p:spPr>
          <a:xfrm>
            <a:off x="4554071" y="1598705"/>
            <a:ext cx="268941" cy="268941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/>
          </a:p>
        </p:txBody>
      </p:sp>
      <p:sp>
        <p:nvSpPr>
          <p:cNvPr id="31" name="Oval 30"/>
          <p:cNvSpPr/>
          <p:nvPr/>
        </p:nvSpPr>
        <p:spPr>
          <a:xfrm>
            <a:off x="2465294" y="1598705"/>
            <a:ext cx="268941" cy="268941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/>
          </a:p>
        </p:txBody>
      </p:sp>
      <p:sp>
        <p:nvSpPr>
          <p:cNvPr id="32" name="Right Brace 31"/>
          <p:cNvSpPr/>
          <p:nvPr/>
        </p:nvSpPr>
        <p:spPr>
          <a:xfrm rot="16200000">
            <a:off x="3484112" y="356700"/>
            <a:ext cx="279185" cy="2075897"/>
          </a:xfrm>
          <a:prstGeom prst="righ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Brace 32"/>
          <p:cNvSpPr/>
          <p:nvPr/>
        </p:nvSpPr>
        <p:spPr>
          <a:xfrm rot="16200000">
            <a:off x="4940410" y="1021120"/>
            <a:ext cx="279185" cy="747053"/>
          </a:xfrm>
          <a:prstGeom prst="righ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Brace 33"/>
          <p:cNvSpPr/>
          <p:nvPr/>
        </p:nvSpPr>
        <p:spPr>
          <a:xfrm rot="16200000">
            <a:off x="4815367" y="211147"/>
            <a:ext cx="279185" cy="5658786"/>
          </a:xfrm>
          <a:prstGeom prst="righ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463364" y="902454"/>
            <a:ext cx="451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</a:t>
            </a:r>
            <a:r>
              <a:rPr lang="en-US" sz="1400" baseline="-25000" dirty="0" smtClean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825999" y="900965"/>
            <a:ext cx="451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</a:t>
            </a:r>
            <a:r>
              <a:rPr lang="en-US" sz="1400" baseline="-25000" dirty="0"/>
              <a:t>2</a:t>
            </a:r>
            <a:endParaRPr lang="en-US" sz="1400" baseline="-25000" dirty="0" smtClean="0"/>
          </a:p>
        </p:txBody>
      </p:sp>
      <p:sp>
        <p:nvSpPr>
          <p:cNvPr id="39" name="TextBox 38"/>
          <p:cNvSpPr txBox="1"/>
          <p:nvPr/>
        </p:nvSpPr>
        <p:spPr>
          <a:xfrm>
            <a:off x="4781181" y="2548343"/>
            <a:ext cx="451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</a:t>
            </a:r>
            <a:r>
              <a:rPr lang="en-US" sz="1400" baseline="-25000" dirty="0"/>
              <a:t>3</a:t>
            </a:r>
            <a:endParaRPr lang="en-US" sz="1400" baseline="-25000" dirty="0" smtClean="0"/>
          </a:p>
        </p:txBody>
      </p:sp>
      <p:sp>
        <p:nvSpPr>
          <p:cNvPr id="40" name="TextBox 39"/>
          <p:cNvSpPr txBox="1"/>
          <p:nvPr/>
        </p:nvSpPr>
        <p:spPr>
          <a:xfrm>
            <a:off x="1650438" y="4707365"/>
            <a:ext cx="66338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Group by IP address and TLD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Sort by Time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Measure elapsed time between queries for group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Use median of distribution of inter-query time deltas</a:t>
            </a:r>
          </a:p>
        </p:txBody>
      </p:sp>
    </p:spTree>
    <p:extLst>
      <p:ext uri="{BB962C8B-B14F-4D97-AF65-F5344CB8AC3E}">
        <p14:creationId xmlns:p14="http://schemas.microsoft.com/office/powerpoint/2010/main" val="1841042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7" grpId="0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basic inter-query DITL measurement stats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447598"/>
              </p:ext>
            </p:extLst>
          </p:nvPr>
        </p:nvGraphicFramePr>
        <p:xfrm>
          <a:off x="606612" y="1397000"/>
          <a:ext cx="806748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9388"/>
                <a:gridCol w="2046941"/>
                <a:gridCol w="180116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Roots</a:t>
                      </a:r>
                      <a:r>
                        <a:rPr lang="en-US" baseline="0" dirty="0" smtClean="0"/>
                        <a:t> Analyzed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Delegated TLDs at DITL Collection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534*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905*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IP-TLD Observations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106MM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165MM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Inter-query Time Measurements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8.75B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18.27B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Observed</a:t>
                      </a:r>
                      <a:r>
                        <a:rPr lang="en-US" baseline="0" dirty="0" smtClean="0"/>
                        <a:t> IPs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9.78MM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11.03MM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6613" y="4440831"/>
            <a:ext cx="8080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As one might expect, the data follows exhibits a long tail distribution…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6613" y="3771466"/>
            <a:ext cx="80801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 Includes “.” and “root-servers.net.”</a:t>
            </a:r>
          </a:p>
        </p:txBody>
      </p:sp>
    </p:spTree>
    <p:extLst>
      <p:ext uri="{BB962C8B-B14F-4D97-AF65-F5344CB8AC3E}">
        <p14:creationId xmlns:p14="http://schemas.microsoft.com/office/powerpoint/2010/main" val="245500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Queries and Measurements by IPs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6000"/>
            <a:ext cx="9144000" cy="48007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742" y="5680636"/>
            <a:ext cx="1323788" cy="2786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6016" y="5431118"/>
            <a:ext cx="1263277" cy="3019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6880" y="5685454"/>
            <a:ext cx="1359648" cy="3072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7122" y="5348803"/>
            <a:ext cx="1263277" cy="301954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2330825" y="2756647"/>
            <a:ext cx="290605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236879" y="2495177"/>
            <a:ext cx="2517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~65% of IPs have 10 or fewer Measurements</a:t>
            </a:r>
          </a:p>
        </p:txBody>
      </p:sp>
    </p:spTree>
    <p:extLst>
      <p:ext uri="{BB962C8B-B14F-4D97-AF65-F5344CB8AC3E}">
        <p14:creationId xmlns:p14="http://schemas.microsoft.com/office/powerpoint/2010/main" val="12646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Verisign Theme 2013">
  <a:themeElements>
    <a:clrScheme name="VRSN Corporate Colors 2013">
      <a:dk1>
        <a:srgbClr val="000000"/>
      </a:dk1>
      <a:lt1>
        <a:srgbClr val="FFFFFF"/>
      </a:lt1>
      <a:dk2>
        <a:srgbClr val="707070"/>
      </a:dk2>
      <a:lt2>
        <a:srgbClr val="0061A3"/>
      </a:lt2>
      <a:accent1>
        <a:srgbClr val="61A1D4"/>
      </a:accent1>
      <a:accent2>
        <a:srgbClr val="6BB02E"/>
      </a:accent2>
      <a:accent3>
        <a:srgbClr val="99D4F5"/>
      </a:accent3>
      <a:accent4>
        <a:srgbClr val="FFCB03"/>
      </a:accent4>
      <a:accent5>
        <a:srgbClr val="5B8F22"/>
      </a:accent5>
      <a:accent6>
        <a:srgbClr val="F2821D"/>
      </a:accent6>
      <a:hlink>
        <a:srgbClr val="1DA4FF"/>
      </a:hlink>
      <a:folHlink>
        <a:srgbClr val="995BD7"/>
      </a:folHlink>
    </a:clrScheme>
    <a:fontScheme name="Helvetica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33CD5CB74A5A4A8061C9B58BB62E43" ma:contentTypeVersion="0" ma:contentTypeDescription="Create a new document." ma:contentTypeScope="" ma:versionID="05dd8c4a0c606dad4f8e4bf0792af03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9C93377-BAC6-4455-B352-38BEEF861FF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8004D2-50BB-4B21-ACEB-0DA2EA0F23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3A92E5F-64F8-442D-9D54-7ACF35E6E03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13216</TotalTime>
  <Words>1012</Words>
  <Application>Microsoft Macintosh PowerPoint</Application>
  <PresentationFormat>On-screen Show (4:3)</PresentationFormat>
  <Paragraphs>195</Paragraphs>
  <Slides>26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Verisign Theme 2013</vt:lpstr>
      <vt:lpstr>A study of caching behavior with respect to root server TTLs</vt:lpstr>
      <vt:lpstr>RSSAC003 – RSSAC Advisory on Root zone TTLs</vt:lpstr>
      <vt:lpstr>RSSAC003 – RSSAC Advisory on Root zone TTLs</vt:lpstr>
      <vt:lpstr>Waiting for a TTL to expire in theory</vt:lpstr>
      <vt:lpstr>Waiting for a TTL to expire in the real world…</vt:lpstr>
      <vt:lpstr>DITL Data</vt:lpstr>
      <vt:lpstr>Grouping, Sorting, and Measuring DITL</vt:lpstr>
      <vt:lpstr>Some basic inter-query DITL measurement stats</vt:lpstr>
      <vt:lpstr>Queries and Measurements by IPs</vt:lpstr>
      <vt:lpstr>Delegated TLDs Requested by IP</vt:lpstr>
      <vt:lpstr>Total Requests by TLD</vt:lpstr>
      <vt:lpstr>Total Requests by TLD vs. NS TTL (2014 DITL)</vt:lpstr>
      <vt:lpstr>General Inter-Query Delay at the Roots</vt:lpstr>
      <vt:lpstr>Inter-Query Delay at the Roots by TLD Type (2015)</vt:lpstr>
      <vt:lpstr>Potential Impacts by Altering Root TTLs</vt:lpstr>
      <vt:lpstr>Surveying “max-cache-ttl” behavior of large Open Recursive Name Servers</vt:lpstr>
      <vt:lpstr>max-cache-ttl</vt:lpstr>
      <vt:lpstr>Survey Technique</vt:lpstr>
      <vt:lpstr>UltraDNS</vt:lpstr>
      <vt:lpstr>Dyn</vt:lpstr>
      <vt:lpstr>OpenDNS</vt:lpstr>
      <vt:lpstr>Google</vt:lpstr>
      <vt:lpstr>Google - Hourly</vt:lpstr>
      <vt:lpstr>An Extreme Case</vt:lpstr>
      <vt:lpstr>Conclusions</vt:lpstr>
      <vt:lpstr>PowerPoint Presentation</vt:lpstr>
    </vt:vector>
  </TitlesOfParts>
  <Manager/>
  <Company>Verisign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Verisign Template 2014</dc:title>
  <dc:subject/>
  <dc:creator>jbator</dc:creator>
  <cp:keywords/>
  <dc:description/>
  <cp:lastModifiedBy>Thomas, Matthew</cp:lastModifiedBy>
  <cp:revision>153</cp:revision>
  <dcterms:created xsi:type="dcterms:W3CDTF">2013-11-06T02:31:54Z</dcterms:created>
  <dcterms:modified xsi:type="dcterms:W3CDTF">2015-10-04T12:38:31Z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-1025626430</vt:i4>
  </property>
  <property fmtid="{D5CDD505-2E9C-101B-9397-08002B2CF9AE}" pid="3" name="_NewReviewCycle">
    <vt:lpwstr/>
  </property>
  <property fmtid="{D5CDD505-2E9C-101B-9397-08002B2CF9AE}" pid="4" name="_EmailSubject">
    <vt:lpwstr>latest corp ppt templates</vt:lpwstr>
  </property>
  <property fmtid="{D5CDD505-2E9C-101B-9397-08002B2CF9AE}" pid="5" name="_AuthorEmailDisplayName">
    <vt:lpwstr>Clark, Paul</vt:lpwstr>
  </property>
  <property fmtid="{D5CDD505-2E9C-101B-9397-08002B2CF9AE}" pid="6" name="_AuthorEmail">
    <vt:lpwstr>pclark@verisign.com</vt:lpwstr>
  </property>
  <property fmtid="{D5CDD505-2E9C-101B-9397-08002B2CF9AE}" pid="7" name="_PreviousAdHocReviewCycleID">
    <vt:i4>235010477</vt:i4>
  </property>
  <property fmtid="{D5CDD505-2E9C-101B-9397-08002B2CF9AE}" pid="8" name="ContentTypeId">
    <vt:lpwstr>0x0101007533CD5CB74A5A4A8061C9B58BB62E43</vt:lpwstr>
  </property>
</Properties>
</file>