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669" r:id="rId2"/>
    <p:sldId id="684" r:id="rId3"/>
    <p:sldId id="685" r:id="rId4"/>
    <p:sldId id="640" r:id="rId5"/>
    <p:sldId id="686" r:id="rId6"/>
    <p:sldId id="687" r:id="rId7"/>
    <p:sldId id="688" r:id="rId8"/>
    <p:sldId id="689" r:id="rId9"/>
    <p:sldId id="690" r:id="rId10"/>
    <p:sldId id="691" r:id="rId11"/>
    <p:sldId id="692" r:id="rId12"/>
    <p:sldId id="693" r:id="rId13"/>
    <p:sldId id="694" r:id="rId14"/>
    <p:sldId id="695" r:id="rId15"/>
    <p:sldId id="696" r:id="rId16"/>
    <p:sldId id="697" r:id="rId17"/>
  </p:sldIdLst>
  <p:sldSz cx="9144000" cy="514826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5616">
          <p15:clr>
            <a:srgbClr val="A4A3A4"/>
          </p15:clr>
        </p15:guide>
        <p15:guide id="5" pos="1109">
          <p15:clr>
            <a:srgbClr val="A4A3A4"/>
          </p15:clr>
        </p15:guide>
        <p15:guide id="6" pos="2880">
          <p15:clr>
            <a:srgbClr val="A4A3A4"/>
          </p15:clr>
        </p15:guide>
        <p15:guide id="7">
          <p15:clr>
            <a:srgbClr val="A4A3A4"/>
          </p15:clr>
        </p15:guide>
        <p15:guide id="8" pos="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6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37821"/>
    <a:srgbClr val="4E4E62"/>
    <a:srgbClr val="5E81D3"/>
    <a:srgbClr val="88021C"/>
    <a:srgbClr val="3C4E9A"/>
    <a:srgbClr val="FFB502"/>
    <a:srgbClr val="7CBA2B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6" autoAdjust="0"/>
    <p:restoredTop sz="89198" autoAdjust="0"/>
  </p:normalViewPr>
  <p:slideViewPr>
    <p:cSldViewPr snapToGrid="0">
      <p:cViewPr>
        <p:scale>
          <a:sx n="150" d="100"/>
          <a:sy n="150" d="100"/>
        </p:scale>
        <p:origin x="992" y="-384"/>
      </p:cViewPr>
      <p:guideLst>
        <p:guide orient="horz" pos="424"/>
        <p:guide orient="horz" pos="1620"/>
        <p:guide orient="horz" pos="3132"/>
        <p:guide pos="5616"/>
        <p:guide pos="1109"/>
        <p:guide pos="2880"/>
        <p:guide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34" y="-514"/>
      </p:cViewPr>
      <p:guideLst>
        <p:guide orient="horz" pos="56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dirty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dirty="0">
              <a:latin typeface="+mn-lt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2880" y="8583613"/>
            <a:ext cx="74168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algn="l"/>
            <a:fld id="{2B735A55-471D-4793-9D19-E8628F5F7B17}" type="slidenum">
              <a:rPr lang="en-US" altLang="zh-TW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altLang="zh-TW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81"/>
          <a:stretch/>
        </p:blipFill>
        <p:spPr bwMode="auto">
          <a:xfrm>
            <a:off x="6016752" y="8766885"/>
            <a:ext cx="841248" cy="2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4560" y="8753971"/>
            <a:ext cx="2468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+mn-lt"/>
              </a:rPr>
              <a:t>CONFIDENTIAL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07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855641"/>
            <a:ext cx="5486400" cy="3089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dirty="0" smtClean="0"/>
              <a:t>Click to edit Master text styles</a:t>
            </a:r>
          </a:p>
          <a:p>
            <a:pPr lvl="1"/>
            <a:r>
              <a:rPr lang="en-US" altLang="zh-TW" noProof="0" dirty="0" smtClean="0"/>
              <a:t>Second level</a:t>
            </a:r>
          </a:p>
          <a:p>
            <a:pPr lvl="2"/>
            <a:r>
              <a:rPr lang="en-US" altLang="zh-TW" noProof="0" dirty="0" smtClean="0"/>
              <a:t>Third level</a:t>
            </a:r>
          </a:p>
          <a:p>
            <a:pPr lvl="3"/>
            <a:r>
              <a:rPr lang="en-US" altLang="zh-TW" noProof="0" dirty="0" smtClean="0"/>
              <a:t>Fourth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2880" y="8583613"/>
            <a:ext cx="128016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lang="en-US" altLang="zh-TW" sz="1200" kern="1200" smtClean="0">
                <a:solidFill>
                  <a:schemeClr val="bg2"/>
                </a:solidFill>
                <a:latin typeface="+mn-lt"/>
                <a:ea typeface="PMingLiU" pitchFamily="18" charset="-120"/>
                <a:cs typeface="+mn-cs"/>
              </a:defRPr>
            </a:lvl1pPr>
          </a:lstStyle>
          <a:p>
            <a:fld id="{26526054-4C3F-445C-8B9D-EBBE1D0EC6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81"/>
          <a:stretch/>
        </p:blipFill>
        <p:spPr bwMode="auto">
          <a:xfrm>
            <a:off x="6016752" y="8766885"/>
            <a:ext cx="841248" cy="2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4560" y="8753971"/>
            <a:ext cx="2468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+mn-lt"/>
              </a:rPr>
              <a:t>CONFIDENTIAL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40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lnSpc>
        <a:spcPct val="90000"/>
      </a:lnSpc>
      <a:spcBef>
        <a:spcPts val="0"/>
      </a:spcBef>
      <a:spcAft>
        <a:spcPts val="600"/>
      </a:spcAft>
      <a:buFont typeface="Franklin Gothic Book" panose="020B0503020102020204" pitchFamily="34" charset="0"/>
      <a:buChar char=" "/>
      <a:defRPr kumimoji="1" sz="1400" kern="1200">
        <a:solidFill>
          <a:schemeClr val="tx1"/>
        </a:solidFill>
        <a:latin typeface="+mn-lt"/>
        <a:ea typeface="PMingLiU" pitchFamily="18" charset="-120"/>
        <a:cs typeface="新細明體" charset="0"/>
      </a:defRPr>
    </a:lvl1pPr>
    <a:lvl2pPr marL="573088" indent="-115888" algn="l" rtl="0" eaLnBrk="0" fontAlgn="base" hangingPunct="0">
      <a:lnSpc>
        <a:spcPct val="90000"/>
      </a:lnSpc>
      <a:spcBef>
        <a:spcPts val="0"/>
      </a:spcBef>
      <a:spcAft>
        <a:spcPts val="600"/>
      </a:spcAft>
      <a:buClr>
        <a:schemeClr val="accent5"/>
      </a:buClr>
      <a:buFont typeface="Wingdings" panose="05000000000000000000" pitchFamily="2" charset="2"/>
      <a:buChar char="§"/>
      <a:defRPr kumimoji="1" sz="1400" kern="1200">
        <a:solidFill>
          <a:schemeClr val="tx1"/>
        </a:solidFill>
        <a:latin typeface="+mn-lt"/>
        <a:ea typeface="PMingLiU" pitchFamily="18" charset="-120"/>
        <a:cs typeface="新細明體" charset="0"/>
      </a:defRPr>
    </a:lvl2pPr>
    <a:lvl3pPr marL="1030288" indent="-115888" algn="l" rtl="0" eaLnBrk="0" fontAlgn="base" hangingPunct="0">
      <a:lnSpc>
        <a:spcPct val="90000"/>
      </a:lnSpc>
      <a:spcBef>
        <a:spcPts val="0"/>
      </a:spcBef>
      <a:spcAft>
        <a:spcPts val="600"/>
      </a:spcAft>
      <a:buClr>
        <a:schemeClr val="bg2"/>
      </a:buClr>
      <a:buFont typeface="Arial" panose="020B0604020202020204" pitchFamily="34" charset="0"/>
      <a:buChar char="‒"/>
      <a:defRPr kumimoji="1" sz="1200" kern="1200">
        <a:solidFill>
          <a:schemeClr val="bg2"/>
        </a:solidFill>
        <a:latin typeface="+mn-lt"/>
        <a:ea typeface="PMingLiU" pitchFamily="18" charset="-120"/>
        <a:cs typeface="新細明體" charset="0"/>
      </a:defRPr>
    </a:lvl3pPr>
    <a:lvl4pPr marL="1487488" indent="-115888" algn="l" rtl="0" eaLnBrk="0" fontAlgn="base" hangingPunct="0">
      <a:lnSpc>
        <a:spcPct val="90000"/>
      </a:lnSpc>
      <a:spcBef>
        <a:spcPts val="0"/>
      </a:spcBef>
      <a:spcAft>
        <a:spcPts val="600"/>
      </a:spcAft>
      <a:buClr>
        <a:schemeClr val="bg2"/>
      </a:buClr>
      <a:buFont typeface="Arial" panose="020B0604020202020204" pitchFamily="34" charset="0"/>
      <a:buChar char="‒"/>
      <a:defRPr kumimoji="1" sz="1200" kern="1200">
        <a:solidFill>
          <a:schemeClr val="bg2"/>
        </a:solidFill>
        <a:latin typeface="+mn-lt"/>
        <a:ea typeface="PMingLiU" pitchFamily="18" charset="-120"/>
        <a:cs typeface="新細明體" charset="0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kumimoji="1" sz="1200" kern="1200">
        <a:solidFill>
          <a:schemeClr val="tx1"/>
        </a:solidFill>
        <a:latin typeface="+mn-lt"/>
        <a:ea typeface="PMingLiU" pitchFamily="18" charset="-120"/>
        <a:cs typeface="新細明體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855663"/>
            <a:ext cx="5486400" cy="3089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6054-4C3F-445C-8B9D-EBBE1D0EC6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9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855663"/>
            <a:ext cx="5486400" cy="3089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Internet Speedup Initiative announced</a:t>
            </a:r>
          </a:p>
          <a:p>
            <a:pPr lvl="1"/>
            <a:r>
              <a:rPr lang="en-US" dirty="0" smtClean="0"/>
              <a:t>Google, </a:t>
            </a:r>
            <a:r>
              <a:rPr lang="en-US" dirty="0" err="1" smtClean="0"/>
              <a:t>OpenDNS</a:t>
            </a:r>
            <a:endParaRPr lang="en-US" dirty="0" smtClean="0"/>
          </a:p>
          <a:p>
            <a:pPr lvl="1"/>
            <a:r>
              <a:rPr lang="en-US" dirty="0" smtClean="0"/>
              <a:t>Bit Gravity, </a:t>
            </a:r>
            <a:r>
              <a:rPr lang="en-US" dirty="0" err="1" smtClean="0"/>
              <a:t>CDNetworks</a:t>
            </a:r>
            <a:r>
              <a:rPr lang="en-US" dirty="0" smtClean="0"/>
              <a:t>, </a:t>
            </a:r>
            <a:r>
              <a:rPr lang="en-US" dirty="0" err="1" smtClean="0"/>
              <a:t>Cloudflare</a:t>
            </a:r>
            <a:r>
              <a:rPr lang="en-US" dirty="0" smtClean="0"/>
              <a:t>, </a:t>
            </a:r>
            <a:r>
              <a:rPr lang="en-US" dirty="0" err="1" smtClean="0"/>
              <a:t>Comodo</a:t>
            </a:r>
            <a:r>
              <a:rPr lang="en-US" dirty="0" smtClean="0"/>
              <a:t>, </a:t>
            </a:r>
            <a:r>
              <a:rPr lang="en-US" dirty="0" err="1" smtClean="0"/>
              <a:t>Edgecast</a:t>
            </a:r>
            <a:endParaRPr lang="en-US" dirty="0" smtClean="0"/>
          </a:p>
          <a:p>
            <a:r>
              <a:rPr lang="en-US" dirty="0" err="1" smtClean="0"/>
              <a:t>PowerDNS</a:t>
            </a:r>
            <a:r>
              <a:rPr lang="en-US" dirty="0" smtClean="0"/>
              <a:t> (), </a:t>
            </a:r>
            <a:r>
              <a:rPr lang="en-US" dirty="0" err="1" smtClean="0"/>
              <a:t>gdnsd</a:t>
            </a:r>
            <a:r>
              <a:rPr lang="en-US" dirty="0" smtClean="0"/>
              <a:t> (1.5.3 / 2011-06-03), Knot DNS (1.5.0 / 2014-06-06)</a:t>
            </a:r>
          </a:p>
          <a:p>
            <a:r>
              <a:rPr lang="en-US" dirty="0" smtClean="0"/>
              <a:t>Unbound (</a:t>
            </a:r>
            <a:r>
              <a:rPr lang="en-US" dirty="0" err="1" smtClean="0"/>
              <a:t>contrib</a:t>
            </a:r>
            <a:r>
              <a:rPr lang="en-US" dirty="0" smtClean="0"/>
              <a:t> patch)</a:t>
            </a:r>
          </a:p>
          <a:p>
            <a:r>
              <a:rPr lang="en-US" dirty="0" smtClean="0"/>
              <a:t>BIND (unofficial patches)</a:t>
            </a:r>
          </a:p>
          <a:p>
            <a:r>
              <a:rPr lang="en-US" dirty="0" err="1" smtClean="0"/>
              <a:t>dnspython</a:t>
            </a:r>
            <a:r>
              <a:rPr lang="en-US" dirty="0" smtClean="0"/>
              <a:t> (</a:t>
            </a:r>
            <a:r>
              <a:rPr lang="en-US" dirty="0" err="1" smtClean="0"/>
              <a:t>dnspython-clientsubnetoption</a:t>
            </a:r>
            <a:r>
              <a:rPr lang="en-US" dirty="0" smtClean="0"/>
              <a:t> / 2012-09-19)</a:t>
            </a:r>
          </a:p>
          <a:p>
            <a:r>
              <a:rPr lang="en-US" dirty="0" smtClean="0"/>
              <a:t>2014-06-03 </a:t>
            </a:r>
            <a:r>
              <a:rPr lang="en-US" dirty="0" err="1" smtClean="0"/>
              <a:t>OpenDNS</a:t>
            </a:r>
            <a:r>
              <a:rPr lang="en-US" dirty="0" smtClean="0"/>
              <a:t> &amp; Akamai are talking EDNS client subnet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6054-4C3F-445C-8B9D-EBBE1D0EC6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9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08" descr="C:\Users\ynaas\Documents\YN design business\clients\Open DNS\art\jpg\Final\title_orang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78911" y="3721359"/>
            <a:ext cx="5293656" cy="94834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None/>
              <a:defRPr kumimoji="1" lang="en-US" sz="2400" b="0" kern="1200" dirty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54186" y="2086119"/>
            <a:ext cx="6603770" cy="1410864"/>
          </a:xfrm>
        </p:spPr>
        <p:txBody>
          <a:bodyPr anchor="b" anchorCtr="0">
            <a:no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en-US" sz="4800" kern="1200" baseline="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PMingLiU" pitchFamily="18" charset="-120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 bwMode="gray">
          <a:xfrm>
            <a:off x="0" y="660083"/>
            <a:ext cx="2542032" cy="944689"/>
            <a:chOff x="0" y="652463"/>
            <a:chExt cx="2542032" cy="944689"/>
          </a:xfrm>
        </p:grpSpPr>
        <p:sp>
          <p:nvSpPr>
            <p:cNvPr id="25" name="Round Same Side Corner Rectangle 24"/>
            <p:cNvSpPr/>
            <p:nvPr userDrawn="1"/>
          </p:nvSpPr>
          <p:spPr bwMode="gray">
            <a:xfrm rot="5400000">
              <a:off x="798671" y="-146208"/>
              <a:ext cx="944689" cy="2542032"/>
            </a:xfrm>
            <a:prstGeom prst="round2SameRect">
              <a:avLst>
                <a:gd name="adj1" fmla="val 11901"/>
                <a:gd name="adj2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gray">
            <a:xfrm>
              <a:off x="392113" y="879475"/>
              <a:ext cx="242888" cy="474663"/>
            </a:xfrm>
            <a:custGeom>
              <a:avLst/>
              <a:gdLst>
                <a:gd name="T0" fmla="*/ 0 w 212"/>
                <a:gd name="T1" fmla="*/ 103 h 413"/>
                <a:gd name="T2" fmla="*/ 106 w 212"/>
                <a:gd name="T3" fmla="*/ 0 h 413"/>
                <a:gd name="T4" fmla="*/ 212 w 212"/>
                <a:gd name="T5" fmla="*/ 103 h 413"/>
                <a:gd name="T6" fmla="*/ 212 w 212"/>
                <a:gd name="T7" fmla="*/ 310 h 413"/>
                <a:gd name="T8" fmla="*/ 106 w 212"/>
                <a:gd name="T9" fmla="*/ 413 h 413"/>
                <a:gd name="T10" fmla="*/ 0 w 212"/>
                <a:gd name="T11" fmla="*/ 310 h 413"/>
                <a:gd name="T12" fmla="*/ 0 w 212"/>
                <a:gd name="T13" fmla="*/ 103 h 413"/>
                <a:gd name="T14" fmla="*/ 69 w 212"/>
                <a:gd name="T15" fmla="*/ 309 h 413"/>
                <a:gd name="T16" fmla="*/ 106 w 212"/>
                <a:gd name="T17" fmla="*/ 353 h 413"/>
                <a:gd name="T18" fmla="*/ 143 w 212"/>
                <a:gd name="T19" fmla="*/ 309 h 413"/>
                <a:gd name="T20" fmla="*/ 143 w 212"/>
                <a:gd name="T21" fmla="*/ 105 h 413"/>
                <a:gd name="T22" fmla="*/ 106 w 212"/>
                <a:gd name="T23" fmla="*/ 60 h 413"/>
                <a:gd name="T24" fmla="*/ 69 w 212"/>
                <a:gd name="T25" fmla="*/ 105 h 413"/>
                <a:gd name="T26" fmla="*/ 69 w 212"/>
                <a:gd name="T27" fmla="*/ 30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413">
                  <a:moveTo>
                    <a:pt x="0" y="103"/>
                  </a:moveTo>
                  <a:cubicBezTo>
                    <a:pt x="0" y="46"/>
                    <a:pt x="34" y="0"/>
                    <a:pt x="106" y="0"/>
                  </a:cubicBezTo>
                  <a:cubicBezTo>
                    <a:pt x="179" y="0"/>
                    <a:pt x="212" y="46"/>
                    <a:pt x="212" y="103"/>
                  </a:cubicBezTo>
                  <a:cubicBezTo>
                    <a:pt x="212" y="310"/>
                    <a:pt x="212" y="310"/>
                    <a:pt x="212" y="310"/>
                  </a:cubicBezTo>
                  <a:cubicBezTo>
                    <a:pt x="212" y="367"/>
                    <a:pt x="179" y="413"/>
                    <a:pt x="106" y="413"/>
                  </a:cubicBezTo>
                  <a:cubicBezTo>
                    <a:pt x="34" y="413"/>
                    <a:pt x="0" y="367"/>
                    <a:pt x="0" y="310"/>
                  </a:cubicBezTo>
                  <a:lnTo>
                    <a:pt x="0" y="103"/>
                  </a:lnTo>
                  <a:close/>
                  <a:moveTo>
                    <a:pt x="69" y="309"/>
                  </a:moveTo>
                  <a:cubicBezTo>
                    <a:pt x="69" y="339"/>
                    <a:pt x="78" y="353"/>
                    <a:pt x="106" y="353"/>
                  </a:cubicBezTo>
                  <a:cubicBezTo>
                    <a:pt x="134" y="353"/>
                    <a:pt x="143" y="339"/>
                    <a:pt x="143" y="309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3" y="75"/>
                    <a:pt x="134" y="60"/>
                    <a:pt x="106" y="60"/>
                  </a:cubicBezTo>
                  <a:cubicBezTo>
                    <a:pt x="78" y="60"/>
                    <a:pt x="69" y="75"/>
                    <a:pt x="69" y="105"/>
                  </a:cubicBezTo>
                  <a:lnTo>
                    <a:pt x="69" y="3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/>
            <p:cNvSpPr>
              <a:spLocks noEditPoints="1"/>
            </p:cNvSpPr>
            <p:nvPr userDrawn="1"/>
          </p:nvSpPr>
          <p:spPr bwMode="gray">
            <a:xfrm>
              <a:off x="687388" y="998538"/>
              <a:ext cx="217488" cy="458788"/>
            </a:xfrm>
            <a:custGeom>
              <a:avLst/>
              <a:gdLst>
                <a:gd name="T0" fmla="*/ 59 w 190"/>
                <a:gd name="T1" fmla="*/ 5 h 399"/>
                <a:gd name="T2" fmla="*/ 59 w 190"/>
                <a:gd name="T3" fmla="*/ 36 h 399"/>
                <a:gd name="T4" fmla="*/ 60 w 190"/>
                <a:gd name="T5" fmla="*/ 36 h 399"/>
                <a:gd name="T6" fmla="*/ 127 w 190"/>
                <a:gd name="T7" fmla="*/ 0 h 399"/>
                <a:gd name="T8" fmla="*/ 190 w 190"/>
                <a:gd name="T9" fmla="*/ 83 h 399"/>
                <a:gd name="T10" fmla="*/ 190 w 190"/>
                <a:gd name="T11" fmla="*/ 227 h 399"/>
                <a:gd name="T12" fmla="*/ 127 w 190"/>
                <a:gd name="T13" fmla="*/ 310 h 399"/>
                <a:gd name="T14" fmla="*/ 62 w 190"/>
                <a:gd name="T15" fmla="*/ 279 h 399"/>
                <a:gd name="T16" fmla="*/ 62 w 190"/>
                <a:gd name="T17" fmla="*/ 399 h 399"/>
                <a:gd name="T18" fmla="*/ 0 w 190"/>
                <a:gd name="T19" fmla="*/ 399 h 399"/>
                <a:gd name="T20" fmla="*/ 0 w 190"/>
                <a:gd name="T21" fmla="*/ 5 h 399"/>
                <a:gd name="T22" fmla="*/ 59 w 190"/>
                <a:gd name="T23" fmla="*/ 5 h 399"/>
                <a:gd name="T24" fmla="*/ 62 w 190"/>
                <a:gd name="T25" fmla="*/ 243 h 399"/>
                <a:gd name="T26" fmla="*/ 98 w 190"/>
                <a:gd name="T27" fmla="*/ 259 h 399"/>
                <a:gd name="T28" fmla="*/ 128 w 190"/>
                <a:gd name="T29" fmla="*/ 211 h 399"/>
                <a:gd name="T30" fmla="*/ 128 w 190"/>
                <a:gd name="T31" fmla="*/ 99 h 399"/>
                <a:gd name="T32" fmla="*/ 98 w 190"/>
                <a:gd name="T33" fmla="*/ 51 h 399"/>
                <a:gd name="T34" fmla="*/ 62 w 190"/>
                <a:gd name="T35" fmla="*/ 66 h 399"/>
                <a:gd name="T36" fmla="*/ 62 w 190"/>
                <a:gd name="T37" fmla="*/ 24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399">
                  <a:moveTo>
                    <a:pt x="59" y="5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1" y="10"/>
                    <a:pt x="96" y="0"/>
                    <a:pt x="127" y="0"/>
                  </a:cubicBezTo>
                  <a:cubicBezTo>
                    <a:pt x="166" y="0"/>
                    <a:pt x="190" y="29"/>
                    <a:pt x="190" y="83"/>
                  </a:cubicBezTo>
                  <a:cubicBezTo>
                    <a:pt x="190" y="227"/>
                    <a:pt x="190" y="227"/>
                    <a:pt x="190" y="227"/>
                  </a:cubicBezTo>
                  <a:cubicBezTo>
                    <a:pt x="190" y="281"/>
                    <a:pt x="166" y="310"/>
                    <a:pt x="127" y="310"/>
                  </a:cubicBezTo>
                  <a:cubicBezTo>
                    <a:pt x="99" y="310"/>
                    <a:pt x="87" y="299"/>
                    <a:pt x="62" y="279"/>
                  </a:cubicBezTo>
                  <a:cubicBezTo>
                    <a:pt x="62" y="399"/>
                    <a:pt x="62" y="399"/>
                    <a:pt x="62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59" y="5"/>
                  </a:lnTo>
                  <a:close/>
                  <a:moveTo>
                    <a:pt x="62" y="243"/>
                  </a:moveTo>
                  <a:cubicBezTo>
                    <a:pt x="74" y="252"/>
                    <a:pt x="86" y="259"/>
                    <a:pt x="98" y="259"/>
                  </a:cubicBezTo>
                  <a:cubicBezTo>
                    <a:pt x="114" y="259"/>
                    <a:pt x="128" y="250"/>
                    <a:pt x="128" y="211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60"/>
                    <a:pt x="114" y="51"/>
                    <a:pt x="98" y="51"/>
                  </a:cubicBezTo>
                  <a:cubicBezTo>
                    <a:pt x="86" y="51"/>
                    <a:pt x="74" y="58"/>
                    <a:pt x="62" y="66"/>
                  </a:cubicBezTo>
                  <a:lnTo>
                    <a:pt x="62" y="2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gray">
            <a:xfrm>
              <a:off x="954088" y="998538"/>
              <a:ext cx="222250" cy="355600"/>
            </a:xfrm>
            <a:custGeom>
              <a:avLst/>
              <a:gdLst>
                <a:gd name="T0" fmla="*/ 193 w 193"/>
                <a:gd name="T1" fmla="*/ 167 h 310"/>
                <a:gd name="T2" fmla="*/ 62 w 193"/>
                <a:gd name="T3" fmla="*/ 167 h 310"/>
                <a:gd name="T4" fmla="*/ 62 w 193"/>
                <a:gd name="T5" fmla="*/ 210 h 310"/>
                <a:gd name="T6" fmla="*/ 97 w 193"/>
                <a:gd name="T7" fmla="*/ 259 h 310"/>
                <a:gd name="T8" fmla="*/ 131 w 193"/>
                <a:gd name="T9" fmla="*/ 210 h 310"/>
                <a:gd name="T10" fmla="*/ 131 w 193"/>
                <a:gd name="T11" fmla="*/ 203 h 310"/>
                <a:gd name="T12" fmla="*/ 193 w 193"/>
                <a:gd name="T13" fmla="*/ 203 h 310"/>
                <a:gd name="T14" fmla="*/ 97 w 193"/>
                <a:gd name="T15" fmla="*/ 310 h 310"/>
                <a:gd name="T16" fmla="*/ 0 w 193"/>
                <a:gd name="T17" fmla="*/ 199 h 310"/>
                <a:gd name="T18" fmla="*/ 0 w 193"/>
                <a:gd name="T19" fmla="*/ 111 h 310"/>
                <a:gd name="T20" fmla="*/ 97 w 193"/>
                <a:gd name="T21" fmla="*/ 0 h 310"/>
                <a:gd name="T22" fmla="*/ 193 w 193"/>
                <a:gd name="T23" fmla="*/ 111 h 310"/>
                <a:gd name="T24" fmla="*/ 193 w 193"/>
                <a:gd name="T25" fmla="*/ 167 h 310"/>
                <a:gd name="T26" fmla="*/ 131 w 193"/>
                <a:gd name="T27" fmla="*/ 115 h 310"/>
                <a:gd name="T28" fmla="*/ 131 w 193"/>
                <a:gd name="T29" fmla="*/ 100 h 310"/>
                <a:gd name="T30" fmla="*/ 97 w 193"/>
                <a:gd name="T31" fmla="*/ 51 h 310"/>
                <a:gd name="T32" fmla="*/ 62 w 193"/>
                <a:gd name="T33" fmla="*/ 100 h 310"/>
                <a:gd name="T34" fmla="*/ 62 w 193"/>
                <a:gd name="T35" fmla="*/ 115 h 310"/>
                <a:gd name="T36" fmla="*/ 131 w 193"/>
                <a:gd name="T37" fmla="*/ 1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310">
                  <a:moveTo>
                    <a:pt x="193" y="167"/>
                  </a:moveTo>
                  <a:cubicBezTo>
                    <a:pt x="62" y="167"/>
                    <a:pt x="62" y="167"/>
                    <a:pt x="62" y="167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2" y="245"/>
                    <a:pt x="74" y="259"/>
                    <a:pt x="97" y="259"/>
                  </a:cubicBezTo>
                  <a:cubicBezTo>
                    <a:pt x="119" y="259"/>
                    <a:pt x="131" y="245"/>
                    <a:pt x="131" y="210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93" y="203"/>
                    <a:pt x="193" y="203"/>
                    <a:pt x="193" y="203"/>
                  </a:cubicBezTo>
                  <a:cubicBezTo>
                    <a:pt x="192" y="267"/>
                    <a:pt x="166" y="310"/>
                    <a:pt x="97" y="310"/>
                  </a:cubicBezTo>
                  <a:cubicBezTo>
                    <a:pt x="25" y="310"/>
                    <a:pt x="0" y="265"/>
                    <a:pt x="0" y="19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45"/>
                    <a:pt x="25" y="0"/>
                    <a:pt x="97" y="0"/>
                  </a:cubicBezTo>
                  <a:cubicBezTo>
                    <a:pt x="168" y="0"/>
                    <a:pt x="193" y="45"/>
                    <a:pt x="193" y="111"/>
                  </a:cubicBezTo>
                  <a:lnTo>
                    <a:pt x="193" y="167"/>
                  </a:lnTo>
                  <a:close/>
                  <a:moveTo>
                    <a:pt x="131" y="115"/>
                  </a:moveTo>
                  <a:cubicBezTo>
                    <a:pt x="131" y="100"/>
                    <a:pt x="131" y="100"/>
                    <a:pt x="131" y="100"/>
                  </a:cubicBezTo>
                  <a:cubicBezTo>
                    <a:pt x="131" y="65"/>
                    <a:pt x="119" y="51"/>
                    <a:pt x="97" y="51"/>
                  </a:cubicBezTo>
                  <a:cubicBezTo>
                    <a:pt x="74" y="51"/>
                    <a:pt x="62" y="65"/>
                    <a:pt x="62" y="100"/>
                  </a:cubicBezTo>
                  <a:cubicBezTo>
                    <a:pt x="62" y="115"/>
                    <a:pt x="62" y="115"/>
                    <a:pt x="62" y="115"/>
                  </a:cubicBezTo>
                  <a:lnTo>
                    <a:pt x="131" y="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gray">
            <a:xfrm>
              <a:off x="1222375" y="998538"/>
              <a:ext cx="214313" cy="350838"/>
            </a:xfrm>
            <a:custGeom>
              <a:avLst/>
              <a:gdLst>
                <a:gd name="T0" fmla="*/ 0 w 187"/>
                <a:gd name="T1" fmla="*/ 305 h 305"/>
                <a:gd name="T2" fmla="*/ 0 w 187"/>
                <a:gd name="T3" fmla="*/ 5 h 305"/>
                <a:gd name="T4" fmla="*/ 59 w 187"/>
                <a:gd name="T5" fmla="*/ 5 h 305"/>
                <a:gd name="T6" fmla="*/ 59 w 187"/>
                <a:gd name="T7" fmla="*/ 35 h 305"/>
                <a:gd name="T8" fmla="*/ 135 w 187"/>
                <a:gd name="T9" fmla="*/ 0 h 305"/>
                <a:gd name="T10" fmla="*/ 187 w 187"/>
                <a:gd name="T11" fmla="*/ 63 h 305"/>
                <a:gd name="T12" fmla="*/ 187 w 187"/>
                <a:gd name="T13" fmla="*/ 305 h 305"/>
                <a:gd name="T14" fmla="*/ 125 w 187"/>
                <a:gd name="T15" fmla="*/ 305 h 305"/>
                <a:gd name="T16" fmla="*/ 125 w 187"/>
                <a:gd name="T17" fmla="*/ 73 h 305"/>
                <a:gd name="T18" fmla="*/ 103 w 187"/>
                <a:gd name="T19" fmla="*/ 51 h 305"/>
                <a:gd name="T20" fmla="*/ 63 w 187"/>
                <a:gd name="T21" fmla="*/ 70 h 305"/>
                <a:gd name="T22" fmla="*/ 63 w 187"/>
                <a:gd name="T23" fmla="*/ 305 h 305"/>
                <a:gd name="T24" fmla="*/ 0 w 187"/>
                <a:gd name="T2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05">
                  <a:moveTo>
                    <a:pt x="0" y="30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85" y="13"/>
                    <a:pt x="99" y="0"/>
                    <a:pt x="135" y="0"/>
                  </a:cubicBezTo>
                  <a:cubicBezTo>
                    <a:pt x="168" y="0"/>
                    <a:pt x="187" y="24"/>
                    <a:pt x="187" y="63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25" y="305"/>
                    <a:pt x="125" y="305"/>
                    <a:pt x="125" y="305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5" y="58"/>
                    <a:pt x="116" y="51"/>
                    <a:pt x="103" y="51"/>
                  </a:cubicBezTo>
                  <a:cubicBezTo>
                    <a:pt x="89" y="51"/>
                    <a:pt x="77" y="59"/>
                    <a:pt x="63" y="70"/>
                  </a:cubicBezTo>
                  <a:cubicBezTo>
                    <a:pt x="63" y="305"/>
                    <a:pt x="63" y="305"/>
                    <a:pt x="63" y="305"/>
                  </a:cubicBezTo>
                  <a:lnTo>
                    <a:pt x="0" y="3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gray">
            <a:xfrm>
              <a:off x="1492250" y="887413"/>
              <a:ext cx="241300" cy="461963"/>
            </a:xfrm>
            <a:custGeom>
              <a:avLst/>
              <a:gdLst>
                <a:gd name="T0" fmla="*/ 0 w 211"/>
                <a:gd name="T1" fmla="*/ 0 h 402"/>
                <a:gd name="T2" fmla="*/ 102 w 211"/>
                <a:gd name="T3" fmla="*/ 0 h 402"/>
                <a:gd name="T4" fmla="*/ 211 w 211"/>
                <a:gd name="T5" fmla="*/ 121 h 402"/>
                <a:gd name="T6" fmla="*/ 211 w 211"/>
                <a:gd name="T7" fmla="*/ 280 h 402"/>
                <a:gd name="T8" fmla="*/ 102 w 211"/>
                <a:gd name="T9" fmla="*/ 402 h 402"/>
                <a:gd name="T10" fmla="*/ 0 w 211"/>
                <a:gd name="T11" fmla="*/ 402 h 402"/>
                <a:gd name="T12" fmla="*/ 0 w 211"/>
                <a:gd name="T13" fmla="*/ 0 h 402"/>
                <a:gd name="T14" fmla="*/ 69 w 211"/>
                <a:gd name="T15" fmla="*/ 345 h 402"/>
                <a:gd name="T16" fmla="*/ 93 w 211"/>
                <a:gd name="T17" fmla="*/ 345 h 402"/>
                <a:gd name="T18" fmla="*/ 142 w 211"/>
                <a:gd name="T19" fmla="*/ 289 h 402"/>
                <a:gd name="T20" fmla="*/ 142 w 211"/>
                <a:gd name="T21" fmla="*/ 113 h 402"/>
                <a:gd name="T22" fmla="*/ 93 w 211"/>
                <a:gd name="T23" fmla="*/ 57 h 402"/>
                <a:gd name="T24" fmla="*/ 69 w 211"/>
                <a:gd name="T25" fmla="*/ 57 h 402"/>
                <a:gd name="T26" fmla="*/ 69 w 211"/>
                <a:gd name="T27" fmla="*/ 34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402">
                  <a:moveTo>
                    <a:pt x="0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74" y="0"/>
                    <a:pt x="211" y="39"/>
                    <a:pt x="211" y="121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11" y="363"/>
                    <a:pt x="174" y="402"/>
                    <a:pt x="102" y="402"/>
                  </a:cubicBezTo>
                  <a:cubicBezTo>
                    <a:pt x="0" y="402"/>
                    <a:pt x="0" y="402"/>
                    <a:pt x="0" y="402"/>
                  </a:cubicBezTo>
                  <a:lnTo>
                    <a:pt x="0" y="0"/>
                  </a:lnTo>
                  <a:close/>
                  <a:moveTo>
                    <a:pt x="69" y="345"/>
                  </a:moveTo>
                  <a:cubicBezTo>
                    <a:pt x="93" y="345"/>
                    <a:pt x="93" y="345"/>
                    <a:pt x="93" y="345"/>
                  </a:cubicBezTo>
                  <a:cubicBezTo>
                    <a:pt x="129" y="345"/>
                    <a:pt x="142" y="331"/>
                    <a:pt x="142" y="2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71"/>
                    <a:pt x="129" y="57"/>
                    <a:pt x="93" y="57"/>
                  </a:cubicBezTo>
                  <a:cubicBezTo>
                    <a:pt x="69" y="57"/>
                    <a:pt x="69" y="57"/>
                    <a:pt x="69" y="57"/>
                  </a:cubicBezTo>
                  <a:lnTo>
                    <a:pt x="69" y="3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gray">
            <a:xfrm>
              <a:off x="1785938" y="887413"/>
              <a:ext cx="242888" cy="461963"/>
            </a:xfrm>
            <a:custGeom>
              <a:avLst/>
              <a:gdLst>
                <a:gd name="T0" fmla="*/ 0 w 153"/>
                <a:gd name="T1" fmla="*/ 291 h 291"/>
                <a:gd name="T2" fmla="*/ 0 w 153"/>
                <a:gd name="T3" fmla="*/ 0 h 291"/>
                <a:gd name="T4" fmla="*/ 46 w 153"/>
                <a:gd name="T5" fmla="*/ 0 h 291"/>
                <a:gd name="T6" fmla="*/ 107 w 153"/>
                <a:gd name="T7" fmla="*/ 166 h 291"/>
                <a:gd name="T8" fmla="*/ 108 w 153"/>
                <a:gd name="T9" fmla="*/ 166 h 291"/>
                <a:gd name="T10" fmla="*/ 108 w 153"/>
                <a:gd name="T11" fmla="*/ 0 h 291"/>
                <a:gd name="T12" fmla="*/ 153 w 153"/>
                <a:gd name="T13" fmla="*/ 0 h 291"/>
                <a:gd name="T14" fmla="*/ 153 w 153"/>
                <a:gd name="T15" fmla="*/ 291 h 291"/>
                <a:gd name="T16" fmla="*/ 110 w 153"/>
                <a:gd name="T17" fmla="*/ 291 h 291"/>
                <a:gd name="T18" fmla="*/ 46 w 153"/>
                <a:gd name="T19" fmla="*/ 109 h 291"/>
                <a:gd name="T20" fmla="*/ 45 w 153"/>
                <a:gd name="T21" fmla="*/ 109 h 291"/>
                <a:gd name="T22" fmla="*/ 45 w 153"/>
                <a:gd name="T23" fmla="*/ 291 h 291"/>
                <a:gd name="T24" fmla="*/ 0 w 153"/>
                <a:gd name="T2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291">
                  <a:moveTo>
                    <a:pt x="0" y="291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0"/>
                  </a:lnTo>
                  <a:lnTo>
                    <a:pt x="153" y="0"/>
                  </a:lnTo>
                  <a:lnTo>
                    <a:pt x="153" y="291"/>
                  </a:lnTo>
                  <a:lnTo>
                    <a:pt x="110" y="291"/>
                  </a:lnTo>
                  <a:lnTo>
                    <a:pt x="46" y="109"/>
                  </a:lnTo>
                  <a:lnTo>
                    <a:pt x="45" y="109"/>
                  </a:lnTo>
                  <a:lnTo>
                    <a:pt x="45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1"/>
            <p:cNvSpPr>
              <a:spLocks/>
            </p:cNvSpPr>
            <p:nvPr userDrawn="1"/>
          </p:nvSpPr>
          <p:spPr bwMode="gray">
            <a:xfrm>
              <a:off x="2074863" y="874712"/>
              <a:ext cx="244475" cy="474663"/>
            </a:xfrm>
            <a:custGeom>
              <a:avLst/>
              <a:gdLst>
                <a:gd name="T0" fmla="*/ 144 w 213"/>
                <a:gd name="T1" fmla="*/ 105 h 413"/>
                <a:gd name="T2" fmla="*/ 107 w 213"/>
                <a:gd name="T3" fmla="*/ 60 h 413"/>
                <a:gd name="T4" fmla="*/ 72 w 213"/>
                <a:gd name="T5" fmla="*/ 100 h 413"/>
                <a:gd name="T6" fmla="*/ 213 w 213"/>
                <a:gd name="T7" fmla="*/ 310 h 413"/>
                <a:gd name="T8" fmla="*/ 104 w 213"/>
                <a:gd name="T9" fmla="*/ 413 h 413"/>
                <a:gd name="T10" fmla="*/ 0 w 213"/>
                <a:gd name="T11" fmla="*/ 302 h 413"/>
                <a:gd name="T12" fmla="*/ 66 w 213"/>
                <a:gd name="T13" fmla="*/ 292 h 413"/>
                <a:gd name="T14" fmla="*/ 107 w 213"/>
                <a:gd name="T15" fmla="*/ 353 h 413"/>
                <a:gd name="T16" fmla="*/ 147 w 213"/>
                <a:gd name="T17" fmla="*/ 316 h 413"/>
                <a:gd name="T18" fmla="*/ 7 w 213"/>
                <a:gd name="T19" fmla="*/ 100 h 413"/>
                <a:gd name="T20" fmla="*/ 114 w 213"/>
                <a:gd name="T21" fmla="*/ 0 h 413"/>
                <a:gd name="T22" fmla="*/ 209 w 213"/>
                <a:gd name="T23" fmla="*/ 98 h 413"/>
                <a:gd name="T24" fmla="*/ 144 w 213"/>
                <a:gd name="T25" fmla="*/ 1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413">
                  <a:moveTo>
                    <a:pt x="144" y="105"/>
                  </a:moveTo>
                  <a:cubicBezTo>
                    <a:pt x="141" y="70"/>
                    <a:pt x="123" y="60"/>
                    <a:pt x="107" y="60"/>
                  </a:cubicBezTo>
                  <a:cubicBezTo>
                    <a:pt x="85" y="60"/>
                    <a:pt x="72" y="75"/>
                    <a:pt x="72" y="100"/>
                  </a:cubicBezTo>
                  <a:cubicBezTo>
                    <a:pt x="72" y="168"/>
                    <a:pt x="213" y="201"/>
                    <a:pt x="213" y="310"/>
                  </a:cubicBezTo>
                  <a:cubicBezTo>
                    <a:pt x="213" y="376"/>
                    <a:pt x="168" y="413"/>
                    <a:pt x="104" y="413"/>
                  </a:cubicBezTo>
                  <a:cubicBezTo>
                    <a:pt x="40" y="413"/>
                    <a:pt x="3" y="362"/>
                    <a:pt x="0" y="302"/>
                  </a:cubicBezTo>
                  <a:cubicBezTo>
                    <a:pt x="66" y="292"/>
                    <a:pt x="66" y="292"/>
                    <a:pt x="66" y="292"/>
                  </a:cubicBezTo>
                  <a:cubicBezTo>
                    <a:pt x="69" y="333"/>
                    <a:pt x="85" y="353"/>
                    <a:pt x="107" y="353"/>
                  </a:cubicBezTo>
                  <a:cubicBezTo>
                    <a:pt x="131" y="353"/>
                    <a:pt x="147" y="340"/>
                    <a:pt x="147" y="316"/>
                  </a:cubicBezTo>
                  <a:cubicBezTo>
                    <a:pt x="147" y="237"/>
                    <a:pt x="7" y="216"/>
                    <a:pt x="7" y="100"/>
                  </a:cubicBezTo>
                  <a:cubicBezTo>
                    <a:pt x="7" y="36"/>
                    <a:pt x="46" y="0"/>
                    <a:pt x="114" y="0"/>
                  </a:cubicBezTo>
                  <a:cubicBezTo>
                    <a:pt x="170" y="0"/>
                    <a:pt x="203" y="41"/>
                    <a:pt x="209" y="98"/>
                  </a:cubicBezTo>
                  <a:lnTo>
                    <a:pt x="144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4" name="Picture 13" descr="OpenDNS_0k_Lef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15" y="4514904"/>
            <a:ext cx="2028600" cy="3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8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2" y="56321"/>
            <a:ext cx="7961868" cy="7245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 lang="en-US" dirty="0"/>
            </a:lvl1pPr>
          </a:lstStyle>
          <a:p>
            <a:pPr lvl="0" eaLnBrk="0" hangingPunct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274320" y="1275080"/>
            <a:ext cx="4414520" cy="319023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907280" y="1666240"/>
            <a:ext cx="3327400" cy="0"/>
          </a:xfrm>
          <a:prstGeom prst="line">
            <a:avLst/>
          </a:prstGeom>
          <a:solidFill>
            <a:schemeClr val="accent1"/>
          </a:solidFill>
          <a:ln w="127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907280" y="4114800"/>
            <a:ext cx="3327400" cy="0"/>
          </a:xfrm>
          <a:prstGeom prst="line">
            <a:avLst/>
          </a:prstGeom>
          <a:solidFill>
            <a:schemeClr val="accent1"/>
          </a:solidFill>
          <a:ln w="127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60696" y="1783079"/>
            <a:ext cx="3072384" cy="2240281"/>
          </a:xfrm>
        </p:spPr>
        <p:txBody>
          <a:bodyPr anchor="ctr" anchorCtr="0"/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kumimoji="1" lang="en-US" altLang="zh-TW" sz="2000" b="0" kern="1200" dirty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966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422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white">
          <a:xfrm>
            <a:off x="-4119" y="0"/>
            <a:ext cx="9148119" cy="51482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22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naas\Documents\YN design business\clients\Open DNS\art\jpg\photos\blue_cit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-3175"/>
            <a:ext cx="9144001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81"/>
          <a:stretch/>
        </p:blipFill>
        <p:spPr bwMode="gray">
          <a:xfrm>
            <a:off x="8302752" y="4774005"/>
            <a:ext cx="841248" cy="2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68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ynaas\Documents\YN design business\clients\Open DNS\art\jpg\photos\crosswal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 Same Side Corner Rectangle 6"/>
          <p:cNvSpPr/>
          <p:nvPr userDrawn="1"/>
        </p:nvSpPr>
        <p:spPr bwMode="gray">
          <a:xfrm rot="5400000">
            <a:off x="341376" y="310896"/>
            <a:ext cx="3889248" cy="4572000"/>
          </a:xfrm>
          <a:prstGeom prst="round2SameRect">
            <a:avLst>
              <a:gd name="adj1" fmla="val 3740"/>
              <a:gd name="adj2" fmla="val 0"/>
            </a:avLst>
          </a:prstGeom>
          <a:gradFill flip="none" rotWithShape="1">
            <a:gsLst>
              <a:gs pos="100000">
                <a:srgbClr val="16161C">
                  <a:alpha val="80000"/>
                </a:srgbClr>
              </a:gs>
              <a:gs pos="0">
                <a:schemeClr val="tx2">
                  <a:lumMod val="50000"/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latin typeface="Franklin Gothic Book" panose="020B0503020102020204" pitchFamily="34" charset="0"/>
              <a:ea typeface="新細明體" charset="0"/>
              <a:cs typeface="新細明體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39420" y="896938"/>
            <a:ext cx="3665220" cy="3400742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kumimoji="1" lang="en-US" sz="3200" kern="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PMingLiU" pitchFamily="18" charset="-120"/>
                <a:cs typeface="+mn-cs"/>
              </a:defRPr>
            </a:lvl1pPr>
            <a:lvl2pPr marL="457200" indent="0" algn="l">
              <a:buNone/>
              <a:defRPr b="0">
                <a:solidFill>
                  <a:schemeClr val="tx1"/>
                </a:solidFill>
              </a:defRPr>
            </a:lvl2pPr>
            <a:lvl3pPr marL="914400" indent="0" algn="l">
              <a:buNone/>
              <a:defRPr b="0">
                <a:solidFill>
                  <a:schemeClr val="tx1"/>
                </a:solidFill>
              </a:defRPr>
            </a:lvl3pPr>
            <a:lvl4pPr marL="1371600" indent="0" algn="l">
              <a:buNone/>
              <a:defRPr b="0">
                <a:solidFill>
                  <a:schemeClr val="tx1"/>
                </a:solidFill>
              </a:defRPr>
            </a:lvl4pPr>
            <a:lvl5pPr marL="1828800" indent="0" algn="l"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81"/>
          <a:stretch/>
        </p:blipFill>
        <p:spPr bwMode="gray">
          <a:xfrm>
            <a:off x="8302752" y="4774005"/>
            <a:ext cx="841248" cy="2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2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ynaas\Documents\YN design business\clients\Open DNS\art\jpg\photos\sk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4"/>
            <a:ext cx="9144001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0" y="0"/>
            <a:ext cx="9144000" cy="51482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23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ea typeface="新細明體" charset="0"/>
              <a:cs typeface="新細明體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81"/>
          <a:stretch/>
        </p:blipFill>
        <p:spPr bwMode="gray">
          <a:xfrm>
            <a:off x="8302752" y="4770830"/>
            <a:ext cx="841248" cy="2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500380" y="896938"/>
            <a:ext cx="7007860" cy="3400742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kumimoji="1" lang="en-US" sz="6000" kern="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PMingLiU" pitchFamily="18" charset="-120"/>
                <a:cs typeface="+mn-cs"/>
              </a:defRPr>
            </a:lvl1pPr>
            <a:lvl2pPr marL="457200" indent="0" algn="l">
              <a:buNone/>
              <a:defRPr b="0">
                <a:solidFill>
                  <a:schemeClr val="tx1"/>
                </a:solidFill>
              </a:defRPr>
            </a:lvl2pPr>
            <a:lvl3pPr marL="914400" indent="0" algn="l">
              <a:buNone/>
              <a:defRPr b="0">
                <a:solidFill>
                  <a:schemeClr val="tx1"/>
                </a:solidFill>
              </a:defRPr>
            </a:lvl3pPr>
            <a:lvl4pPr marL="1371600" indent="0" algn="l">
              <a:buNone/>
              <a:defRPr b="0">
                <a:solidFill>
                  <a:schemeClr val="tx1"/>
                </a:solidFill>
              </a:defRPr>
            </a:lvl4pPr>
            <a:lvl5pPr marL="1828800" indent="0" algn="l"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81"/>
          <a:stretch/>
        </p:blipFill>
        <p:spPr bwMode="gray">
          <a:xfrm>
            <a:off x="8302752" y="4774005"/>
            <a:ext cx="841248" cy="2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567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white">
          <a:xfrm>
            <a:off x="-4119" y="0"/>
            <a:ext cx="9148119" cy="51482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ea typeface="新細明體" charset="0"/>
              <a:cs typeface="新細明體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449511"/>
            <a:ext cx="3352802" cy="132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OpenDNS_2C_TM_Lef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9" y="3071647"/>
            <a:ext cx="3345971" cy="6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6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95" y="1554774"/>
            <a:ext cx="3352802" cy="132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31281" y="3133726"/>
            <a:ext cx="3881438" cy="399184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 smtClean="0"/>
              <a:t>Name placeholder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25739" y="3485630"/>
            <a:ext cx="3881438" cy="399184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Email placeholder</a:t>
            </a:r>
          </a:p>
        </p:txBody>
      </p:sp>
      <p:pic>
        <p:nvPicPr>
          <p:cNvPr id="6" name="Picture 5" descr="OpenDNS_2C_TM_Lef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17" y="1940696"/>
            <a:ext cx="3345971" cy="6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6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naas\Documents\YN design business\clients\Open DNS\art\jpg\Final\title_gra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5"/>
            <a:ext cx="9144001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 userDrawn="1"/>
        </p:nvSpPr>
        <p:spPr bwMode="auto">
          <a:xfrm>
            <a:off x="-2346960" y="323088"/>
            <a:ext cx="9546336" cy="648087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6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ea typeface="新細明體" charset="0"/>
              <a:cs typeface="新細明體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78911" y="3721359"/>
            <a:ext cx="5293656" cy="94834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None/>
              <a:defRPr kumimoji="1" lang="en-US" sz="2400" b="0" kern="1200" dirty="0">
                <a:solidFill>
                  <a:schemeClr val="accent2"/>
                </a:solidFill>
                <a:latin typeface="+mn-lt"/>
                <a:ea typeface="PMingLiU" pitchFamily="18" charset="-120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54186" y="2078499"/>
            <a:ext cx="6603770" cy="1410864"/>
          </a:xfrm>
        </p:spPr>
        <p:txBody>
          <a:bodyPr anchor="b" anchorCtr="0">
            <a:no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en-US" sz="4800" kern="1200" baseline="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PMingLiU" pitchFamily="18" charset="-120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0" y="660083"/>
            <a:ext cx="2542032" cy="944689"/>
            <a:chOff x="0" y="652463"/>
            <a:chExt cx="2542032" cy="944689"/>
          </a:xfrm>
        </p:grpSpPr>
        <p:sp>
          <p:nvSpPr>
            <p:cNvPr id="10" name="Round Same Side Corner Rectangle 9"/>
            <p:cNvSpPr/>
            <p:nvPr userDrawn="1"/>
          </p:nvSpPr>
          <p:spPr bwMode="gray">
            <a:xfrm rot="5400000">
              <a:off x="798671" y="-146208"/>
              <a:ext cx="944689" cy="2542032"/>
            </a:xfrm>
            <a:prstGeom prst="round2SameRect">
              <a:avLst>
                <a:gd name="adj1" fmla="val 11901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gray">
            <a:xfrm>
              <a:off x="392113" y="879475"/>
              <a:ext cx="242888" cy="474663"/>
            </a:xfrm>
            <a:custGeom>
              <a:avLst/>
              <a:gdLst>
                <a:gd name="T0" fmla="*/ 0 w 212"/>
                <a:gd name="T1" fmla="*/ 103 h 413"/>
                <a:gd name="T2" fmla="*/ 106 w 212"/>
                <a:gd name="T3" fmla="*/ 0 h 413"/>
                <a:gd name="T4" fmla="*/ 212 w 212"/>
                <a:gd name="T5" fmla="*/ 103 h 413"/>
                <a:gd name="T6" fmla="*/ 212 w 212"/>
                <a:gd name="T7" fmla="*/ 310 h 413"/>
                <a:gd name="T8" fmla="*/ 106 w 212"/>
                <a:gd name="T9" fmla="*/ 413 h 413"/>
                <a:gd name="T10" fmla="*/ 0 w 212"/>
                <a:gd name="T11" fmla="*/ 310 h 413"/>
                <a:gd name="T12" fmla="*/ 0 w 212"/>
                <a:gd name="T13" fmla="*/ 103 h 413"/>
                <a:gd name="T14" fmla="*/ 69 w 212"/>
                <a:gd name="T15" fmla="*/ 309 h 413"/>
                <a:gd name="T16" fmla="*/ 106 w 212"/>
                <a:gd name="T17" fmla="*/ 353 h 413"/>
                <a:gd name="T18" fmla="*/ 143 w 212"/>
                <a:gd name="T19" fmla="*/ 309 h 413"/>
                <a:gd name="T20" fmla="*/ 143 w 212"/>
                <a:gd name="T21" fmla="*/ 105 h 413"/>
                <a:gd name="T22" fmla="*/ 106 w 212"/>
                <a:gd name="T23" fmla="*/ 60 h 413"/>
                <a:gd name="T24" fmla="*/ 69 w 212"/>
                <a:gd name="T25" fmla="*/ 105 h 413"/>
                <a:gd name="T26" fmla="*/ 69 w 212"/>
                <a:gd name="T27" fmla="*/ 30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413">
                  <a:moveTo>
                    <a:pt x="0" y="103"/>
                  </a:moveTo>
                  <a:cubicBezTo>
                    <a:pt x="0" y="46"/>
                    <a:pt x="34" y="0"/>
                    <a:pt x="106" y="0"/>
                  </a:cubicBezTo>
                  <a:cubicBezTo>
                    <a:pt x="179" y="0"/>
                    <a:pt x="212" y="46"/>
                    <a:pt x="212" y="103"/>
                  </a:cubicBezTo>
                  <a:cubicBezTo>
                    <a:pt x="212" y="310"/>
                    <a:pt x="212" y="310"/>
                    <a:pt x="212" y="310"/>
                  </a:cubicBezTo>
                  <a:cubicBezTo>
                    <a:pt x="212" y="367"/>
                    <a:pt x="179" y="413"/>
                    <a:pt x="106" y="413"/>
                  </a:cubicBezTo>
                  <a:cubicBezTo>
                    <a:pt x="34" y="413"/>
                    <a:pt x="0" y="367"/>
                    <a:pt x="0" y="310"/>
                  </a:cubicBezTo>
                  <a:lnTo>
                    <a:pt x="0" y="103"/>
                  </a:lnTo>
                  <a:close/>
                  <a:moveTo>
                    <a:pt x="69" y="309"/>
                  </a:moveTo>
                  <a:cubicBezTo>
                    <a:pt x="69" y="339"/>
                    <a:pt x="78" y="353"/>
                    <a:pt x="106" y="353"/>
                  </a:cubicBezTo>
                  <a:cubicBezTo>
                    <a:pt x="134" y="353"/>
                    <a:pt x="143" y="339"/>
                    <a:pt x="143" y="309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3" y="75"/>
                    <a:pt x="134" y="60"/>
                    <a:pt x="106" y="60"/>
                  </a:cubicBezTo>
                  <a:cubicBezTo>
                    <a:pt x="78" y="60"/>
                    <a:pt x="69" y="75"/>
                    <a:pt x="69" y="105"/>
                  </a:cubicBezTo>
                  <a:lnTo>
                    <a:pt x="69" y="3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gray">
            <a:xfrm>
              <a:off x="687388" y="998538"/>
              <a:ext cx="217488" cy="458788"/>
            </a:xfrm>
            <a:custGeom>
              <a:avLst/>
              <a:gdLst>
                <a:gd name="T0" fmla="*/ 59 w 190"/>
                <a:gd name="T1" fmla="*/ 5 h 399"/>
                <a:gd name="T2" fmla="*/ 59 w 190"/>
                <a:gd name="T3" fmla="*/ 36 h 399"/>
                <a:gd name="T4" fmla="*/ 60 w 190"/>
                <a:gd name="T5" fmla="*/ 36 h 399"/>
                <a:gd name="T6" fmla="*/ 127 w 190"/>
                <a:gd name="T7" fmla="*/ 0 h 399"/>
                <a:gd name="T8" fmla="*/ 190 w 190"/>
                <a:gd name="T9" fmla="*/ 83 h 399"/>
                <a:gd name="T10" fmla="*/ 190 w 190"/>
                <a:gd name="T11" fmla="*/ 227 h 399"/>
                <a:gd name="T12" fmla="*/ 127 w 190"/>
                <a:gd name="T13" fmla="*/ 310 h 399"/>
                <a:gd name="T14" fmla="*/ 62 w 190"/>
                <a:gd name="T15" fmla="*/ 279 h 399"/>
                <a:gd name="T16" fmla="*/ 62 w 190"/>
                <a:gd name="T17" fmla="*/ 399 h 399"/>
                <a:gd name="T18" fmla="*/ 0 w 190"/>
                <a:gd name="T19" fmla="*/ 399 h 399"/>
                <a:gd name="T20" fmla="*/ 0 w 190"/>
                <a:gd name="T21" fmla="*/ 5 h 399"/>
                <a:gd name="T22" fmla="*/ 59 w 190"/>
                <a:gd name="T23" fmla="*/ 5 h 399"/>
                <a:gd name="T24" fmla="*/ 62 w 190"/>
                <a:gd name="T25" fmla="*/ 243 h 399"/>
                <a:gd name="T26" fmla="*/ 98 w 190"/>
                <a:gd name="T27" fmla="*/ 259 h 399"/>
                <a:gd name="T28" fmla="*/ 128 w 190"/>
                <a:gd name="T29" fmla="*/ 211 h 399"/>
                <a:gd name="T30" fmla="*/ 128 w 190"/>
                <a:gd name="T31" fmla="*/ 99 h 399"/>
                <a:gd name="T32" fmla="*/ 98 w 190"/>
                <a:gd name="T33" fmla="*/ 51 h 399"/>
                <a:gd name="T34" fmla="*/ 62 w 190"/>
                <a:gd name="T35" fmla="*/ 66 h 399"/>
                <a:gd name="T36" fmla="*/ 62 w 190"/>
                <a:gd name="T37" fmla="*/ 24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399">
                  <a:moveTo>
                    <a:pt x="59" y="5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1" y="10"/>
                    <a:pt x="96" y="0"/>
                    <a:pt x="127" y="0"/>
                  </a:cubicBezTo>
                  <a:cubicBezTo>
                    <a:pt x="166" y="0"/>
                    <a:pt x="190" y="29"/>
                    <a:pt x="190" y="83"/>
                  </a:cubicBezTo>
                  <a:cubicBezTo>
                    <a:pt x="190" y="227"/>
                    <a:pt x="190" y="227"/>
                    <a:pt x="190" y="227"/>
                  </a:cubicBezTo>
                  <a:cubicBezTo>
                    <a:pt x="190" y="281"/>
                    <a:pt x="166" y="310"/>
                    <a:pt x="127" y="310"/>
                  </a:cubicBezTo>
                  <a:cubicBezTo>
                    <a:pt x="99" y="310"/>
                    <a:pt x="87" y="299"/>
                    <a:pt x="62" y="279"/>
                  </a:cubicBezTo>
                  <a:cubicBezTo>
                    <a:pt x="62" y="399"/>
                    <a:pt x="62" y="399"/>
                    <a:pt x="62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59" y="5"/>
                  </a:lnTo>
                  <a:close/>
                  <a:moveTo>
                    <a:pt x="62" y="243"/>
                  </a:moveTo>
                  <a:cubicBezTo>
                    <a:pt x="74" y="252"/>
                    <a:pt x="86" y="259"/>
                    <a:pt x="98" y="259"/>
                  </a:cubicBezTo>
                  <a:cubicBezTo>
                    <a:pt x="114" y="259"/>
                    <a:pt x="128" y="250"/>
                    <a:pt x="128" y="211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60"/>
                    <a:pt x="114" y="51"/>
                    <a:pt x="98" y="51"/>
                  </a:cubicBezTo>
                  <a:cubicBezTo>
                    <a:pt x="86" y="51"/>
                    <a:pt x="74" y="58"/>
                    <a:pt x="62" y="66"/>
                  </a:cubicBezTo>
                  <a:lnTo>
                    <a:pt x="62" y="2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954088" y="998538"/>
              <a:ext cx="222250" cy="355600"/>
            </a:xfrm>
            <a:custGeom>
              <a:avLst/>
              <a:gdLst>
                <a:gd name="T0" fmla="*/ 193 w 193"/>
                <a:gd name="T1" fmla="*/ 167 h 310"/>
                <a:gd name="T2" fmla="*/ 62 w 193"/>
                <a:gd name="T3" fmla="*/ 167 h 310"/>
                <a:gd name="T4" fmla="*/ 62 w 193"/>
                <a:gd name="T5" fmla="*/ 210 h 310"/>
                <a:gd name="T6" fmla="*/ 97 w 193"/>
                <a:gd name="T7" fmla="*/ 259 h 310"/>
                <a:gd name="T8" fmla="*/ 131 w 193"/>
                <a:gd name="T9" fmla="*/ 210 h 310"/>
                <a:gd name="T10" fmla="*/ 131 w 193"/>
                <a:gd name="T11" fmla="*/ 203 h 310"/>
                <a:gd name="T12" fmla="*/ 193 w 193"/>
                <a:gd name="T13" fmla="*/ 203 h 310"/>
                <a:gd name="T14" fmla="*/ 97 w 193"/>
                <a:gd name="T15" fmla="*/ 310 h 310"/>
                <a:gd name="T16" fmla="*/ 0 w 193"/>
                <a:gd name="T17" fmla="*/ 199 h 310"/>
                <a:gd name="T18" fmla="*/ 0 w 193"/>
                <a:gd name="T19" fmla="*/ 111 h 310"/>
                <a:gd name="T20" fmla="*/ 97 w 193"/>
                <a:gd name="T21" fmla="*/ 0 h 310"/>
                <a:gd name="T22" fmla="*/ 193 w 193"/>
                <a:gd name="T23" fmla="*/ 111 h 310"/>
                <a:gd name="T24" fmla="*/ 193 w 193"/>
                <a:gd name="T25" fmla="*/ 167 h 310"/>
                <a:gd name="T26" fmla="*/ 131 w 193"/>
                <a:gd name="T27" fmla="*/ 115 h 310"/>
                <a:gd name="T28" fmla="*/ 131 w 193"/>
                <a:gd name="T29" fmla="*/ 100 h 310"/>
                <a:gd name="T30" fmla="*/ 97 w 193"/>
                <a:gd name="T31" fmla="*/ 51 h 310"/>
                <a:gd name="T32" fmla="*/ 62 w 193"/>
                <a:gd name="T33" fmla="*/ 100 h 310"/>
                <a:gd name="T34" fmla="*/ 62 w 193"/>
                <a:gd name="T35" fmla="*/ 115 h 310"/>
                <a:gd name="T36" fmla="*/ 131 w 193"/>
                <a:gd name="T37" fmla="*/ 1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310">
                  <a:moveTo>
                    <a:pt x="193" y="167"/>
                  </a:moveTo>
                  <a:cubicBezTo>
                    <a:pt x="62" y="167"/>
                    <a:pt x="62" y="167"/>
                    <a:pt x="62" y="167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2" y="245"/>
                    <a:pt x="74" y="259"/>
                    <a:pt x="97" y="259"/>
                  </a:cubicBezTo>
                  <a:cubicBezTo>
                    <a:pt x="119" y="259"/>
                    <a:pt x="131" y="245"/>
                    <a:pt x="131" y="210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93" y="203"/>
                    <a:pt x="193" y="203"/>
                    <a:pt x="193" y="203"/>
                  </a:cubicBezTo>
                  <a:cubicBezTo>
                    <a:pt x="192" y="267"/>
                    <a:pt x="166" y="310"/>
                    <a:pt x="97" y="310"/>
                  </a:cubicBezTo>
                  <a:cubicBezTo>
                    <a:pt x="25" y="310"/>
                    <a:pt x="0" y="265"/>
                    <a:pt x="0" y="19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45"/>
                    <a:pt x="25" y="0"/>
                    <a:pt x="97" y="0"/>
                  </a:cubicBezTo>
                  <a:cubicBezTo>
                    <a:pt x="168" y="0"/>
                    <a:pt x="193" y="45"/>
                    <a:pt x="193" y="111"/>
                  </a:cubicBezTo>
                  <a:lnTo>
                    <a:pt x="193" y="167"/>
                  </a:lnTo>
                  <a:close/>
                  <a:moveTo>
                    <a:pt x="131" y="115"/>
                  </a:moveTo>
                  <a:cubicBezTo>
                    <a:pt x="131" y="100"/>
                    <a:pt x="131" y="100"/>
                    <a:pt x="131" y="100"/>
                  </a:cubicBezTo>
                  <a:cubicBezTo>
                    <a:pt x="131" y="65"/>
                    <a:pt x="119" y="51"/>
                    <a:pt x="97" y="51"/>
                  </a:cubicBezTo>
                  <a:cubicBezTo>
                    <a:pt x="74" y="51"/>
                    <a:pt x="62" y="65"/>
                    <a:pt x="62" y="100"/>
                  </a:cubicBezTo>
                  <a:cubicBezTo>
                    <a:pt x="62" y="115"/>
                    <a:pt x="62" y="115"/>
                    <a:pt x="62" y="115"/>
                  </a:cubicBezTo>
                  <a:lnTo>
                    <a:pt x="131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gray">
            <a:xfrm>
              <a:off x="1222375" y="998538"/>
              <a:ext cx="214313" cy="350838"/>
            </a:xfrm>
            <a:custGeom>
              <a:avLst/>
              <a:gdLst>
                <a:gd name="T0" fmla="*/ 0 w 187"/>
                <a:gd name="T1" fmla="*/ 305 h 305"/>
                <a:gd name="T2" fmla="*/ 0 w 187"/>
                <a:gd name="T3" fmla="*/ 5 h 305"/>
                <a:gd name="T4" fmla="*/ 59 w 187"/>
                <a:gd name="T5" fmla="*/ 5 h 305"/>
                <a:gd name="T6" fmla="*/ 59 w 187"/>
                <a:gd name="T7" fmla="*/ 35 h 305"/>
                <a:gd name="T8" fmla="*/ 135 w 187"/>
                <a:gd name="T9" fmla="*/ 0 h 305"/>
                <a:gd name="T10" fmla="*/ 187 w 187"/>
                <a:gd name="T11" fmla="*/ 63 h 305"/>
                <a:gd name="T12" fmla="*/ 187 w 187"/>
                <a:gd name="T13" fmla="*/ 305 h 305"/>
                <a:gd name="T14" fmla="*/ 125 w 187"/>
                <a:gd name="T15" fmla="*/ 305 h 305"/>
                <a:gd name="T16" fmla="*/ 125 w 187"/>
                <a:gd name="T17" fmla="*/ 73 h 305"/>
                <a:gd name="T18" fmla="*/ 103 w 187"/>
                <a:gd name="T19" fmla="*/ 51 h 305"/>
                <a:gd name="T20" fmla="*/ 63 w 187"/>
                <a:gd name="T21" fmla="*/ 70 h 305"/>
                <a:gd name="T22" fmla="*/ 63 w 187"/>
                <a:gd name="T23" fmla="*/ 305 h 305"/>
                <a:gd name="T24" fmla="*/ 0 w 187"/>
                <a:gd name="T2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05">
                  <a:moveTo>
                    <a:pt x="0" y="30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85" y="13"/>
                    <a:pt x="99" y="0"/>
                    <a:pt x="135" y="0"/>
                  </a:cubicBezTo>
                  <a:cubicBezTo>
                    <a:pt x="168" y="0"/>
                    <a:pt x="187" y="24"/>
                    <a:pt x="187" y="63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25" y="305"/>
                    <a:pt x="125" y="305"/>
                    <a:pt x="125" y="305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5" y="58"/>
                    <a:pt x="116" y="51"/>
                    <a:pt x="103" y="51"/>
                  </a:cubicBezTo>
                  <a:cubicBezTo>
                    <a:pt x="89" y="51"/>
                    <a:pt x="77" y="59"/>
                    <a:pt x="63" y="70"/>
                  </a:cubicBezTo>
                  <a:cubicBezTo>
                    <a:pt x="63" y="305"/>
                    <a:pt x="63" y="305"/>
                    <a:pt x="63" y="305"/>
                  </a:cubicBezTo>
                  <a:lnTo>
                    <a:pt x="0" y="3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gray">
            <a:xfrm>
              <a:off x="1492250" y="887413"/>
              <a:ext cx="241300" cy="461963"/>
            </a:xfrm>
            <a:custGeom>
              <a:avLst/>
              <a:gdLst>
                <a:gd name="T0" fmla="*/ 0 w 211"/>
                <a:gd name="T1" fmla="*/ 0 h 402"/>
                <a:gd name="T2" fmla="*/ 102 w 211"/>
                <a:gd name="T3" fmla="*/ 0 h 402"/>
                <a:gd name="T4" fmla="*/ 211 w 211"/>
                <a:gd name="T5" fmla="*/ 121 h 402"/>
                <a:gd name="T6" fmla="*/ 211 w 211"/>
                <a:gd name="T7" fmla="*/ 280 h 402"/>
                <a:gd name="T8" fmla="*/ 102 w 211"/>
                <a:gd name="T9" fmla="*/ 402 h 402"/>
                <a:gd name="T10" fmla="*/ 0 w 211"/>
                <a:gd name="T11" fmla="*/ 402 h 402"/>
                <a:gd name="T12" fmla="*/ 0 w 211"/>
                <a:gd name="T13" fmla="*/ 0 h 402"/>
                <a:gd name="T14" fmla="*/ 69 w 211"/>
                <a:gd name="T15" fmla="*/ 345 h 402"/>
                <a:gd name="T16" fmla="*/ 93 w 211"/>
                <a:gd name="T17" fmla="*/ 345 h 402"/>
                <a:gd name="T18" fmla="*/ 142 w 211"/>
                <a:gd name="T19" fmla="*/ 289 h 402"/>
                <a:gd name="T20" fmla="*/ 142 w 211"/>
                <a:gd name="T21" fmla="*/ 113 h 402"/>
                <a:gd name="T22" fmla="*/ 93 w 211"/>
                <a:gd name="T23" fmla="*/ 57 h 402"/>
                <a:gd name="T24" fmla="*/ 69 w 211"/>
                <a:gd name="T25" fmla="*/ 57 h 402"/>
                <a:gd name="T26" fmla="*/ 69 w 211"/>
                <a:gd name="T27" fmla="*/ 34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402">
                  <a:moveTo>
                    <a:pt x="0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74" y="0"/>
                    <a:pt x="211" y="39"/>
                    <a:pt x="211" y="121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11" y="363"/>
                    <a:pt x="174" y="402"/>
                    <a:pt x="102" y="402"/>
                  </a:cubicBezTo>
                  <a:cubicBezTo>
                    <a:pt x="0" y="402"/>
                    <a:pt x="0" y="402"/>
                    <a:pt x="0" y="402"/>
                  </a:cubicBezTo>
                  <a:lnTo>
                    <a:pt x="0" y="0"/>
                  </a:lnTo>
                  <a:close/>
                  <a:moveTo>
                    <a:pt x="69" y="345"/>
                  </a:moveTo>
                  <a:cubicBezTo>
                    <a:pt x="93" y="345"/>
                    <a:pt x="93" y="345"/>
                    <a:pt x="93" y="345"/>
                  </a:cubicBezTo>
                  <a:cubicBezTo>
                    <a:pt x="129" y="345"/>
                    <a:pt x="142" y="331"/>
                    <a:pt x="142" y="2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71"/>
                    <a:pt x="129" y="57"/>
                    <a:pt x="93" y="57"/>
                  </a:cubicBezTo>
                  <a:cubicBezTo>
                    <a:pt x="69" y="57"/>
                    <a:pt x="69" y="57"/>
                    <a:pt x="69" y="57"/>
                  </a:cubicBezTo>
                  <a:lnTo>
                    <a:pt x="69" y="3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gray">
            <a:xfrm>
              <a:off x="1785938" y="887413"/>
              <a:ext cx="242888" cy="461963"/>
            </a:xfrm>
            <a:custGeom>
              <a:avLst/>
              <a:gdLst>
                <a:gd name="T0" fmla="*/ 0 w 153"/>
                <a:gd name="T1" fmla="*/ 291 h 291"/>
                <a:gd name="T2" fmla="*/ 0 w 153"/>
                <a:gd name="T3" fmla="*/ 0 h 291"/>
                <a:gd name="T4" fmla="*/ 46 w 153"/>
                <a:gd name="T5" fmla="*/ 0 h 291"/>
                <a:gd name="T6" fmla="*/ 107 w 153"/>
                <a:gd name="T7" fmla="*/ 166 h 291"/>
                <a:gd name="T8" fmla="*/ 108 w 153"/>
                <a:gd name="T9" fmla="*/ 166 h 291"/>
                <a:gd name="T10" fmla="*/ 108 w 153"/>
                <a:gd name="T11" fmla="*/ 0 h 291"/>
                <a:gd name="T12" fmla="*/ 153 w 153"/>
                <a:gd name="T13" fmla="*/ 0 h 291"/>
                <a:gd name="T14" fmla="*/ 153 w 153"/>
                <a:gd name="T15" fmla="*/ 291 h 291"/>
                <a:gd name="T16" fmla="*/ 110 w 153"/>
                <a:gd name="T17" fmla="*/ 291 h 291"/>
                <a:gd name="T18" fmla="*/ 46 w 153"/>
                <a:gd name="T19" fmla="*/ 109 h 291"/>
                <a:gd name="T20" fmla="*/ 45 w 153"/>
                <a:gd name="T21" fmla="*/ 109 h 291"/>
                <a:gd name="T22" fmla="*/ 45 w 153"/>
                <a:gd name="T23" fmla="*/ 291 h 291"/>
                <a:gd name="T24" fmla="*/ 0 w 153"/>
                <a:gd name="T2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291">
                  <a:moveTo>
                    <a:pt x="0" y="291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0"/>
                  </a:lnTo>
                  <a:lnTo>
                    <a:pt x="153" y="0"/>
                  </a:lnTo>
                  <a:lnTo>
                    <a:pt x="153" y="291"/>
                  </a:lnTo>
                  <a:lnTo>
                    <a:pt x="110" y="291"/>
                  </a:lnTo>
                  <a:lnTo>
                    <a:pt x="46" y="109"/>
                  </a:lnTo>
                  <a:lnTo>
                    <a:pt x="45" y="109"/>
                  </a:lnTo>
                  <a:lnTo>
                    <a:pt x="45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gray">
            <a:xfrm>
              <a:off x="2074863" y="874712"/>
              <a:ext cx="244475" cy="474663"/>
            </a:xfrm>
            <a:custGeom>
              <a:avLst/>
              <a:gdLst>
                <a:gd name="T0" fmla="*/ 144 w 213"/>
                <a:gd name="T1" fmla="*/ 105 h 413"/>
                <a:gd name="T2" fmla="*/ 107 w 213"/>
                <a:gd name="T3" fmla="*/ 60 h 413"/>
                <a:gd name="T4" fmla="*/ 72 w 213"/>
                <a:gd name="T5" fmla="*/ 100 h 413"/>
                <a:gd name="T6" fmla="*/ 213 w 213"/>
                <a:gd name="T7" fmla="*/ 310 h 413"/>
                <a:gd name="T8" fmla="*/ 104 w 213"/>
                <a:gd name="T9" fmla="*/ 413 h 413"/>
                <a:gd name="T10" fmla="*/ 0 w 213"/>
                <a:gd name="T11" fmla="*/ 302 h 413"/>
                <a:gd name="T12" fmla="*/ 66 w 213"/>
                <a:gd name="T13" fmla="*/ 292 h 413"/>
                <a:gd name="T14" fmla="*/ 107 w 213"/>
                <a:gd name="T15" fmla="*/ 353 h 413"/>
                <a:gd name="T16" fmla="*/ 147 w 213"/>
                <a:gd name="T17" fmla="*/ 316 h 413"/>
                <a:gd name="T18" fmla="*/ 7 w 213"/>
                <a:gd name="T19" fmla="*/ 100 h 413"/>
                <a:gd name="T20" fmla="*/ 114 w 213"/>
                <a:gd name="T21" fmla="*/ 0 h 413"/>
                <a:gd name="T22" fmla="*/ 209 w 213"/>
                <a:gd name="T23" fmla="*/ 98 h 413"/>
                <a:gd name="T24" fmla="*/ 144 w 213"/>
                <a:gd name="T25" fmla="*/ 1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413">
                  <a:moveTo>
                    <a:pt x="144" y="105"/>
                  </a:moveTo>
                  <a:cubicBezTo>
                    <a:pt x="141" y="70"/>
                    <a:pt x="123" y="60"/>
                    <a:pt x="107" y="60"/>
                  </a:cubicBezTo>
                  <a:cubicBezTo>
                    <a:pt x="85" y="60"/>
                    <a:pt x="72" y="75"/>
                    <a:pt x="72" y="100"/>
                  </a:cubicBezTo>
                  <a:cubicBezTo>
                    <a:pt x="72" y="168"/>
                    <a:pt x="213" y="201"/>
                    <a:pt x="213" y="310"/>
                  </a:cubicBezTo>
                  <a:cubicBezTo>
                    <a:pt x="213" y="376"/>
                    <a:pt x="168" y="413"/>
                    <a:pt x="104" y="413"/>
                  </a:cubicBezTo>
                  <a:cubicBezTo>
                    <a:pt x="40" y="413"/>
                    <a:pt x="3" y="362"/>
                    <a:pt x="0" y="302"/>
                  </a:cubicBezTo>
                  <a:cubicBezTo>
                    <a:pt x="66" y="292"/>
                    <a:pt x="66" y="292"/>
                    <a:pt x="66" y="292"/>
                  </a:cubicBezTo>
                  <a:cubicBezTo>
                    <a:pt x="69" y="333"/>
                    <a:pt x="85" y="353"/>
                    <a:pt x="107" y="353"/>
                  </a:cubicBezTo>
                  <a:cubicBezTo>
                    <a:pt x="131" y="353"/>
                    <a:pt x="147" y="340"/>
                    <a:pt x="147" y="316"/>
                  </a:cubicBezTo>
                  <a:cubicBezTo>
                    <a:pt x="147" y="237"/>
                    <a:pt x="7" y="216"/>
                    <a:pt x="7" y="100"/>
                  </a:cubicBezTo>
                  <a:cubicBezTo>
                    <a:pt x="7" y="36"/>
                    <a:pt x="46" y="0"/>
                    <a:pt x="114" y="0"/>
                  </a:cubicBezTo>
                  <a:cubicBezTo>
                    <a:pt x="170" y="0"/>
                    <a:pt x="203" y="41"/>
                    <a:pt x="209" y="98"/>
                  </a:cubicBezTo>
                  <a:lnTo>
                    <a:pt x="14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0" name="Picture 19" descr="OpenDNS_80k_Lef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46" y="4508842"/>
            <a:ext cx="2041652" cy="3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53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2" y="58844"/>
            <a:ext cx="7961868" cy="724570"/>
          </a:xfrm>
        </p:spPr>
        <p:txBody>
          <a:bodyPr bIns="45720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lang="en-US" altLang="zh-TW" sz="2400" b="0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PMingLiU" pitchFamily="18" charset="-120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3932" y="1125538"/>
            <a:ext cx="7961868" cy="3795553"/>
          </a:xfr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1pPr>
            <a:lvl2pPr marL="630238" indent="-17303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Font typeface="Calibri" pitchFamily="34" charset="0"/>
              <a:buChar char="‒"/>
              <a:defRPr sz="1600">
                <a:solidFill>
                  <a:schemeClr val="tx1"/>
                </a:solidFill>
                <a:latin typeface="+mn-lt"/>
              </a:defRPr>
            </a:lvl2pPr>
            <a:lvl3pPr marL="1087438" indent="-17303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Font typeface="Calibri" pitchFamily="34" charset="0"/>
              <a:buChar char="‒"/>
              <a:defRPr sz="1400">
                <a:solidFill>
                  <a:schemeClr val="tx1"/>
                </a:solidFill>
                <a:latin typeface="+mn-lt"/>
              </a:defRPr>
            </a:lvl3pPr>
            <a:lvl4pPr marL="1544638" indent="-17303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Font typeface="Calibri" pitchFamily="34" charset="0"/>
              <a:buChar char="‒"/>
              <a:defRPr sz="12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3932" y="747853"/>
            <a:ext cx="7961868" cy="305082"/>
          </a:xfrm>
        </p:spPr>
        <p:txBody>
          <a:bodyPr tIns="45720">
            <a:no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kumimoji="1" lang="en-US" sz="2000" kern="1200" dirty="0" smtClean="0">
                <a:solidFill>
                  <a:schemeClr val="accent2"/>
                </a:solidFill>
                <a:latin typeface="Franklin Gothic Book" panose="020B0503020102020204" pitchFamily="34" charset="0"/>
                <a:ea typeface="PMingLiU" pitchFamily="18" charset="-120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467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2" y="58844"/>
            <a:ext cx="7961868" cy="7245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 lang="en-US" dirty="0"/>
            </a:lvl1pPr>
          </a:lstStyle>
          <a:p>
            <a:pPr lvl="0" eaLnBrk="0" hangingPunct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3932" y="1125538"/>
            <a:ext cx="7961868" cy="3795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</a:lstStyle>
          <a:p>
            <a:pPr lvl="0">
              <a:spcAft>
                <a:spcPts val="0"/>
              </a:spcAft>
            </a:pPr>
            <a:r>
              <a:rPr lang="en-US" dirty="0" smtClean="0"/>
              <a:t>First level</a:t>
            </a:r>
          </a:p>
          <a:p>
            <a:pPr lvl="1" eaLnBrk="0" hangingPunct="0">
              <a:spcAft>
                <a:spcPts val="0"/>
              </a:spcAft>
              <a:buFont typeface="Calibri" pitchFamily="34" charset="0"/>
              <a:buChar char="‒"/>
            </a:pPr>
            <a:r>
              <a:rPr lang="en-US" dirty="0" smtClean="0"/>
              <a:t>Second level</a:t>
            </a:r>
          </a:p>
          <a:p>
            <a:pPr lvl="2" eaLnBrk="0" hangingPunct="0"/>
            <a:r>
              <a:rPr lang="en-US" dirty="0" smtClean="0"/>
              <a:t>Third level</a:t>
            </a:r>
          </a:p>
          <a:p>
            <a:pPr lvl="3" eaLnBrk="0" hangingPunct="0">
              <a:buFont typeface="Calibri" pitchFamily="34" charset="0"/>
              <a:buChar char="‒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6232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2" y="58844"/>
            <a:ext cx="7961868" cy="724570"/>
          </a:xfrm>
        </p:spPr>
        <p:txBody>
          <a:bodyPr bIns="45720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lang="en-US" altLang="zh-TW" sz="2400" b="0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PMingLiU" pitchFamily="18" charset="-120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3932" y="747853"/>
            <a:ext cx="7961868" cy="305082"/>
          </a:xfrm>
        </p:spPr>
        <p:txBody>
          <a:bodyPr tIns="45720">
            <a:no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kumimoji="1" lang="en-US" sz="2000" kern="1200" dirty="0" smtClean="0">
                <a:solidFill>
                  <a:schemeClr val="accent2"/>
                </a:solidFill>
                <a:latin typeface="Franklin Gothic Book" panose="020B0503020102020204" pitchFamily="34" charset="0"/>
                <a:ea typeface="PMingLiU" pitchFamily="18" charset="-120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55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2" y="60986"/>
            <a:ext cx="7961868" cy="7245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 lang="en-US" dirty="0"/>
            </a:lvl1pPr>
          </a:lstStyle>
          <a:p>
            <a:pPr lvl="0" eaLnBrk="0" hangingPunct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32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3932" y="747853"/>
            <a:ext cx="7961868" cy="305082"/>
          </a:xfrm>
        </p:spPr>
        <p:txBody>
          <a:bodyPr tIns="45720">
            <a:no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kumimoji="1" lang="en-US" sz="2000" kern="1200" dirty="0" smtClean="0">
                <a:solidFill>
                  <a:schemeClr val="accent2"/>
                </a:solidFill>
                <a:latin typeface="Franklin Gothic Book" panose="020B0503020102020204" pitchFamily="34" charset="0"/>
                <a:ea typeface="PMingLiU" pitchFamily="18" charset="-120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2" y="58844"/>
            <a:ext cx="7961868" cy="7245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 eaLnBrk="0" hangingPunct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603504" y="1431131"/>
            <a:ext cx="7967472" cy="335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81"/>
          <a:stretch/>
        </p:blipFill>
        <p:spPr bwMode="auto">
          <a:xfrm>
            <a:off x="8302752" y="4774005"/>
            <a:ext cx="841248" cy="2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395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naas\Documents\YN design business\clients\Open DNS\source\Final Images and Illustrations\png\Clouds_Illustrati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-1"/>
            <a:ext cx="9143999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 Same Side Corner Rectangle 6"/>
          <p:cNvSpPr/>
          <p:nvPr userDrawn="1"/>
        </p:nvSpPr>
        <p:spPr bwMode="gray">
          <a:xfrm>
            <a:off x="822960" y="0"/>
            <a:ext cx="7491984" cy="4376928"/>
          </a:xfrm>
          <a:prstGeom prst="round2SameRect">
            <a:avLst>
              <a:gd name="adj1" fmla="val 0"/>
              <a:gd name="adj2" fmla="val 4393"/>
            </a:avLst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83360" y="646176"/>
            <a:ext cx="6161024" cy="2664714"/>
          </a:xfrm>
        </p:spPr>
        <p:txBody>
          <a:bodyPr lIns="91440" rIns="91440"/>
          <a:lstStyle>
            <a:lvl1pPr marL="171450" indent="-171450">
              <a:lnSpc>
                <a:spcPct val="100000"/>
              </a:lnSpc>
              <a:spcBef>
                <a:spcPts val="0"/>
              </a:spcBef>
              <a:buNone/>
              <a:defRPr kumimoji="1" lang="en-US" sz="4000" i="0" kern="1200" baseline="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PMingLiU" pitchFamily="18" charset="-120"/>
                <a:cs typeface="+mn-cs"/>
              </a:defRPr>
            </a:lvl1pPr>
          </a:lstStyle>
          <a:p>
            <a:pPr lvl="0"/>
            <a:r>
              <a:rPr lang="en-US" dirty="0" smtClean="0"/>
              <a:t>“Click to edit Master text styles quote content goes here…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666240" y="3490913"/>
            <a:ext cx="4536440" cy="316325"/>
          </a:xfrm>
        </p:spPr>
        <p:txBody>
          <a:bodyPr lIns="91440" tIns="0" rIns="91440" bIns="0" anchor="b" anchorCtr="0"/>
          <a:lstStyle>
            <a:lvl1pPr marL="0" indent="0">
              <a:buNone/>
              <a:defRPr kumimoji="1" lang="en-US" sz="1800" b="0" kern="1200" dirty="0" smtClean="0">
                <a:solidFill>
                  <a:schemeClr val="accent1"/>
                </a:solidFill>
                <a:latin typeface="+mj-lt"/>
                <a:ea typeface="PMingLiU" pitchFamily="18" charset="-120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666240" y="3818074"/>
            <a:ext cx="4536440" cy="343218"/>
          </a:xfrm>
        </p:spPr>
        <p:txBody>
          <a:bodyPr lIns="91440" tIns="0" rIns="91440" bIns="0"/>
          <a:lstStyle>
            <a:lvl1pPr marL="0" indent="0">
              <a:buNone/>
              <a:defRPr kumimoji="1" lang="en-US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PMingLiU" pitchFamily="18" charset="-120"/>
                <a:cs typeface="+mn-cs"/>
              </a:defRPr>
            </a:lvl1pPr>
          </a:lstStyle>
          <a:p>
            <a:pPr lvl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74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5" descr="C:\Users\ynaas\Documents\YN design business\clients\Open DNS\art\jpg\Final\quote_ripples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-3175"/>
            <a:ext cx="9144001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 Same Side Corner Rectangle 6"/>
          <p:cNvSpPr/>
          <p:nvPr userDrawn="1"/>
        </p:nvSpPr>
        <p:spPr bwMode="gray">
          <a:xfrm>
            <a:off x="822960" y="0"/>
            <a:ext cx="7491984" cy="4376928"/>
          </a:xfrm>
          <a:prstGeom prst="round2SameRect">
            <a:avLst>
              <a:gd name="adj1" fmla="val 0"/>
              <a:gd name="adj2" fmla="val 4393"/>
            </a:avLst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b="0" i="0" u="none" strike="noStrike" cap="none" normalizeH="0" baseline="0" dirty="0">
              <a:ln>
                <a:noFill/>
              </a:ln>
              <a:effectLst/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1483360" y="646176"/>
            <a:ext cx="6161024" cy="2664714"/>
          </a:xfrm>
        </p:spPr>
        <p:txBody>
          <a:bodyPr lIns="91440" rIns="91440"/>
          <a:lstStyle>
            <a:lvl1pPr marL="171450" indent="-171450">
              <a:lnSpc>
                <a:spcPct val="100000"/>
              </a:lnSpc>
              <a:spcBef>
                <a:spcPts val="0"/>
              </a:spcBef>
              <a:buNone/>
              <a:defRPr kumimoji="1" lang="en-US" sz="4000" i="0" kern="1200" baseline="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PMingLiU" pitchFamily="18" charset="-120"/>
                <a:cs typeface="+mn-cs"/>
              </a:defRPr>
            </a:lvl1pPr>
          </a:lstStyle>
          <a:p>
            <a:pPr lvl="0"/>
            <a:r>
              <a:rPr lang="en-US" dirty="0" smtClean="0"/>
              <a:t>“Click to edit Master text styles quote content goes here…</a:t>
            </a:r>
          </a:p>
        </p:txBody>
      </p:sp>
      <p:sp>
        <p:nvSpPr>
          <p:cNvPr id="8" name="Text Placeholder 4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1666240" y="3490913"/>
            <a:ext cx="4536440" cy="316325"/>
          </a:xfrm>
        </p:spPr>
        <p:txBody>
          <a:bodyPr lIns="91440" tIns="0" rIns="91440" bIns="0" anchor="b" anchorCtr="0"/>
          <a:lstStyle>
            <a:lvl1pPr marL="0" indent="0">
              <a:buNone/>
              <a:defRPr kumimoji="1" lang="en-US" sz="1800" b="0" kern="1200" dirty="0" smtClean="0">
                <a:solidFill>
                  <a:schemeClr val="accent1"/>
                </a:solidFill>
                <a:latin typeface="+mj-lt"/>
                <a:ea typeface="PMingLiU" pitchFamily="18" charset="-120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 userDrawn="1">
            <p:ph type="body" sz="quarter" idx="12"/>
          </p:nvPr>
        </p:nvSpPr>
        <p:spPr bwMode="gray">
          <a:xfrm>
            <a:off x="1666240" y="3818074"/>
            <a:ext cx="4536440" cy="343218"/>
          </a:xfrm>
        </p:spPr>
        <p:txBody>
          <a:bodyPr lIns="91440" tIns="0" rIns="91440" bIns="0"/>
          <a:lstStyle>
            <a:lvl1pPr marL="0" indent="0">
              <a:buNone/>
              <a:defRPr kumimoji="1" lang="en-US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ea typeface="PMingLiU" pitchFamily="18" charset="-120"/>
                <a:cs typeface="+mn-cs"/>
              </a:defRPr>
            </a:lvl1pPr>
          </a:lstStyle>
          <a:p>
            <a:pPr lvl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838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932" y="60961"/>
            <a:ext cx="7963932" cy="7245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 eaLnBrk="0" hangingPunct="0"/>
            <a:r>
              <a:rPr lang="en-US" altLang="zh-TW" smtClean="0"/>
              <a:t>Click to edit Master title style</a:t>
            </a:r>
            <a:endParaRPr lang="en-US" altLang="zh-TW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932" y="1126331"/>
            <a:ext cx="7961868" cy="378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/>
              <a:t>First level</a:t>
            </a:r>
          </a:p>
          <a:p>
            <a:pPr marL="630238" lvl="1" indent="-17303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Calibri" pitchFamily="34" charset="0"/>
              <a:buChar char="‒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326526" y="4802919"/>
            <a:ext cx="551298" cy="274097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kern="1200" smtClean="0">
                <a:solidFill>
                  <a:schemeClr val="bg2"/>
                </a:solidFill>
                <a:latin typeface="+mj-lt"/>
                <a:ea typeface="PMingLiU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9pPr>
          </a:lstStyle>
          <a:p>
            <a:pPr algn="l"/>
            <a:fld id="{EB2FDD38-120B-4B19-A7C2-2DBD26B4A366}" type="slidenum">
              <a:rPr lang="en-US" sz="10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1000" dirty="0">
              <a:solidFill>
                <a:schemeClr val="bg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12" r:id="rId3"/>
    <p:sldLayoutId id="2147483821" r:id="rId4"/>
    <p:sldLayoutId id="2147483871" r:id="rId5"/>
    <p:sldLayoutId id="2147483822" r:id="rId6"/>
    <p:sldLayoutId id="2147483866" r:id="rId7"/>
    <p:sldLayoutId id="2147483855" r:id="rId8"/>
    <p:sldLayoutId id="2147483868" r:id="rId9"/>
    <p:sldLayoutId id="2147483863" r:id="rId10"/>
    <p:sldLayoutId id="2147483807" r:id="rId11"/>
    <p:sldLayoutId id="2147483810" r:id="rId12"/>
    <p:sldLayoutId id="2147483874" r:id="rId13"/>
    <p:sldLayoutId id="2147483875" r:id="rId14"/>
    <p:sldLayoutId id="2147483876" r:id="rId15"/>
    <p:sldLayoutId id="2147483873" r:id="rId16"/>
    <p:sldLayoutId id="2147483877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lang="en-US" altLang="zh-TW" sz="2400" b="0" kern="1200" dirty="0">
          <a:solidFill>
            <a:schemeClr val="tx1"/>
          </a:solidFill>
          <a:latin typeface="Franklin Gothic Medium" panose="020B0603020102020204" pitchFamily="34" charset="0"/>
          <a:ea typeface="PMingLiU" pitchFamily="18" charset="-120"/>
          <a:cs typeface="+mn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PMingLiU" pitchFamily="18" charset="-120"/>
          <a:cs typeface="新細明體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PMingLiU" pitchFamily="18" charset="-120"/>
          <a:cs typeface="新細明體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PMingLiU" pitchFamily="18" charset="-120"/>
          <a:cs typeface="新細明體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PMingLiU" pitchFamily="18" charset="-120"/>
          <a:cs typeface="新細明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新細明體" charset="0"/>
          <a:cs typeface="新細明體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新細明體" charset="0"/>
          <a:cs typeface="新細明體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新細明體" charset="0"/>
          <a:cs typeface="新細明體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新細明體" charset="0"/>
          <a:cs typeface="新細明體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5"/>
        </a:buClr>
        <a:buFont typeface="Wingdings" panose="05000000000000000000" pitchFamily="2" charset="2"/>
        <a:buChar char="§"/>
        <a:defRPr kumimoji="1" lang="en-US" sz="2000" kern="0" dirty="0" smtClean="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630238" indent="-1730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5"/>
        </a:buClr>
        <a:buChar char="–"/>
        <a:defRPr kumimoji="1" lang="en-US" sz="1600" kern="0" dirty="0" smtClean="0">
          <a:solidFill>
            <a:schemeClr val="bg2"/>
          </a:solidFill>
          <a:latin typeface="+mn-lt"/>
          <a:ea typeface="PMingLiU" pitchFamily="18" charset="-120"/>
          <a:cs typeface="+mn-cs"/>
        </a:defRPr>
      </a:lvl2pPr>
      <a:lvl3pPr marL="1087438" indent="-1730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5"/>
        </a:buClr>
        <a:buFont typeface="Calibri" pitchFamily="34" charset="0"/>
        <a:buChar char="‒"/>
        <a:defRPr kumimoji="1" lang="en-US" sz="1400" kern="0" dirty="0" smtClean="0">
          <a:solidFill>
            <a:schemeClr val="bg2"/>
          </a:solidFill>
          <a:latin typeface="+mn-lt"/>
          <a:ea typeface="PMingLiU" pitchFamily="18" charset="-120"/>
          <a:cs typeface="+mn-cs"/>
        </a:defRPr>
      </a:lvl3pPr>
      <a:lvl4pPr marL="1544638" indent="-1730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5"/>
        </a:buClr>
        <a:buChar char="–"/>
        <a:defRPr kumimoji="1" lang="en-US" sz="1200" kern="0" dirty="0">
          <a:solidFill>
            <a:schemeClr val="bg2"/>
          </a:solidFill>
          <a:latin typeface="+mn-lt"/>
          <a:ea typeface="PMingLiU" pitchFamily="18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PMingLiU" pitchFamily="18" charset="-12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Hartvigsen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Manager, Site Reliability</a:t>
            </a:r>
            <a:r>
              <a:rPr lang="en-US" sz="1200" baseline="0" dirty="0" smtClean="0">
                <a:solidFill>
                  <a:schemeClr val="bg2"/>
                </a:solidFill>
              </a:rPr>
              <a:t> Engineering</a:t>
            </a: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Real World</a:t>
            </a:r>
            <a:r>
              <a:rPr lang="en-US" baseline="0" dirty="0" smtClean="0"/>
              <a:t> Impacts of EDNS Client Subnet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8462" y="6012819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4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62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Hits </a:t>
            </a:r>
            <a:r>
              <a:rPr lang="en-US" dirty="0" err="1"/>
              <a:t>vs</a:t>
            </a:r>
            <a:r>
              <a:rPr lang="en-US" dirty="0"/>
              <a:t> Cache Misses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Cache Miss is no data </a:t>
            </a:r>
            <a:r>
              <a:rPr lang="en-US" b="1" dirty="0" smtClean="0"/>
              <a:t>or</a:t>
            </a:r>
            <a:r>
              <a:rPr lang="en-US" dirty="0" smtClean="0"/>
              <a:t> record with non-matching ECS info</a:t>
            </a:r>
          </a:p>
          <a:p>
            <a:r>
              <a:rPr lang="en-US" dirty="0" smtClean="0"/>
              <a:t>Every failed lookup = 2 + n number of misses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 = number of possible ECS enabled records that </a:t>
            </a:r>
            <a:r>
              <a:rPr lang="en-US" dirty="0"/>
              <a:t>won’t match (max </a:t>
            </a:r>
            <a:r>
              <a:rPr lang="en-US" dirty="0" smtClean="0"/>
              <a:t>16,777,215)</a:t>
            </a:r>
          </a:p>
          <a:p>
            <a:endParaRPr lang="en-US" dirty="0" smtClean="0"/>
          </a:p>
          <a:p>
            <a:r>
              <a:rPr lang="en-US" dirty="0" smtClean="0"/>
              <a:t>Store </a:t>
            </a:r>
            <a:r>
              <a:rPr lang="en-US" dirty="0"/>
              <a:t>ECS ability as a special record in the cache</a:t>
            </a:r>
          </a:p>
          <a:p>
            <a:r>
              <a:rPr lang="en-US" dirty="0"/>
              <a:t>Every successful lookup == 2 cache hits (special record + actual record)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55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0"/>
            <a:ext cx="7786428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84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Churn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Fixed cache size per resolver</a:t>
            </a:r>
          </a:p>
          <a:p>
            <a:r>
              <a:rPr lang="en-US" dirty="0" smtClean="0"/>
              <a:t>Allocate all available memory</a:t>
            </a:r>
          </a:p>
          <a:p>
            <a:pPr lvl="1"/>
            <a:r>
              <a:rPr lang="en-US" dirty="0" smtClean="0"/>
              <a:t>Bi-directional linked list</a:t>
            </a:r>
          </a:p>
          <a:p>
            <a:r>
              <a:rPr lang="en-US" dirty="0" smtClean="0"/>
              <a:t>Measure cache “cycle”</a:t>
            </a:r>
          </a:p>
          <a:p>
            <a:pPr lvl="1"/>
            <a:r>
              <a:rPr lang="en-US" dirty="0" smtClean="0"/>
              <a:t>How often we run out of room in the cache to store something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8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45" y="143918"/>
            <a:ext cx="4598121" cy="2941890"/>
          </a:xfrm>
          <a:prstGeom prst="rect">
            <a:avLst/>
          </a:prstGeom>
        </p:spPr>
      </p:pic>
      <p:pic>
        <p:nvPicPr>
          <p:cNvPr id="6" name="Picture 5" descr="ren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2053088"/>
            <a:ext cx="4546600" cy="29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8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upstream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n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092"/>
            <a:ext cx="9144000" cy="42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5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Bumps in the Road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3932" y="1125538"/>
            <a:ext cx="7978801" cy="3795553"/>
          </a:xfrm>
        </p:spPr>
        <p:txBody>
          <a:bodyPr/>
          <a:lstStyle/>
          <a:p>
            <a:r>
              <a:rPr lang="en-US" dirty="0" smtClean="0"/>
              <a:t>Malformed responses</a:t>
            </a:r>
          </a:p>
          <a:p>
            <a:r>
              <a:rPr lang="en-US" dirty="0" smtClean="0"/>
              <a:t>Common one was getting back additional 0 bits in address</a:t>
            </a:r>
          </a:p>
          <a:p>
            <a:pPr lvl="1"/>
            <a:r>
              <a:rPr lang="en-US" dirty="0" smtClean="0"/>
              <a:t>Remember to chop it to NETMASK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9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Bumps in the Road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Different A records for </a:t>
            </a:r>
            <a:r>
              <a:rPr lang="en-US" dirty="0" err="1" smtClean="0"/>
              <a:t>nameservers</a:t>
            </a:r>
            <a:r>
              <a:rPr lang="en-US" dirty="0" smtClean="0"/>
              <a:t> w/ ECS</a:t>
            </a:r>
          </a:p>
          <a:p>
            <a:pPr lvl="1"/>
            <a:r>
              <a:rPr lang="en-US" dirty="0" err="1" smtClean="0"/>
              <a:t>example.com</a:t>
            </a:r>
            <a:r>
              <a:rPr lang="en-US" dirty="0" smtClean="0"/>
              <a:t> NS ns1.example.com</a:t>
            </a:r>
          </a:p>
          <a:p>
            <a:pPr lvl="1"/>
            <a:r>
              <a:rPr lang="en-US" dirty="0" smtClean="0"/>
              <a:t>ns1.example.com A 192.0.2.53 (for 1.2.3.0/24)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s1.example.com A 192.0.2.153 (for 1.2.4.0/24)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s1.example.com A 192.0.2.253 (no ECS)</a:t>
            </a:r>
          </a:p>
          <a:p>
            <a:pPr lvl="1"/>
            <a:r>
              <a:rPr lang="en-US" dirty="0" smtClean="0"/>
              <a:t>Which records should you use when resolving </a:t>
            </a:r>
            <a:r>
              <a:rPr lang="en-US" dirty="0" err="1" smtClean="0"/>
              <a:t>www.example.com</a:t>
            </a:r>
            <a:r>
              <a:rPr lang="en-US" dirty="0" smtClean="0"/>
              <a:t> for 1.2.3.0/24?</a:t>
            </a:r>
          </a:p>
          <a:p>
            <a:r>
              <a:rPr lang="en-US" dirty="0" smtClean="0"/>
              <a:t>Discussion and clarification around this is welcome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18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01025" y="2031875"/>
            <a:ext cx="812049" cy="1084513"/>
            <a:chOff x="4129691" y="2393022"/>
            <a:chExt cx="812049" cy="1084513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9691" y="2393022"/>
              <a:ext cx="812049" cy="717533"/>
            </a:xfrm>
            <a:custGeom>
              <a:avLst/>
              <a:gdLst/>
              <a:ahLst/>
              <a:cxnLst/>
              <a:rect l="l" t="t" r="r" b="b"/>
              <a:pathLst>
                <a:path w="1082732" h="956710">
                  <a:moveTo>
                    <a:pt x="547796" y="164595"/>
                  </a:moveTo>
                  <a:lnTo>
                    <a:pt x="923280" y="493786"/>
                  </a:lnTo>
                  <a:lnTo>
                    <a:pt x="923280" y="956710"/>
                  </a:lnTo>
                  <a:lnTo>
                    <a:pt x="614663" y="956710"/>
                  </a:lnTo>
                  <a:lnTo>
                    <a:pt x="614663" y="730392"/>
                  </a:lnTo>
                  <a:lnTo>
                    <a:pt x="468069" y="730392"/>
                  </a:lnTo>
                  <a:lnTo>
                    <a:pt x="468069" y="956710"/>
                  </a:lnTo>
                  <a:lnTo>
                    <a:pt x="159452" y="956710"/>
                  </a:lnTo>
                  <a:lnTo>
                    <a:pt x="159452" y="493786"/>
                  </a:lnTo>
                  <a:close/>
                  <a:moveTo>
                    <a:pt x="547796" y="0"/>
                  </a:moveTo>
                  <a:lnTo>
                    <a:pt x="779259" y="208316"/>
                  </a:lnTo>
                  <a:lnTo>
                    <a:pt x="779259" y="115731"/>
                  </a:lnTo>
                  <a:lnTo>
                    <a:pt x="874416" y="115731"/>
                  </a:lnTo>
                  <a:lnTo>
                    <a:pt x="874416" y="293185"/>
                  </a:lnTo>
                  <a:lnTo>
                    <a:pt x="1082732" y="475783"/>
                  </a:lnTo>
                  <a:lnTo>
                    <a:pt x="1033868" y="529791"/>
                  </a:lnTo>
                  <a:lnTo>
                    <a:pt x="784402" y="303473"/>
                  </a:lnTo>
                  <a:lnTo>
                    <a:pt x="779259" y="303473"/>
                  </a:lnTo>
                  <a:lnTo>
                    <a:pt x="547796" y="97729"/>
                  </a:lnTo>
                  <a:lnTo>
                    <a:pt x="48864" y="529791"/>
                  </a:lnTo>
                  <a:lnTo>
                    <a:pt x="0" y="47578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kern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17999" y="3193284"/>
              <a:ext cx="441476" cy="284251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Me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BOI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34134" y="2032089"/>
            <a:ext cx="500724" cy="1076523"/>
            <a:chOff x="4434134" y="2032089"/>
            <a:chExt cx="500724" cy="1076523"/>
          </a:xfrm>
        </p:grpSpPr>
        <p:grpSp>
          <p:nvGrpSpPr>
            <p:cNvPr id="6" name="Group 5"/>
            <p:cNvGrpSpPr/>
            <p:nvPr/>
          </p:nvGrpSpPr>
          <p:grpSpPr>
            <a:xfrm>
              <a:off x="4434134" y="2032089"/>
              <a:ext cx="500724" cy="719699"/>
              <a:chOff x="7409928" y="1556815"/>
              <a:chExt cx="964342" cy="1300976"/>
            </a:xfrm>
            <a:solidFill>
              <a:schemeClr val="tx2"/>
            </a:solidFill>
          </p:grpSpPr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7409928" y="1556815"/>
                <a:ext cx="964342" cy="1300976"/>
              </a:xfrm>
              <a:custGeom>
                <a:avLst/>
                <a:gdLst>
                  <a:gd name="T0" fmla="*/ 0 w 161"/>
                  <a:gd name="T1" fmla="*/ 0 h 218"/>
                  <a:gd name="T2" fmla="*/ 0 w 161"/>
                  <a:gd name="T3" fmla="*/ 218 h 218"/>
                  <a:gd name="T4" fmla="*/ 161 w 161"/>
                  <a:gd name="T5" fmla="*/ 218 h 218"/>
                  <a:gd name="T6" fmla="*/ 161 w 161"/>
                  <a:gd name="T7" fmla="*/ 0 h 218"/>
                  <a:gd name="T8" fmla="*/ 0 w 161"/>
                  <a:gd name="T9" fmla="*/ 0 h 218"/>
                  <a:gd name="T10" fmla="*/ 17 w 161"/>
                  <a:gd name="T11" fmla="*/ 20 h 218"/>
                  <a:gd name="T12" fmla="*/ 21 w 161"/>
                  <a:gd name="T13" fmla="*/ 16 h 218"/>
                  <a:gd name="T14" fmla="*/ 140 w 161"/>
                  <a:gd name="T15" fmla="*/ 16 h 218"/>
                  <a:gd name="T16" fmla="*/ 144 w 161"/>
                  <a:gd name="T17" fmla="*/ 20 h 218"/>
                  <a:gd name="T18" fmla="*/ 144 w 161"/>
                  <a:gd name="T19" fmla="*/ 43 h 218"/>
                  <a:gd name="T20" fmla="*/ 140 w 161"/>
                  <a:gd name="T21" fmla="*/ 47 h 218"/>
                  <a:gd name="T22" fmla="*/ 21 w 161"/>
                  <a:gd name="T23" fmla="*/ 47 h 218"/>
                  <a:gd name="T24" fmla="*/ 17 w 161"/>
                  <a:gd name="T25" fmla="*/ 43 h 218"/>
                  <a:gd name="T26" fmla="*/ 17 w 161"/>
                  <a:gd name="T27" fmla="*/ 20 h 218"/>
                  <a:gd name="T28" fmla="*/ 17 w 161"/>
                  <a:gd name="T29" fmla="*/ 59 h 218"/>
                  <a:gd name="T30" fmla="*/ 21 w 161"/>
                  <a:gd name="T31" fmla="*/ 55 h 218"/>
                  <a:gd name="T32" fmla="*/ 140 w 161"/>
                  <a:gd name="T33" fmla="*/ 55 h 218"/>
                  <a:gd name="T34" fmla="*/ 144 w 161"/>
                  <a:gd name="T35" fmla="*/ 59 h 218"/>
                  <a:gd name="T36" fmla="*/ 144 w 161"/>
                  <a:gd name="T37" fmla="*/ 82 h 218"/>
                  <a:gd name="T38" fmla="*/ 140 w 161"/>
                  <a:gd name="T39" fmla="*/ 86 h 218"/>
                  <a:gd name="T40" fmla="*/ 21 w 161"/>
                  <a:gd name="T41" fmla="*/ 86 h 218"/>
                  <a:gd name="T42" fmla="*/ 17 w 161"/>
                  <a:gd name="T43" fmla="*/ 82 h 218"/>
                  <a:gd name="T44" fmla="*/ 17 w 161"/>
                  <a:gd name="T45" fmla="*/ 59 h 218"/>
                  <a:gd name="T46" fmla="*/ 144 w 161"/>
                  <a:gd name="T47" fmla="*/ 159 h 218"/>
                  <a:gd name="T48" fmla="*/ 140 w 161"/>
                  <a:gd name="T49" fmla="*/ 163 h 218"/>
                  <a:gd name="T50" fmla="*/ 21 w 161"/>
                  <a:gd name="T51" fmla="*/ 163 h 218"/>
                  <a:gd name="T52" fmla="*/ 17 w 161"/>
                  <a:gd name="T53" fmla="*/ 159 h 218"/>
                  <a:gd name="T54" fmla="*/ 17 w 161"/>
                  <a:gd name="T55" fmla="*/ 136 h 218"/>
                  <a:gd name="T56" fmla="*/ 21 w 161"/>
                  <a:gd name="T57" fmla="*/ 133 h 218"/>
                  <a:gd name="T58" fmla="*/ 140 w 161"/>
                  <a:gd name="T59" fmla="*/ 133 h 218"/>
                  <a:gd name="T60" fmla="*/ 144 w 161"/>
                  <a:gd name="T61" fmla="*/ 136 h 218"/>
                  <a:gd name="T62" fmla="*/ 144 w 161"/>
                  <a:gd name="T63" fmla="*/ 159 h 218"/>
                  <a:gd name="T64" fmla="*/ 144 w 161"/>
                  <a:gd name="T65" fmla="*/ 120 h 218"/>
                  <a:gd name="T66" fmla="*/ 140 w 161"/>
                  <a:gd name="T67" fmla="*/ 124 h 218"/>
                  <a:gd name="T68" fmla="*/ 21 w 161"/>
                  <a:gd name="T69" fmla="*/ 124 h 218"/>
                  <a:gd name="T70" fmla="*/ 17 w 161"/>
                  <a:gd name="T71" fmla="*/ 120 h 218"/>
                  <a:gd name="T72" fmla="*/ 17 w 161"/>
                  <a:gd name="T73" fmla="*/ 98 h 218"/>
                  <a:gd name="T74" fmla="*/ 21 w 161"/>
                  <a:gd name="T75" fmla="*/ 94 h 218"/>
                  <a:gd name="T76" fmla="*/ 140 w 161"/>
                  <a:gd name="T77" fmla="*/ 94 h 218"/>
                  <a:gd name="T78" fmla="*/ 144 w 161"/>
                  <a:gd name="T79" fmla="*/ 98 h 218"/>
                  <a:gd name="T80" fmla="*/ 144 w 161"/>
                  <a:gd name="T81" fmla="*/ 120 h 218"/>
                  <a:gd name="T82" fmla="*/ 144 w 161"/>
                  <a:gd name="T83" fmla="*/ 198 h 218"/>
                  <a:gd name="T84" fmla="*/ 140 w 161"/>
                  <a:gd name="T85" fmla="*/ 202 h 218"/>
                  <a:gd name="T86" fmla="*/ 21 w 161"/>
                  <a:gd name="T87" fmla="*/ 202 h 218"/>
                  <a:gd name="T88" fmla="*/ 17 w 161"/>
                  <a:gd name="T89" fmla="*/ 198 h 218"/>
                  <a:gd name="T90" fmla="*/ 17 w 161"/>
                  <a:gd name="T91" fmla="*/ 175 h 218"/>
                  <a:gd name="T92" fmla="*/ 21 w 161"/>
                  <a:gd name="T93" fmla="*/ 172 h 218"/>
                  <a:gd name="T94" fmla="*/ 140 w 161"/>
                  <a:gd name="T95" fmla="*/ 172 h 218"/>
                  <a:gd name="T96" fmla="*/ 144 w 161"/>
                  <a:gd name="T97" fmla="*/ 175 h 218"/>
                  <a:gd name="T98" fmla="*/ 144 w 161"/>
                  <a:gd name="T99" fmla="*/ 1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1" h="218">
                    <a:moveTo>
                      <a:pt x="0" y="0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161" y="218"/>
                      <a:pt x="161" y="218"/>
                      <a:pt x="161" y="218"/>
                    </a:cubicBezTo>
                    <a:cubicBezTo>
                      <a:pt x="161" y="0"/>
                      <a:pt x="161" y="0"/>
                      <a:pt x="161" y="0"/>
                    </a:cubicBezTo>
                    <a:lnTo>
                      <a:pt x="0" y="0"/>
                    </a:lnTo>
                    <a:close/>
                    <a:moveTo>
                      <a:pt x="17" y="20"/>
                    </a:moveTo>
                    <a:cubicBezTo>
                      <a:pt x="17" y="18"/>
                      <a:pt x="19" y="16"/>
                      <a:pt x="21" y="16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2" y="16"/>
                      <a:pt x="144" y="18"/>
                      <a:pt x="144" y="20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5"/>
                      <a:pt x="142" y="47"/>
                      <a:pt x="14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9" y="47"/>
                      <a:pt x="17" y="45"/>
                      <a:pt x="17" y="43"/>
                    </a:cubicBezTo>
                    <a:lnTo>
                      <a:pt x="17" y="20"/>
                    </a:lnTo>
                    <a:close/>
                    <a:moveTo>
                      <a:pt x="17" y="59"/>
                    </a:moveTo>
                    <a:cubicBezTo>
                      <a:pt x="17" y="57"/>
                      <a:pt x="19" y="55"/>
                      <a:pt x="21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2" y="55"/>
                      <a:pt x="144" y="57"/>
                      <a:pt x="144" y="59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4"/>
                      <a:pt x="142" y="86"/>
                      <a:pt x="140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19" y="86"/>
                      <a:pt x="17" y="84"/>
                      <a:pt x="17" y="82"/>
                    </a:cubicBezTo>
                    <a:lnTo>
                      <a:pt x="17" y="59"/>
                    </a:lnTo>
                    <a:close/>
                    <a:moveTo>
                      <a:pt x="144" y="159"/>
                    </a:moveTo>
                    <a:cubicBezTo>
                      <a:pt x="144" y="161"/>
                      <a:pt x="142" y="163"/>
                      <a:pt x="140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9" y="163"/>
                      <a:pt x="17" y="161"/>
                      <a:pt x="17" y="159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4"/>
                      <a:pt x="19" y="133"/>
                      <a:pt x="21" y="133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42" y="133"/>
                      <a:pt x="144" y="134"/>
                      <a:pt x="144" y="136"/>
                    </a:cubicBezTo>
                    <a:lnTo>
                      <a:pt x="144" y="159"/>
                    </a:lnTo>
                    <a:close/>
                    <a:moveTo>
                      <a:pt x="144" y="120"/>
                    </a:moveTo>
                    <a:cubicBezTo>
                      <a:pt x="144" y="123"/>
                      <a:pt x="142" y="124"/>
                      <a:pt x="140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19" y="124"/>
                      <a:pt x="17" y="123"/>
                      <a:pt x="17" y="120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5"/>
                      <a:pt x="19" y="94"/>
                      <a:pt x="21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2" y="94"/>
                      <a:pt x="144" y="95"/>
                      <a:pt x="144" y="98"/>
                    </a:cubicBezTo>
                    <a:lnTo>
                      <a:pt x="144" y="120"/>
                    </a:lnTo>
                    <a:close/>
                    <a:moveTo>
                      <a:pt x="144" y="198"/>
                    </a:moveTo>
                    <a:cubicBezTo>
                      <a:pt x="144" y="200"/>
                      <a:pt x="142" y="202"/>
                      <a:pt x="140" y="202"/>
                    </a:cubicBezTo>
                    <a:cubicBezTo>
                      <a:pt x="21" y="202"/>
                      <a:pt x="21" y="202"/>
                      <a:pt x="21" y="202"/>
                    </a:cubicBezTo>
                    <a:cubicBezTo>
                      <a:pt x="19" y="202"/>
                      <a:pt x="17" y="200"/>
                      <a:pt x="17" y="198"/>
                    </a:cubicBezTo>
                    <a:cubicBezTo>
                      <a:pt x="17" y="175"/>
                      <a:pt x="17" y="175"/>
                      <a:pt x="17" y="175"/>
                    </a:cubicBezTo>
                    <a:cubicBezTo>
                      <a:pt x="17" y="173"/>
                      <a:pt x="19" y="172"/>
                      <a:pt x="21" y="172"/>
                    </a:cubicBezTo>
                    <a:cubicBezTo>
                      <a:pt x="140" y="172"/>
                      <a:pt x="140" y="172"/>
                      <a:pt x="140" y="172"/>
                    </a:cubicBezTo>
                    <a:cubicBezTo>
                      <a:pt x="142" y="172"/>
                      <a:pt x="144" y="173"/>
                      <a:pt x="144" y="175"/>
                    </a:cubicBezTo>
                    <a:lnTo>
                      <a:pt x="14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8154067" y="1711212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8154067" y="194407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8154067" y="217693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8154067" y="240979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154067" y="264265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05475" y="2830409"/>
              <a:ext cx="399143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ISP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SEA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995335" y="1983701"/>
            <a:ext cx="2648855" cy="290299"/>
            <a:chOff x="4995335" y="1983701"/>
            <a:chExt cx="2648855" cy="29029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995335" y="2237713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5672666" y="1983701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youtube.com</a:t>
              </a:r>
              <a:endParaRPr lang="en-US" sz="1400" dirty="0" smtClean="0"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6001" y="2039339"/>
            <a:ext cx="592666" cy="1076523"/>
            <a:chOff x="4383315" y="2032089"/>
            <a:chExt cx="592666" cy="1076523"/>
          </a:xfrm>
        </p:grpSpPr>
        <p:grpSp>
          <p:nvGrpSpPr>
            <p:cNvPr id="28" name="Group 27"/>
            <p:cNvGrpSpPr/>
            <p:nvPr/>
          </p:nvGrpSpPr>
          <p:grpSpPr>
            <a:xfrm>
              <a:off x="4434134" y="2032089"/>
              <a:ext cx="500724" cy="719699"/>
              <a:chOff x="7409928" y="1556815"/>
              <a:chExt cx="964342" cy="1300976"/>
            </a:xfrm>
            <a:solidFill>
              <a:schemeClr val="tx2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7409928" y="1556815"/>
                <a:ext cx="964342" cy="1300976"/>
              </a:xfrm>
              <a:custGeom>
                <a:avLst/>
                <a:gdLst>
                  <a:gd name="T0" fmla="*/ 0 w 161"/>
                  <a:gd name="T1" fmla="*/ 0 h 218"/>
                  <a:gd name="T2" fmla="*/ 0 w 161"/>
                  <a:gd name="T3" fmla="*/ 218 h 218"/>
                  <a:gd name="T4" fmla="*/ 161 w 161"/>
                  <a:gd name="T5" fmla="*/ 218 h 218"/>
                  <a:gd name="T6" fmla="*/ 161 w 161"/>
                  <a:gd name="T7" fmla="*/ 0 h 218"/>
                  <a:gd name="T8" fmla="*/ 0 w 161"/>
                  <a:gd name="T9" fmla="*/ 0 h 218"/>
                  <a:gd name="T10" fmla="*/ 17 w 161"/>
                  <a:gd name="T11" fmla="*/ 20 h 218"/>
                  <a:gd name="T12" fmla="*/ 21 w 161"/>
                  <a:gd name="T13" fmla="*/ 16 h 218"/>
                  <a:gd name="T14" fmla="*/ 140 w 161"/>
                  <a:gd name="T15" fmla="*/ 16 h 218"/>
                  <a:gd name="T16" fmla="*/ 144 w 161"/>
                  <a:gd name="T17" fmla="*/ 20 h 218"/>
                  <a:gd name="T18" fmla="*/ 144 w 161"/>
                  <a:gd name="T19" fmla="*/ 43 h 218"/>
                  <a:gd name="T20" fmla="*/ 140 w 161"/>
                  <a:gd name="T21" fmla="*/ 47 h 218"/>
                  <a:gd name="T22" fmla="*/ 21 w 161"/>
                  <a:gd name="T23" fmla="*/ 47 h 218"/>
                  <a:gd name="T24" fmla="*/ 17 w 161"/>
                  <a:gd name="T25" fmla="*/ 43 h 218"/>
                  <a:gd name="T26" fmla="*/ 17 w 161"/>
                  <a:gd name="T27" fmla="*/ 20 h 218"/>
                  <a:gd name="T28" fmla="*/ 17 w 161"/>
                  <a:gd name="T29" fmla="*/ 59 h 218"/>
                  <a:gd name="T30" fmla="*/ 21 w 161"/>
                  <a:gd name="T31" fmla="*/ 55 h 218"/>
                  <a:gd name="T32" fmla="*/ 140 w 161"/>
                  <a:gd name="T33" fmla="*/ 55 h 218"/>
                  <a:gd name="T34" fmla="*/ 144 w 161"/>
                  <a:gd name="T35" fmla="*/ 59 h 218"/>
                  <a:gd name="T36" fmla="*/ 144 w 161"/>
                  <a:gd name="T37" fmla="*/ 82 h 218"/>
                  <a:gd name="T38" fmla="*/ 140 w 161"/>
                  <a:gd name="T39" fmla="*/ 86 h 218"/>
                  <a:gd name="T40" fmla="*/ 21 w 161"/>
                  <a:gd name="T41" fmla="*/ 86 h 218"/>
                  <a:gd name="T42" fmla="*/ 17 w 161"/>
                  <a:gd name="T43" fmla="*/ 82 h 218"/>
                  <a:gd name="T44" fmla="*/ 17 w 161"/>
                  <a:gd name="T45" fmla="*/ 59 h 218"/>
                  <a:gd name="T46" fmla="*/ 144 w 161"/>
                  <a:gd name="T47" fmla="*/ 159 h 218"/>
                  <a:gd name="T48" fmla="*/ 140 w 161"/>
                  <a:gd name="T49" fmla="*/ 163 h 218"/>
                  <a:gd name="T50" fmla="*/ 21 w 161"/>
                  <a:gd name="T51" fmla="*/ 163 h 218"/>
                  <a:gd name="T52" fmla="*/ 17 w 161"/>
                  <a:gd name="T53" fmla="*/ 159 h 218"/>
                  <a:gd name="T54" fmla="*/ 17 w 161"/>
                  <a:gd name="T55" fmla="*/ 136 h 218"/>
                  <a:gd name="T56" fmla="*/ 21 w 161"/>
                  <a:gd name="T57" fmla="*/ 133 h 218"/>
                  <a:gd name="T58" fmla="*/ 140 w 161"/>
                  <a:gd name="T59" fmla="*/ 133 h 218"/>
                  <a:gd name="T60" fmla="*/ 144 w 161"/>
                  <a:gd name="T61" fmla="*/ 136 h 218"/>
                  <a:gd name="T62" fmla="*/ 144 w 161"/>
                  <a:gd name="T63" fmla="*/ 159 h 218"/>
                  <a:gd name="T64" fmla="*/ 144 w 161"/>
                  <a:gd name="T65" fmla="*/ 120 h 218"/>
                  <a:gd name="T66" fmla="*/ 140 w 161"/>
                  <a:gd name="T67" fmla="*/ 124 h 218"/>
                  <a:gd name="T68" fmla="*/ 21 w 161"/>
                  <a:gd name="T69" fmla="*/ 124 h 218"/>
                  <a:gd name="T70" fmla="*/ 17 w 161"/>
                  <a:gd name="T71" fmla="*/ 120 h 218"/>
                  <a:gd name="T72" fmla="*/ 17 w 161"/>
                  <a:gd name="T73" fmla="*/ 98 h 218"/>
                  <a:gd name="T74" fmla="*/ 21 w 161"/>
                  <a:gd name="T75" fmla="*/ 94 h 218"/>
                  <a:gd name="T76" fmla="*/ 140 w 161"/>
                  <a:gd name="T77" fmla="*/ 94 h 218"/>
                  <a:gd name="T78" fmla="*/ 144 w 161"/>
                  <a:gd name="T79" fmla="*/ 98 h 218"/>
                  <a:gd name="T80" fmla="*/ 144 w 161"/>
                  <a:gd name="T81" fmla="*/ 120 h 218"/>
                  <a:gd name="T82" fmla="*/ 144 w 161"/>
                  <a:gd name="T83" fmla="*/ 198 h 218"/>
                  <a:gd name="T84" fmla="*/ 140 w 161"/>
                  <a:gd name="T85" fmla="*/ 202 h 218"/>
                  <a:gd name="T86" fmla="*/ 21 w 161"/>
                  <a:gd name="T87" fmla="*/ 202 h 218"/>
                  <a:gd name="T88" fmla="*/ 17 w 161"/>
                  <a:gd name="T89" fmla="*/ 198 h 218"/>
                  <a:gd name="T90" fmla="*/ 17 w 161"/>
                  <a:gd name="T91" fmla="*/ 175 h 218"/>
                  <a:gd name="T92" fmla="*/ 21 w 161"/>
                  <a:gd name="T93" fmla="*/ 172 h 218"/>
                  <a:gd name="T94" fmla="*/ 140 w 161"/>
                  <a:gd name="T95" fmla="*/ 172 h 218"/>
                  <a:gd name="T96" fmla="*/ 144 w 161"/>
                  <a:gd name="T97" fmla="*/ 175 h 218"/>
                  <a:gd name="T98" fmla="*/ 144 w 161"/>
                  <a:gd name="T99" fmla="*/ 1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1" h="218">
                    <a:moveTo>
                      <a:pt x="0" y="0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161" y="218"/>
                      <a:pt x="161" y="218"/>
                      <a:pt x="161" y="218"/>
                    </a:cubicBezTo>
                    <a:cubicBezTo>
                      <a:pt x="161" y="0"/>
                      <a:pt x="161" y="0"/>
                      <a:pt x="161" y="0"/>
                    </a:cubicBezTo>
                    <a:lnTo>
                      <a:pt x="0" y="0"/>
                    </a:lnTo>
                    <a:close/>
                    <a:moveTo>
                      <a:pt x="17" y="20"/>
                    </a:moveTo>
                    <a:cubicBezTo>
                      <a:pt x="17" y="18"/>
                      <a:pt x="19" y="16"/>
                      <a:pt x="21" y="16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2" y="16"/>
                      <a:pt x="144" y="18"/>
                      <a:pt x="144" y="20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5"/>
                      <a:pt x="142" y="47"/>
                      <a:pt x="14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9" y="47"/>
                      <a:pt x="17" y="45"/>
                      <a:pt x="17" y="43"/>
                    </a:cubicBezTo>
                    <a:lnTo>
                      <a:pt x="17" y="20"/>
                    </a:lnTo>
                    <a:close/>
                    <a:moveTo>
                      <a:pt x="17" y="59"/>
                    </a:moveTo>
                    <a:cubicBezTo>
                      <a:pt x="17" y="57"/>
                      <a:pt x="19" y="55"/>
                      <a:pt x="21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2" y="55"/>
                      <a:pt x="144" y="57"/>
                      <a:pt x="144" y="59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4"/>
                      <a:pt x="142" y="86"/>
                      <a:pt x="140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19" y="86"/>
                      <a:pt x="17" y="84"/>
                      <a:pt x="17" y="82"/>
                    </a:cubicBezTo>
                    <a:lnTo>
                      <a:pt x="17" y="59"/>
                    </a:lnTo>
                    <a:close/>
                    <a:moveTo>
                      <a:pt x="144" y="159"/>
                    </a:moveTo>
                    <a:cubicBezTo>
                      <a:pt x="144" y="161"/>
                      <a:pt x="142" y="163"/>
                      <a:pt x="140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9" y="163"/>
                      <a:pt x="17" y="161"/>
                      <a:pt x="17" y="159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4"/>
                      <a:pt x="19" y="133"/>
                      <a:pt x="21" y="133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42" y="133"/>
                      <a:pt x="144" y="134"/>
                      <a:pt x="144" y="136"/>
                    </a:cubicBezTo>
                    <a:lnTo>
                      <a:pt x="144" y="159"/>
                    </a:lnTo>
                    <a:close/>
                    <a:moveTo>
                      <a:pt x="144" y="120"/>
                    </a:moveTo>
                    <a:cubicBezTo>
                      <a:pt x="144" y="123"/>
                      <a:pt x="142" y="124"/>
                      <a:pt x="140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19" y="124"/>
                      <a:pt x="17" y="123"/>
                      <a:pt x="17" y="120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5"/>
                      <a:pt x="19" y="94"/>
                      <a:pt x="21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2" y="94"/>
                      <a:pt x="144" y="95"/>
                      <a:pt x="144" y="98"/>
                    </a:cubicBezTo>
                    <a:lnTo>
                      <a:pt x="144" y="120"/>
                    </a:lnTo>
                    <a:close/>
                    <a:moveTo>
                      <a:pt x="144" y="198"/>
                    </a:moveTo>
                    <a:cubicBezTo>
                      <a:pt x="144" y="200"/>
                      <a:pt x="142" y="202"/>
                      <a:pt x="140" y="202"/>
                    </a:cubicBezTo>
                    <a:cubicBezTo>
                      <a:pt x="21" y="202"/>
                      <a:pt x="21" y="202"/>
                      <a:pt x="21" y="202"/>
                    </a:cubicBezTo>
                    <a:cubicBezTo>
                      <a:pt x="19" y="202"/>
                      <a:pt x="17" y="200"/>
                      <a:pt x="17" y="198"/>
                    </a:cubicBezTo>
                    <a:cubicBezTo>
                      <a:pt x="17" y="175"/>
                      <a:pt x="17" y="175"/>
                      <a:pt x="17" y="175"/>
                    </a:cubicBezTo>
                    <a:cubicBezTo>
                      <a:pt x="17" y="173"/>
                      <a:pt x="19" y="172"/>
                      <a:pt x="21" y="172"/>
                    </a:cubicBezTo>
                    <a:cubicBezTo>
                      <a:pt x="140" y="172"/>
                      <a:pt x="140" y="172"/>
                      <a:pt x="140" y="172"/>
                    </a:cubicBezTo>
                    <a:cubicBezTo>
                      <a:pt x="142" y="172"/>
                      <a:pt x="144" y="173"/>
                      <a:pt x="144" y="175"/>
                    </a:cubicBezTo>
                    <a:lnTo>
                      <a:pt x="14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8154067" y="1711212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8154067" y="194407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8154067" y="217693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8154067" y="240979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8154067" y="264265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383315" y="2830409"/>
              <a:ext cx="592666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SJC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82450" y="1984904"/>
            <a:ext cx="2648855" cy="290299"/>
            <a:chOff x="1682450" y="1984904"/>
            <a:chExt cx="2648855" cy="290299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youtube.com</a:t>
              </a:r>
              <a:endParaRPr lang="en-US" sz="1400" dirty="0" smtClean="0">
                <a:latin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01802" y="2348980"/>
            <a:ext cx="2648855" cy="290299"/>
            <a:chOff x="1682450" y="1984904"/>
            <a:chExt cx="2648855" cy="29029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 SEA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98964" y="2344135"/>
            <a:ext cx="2648855" cy="290299"/>
            <a:chOff x="1682450" y="1984904"/>
            <a:chExt cx="2648855" cy="290299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 SEA</a:t>
              </a:r>
            </a:p>
          </p:txBody>
        </p:sp>
      </p:grpSp>
      <p:sp>
        <p:nvSpPr>
          <p:cNvPr id="14" name="Rounded Rectangular Callout 13"/>
          <p:cNvSpPr/>
          <p:nvPr/>
        </p:nvSpPr>
        <p:spPr bwMode="auto">
          <a:xfrm>
            <a:off x="223761" y="955566"/>
            <a:ext cx="1663096" cy="993664"/>
          </a:xfrm>
          <a:prstGeom prst="wedgeRoundRectCallout">
            <a:avLst>
              <a:gd name="adj1" fmla="val -2010"/>
              <a:gd name="adj2" fmla="val 80387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新細明體" charset="0"/>
                <a:cs typeface="新細明體" charset="0"/>
              </a:rPr>
              <a:t>I see you’re in SEA, we have a DC there…</a:t>
            </a:r>
          </a:p>
        </p:txBody>
      </p:sp>
      <p:grpSp>
        <p:nvGrpSpPr>
          <p:cNvPr id="46" name="Group 45"/>
          <p:cNvGrpSpPr/>
          <p:nvPr/>
        </p:nvGrpSpPr>
        <p:grpSpPr>
          <a:xfrm rot="19707321">
            <a:off x="5100564" y="3219875"/>
            <a:ext cx="2648855" cy="290299"/>
            <a:chOff x="1682450" y="1984904"/>
            <a:chExt cx="2648855" cy="290299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8" name="TextBox 47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youtube.com</a:t>
              </a:r>
              <a:endParaRPr lang="en-US" sz="1400" dirty="0" smtClean="0">
                <a:latin typeface="+mn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15428" y="2872747"/>
            <a:ext cx="2207382" cy="1809828"/>
            <a:chOff x="5515428" y="2872747"/>
            <a:chExt cx="2207382" cy="1809828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 flipV="1">
              <a:off x="5515428" y="2872747"/>
              <a:ext cx="2207382" cy="1354725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6" name="Group 25"/>
            <p:cNvGrpSpPr/>
            <p:nvPr/>
          </p:nvGrpSpPr>
          <p:grpSpPr>
            <a:xfrm rot="19730417">
              <a:off x="6180667" y="3571551"/>
              <a:ext cx="1481365" cy="1111024"/>
              <a:chOff x="6513286" y="4037239"/>
              <a:chExt cx="1481365" cy="111102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3286" y="4037239"/>
                <a:ext cx="1481365" cy="11110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5895" y="4741863"/>
                <a:ext cx="406400" cy="406400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4383951" y="3731546"/>
            <a:ext cx="643427" cy="1048687"/>
            <a:chOff x="4601666" y="3900886"/>
            <a:chExt cx="643427" cy="1048687"/>
          </a:xfrm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4601666" y="3900886"/>
              <a:ext cx="643427" cy="721034"/>
            </a:xfrm>
            <a:custGeom>
              <a:avLst/>
              <a:gdLst/>
              <a:ahLst/>
              <a:cxnLst/>
              <a:rect l="l" t="t" r="r" b="b"/>
              <a:pathLst>
                <a:path w="1110721" h="1244690">
                  <a:moveTo>
                    <a:pt x="9" y="865917"/>
                  </a:moveTo>
                  <a:cubicBezTo>
                    <a:pt x="9" y="865917"/>
                    <a:pt x="151677" y="977686"/>
                    <a:pt x="540793" y="977686"/>
                  </a:cubicBezTo>
                  <a:cubicBezTo>
                    <a:pt x="968447" y="977686"/>
                    <a:pt x="1110169" y="867159"/>
                    <a:pt x="1110169" y="867159"/>
                  </a:cubicBezTo>
                  <a:cubicBezTo>
                    <a:pt x="1110169" y="867159"/>
                    <a:pt x="1111412" y="1053441"/>
                    <a:pt x="1110169" y="1088214"/>
                  </a:cubicBezTo>
                  <a:cubicBezTo>
                    <a:pt x="1108926" y="1122986"/>
                    <a:pt x="1084062" y="1132921"/>
                    <a:pt x="1084062" y="1132921"/>
                  </a:cubicBezTo>
                  <a:cubicBezTo>
                    <a:pt x="1084062" y="1132921"/>
                    <a:pt x="946069" y="1244690"/>
                    <a:pt x="563170" y="1244690"/>
                  </a:cubicBezTo>
                  <a:cubicBezTo>
                    <a:pt x="169082" y="1244690"/>
                    <a:pt x="53466" y="1151549"/>
                    <a:pt x="26116" y="1134163"/>
                  </a:cubicBezTo>
                  <a:cubicBezTo>
                    <a:pt x="-1234" y="1116777"/>
                    <a:pt x="9" y="1090697"/>
                    <a:pt x="9" y="1090697"/>
                  </a:cubicBezTo>
                  <a:cubicBezTo>
                    <a:pt x="9" y="1090697"/>
                    <a:pt x="9" y="1090697"/>
                    <a:pt x="9" y="865917"/>
                  </a:cubicBezTo>
                  <a:close/>
                  <a:moveTo>
                    <a:pt x="9" y="550799"/>
                  </a:moveTo>
                  <a:cubicBezTo>
                    <a:pt x="9" y="550799"/>
                    <a:pt x="151677" y="662568"/>
                    <a:pt x="540793" y="662568"/>
                  </a:cubicBezTo>
                  <a:cubicBezTo>
                    <a:pt x="968447" y="662568"/>
                    <a:pt x="1110169" y="552041"/>
                    <a:pt x="1110169" y="552041"/>
                  </a:cubicBezTo>
                  <a:cubicBezTo>
                    <a:pt x="1110169" y="552041"/>
                    <a:pt x="1111412" y="738323"/>
                    <a:pt x="1110169" y="773095"/>
                  </a:cubicBezTo>
                  <a:cubicBezTo>
                    <a:pt x="1108926" y="807868"/>
                    <a:pt x="1084062" y="817803"/>
                    <a:pt x="1084062" y="817803"/>
                  </a:cubicBezTo>
                  <a:cubicBezTo>
                    <a:pt x="1084062" y="817803"/>
                    <a:pt x="946069" y="929572"/>
                    <a:pt x="563170" y="929572"/>
                  </a:cubicBezTo>
                  <a:cubicBezTo>
                    <a:pt x="169082" y="929572"/>
                    <a:pt x="53466" y="836431"/>
                    <a:pt x="26116" y="819045"/>
                  </a:cubicBezTo>
                  <a:cubicBezTo>
                    <a:pt x="-1234" y="801659"/>
                    <a:pt x="9" y="775579"/>
                    <a:pt x="9" y="775579"/>
                  </a:cubicBezTo>
                  <a:cubicBezTo>
                    <a:pt x="9" y="775579"/>
                    <a:pt x="9" y="775579"/>
                    <a:pt x="9" y="550799"/>
                  </a:cubicBezTo>
                  <a:close/>
                  <a:moveTo>
                    <a:pt x="9" y="235681"/>
                  </a:moveTo>
                  <a:cubicBezTo>
                    <a:pt x="9" y="235681"/>
                    <a:pt x="151677" y="347605"/>
                    <a:pt x="540793" y="347605"/>
                  </a:cubicBezTo>
                  <a:cubicBezTo>
                    <a:pt x="968447" y="347605"/>
                    <a:pt x="1110169" y="236924"/>
                    <a:pt x="1110169" y="236924"/>
                  </a:cubicBezTo>
                  <a:cubicBezTo>
                    <a:pt x="1110169" y="236924"/>
                    <a:pt x="1111412" y="423465"/>
                    <a:pt x="1110169" y="458286"/>
                  </a:cubicBezTo>
                  <a:cubicBezTo>
                    <a:pt x="1108926" y="493107"/>
                    <a:pt x="1084062" y="503056"/>
                    <a:pt x="1084062" y="503056"/>
                  </a:cubicBezTo>
                  <a:cubicBezTo>
                    <a:pt x="1084062" y="503056"/>
                    <a:pt x="946069" y="614980"/>
                    <a:pt x="563170" y="614980"/>
                  </a:cubicBezTo>
                  <a:cubicBezTo>
                    <a:pt x="169082" y="614980"/>
                    <a:pt x="53466" y="521710"/>
                    <a:pt x="26116" y="504299"/>
                  </a:cubicBezTo>
                  <a:cubicBezTo>
                    <a:pt x="-1234" y="486889"/>
                    <a:pt x="9" y="460773"/>
                    <a:pt x="9" y="460773"/>
                  </a:cubicBezTo>
                  <a:cubicBezTo>
                    <a:pt x="9" y="460773"/>
                    <a:pt x="9" y="460773"/>
                    <a:pt x="9" y="235681"/>
                  </a:cubicBezTo>
                  <a:close/>
                  <a:moveTo>
                    <a:pt x="555089" y="0"/>
                  </a:moveTo>
                  <a:cubicBezTo>
                    <a:pt x="861466" y="0"/>
                    <a:pt x="1109834" y="68069"/>
                    <a:pt x="1109834" y="152036"/>
                  </a:cubicBezTo>
                  <a:cubicBezTo>
                    <a:pt x="1109834" y="236003"/>
                    <a:pt x="861466" y="304072"/>
                    <a:pt x="555089" y="304072"/>
                  </a:cubicBezTo>
                  <a:cubicBezTo>
                    <a:pt x="248712" y="304072"/>
                    <a:pt x="344" y="236003"/>
                    <a:pt x="344" y="152036"/>
                  </a:cubicBezTo>
                  <a:cubicBezTo>
                    <a:pt x="344" y="68069"/>
                    <a:pt x="248712" y="0"/>
                    <a:pt x="5550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33687" y="4671370"/>
              <a:ext cx="592666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SEA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68257" y="3732748"/>
            <a:ext cx="643427" cy="1048687"/>
            <a:chOff x="4601666" y="3900886"/>
            <a:chExt cx="643427" cy="1048687"/>
          </a:xfrm>
        </p:grpSpPr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601666" y="3900886"/>
              <a:ext cx="643427" cy="721034"/>
            </a:xfrm>
            <a:custGeom>
              <a:avLst/>
              <a:gdLst/>
              <a:ahLst/>
              <a:cxnLst/>
              <a:rect l="l" t="t" r="r" b="b"/>
              <a:pathLst>
                <a:path w="1110721" h="1244690">
                  <a:moveTo>
                    <a:pt x="9" y="865917"/>
                  </a:moveTo>
                  <a:cubicBezTo>
                    <a:pt x="9" y="865917"/>
                    <a:pt x="151677" y="977686"/>
                    <a:pt x="540793" y="977686"/>
                  </a:cubicBezTo>
                  <a:cubicBezTo>
                    <a:pt x="968447" y="977686"/>
                    <a:pt x="1110169" y="867159"/>
                    <a:pt x="1110169" y="867159"/>
                  </a:cubicBezTo>
                  <a:cubicBezTo>
                    <a:pt x="1110169" y="867159"/>
                    <a:pt x="1111412" y="1053441"/>
                    <a:pt x="1110169" y="1088214"/>
                  </a:cubicBezTo>
                  <a:cubicBezTo>
                    <a:pt x="1108926" y="1122986"/>
                    <a:pt x="1084062" y="1132921"/>
                    <a:pt x="1084062" y="1132921"/>
                  </a:cubicBezTo>
                  <a:cubicBezTo>
                    <a:pt x="1084062" y="1132921"/>
                    <a:pt x="946069" y="1244690"/>
                    <a:pt x="563170" y="1244690"/>
                  </a:cubicBezTo>
                  <a:cubicBezTo>
                    <a:pt x="169082" y="1244690"/>
                    <a:pt x="53466" y="1151549"/>
                    <a:pt x="26116" y="1134163"/>
                  </a:cubicBezTo>
                  <a:cubicBezTo>
                    <a:pt x="-1234" y="1116777"/>
                    <a:pt x="9" y="1090697"/>
                    <a:pt x="9" y="1090697"/>
                  </a:cubicBezTo>
                  <a:cubicBezTo>
                    <a:pt x="9" y="1090697"/>
                    <a:pt x="9" y="1090697"/>
                    <a:pt x="9" y="865917"/>
                  </a:cubicBezTo>
                  <a:close/>
                  <a:moveTo>
                    <a:pt x="9" y="550799"/>
                  </a:moveTo>
                  <a:cubicBezTo>
                    <a:pt x="9" y="550799"/>
                    <a:pt x="151677" y="662568"/>
                    <a:pt x="540793" y="662568"/>
                  </a:cubicBezTo>
                  <a:cubicBezTo>
                    <a:pt x="968447" y="662568"/>
                    <a:pt x="1110169" y="552041"/>
                    <a:pt x="1110169" y="552041"/>
                  </a:cubicBezTo>
                  <a:cubicBezTo>
                    <a:pt x="1110169" y="552041"/>
                    <a:pt x="1111412" y="738323"/>
                    <a:pt x="1110169" y="773095"/>
                  </a:cubicBezTo>
                  <a:cubicBezTo>
                    <a:pt x="1108926" y="807868"/>
                    <a:pt x="1084062" y="817803"/>
                    <a:pt x="1084062" y="817803"/>
                  </a:cubicBezTo>
                  <a:cubicBezTo>
                    <a:pt x="1084062" y="817803"/>
                    <a:pt x="946069" y="929572"/>
                    <a:pt x="563170" y="929572"/>
                  </a:cubicBezTo>
                  <a:cubicBezTo>
                    <a:pt x="169082" y="929572"/>
                    <a:pt x="53466" y="836431"/>
                    <a:pt x="26116" y="819045"/>
                  </a:cubicBezTo>
                  <a:cubicBezTo>
                    <a:pt x="-1234" y="801659"/>
                    <a:pt x="9" y="775579"/>
                    <a:pt x="9" y="775579"/>
                  </a:cubicBezTo>
                  <a:cubicBezTo>
                    <a:pt x="9" y="775579"/>
                    <a:pt x="9" y="775579"/>
                    <a:pt x="9" y="550799"/>
                  </a:cubicBezTo>
                  <a:close/>
                  <a:moveTo>
                    <a:pt x="9" y="235681"/>
                  </a:moveTo>
                  <a:cubicBezTo>
                    <a:pt x="9" y="235681"/>
                    <a:pt x="151677" y="347605"/>
                    <a:pt x="540793" y="347605"/>
                  </a:cubicBezTo>
                  <a:cubicBezTo>
                    <a:pt x="968447" y="347605"/>
                    <a:pt x="1110169" y="236924"/>
                    <a:pt x="1110169" y="236924"/>
                  </a:cubicBezTo>
                  <a:cubicBezTo>
                    <a:pt x="1110169" y="236924"/>
                    <a:pt x="1111412" y="423465"/>
                    <a:pt x="1110169" y="458286"/>
                  </a:cubicBezTo>
                  <a:cubicBezTo>
                    <a:pt x="1108926" y="493107"/>
                    <a:pt x="1084062" y="503056"/>
                    <a:pt x="1084062" y="503056"/>
                  </a:cubicBezTo>
                  <a:cubicBezTo>
                    <a:pt x="1084062" y="503056"/>
                    <a:pt x="946069" y="614980"/>
                    <a:pt x="563170" y="614980"/>
                  </a:cubicBezTo>
                  <a:cubicBezTo>
                    <a:pt x="169082" y="614980"/>
                    <a:pt x="53466" y="521710"/>
                    <a:pt x="26116" y="504299"/>
                  </a:cubicBezTo>
                  <a:cubicBezTo>
                    <a:pt x="-1234" y="486889"/>
                    <a:pt x="9" y="460773"/>
                    <a:pt x="9" y="460773"/>
                  </a:cubicBezTo>
                  <a:cubicBezTo>
                    <a:pt x="9" y="460773"/>
                    <a:pt x="9" y="460773"/>
                    <a:pt x="9" y="235681"/>
                  </a:cubicBezTo>
                  <a:close/>
                  <a:moveTo>
                    <a:pt x="555089" y="0"/>
                  </a:moveTo>
                  <a:cubicBezTo>
                    <a:pt x="861466" y="0"/>
                    <a:pt x="1109834" y="68069"/>
                    <a:pt x="1109834" y="152036"/>
                  </a:cubicBezTo>
                  <a:cubicBezTo>
                    <a:pt x="1109834" y="236003"/>
                    <a:pt x="861466" y="304072"/>
                    <a:pt x="555089" y="304072"/>
                  </a:cubicBezTo>
                  <a:cubicBezTo>
                    <a:pt x="248712" y="304072"/>
                    <a:pt x="344" y="236003"/>
                    <a:pt x="344" y="152036"/>
                  </a:cubicBezTo>
                  <a:cubicBezTo>
                    <a:pt x="344" y="68069"/>
                    <a:pt x="248712" y="0"/>
                    <a:pt x="5550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33687" y="4671370"/>
              <a:ext cx="592666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SJC</a:t>
              </a:r>
            </a:p>
          </p:txBody>
        </p:sp>
      </p:grp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9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01025" y="2031875"/>
            <a:ext cx="812049" cy="1084513"/>
            <a:chOff x="4129691" y="2393022"/>
            <a:chExt cx="812049" cy="1084513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9691" y="2393022"/>
              <a:ext cx="812049" cy="717533"/>
            </a:xfrm>
            <a:custGeom>
              <a:avLst/>
              <a:gdLst/>
              <a:ahLst/>
              <a:cxnLst/>
              <a:rect l="l" t="t" r="r" b="b"/>
              <a:pathLst>
                <a:path w="1082732" h="956710">
                  <a:moveTo>
                    <a:pt x="547796" y="164595"/>
                  </a:moveTo>
                  <a:lnTo>
                    <a:pt x="923280" y="493786"/>
                  </a:lnTo>
                  <a:lnTo>
                    <a:pt x="923280" y="956710"/>
                  </a:lnTo>
                  <a:lnTo>
                    <a:pt x="614663" y="956710"/>
                  </a:lnTo>
                  <a:lnTo>
                    <a:pt x="614663" y="730392"/>
                  </a:lnTo>
                  <a:lnTo>
                    <a:pt x="468069" y="730392"/>
                  </a:lnTo>
                  <a:lnTo>
                    <a:pt x="468069" y="956710"/>
                  </a:lnTo>
                  <a:lnTo>
                    <a:pt x="159452" y="956710"/>
                  </a:lnTo>
                  <a:lnTo>
                    <a:pt x="159452" y="493786"/>
                  </a:lnTo>
                  <a:close/>
                  <a:moveTo>
                    <a:pt x="547796" y="0"/>
                  </a:moveTo>
                  <a:lnTo>
                    <a:pt x="779259" y="208316"/>
                  </a:lnTo>
                  <a:lnTo>
                    <a:pt x="779259" y="115731"/>
                  </a:lnTo>
                  <a:lnTo>
                    <a:pt x="874416" y="115731"/>
                  </a:lnTo>
                  <a:lnTo>
                    <a:pt x="874416" y="293185"/>
                  </a:lnTo>
                  <a:lnTo>
                    <a:pt x="1082732" y="475783"/>
                  </a:lnTo>
                  <a:lnTo>
                    <a:pt x="1033868" y="529791"/>
                  </a:lnTo>
                  <a:lnTo>
                    <a:pt x="784402" y="303473"/>
                  </a:lnTo>
                  <a:lnTo>
                    <a:pt x="779259" y="303473"/>
                  </a:lnTo>
                  <a:lnTo>
                    <a:pt x="547796" y="97729"/>
                  </a:lnTo>
                  <a:lnTo>
                    <a:pt x="48864" y="529791"/>
                  </a:lnTo>
                  <a:lnTo>
                    <a:pt x="0" y="47578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kern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17999" y="3193284"/>
              <a:ext cx="441476" cy="284251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Me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BOI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34134" y="2032089"/>
            <a:ext cx="500724" cy="1076523"/>
            <a:chOff x="4434134" y="2032089"/>
            <a:chExt cx="500724" cy="1076523"/>
          </a:xfrm>
        </p:grpSpPr>
        <p:grpSp>
          <p:nvGrpSpPr>
            <p:cNvPr id="6" name="Group 5"/>
            <p:cNvGrpSpPr/>
            <p:nvPr/>
          </p:nvGrpSpPr>
          <p:grpSpPr>
            <a:xfrm>
              <a:off x="4434134" y="2032089"/>
              <a:ext cx="500724" cy="719699"/>
              <a:chOff x="7409928" y="1556815"/>
              <a:chExt cx="964342" cy="1300976"/>
            </a:xfrm>
            <a:solidFill>
              <a:schemeClr val="tx2"/>
            </a:solidFill>
          </p:grpSpPr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7409928" y="1556815"/>
                <a:ext cx="964342" cy="1300976"/>
              </a:xfrm>
              <a:custGeom>
                <a:avLst/>
                <a:gdLst>
                  <a:gd name="T0" fmla="*/ 0 w 161"/>
                  <a:gd name="T1" fmla="*/ 0 h 218"/>
                  <a:gd name="T2" fmla="*/ 0 w 161"/>
                  <a:gd name="T3" fmla="*/ 218 h 218"/>
                  <a:gd name="T4" fmla="*/ 161 w 161"/>
                  <a:gd name="T5" fmla="*/ 218 h 218"/>
                  <a:gd name="T6" fmla="*/ 161 w 161"/>
                  <a:gd name="T7" fmla="*/ 0 h 218"/>
                  <a:gd name="T8" fmla="*/ 0 w 161"/>
                  <a:gd name="T9" fmla="*/ 0 h 218"/>
                  <a:gd name="T10" fmla="*/ 17 w 161"/>
                  <a:gd name="T11" fmla="*/ 20 h 218"/>
                  <a:gd name="T12" fmla="*/ 21 w 161"/>
                  <a:gd name="T13" fmla="*/ 16 h 218"/>
                  <a:gd name="T14" fmla="*/ 140 w 161"/>
                  <a:gd name="T15" fmla="*/ 16 h 218"/>
                  <a:gd name="T16" fmla="*/ 144 w 161"/>
                  <a:gd name="T17" fmla="*/ 20 h 218"/>
                  <a:gd name="T18" fmla="*/ 144 w 161"/>
                  <a:gd name="T19" fmla="*/ 43 h 218"/>
                  <a:gd name="T20" fmla="*/ 140 w 161"/>
                  <a:gd name="T21" fmla="*/ 47 h 218"/>
                  <a:gd name="T22" fmla="*/ 21 w 161"/>
                  <a:gd name="T23" fmla="*/ 47 h 218"/>
                  <a:gd name="T24" fmla="*/ 17 w 161"/>
                  <a:gd name="T25" fmla="*/ 43 h 218"/>
                  <a:gd name="T26" fmla="*/ 17 w 161"/>
                  <a:gd name="T27" fmla="*/ 20 h 218"/>
                  <a:gd name="T28" fmla="*/ 17 w 161"/>
                  <a:gd name="T29" fmla="*/ 59 h 218"/>
                  <a:gd name="T30" fmla="*/ 21 w 161"/>
                  <a:gd name="T31" fmla="*/ 55 h 218"/>
                  <a:gd name="T32" fmla="*/ 140 w 161"/>
                  <a:gd name="T33" fmla="*/ 55 h 218"/>
                  <a:gd name="T34" fmla="*/ 144 w 161"/>
                  <a:gd name="T35" fmla="*/ 59 h 218"/>
                  <a:gd name="T36" fmla="*/ 144 w 161"/>
                  <a:gd name="T37" fmla="*/ 82 h 218"/>
                  <a:gd name="T38" fmla="*/ 140 w 161"/>
                  <a:gd name="T39" fmla="*/ 86 h 218"/>
                  <a:gd name="T40" fmla="*/ 21 w 161"/>
                  <a:gd name="T41" fmla="*/ 86 h 218"/>
                  <a:gd name="T42" fmla="*/ 17 w 161"/>
                  <a:gd name="T43" fmla="*/ 82 h 218"/>
                  <a:gd name="T44" fmla="*/ 17 w 161"/>
                  <a:gd name="T45" fmla="*/ 59 h 218"/>
                  <a:gd name="T46" fmla="*/ 144 w 161"/>
                  <a:gd name="T47" fmla="*/ 159 h 218"/>
                  <a:gd name="T48" fmla="*/ 140 w 161"/>
                  <a:gd name="T49" fmla="*/ 163 h 218"/>
                  <a:gd name="T50" fmla="*/ 21 w 161"/>
                  <a:gd name="T51" fmla="*/ 163 h 218"/>
                  <a:gd name="T52" fmla="*/ 17 w 161"/>
                  <a:gd name="T53" fmla="*/ 159 h 218"/>
                  <a:gd name="T54" fmla="*/ 17 w 161"/>
                  <a:gd name="T55" fmla="*/ 136 h 218"/>
                  <a:gd name="T56" fmla="*/ 21 w 161"/>
                  <a:gd name="T57" fmla="*/ 133 h 218"/>
                  <a:gd name="T58" fmla="*/ 140 w 161"/>
                  <a:gd name="T59" fmla="*/ 133 h 218"/>
                  <a:gd name="T60" fmla="*/ 144 w 161"/>
                  <a:gd name="T61" fmla="*/ 136 h 218"/>
                  <a:gd name="T62" fmla="*/ 144 w 161"/>
                  <a:gd name="T63" fmla="*/ 159 h 218"/>
                  <a:gd name="T64" fmla="*/ 144 w 161"/>
                  <a:gd name="T65" fmla="*/ 120 h 218"/>
                  <a:gd name="T66" fmla="*/ 140 w 161"/>
                  <a:gd name="T67" fmla="*/ 124 h 218"/>
                  <a:gd name="T68" fmla="*/ 21 w 161"/>
                  <a:gd name="T69" fmla="*/ 124 h 218"/>
                  <a:gd name="T70" fmla="*/ 17 w 161"/>
                  <a:gd name="T71" fmla="*/ 120 h 218"/>
                  <a:gd name="T72" fmla="*/ 17 w 161"/>
                  <a:gd name="T73" fmla="*/ 98 h 218"/>
                  <a:gd name="T74" fmla="*/ 21 w 161"/>
                  <a:gd name="T75" fmla="*/ 94 h 218"/>
                  <a:gd name="T76" fmla="*/ 140 w 161"/>
                  <a:gd name="T77" fmla="*/ 94 h 218"/>
                  <a:gd name="T78" fmla="*/ 144 w 161"/>
                  <a:gd name="T79" fmla="*/ 98 h 218"/>
                  <a:gd name="T80" fmla="*/ 144 w 161"/>
                  <a:gd name="T81" fmla="*/ 120 h 218"/>
                  <a:gd name="T82" fmla="*/ 144 w 161"/>
                  <a:gd name="T83" fmla="*/ 198 h 218"/>
                  <a:gd name="T84" fmla="*/ 140 w 161"/>
                  <a:gd name="T85" fmla="*/ 202 h 218"/>
                  <a:gd name="T86" fmla="*/ 21 w 161"/>
                  <a:gd name="T87" fmla="*/ 202 h 218"/>
                  <a:gd name="T88" fmla="*/ 17 w 161"/>
                  <a:gd name="T89" fmla="*/ 198 h 218"/>
                  <a:gd name="T90" fmla="*/ 17 w 161"/>
                  <a:gd name="T91" fmla="*/ 175 h 218"/>
                  <a:gd name="T92" fmla="*/ 21 w 161"/>
                  <a:gd name="T93" fmla="*/ 172 h 218"/>
                  <a:gd name="T94" fmla="*/ 140 w 161"/>
                  <a:gd name="T95" fmla="*/ 172 h 218"/>
                  <a:gd name="T96" fmla="*/ 144 w 161"/>
                  <a:gd name="T97" fmla="*/ 175 h 218"/>
                  <a:gd name="T98" fmla="*/ 144 w 161"/>
                  <a:gd name="T99" fmla="*/ 1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1" h="218">
                    <a:moveTo>
                      <a:pt x="0" y="0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161" y="218"/>
                      <a:pt x="161" y="218"/>
                      <a:pt x="161" y="218"/>
                    </a:cubicBezTo>
                    <a:cubicBezTo>
                      <a:pt x="161" y="0"/>
                      <a:pt x="161" y="0"/>
                      <a:pt x="161" y="0"/>
                    </a:cubicBezTo>
                    <a:lnTo>
                      <a:pt x="0" y="0"/>
                    </a:lnTo>
                    <a:close/>
                    <a:moveTo>
                      <a:pt x="17" y="20"/>
                    </a:moveTo>
                    <a:cubicBezTo>
                      <a:pt x="17" y="18"/>
                      <a:pt x="19" y="16"/>
                      <a:pt x="21" y="16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2" y="16"/>
                      <a:pt x="144" y="18"/>
                      <a:pt x="144" y="20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5"/>
                      <a:pt x="142" y="47"/>
                      <a:pt x="14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9" y="47"/>
                      <a:pt x="17" y="45"/>
                      <a:pt x="17" y="43"/>
                    </a:cubicBezTo>
                    <a:lnTo>
                      <a:pt x="17" y="20"/>
                    </a:lnTo>
                    <a:close/>
                    <a:moveTo>
                      <a:pt x="17" y="59"/>
                    </a:moveTo>
                    <a:cubicBezTo>
                      <a:pt x="17" y="57"/>
                      <a:pt x="19" y="55"/>
                      <a:pt x="21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2" y="55"/>
                      <a:pt x="144" y="57"/>
                      <a:pt x="144" y="59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4"/>
                      <a:pt x="142" y="86"/>
                      <a:pt x="140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19" y="86"/>
                      <a:pt x="17" y="84"/>
                      <a:pt x="17" y="82"/>
                    </a:cubicBezTo>
                    <a:lnTo>
                      <a:pt x="17" y="59"/>
                    </a:lnTo>
                    <a:close/>
                    <a:moveTo>
                      <a:pt x="144" y="159"/>
                    </a:moveTo>
                    <a:cubicBezTo>
                      <a:pt x="144" y="161"/>
                      <a:pt x="142" y="163"/>
                      <a:pt x="140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9" y="163"/>
                      <a:pt x="17" y="161"/>
                      <a:pt x="17" y="159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4"/>
                      <a:pt x="19" y="133"/>
                      <a:pt x="21" y="133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42" y="133"/>
                      <a:pt x="144" y="134"/>
                      <a:pt x="144" y="136"/>
                    </a:cubicBezTo>
                    <a:lnTo>
                      <a:pt x="144" y="159"/>
                    </a:lnTo>
                    <a:close/>
                    <a:moveTo>
                      <a:pt x="144" y="120"/>
                    </a:moveTo>
                    <a:cubicBezTo>
                      <a:pt x="144" y="123"/>
                      <a:pt x="142" y="124"/>
                      <a:pt x="140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19" y="124"/>
                      <a:pt x="17" y="123"/>
                      <a:pt x="17" y="120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5"/>
                      <a:pt x="19" y="94"/>
                      <a:pt x="21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2" y="94"/>
                      <a:pt x="144" y="95"/>
                      <a:pt x="144" y="98"/>
                    </a:cubicBezTo>
                    <a:lnTo>
                      <a:pt x="144" y="120"/>
                    </a:lnTo>
                    <a:close/>
                    <a:moveTo>
                      <a:pt x="144" y="198"/>
                    </a:moveTo>
                    <a:cubicBezTo>
                      <a:pt x="144" y="200"/>
                      <a:pt x="142" y="202"/>
                      <a:pt x="140" y="202"/>
                    </a:cubicBezTo>
                    <a:cubicBezTo>
                      <a:pt x="21" y="202"/>
                      <a:pt x="21" y="202"/>
                      <a:pt x="21" y="202"/>
                    </a:cubicBezTo>
                    <a:cubicBezTo>
                      <a:pt x="19" y="202"/>
                      <a:pt x="17" y="200"/>
                      <a:pt x="17" y="198"/>
                    </a:cubicBezTo>
                    <a:cubicBezTo>
                      <a:pt x="17" y="175"/>
                      <a:pt x="17" y="175"/>
                      <a:pt x="17" y="175"/>
                    </a:cubicBezTo>
                    <a:cubicBezTo>
                      <a:pt x="17" y="173"/>
                      <a:pt x="19" y="172"/>
                      <a:pt x="21" y="172"/>
                    </a:cubicBezTo>
                    <a:cubicBezTo>
                      <a:pt x="140" y="172"/>
                      <a:pt x="140" y="172"/>
                      <a:pt x="140" y="172"/>
                    </a:cubicBezTo>
                    <a:cubicBezTo>
                      <a:pt x="142" y="172"/>
                      <a:pt x="144" y="173"/>
                      <a:pt x="144" y="175"/>
                    </a:cubicBezTo>
                    <a:lnTo>
                      <a:pt x="14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8154067" y="1711212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8154067" y="194407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8154067" y="217693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8154067" y="240979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154067" y="264265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05475" y="2830409"/>
              <a:ext cx="399143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ISP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SEA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1488500">
            <a:off x="5043716" y="1294242"/>
            <a:ext cx="2648855" cy="290299"/>
            <a:chOff x="4995335" y="1983701"/>
            <a:chExt cx="2648855" cy="29029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995335" y="2237713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5672666" y="1983701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youtube.com</a:t>
              </a:r>
              <a:endParaRPr lang="en-US" sz="1400" dirty="0" smtClean="0"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6001" y="2039339"/>
            <a:ext cx="592666" cy="1076523"/>
            <a:chOff x="4383315" y="2032089"/>
            <a:chExt cx="592666" cy="1076523"/>
          </a:xfrm>
        </p:grpSpPr>
        <p:grpSp>
          <p:nvGrpSpPr>
            <p:cNvPr id="28" name="Group 27"/>
            <p:cNvGrpSpPr/>
            <p:nvPr/>
          </p:nvGrpSpPr>
          <p:grpSpPr>
            <a:xfrm>
              <a:off x="4434134" y="2032089"/>
              <a:ext cx="500724" cy="719699"/>
              <a:chOff x="7409928" y="1556815"/>
              <a:chExt cx="964342" cy="1300976"/>
            </a:xfrm>
            <a:solidFill>
              <a:schemeClr val="tx2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7409928" y="1556815"/>
                <a:ext cx="964342" cy="1300976"/>
              </a:xfrm>
              <a:custGeom>
                <a:avLst/>
                <a:gdLst>
                  <a:gd name="T0" fmla="*/ 0 w 161"/>
                  <a:gd name="T1" fmla="*/ 0 h 218"/>
                  <a:gd name="T2" fmla="*/ 0 w 161"/>
                  <a:gd name="T3" fmla="*/ 218 h 218"/>
                  <a:gd name="T4" fmla="*/ 161 w 161"/>
                  <a:gd name="T5" fmla="*/ 218 h 218"/>
                  <a:gd name="T6" fmla="*/ 161 w 161"/>
                  <a:gd name="T7" fmla="*/ 0 h 218"/>
                  <a:gd name="T8" fmla="*/ 0 w 161"/>
                  <a:gd name="T9" fmla="*/ 0 h 218"/>
                  <a:gd name="T10" fmla="*/ 17 w 161"/>
                  <a:gd name="T11" fmla="*/ 20 h 218"/>
                  <a:gd name="T12" fmla="*/ 21 w 161"/>
                  <a:gd name="T13" fmla="*/ 16 h 218"/>
                  <a:gd name="T14" fmla="*/ 140 w 161"/>
                  <a:gd name="T15" fmla="*/ 16 h 218"/>
                  <a:gd name="T16" fmla="*/ 144 w 161"/>
                  <a:gd name="T17" fmla="*/ 20 h 218"/>
                  <a:gd name="T18" fmla="*/ 144 w 161"/>
                  <a:gd name="T19" fmla="*/ 43 h 218"/>
                  <a:gd name="T20" fmla="*/ 140 w 161"/>
                  <a:gd name="T21" fmla="*/ 47 h 218"/>
                  <a:gd name="T22" fmla="*/ 21 w 161"/>
                  <a:gd name="T23" fmla="*/ 47 h 218"/>
                  <a:gd name="T24" fmla="*/ 17 w 161"/>
                  <a:gd name="T25" fmla="*/ 43 h 218"/>
                  <a:gd name="T26" fmla="*/ 17 w 161"/>
                  <a:gd name="T27" fmla="*/ 20 h 218"/>
                  <a:gd name="T28" fmla="*/ 17 w 161"/>
                  <a:gd name="T29" fmla="*/ 59 h 218"/>
                  <a:gd name="T30" fmla="*/ 21 w 161"/>
                  <a:gd name="T31" fmla="*/ 55 h 218"/>
                  <a:gd name="T32" fmla="*/ 140 w 161"/>
                  <a:gd name="T33" fmla="*/ 55 h 218"/>
                  <a:gd name="T34" fmla="*/ 144 w 161"/>
                  <a:gd name="T35" fmla="*/ 59 h 218"/>
                  <a:gd name="T36" fmla="*/ 144 w 161"/>
                  <a:gd name="T37" fmla="*/ 82 h 218"/>
                  <a:gd name="T38" fmla="*/ 140 w 161"/>
                  <a:gd name="T39" fmla="*/ 86 h 218"/>
                  <a:gd name="T40" fmla="*/ 21 w 161"/>
                  <a:gd name="T41" fmla="*/ 86 h 218"/>
                  <a:gd name="T42" fmla="*/ 17 w 161"/>
                  <a:gd name="T43" fmla="*/ 82 h 218"/>
                  <a:gd name="T44" fmla="*/ 17 w 161"/>
                  <a:gd name="T45" fmla="*/ 59 h 218"/>
                  <a:gd name="T46" fmla="*/ 144 w 161"/>
                  <a:gd name="T47" fmla="*/ 159 h 218"/>
                  <a:gd name="T48" fmla="*/ 140 w 161"/>
                  <a:gd name="T49" fmla="*/ 163 h 218"/>
                  <a:gd name="T50" fmla="*/ 21 w 161"/>
                  <a:gd name="T51" fmla="*/ 163 h 218"/>
                  <a:gd name="T52" fmla="*/ 17 w 161"/>
                  <a:gd name="T53" fmla="*/ 159 h 218"/>
                  <a:gd name="T54" fmla="*/ 17 w 161"/>
                  <a:gd name="T55" fmla="*/ 136 h 218"/>
                  <a:gd name="T56" fmla="*/ 21 w 161"/>
                  <a:gd name="T57" fmla="*/ 133 h 218"/>
                  <a:gd name="T58" fmla="*/ 140 w 161"/>
                  <a:gd name="T59" fmla="*/ 133 h 218"/>
                  <a:gd name="T60" fmla="*/ 144 w 161"/>
                  <a:gd name="T61" fmla="*/ 136 h 218"/>
                  <a:gd name="T62" fmla="*/ 144 w 161"/>
                  <a:gd name="T63" fmla="*/ 159 h 218"/>
                  <a:gd name="T64" fmla="*/ 144 w 161"/>
                  <a:gd name="T65" fmla="*/ 120 h 218"/>
                  <a:gd name="T66" fmla="*/ 140 w 161"/>
                  <a:gd name="T67" fmla="*/ 124 h 218"/>
                  <a:gd name="T68" fmla="*/ 21 w 161"/>
                  <a:gd name="T69" fmla="*/ 124 h 218"/>
                  <a:gd name="T70" fmla="*/ 17 w 161"/>
                  <a:gd name="T71" fmla="*/ 120 h 218"/>
                  <a:gd name="T72" fmla="*/ 17 w 161"/>
                  <a:gd name="T73" fmla="*/ 98 h 218"/>
                  <a:gd name="T74" fmla="*/ 21 w 161"/>
                  <a:gd name="T75" fmla="*/ 94 h 218"/>
                  <a:gd name="T76" fmla="*/ 140 w 161"/>
                  <a:gd name="T77" fmla="*/ 94 h 218"/>
                  <a:gd name="T78" fmla="*/ 144 w 161"/>
                  <a:gd name="T79" fmla="*/ 98 h 218"/>
                  <a:gd name="T80" fmla="*/ 144 w 161"/>
                  <a:gd name="T81" fmla="*/ 120 h 218"/>
                  <a:gd name="T82" fmla="*/ 144 w 161"/>
                  <a:gd name="T83" fmla="*/ 198 h 218"/>
                  <a:gd name="T84" fmla="*/ 140 w 161"/>
                  <a:gd name="T85" fmla="*/ 202 h 218"/>
                  <a:gd name="T86" fmla="*/ 21 w 161"/>
                  <a:gd name="T87" fmla="*/ 202 h 218"/>
                  <a:gd name="T88" fmla="*/ 17 w 161"/>
                  <a:gd name="T89" fmla="*/ 198 h 218"/>
                  <a:gd name="T90" fmla="*/ 17 w 161"/>
                  <a:gd name="T91" fmla="*/ 175 h 218"/>
                  <a:gd name="T92" fmla="*/ 21 w 161"/>
                  <a:gd name="T93" fmla="*/ 172 h 218"/>
                  <a:gd name="T94" fmla="*/ 140 w 161"/>
                  <a:gd name="T95" fmla="*/ 172 h 218"/>
                  <a:gd name="T96" fmla="*/ 144 w 161"/>
                  <a:gd name="T97" fmla="*/ 175 h 218"/>
                  <a:gd name="T98" fmla="*/ 144 w 161"/>
                  <a:gd name="T99" fmla="*/ 1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1" h="218">
                    <a:moveTo>
                      <a:pt x="0" y="0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161" y="218"/>
                      <a:pt x="161" y="218"/>
                      <a:pt x="161" y="218"/>
                    </a:cubicBezTo>
                    <a:cubicBezTo>
                      <a:pt x="161" y="0"/>
                      <a:pt x="161" y="0"/>
                      <a:pt x="161" y="0"/>
                    </a:cubicBezTo>
                    <a:lnTo>
                      <a:pt x="0" y="0"/>
                    </a:lnTo>
                    <a:close/>
                    <a:moveTo>
                      <a:pt x="17" y="20"/>
                    </a:moveTo>
                    <a:cubicBezTo>
                      <a:pt x="17" y="18"/>
                      <a:pt x="19" y="16"/>
                      <a:pt x="21" y="16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2" y="16"/>
                      <a:pt x="144" y="18"/>
                      <a:pt x="144" y="20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5"/>
                      <a:pt x="142" y="47"/>
                      <a:pt x="14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9" y="47"/>
                      <a:pt x="17" y="45"/>
                      <a:pt x="17" y="43"/>
                    </a:cubicBezTo>
                    <a:lnTo>
                      <a:pt x="17" y="20"/>
                    </a:lnTo>
                    <a:close/>
                    <a:moveTo>
                      <a:pt x="17" y="59"/>
                    </a:moveTo>
                    <a:cubicBezTo>
                      <a:pt x="17" y="57"/>
                      <a:pt x="19" y="55"/>
                      <a:pt x="21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2" y="55"/>
                      <a:pt x="144" y="57"/>
                      <a:pt x="144" y="59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4"/>
                      <a:pt x="142" y="86"/>
                      <a:pt x="140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19" y="86"/>
                      <a:pt x="17" y="84"/>
                      <a:pt x="17" y="82"/>
                    </a:cubicBezTo>
                    <a:lnTo>
                      <a:pt x="17" y="59"/>
                    </a:lnTo>
                    <a:close/>
                    <a:moveTo>
                      <a:pt x="144" y="159"/>
                    </a:moveTo>
                    <a:cubicBezTo>
                      <a:pt x="144" y="161"/>
                      <a:pt x="142" y="163"/>
                      <a:pt x="140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9" y="163"/>
                      <a:pt x="17" y="161"/>
                      <a:pt x="17" y="159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4"/>
                      <a:pt x="19" y="133"/>
                      <a:pt x="21" y="133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42" y="133"/>
                      <a:pt x="144" y="134"/>
                      <a:pt x="144" y="136"/>
                    </a:cubicBezTo>
                    <a:lnTo>
                      <a:pt x="144" y="159"/>
                    </a:lnTo>
                    <a:close/>
                    <a:moveTo>
                      <a:pt x="144" y="120"/>
                    </a:moveTo>
                    <a:cubicBezTo>
                      <a:pt x="144" y="123"/>
                      <a:pt x="142" y="124"/>
                      <a:pt x="140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19" y="124"/>
                      <a:pt x="17" y="123"/>
                      <a:pt x="17" y="120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5"/>
                      <a:pt x="19" y="94"/>
                      <a:pt x="21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2" y="94"/>
                      <a:pt x="144" y="95"/>
                      <a:pt x="144" y="98"/>
                    </a:cubicBezTo>
                    <a:lnTo>
                      <a:pt x="144" y="120"/>
                    </a:lnTo>
                    <a:close/>
                    <a:moveTo>
                      <a:pt x="144" y="198"/>
                    </a:moveTo>
                    <a:cubicBezTo>
                      <a:pt x="144" y="200"/>
                      <a:pt x="142" y="202"/>
                      <a:pt x="140" y="202"/>
                    </a:cubicBezTo>
                    <a:cubicBezTo>
                      <a:pt x="21" y="202"/>
                      <a:pt x="21" y="202"/>
                      <a:pt x="21" y="202"/>
                    </a:cubicBezTo>
                    <a:cubicBezTo>
                      <a:pt x="19" y="202"/>
                      <a:pt x="17" y="200"/>
                      <a:pt x="17" y="198"/>
                    </a:cubicBezTo>
                    <a:cubicBezTo>
                      <a:pt x="17" y="175"/>
                      <a:pt x="17" y="175"/>
                      <a:pt x="17" y="175"/>
                    </a:cubicBezTo>
                    <a:cubicBezTo>
                      <a:pt x="17" y="173"/>
                      <a:pt x="19" y="172"/>
                      <a:pt x="21" y="172"/>
                    </a:cubicBezTo>
                    <a:cubicBezTo>
                      <a:pt x="140" y="172"/>
                      <a:pt x="140" y="172"/>
                      <a:pt x="140" y="172"/>
                    </a:cubicBezTo>
                    <a:cubicBezTo>
                      <a:pt x="142" y="172"/>
                      <a:pt x="144" y="173"/>
                      <a:pt x="144" y="175"/>
                    </a:cubicBezTo>
                    <a:lnTo>
                      <a:pt x="14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8154067" y="1711212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8154067" y="194407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8154067" y="217693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8154067" y="240979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8154067" y="264265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383315" y="2830409"/>
              <a:ext cx="592666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SJC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 rot="20108836">
            <a:off x="1621974" y="1325685"/>
            <a:ext cx="2648855" cy="290299"/>
            <a:chOff x="1682450" y="1984904"/>
            <a:chExt cx="2648855" cy="290299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youtube.com</a:t>
              </a:r>
              <a:endParaRPr lang="en-US" sz="1400" dirty="0" smtClean="0">
                <a:latin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20108836">
            <a:off x="1641326" y="1689761"/>
            <a:ext cx="2648855" cy="290299"/>
            <a:chOff x="1682450" y="1984904"/>
            <a:chExt cx="2648855" cy="29029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 SJC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rot="1488500">
            <a:off x="5047345" y="1654676"/>
            <a:ext cx="2648855" cy="290299"/>
            <a:chOff x="1682450" y="1984904"/>
            <a:chExt cx="2648855" cy="290299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 SJC</a:t>
              </a:r>
            </a:p>
          </p:txBody>
        </p:sp>
      </p:grpSp>
      <p:sp>
        <p:nvSpPr>
          <p:cNvPr id="14" name="Rounded Rectangular Callout 13"/>
          <p:cNvSpPr/>
          <p:nvPr/>
        </p:nvSpPr>
        <p:spPr bwMode="auto">
          <a:xfrm>
            <a:off x="223761" y="955566"/>
            <a:ext cx="1663096" cy="993664"/>
          </a:xfrm>
          <a:prstGeom prst="wedgeRoundRectCallout">
            <a:avLst>
              <a:gd name="adj1" fmla="val -2010"/>
              <a:gd name="adj2" fmla="val 80387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新細明體" charset="0"/>
                <a:cs typeface="新細明體" charset="0"/>
              </a:rPr>
              <a:t>I see you’re in DFW, we have a DC in SJC…</a:t>
            </a:r>
          </a:p>
        </p:txBody>
      </p:sp>
      <p:grpSp>
        <p:nvGrpSpPr>
          <p:cNvPr id="46" name="Group 45"/>
          <p:cNvGrpSpPr/>
          <p:nvPr/>
        </p:nvGrpSpPr>
        <p:grpSpPr>
          <a:xfrm rot="20964571">
            <a:off x="1636360" y="3118335"/>
            <a:ext cx="5624355" cy="290299"/>
            <a:chOff x="1682450" y="1984904"/>
            <a:chExt cx="2648855" cy="290299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8" name="TextBox 47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youtube.com</a:t>
              </a:r>
              <a:endParaRPr lang="en-US" sz="1400" dirty="0" smtClean="0">
                <a:latin typeface="+mn-l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383951" y="3731546"/>
            <a:ext cx="643427" cy="1048687"/>
            <a:chOff x="4601666" y="3900886"/>
            <a:chExt cx="643427" cy="1048687"/>
          </a:xfrm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4601666" y="3900886"/>
              <a:ext cx="643427" cy="721034"/>
            </a:xfrm>
            <a:custGeom>
              <a:avLst/>
              <a:gdLst/>
              <a:ahLst/>
              <a:cxnLst/>
              <a:rect l="l" t="t" r="r" b="b"/>
              <a:pathLst>
                <a:path w="1110721" h="1244690">
                  <a:moveTo>
                    <a:pt x="9" y="865917"/>
                  </a:moveTo>
                  <a:cubicBezTo>
                    <a:pt x="9" y="865917"/>
                    <a:pt x="151677" y="977686"/>
                    <a:pt x="540793" y="977686"/>
                  </a:cubicBezTo>
                  <a:cubicBezTo>
                    <a:pt x="968447" y="977686"/>
                    <a:pt x="1110169" y="867159"/>
                    <a:pt x="1110169" y="867159"/>
                  </a:cubicBezTo>
                  <a:cubicBezTo>
                    <a:pt x="1110169" y="867159"/>
                    <a:pt x="1111412" y="1053441"/>
                    <a:pt x="1110169" y="1088214"/>
                  </a:cubicBezTo>
                  <a:cubicBezTo>
                    <a:pt x="1108926" y="1122986"/>
                    <a:pt x="1084062" y="1132921"/>
                    <a:pt x="1084062" y="1132921"/>
                  </a:cubicBezTo>
                  <a:cubicBezTo>
                    <a:pt x="1084062" y="1132921"/>
                    <a:pt x="946069" y="1244690"/>
                    <a:pt x="563170" y="1244690"/>
                  </a:cubicBezTo>
                  <a:cubicBezTo>
                    <a:pt x="169082" y="1244690"/>
                    <a:pt x="53466" y="1151549"/>
                    <a:pt x="26116" y="1134163"/>
                  </a:cubicBezTo>
                  <a:cubicBezTo>
                    <a:pt x="-1234" y="1116777"/>
                    <a:pt x="9" y="1090697"/>
                    <a:pt x="9" y="1090697"/>
                  </a:cubicBezTo>
                  <a:cubicBezTo>
                    <a:pt x="9" y="1090697"/>
                    <a:pt x="9" y="1090697"/>
                    <a:pt x="9" y="865917"/>
                  </a:cubicBezTo>
                  <a:close/>
                  <a:moveTo>
                    <a:pt x="9" y="550799"/>
                  </a:moveTo>
                  <a:cubicBezTo>
                    <a:pt x="9" y="550799"/>
                    <a:pt x="151677" y="662568"/>
                    <a:pt x="540793" y="662568"/>
                  </a:cubicBezTo>
                  <a:cubicBezTo>
                    <a:pt x="968447" y="662568"/>
                    <a:pt x="1110169" y="552041"/>
                    <a:pt x="1110169" y="552041"/>
                  </a:cubicBezTo>
                  <a:cubicBezTo>
                    <a:pt x="1110169" y="552041"/>
                    <a:pt x="1111412" y="738323"/>
                    <a:pt x="1110169" y="773095"/>
                  </a:cubicBezTo>
                  <a:cubicBezTo>
                    <a:pt x="1108926" y="807868"/>
                    <a:pt x="1084062" y="817803"/>
                    <a:pt x="1084062" y="817803"/>
                  </a:cubicBezTo>
                  <a:cubicBezTo>
                    <a:pt x="1084062" y="817803"/>
                    <a:pt x="946069" y="929572"/>
                    <a:pt x="563170" y="929572"/>
                  </a:cubicBezTo>
                  <a:cubicBezTo>
                    <a:pt x="169082" y="929572"/>
                    <a:pt x="53466" y="836431"/>
                    <a:pt x="26116" y="819045"/>
                  </a:cubicBezTo>
                  <a:cubicBezTo>
                    <a:pt x="-1234" y="801659"/>
                    <a:pt x="9" y="775579"/>
                    <a:pt x="9" y="775579"/>
                  </a:cubicBezTo>
                  <a:cubicBezTo>
                    <a:pt x="9" y="775579"/>
                    <a:pt x="9" y="775579"/>
                    <a:pt x="9" y="550799"/>
                  </a:cubicBezTo>
                  <a:close/>
                  <a:moveTo>
                    <a:pt x="9" y="235681"/>
                  </a:moveTo>
                  <a:cubicBezTo>
                    <a:pt x="9" y="235681"/>
                    <a:pt x="151677" y="347605"/>
                    <a:pt x="540793" y="347605"/>
                  </a:cubicBezTo>
                  <a:cubicBezTo>
                    <a:pt x="968447" y="347605"/>
                    <a:pt x="1110169" y="236924"/>
                    <a:pt x="1110169" y="236924"/>
                  </a:cubicBezTo>
                  <a:cubicBezTo>
                    <a:pt x="1110169" y="236924"/>
                    <a:pt x="1111412" y="423465"/>
                    <a:pt x="1110169" y="458286"/>
                  </a:cubicBezTo>
                  <a:cubicBezTo>
                    <a:pt x="1108926" y="493107"/>
                    <a:pt x="1084062" y="503056"/>
                    <a:pt x="1084062" y="503056"/>
                  </a:cubicBezTo>
                  <a:cubicBezTo>
                    <a:pt x="1084062" y="503056"/>
                    <a:pt x="946069" y="614980"/>
                    <a:pt x="563170" y="614980"/>
                  </a:cubicBezTo>
                  <a:cubicBezTo>
                    <a:pt x="169082" y="614980"/>
                    <a:pt x="53466" y="521710"/>
                    <a:pt x="26116" y="504299"/>
                  </a:cubicBezTo>
                  <a:cubicBezTo>
                    <a:pt x="-1234" y="486889"/>
                    <a:pt x="9" y="460773"/>
                    <a:pt x="9" y="460773"/>
                  </a:cubicBezTo>
                  <a:cubicBezTo>
                    <a:pt x="9" y="460773"/>
                    <a:pt x="9" y="460773"/>
                    <a:pt x="9" y="235681"/>
                  </a:cubicBezTo>
                  <a:close/>
                  <a:moveTo>
                    <a:pt x="555089" y="0"/>
                  </a:moveTo>
                  <a:cubicBezTo>
                    <a:pt x="861466" y="0"/>
                    <a:pt x="1109834" y="68069"/>
                    <a:pt x="1109834" y="152036"/>
                  </a:cubicBezTo>
                  <a:cubicBezTo>
                    <a:pt x="1109834" y="236003"/>
                    <a:pt x="861466" y="304072"/>
                    <a:pt x="555089" y="304072"/>
                  </a:cubicBezTo>
                  <a:cubicBezTo>
                    <a:pt x="248712" y="304072"/>
                    <a:pt x="344" y="236003"/>
                    <a:pt x="344" y="152036"/>
                  </a:cubicBezTo>
                  <a:cubicBezTo>
                    <a:pt x="344" y="68069"/>
                    <a:pt x="248712" y="0"/>
                    <a:pt x="5550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33687" y="4671370"/>
              <a:ext cx="592666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SEA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68257" y="3732748"/>
            <a:ext cx="643427" cy="1048687"/>
            <a:chOff x="4601666" y="3900886"/>
            <a:chExt cx="643427" cy="1048687"/>
          </a:xfrm>
        </p:grpSpPr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601666" y="3900886"/>
              <a:ext cx="643427" cy="721034"/>
            </a:xfrm>
            <a:custGeom>
              <a:avLst/>
              <a:gdLst/>
              <a:ahLst/>
              <a:cxnLst/>
              <a:rect l="l" t="t" r="r" b="b"/>
              <a:pathLst>
                <a:path w="1110721" h="1244690">
                  <a:moveTo>
                    <a:pt x="9" y="865917"/>
                  </a:moveTo>
                  <a:cubicBezTo>
                    <a:pt x="9" y="865917"/>
                    <a:pt x="151677" y="977686"/>
                    <a:pt x="540793" y="977686"/>
                  </a:cubicBezTo>
                  <a:cubicBezTo>
                    <a:pt x="968447" y="977686"/>
                    <a:pt x="1110169" y="867159"/>
                    <a:pt x="1110169" y="867159"/>
                  </a:cubicBezTo>
                  <a:cubicBezTo>
                    <a:pt x="1110169" y="867159"/>
                    <a:pt x="1111412" y="1053441"/>
                    <a:pt x="1110169" y="1088214"/>
                  </a:cubicBezTo>
                  <a:cubicBezTo>
                    <a:pt x="1108926" y="1122986"/>
                    <a:pt x="1084062" y="1132921"/>
                    <a:pt x="1084062" y="1132921"/>
                  </a:cubicBezTo>
                  <a:cubicBezTo>
                    <a:pt x="1084062" y="1132921"/>
                    <a:pt x="946069" y="1244690"/>
                    <a:pt x="563170" y="1244690"/>
                  </a:cubicBezTo>
                  <a:cubicBezTo>
                    <a:pt x="169082" y="1244690"/>
                    <a:pt x="53466" y="1151549"/>
                    <a:pt x="26116" y="1134163"/>
                  </a:cubicBezTo>
                  <a:cubicBezTo>
                    <a:pt x="-1234" y="1116777"/>
                    <a:pt x="9" y="1090697"/>
                    <a:pt x="9" y="1090697"/>
                  </a:cubicBezTo>
                  <a:cubicBezTo>
                    <a:pt x="9" y="1090697"/>
                    <a:pt x="9" y="1090697"/>
                    <a:pt x="9" y="865917"/>
                  </a:cubicBezTo>
                  <a:close/>
                  <a:moveTo>
                    <a:pt x="9" y="550799"/>
                  </a:moveTo>
                  <a:cubicBezTo>
                    <a:pt x="9" y="550799"/>
                    <a:pt x="151677" y="662568"/>
                    <a:pt x="540793" y="662568"/>
                  </a:cubicBezTo>
                  <a:cubicBezTo>
                    <a:pt x="968447" y="662568"/>
                    <a:pt x="1110169" y="552041"/>
                    <a:pt x="1110169" y="552041"/>
                  </a:cubicBezTo>
                  <a:cubicBezTo>
                    <a:pt x="1110169" y="552041"/>
                    <a:pt x="1111412" y="738323"/>
                    <a:pt x="1110169" y="773095"/>
                  </a:cubicBezTo>
                  <a:cubicBezTo>
                    <a:pt x="1108926" y="807868"/>
                    <a:pt x="1084062" y="817803"/>
                    <a:pt x="1084062" y="817803"/>
                  </a:cubicBezTo>
                  <a:cubicBezTo>
                    <a:pt x="1084062" y="817803"/>
                    <a:pt x="946069" y="929572"/>
                    <a:pt x="563170" y="929572"/>
                  </a:cubicBezTo>
                  <a:cubicBezTo>
                    <a:pt x="169082" y="929572"/>
                    <a:pt x="53466" y="836431"/>
                    <a:pt x="26116" y="819045"/>
                  </a:cubicBezTo>
                  <a:cubicBezTo>
                    <a:pt x="-1234" y="801659"/>
                    <a:pt x="9" y="775579"/>
                    <a:pt x="9" y="775579"/>
                  </a:cubicBezTo>
                  <a:cubicBezTo>
                    <a:pt x="9" y="775579"/>
                    <a:pt x="9" y="775579"/>
                    <a:pt x="9" y="550799"/>
                  </a:cubicBezTo>
                  <a:close/>
                  <a:moveTo>
                    <a:pt x="9" y="235681"/>
                  </a:moveTo>
                  <a:cubicBezTo>
                    <a:pt x="9" y="235681"/>
                    <a:pt x="151677" y="347605"/>
                    <a:pt x="540793" y="347605"/>
                  </a:cubicBezTo>
                  <a:cubicBezTo>
                    <a:pt x="968447" y="347605"/>
                    <a:pt x="1110169" y="236924"/>
                    <a:pt x="1110169" y="236924"/>
                  </a:cubicBezTo>
                  <a:cubicBezTo>
                    <a:pt x="1110169" y="236924"/>
                    <a:pt x="1111412" y="423465"/>
                    <a:pt x="1110169" y="458286"/>
                  </a:cubicBezTo>
                  <a:cubicBezTo>
                    <a:pt x="1108926" y="493107"/>
                    <a:pt x="1084062" y="503056"/>
                    <a:pt x="1084062" y="503056"/>
                  </a:cubicBezTo>
                  <a:cubicBezTo>
                    <a:pt x="1084062" y="503056"/>
                    <a:pt x="946069" y="614980"/>
                    <a:pt x="563170" y="614980"/>
                  </a:cubicBezTo>
                  <a:cubicBezTo>
                    <a:pt x="169082" y="614980"/>
                    <a:pt x="53466" y="521710"/>
                    <a:pt x="26116" y="504299"/>
                  </a:cubicBezTo>
                  <a:cubicBezTo>
                    <a:pt x="-1234" y="486889"/>
                    <a:pt x="9" y="460773"/>
                    <a:pt x="9" y="460773"/>
                  </a:cubicBezTo>
                  <a:cubicBezTo>
                    <a:pt x="9" y="460773"/>
                    <a:pt x="9" y="460773"/>
                    <a:pt x="9" y="235681"/>
                  </a:cubicBezTo>
                  <a:close/>
                  <a:moveTo>
                    <a:pt x="555089" y="0"/>
                  </a:moveTo>
                  <a:cubicBezTo>
                    <a:pt x="861466" y="0"/>
                    <a:pt x="1109834" y="68069"/>
                    <a:pt x="1109834" y="152036"/>
                  </a:cubicBezTo>
                  <a:cubicBezTo>
                    <a:pt x="1109834" y="236003"/>
                    <a:pt x="861466" y="304072"/>
                    <a:pt x="555089" y="304072"/>
                  </a:cubicBezTo>
                  <a:cubicBezTo>
                    <a:pt x="248712" y="304072"/>
                    <a:pt x="344" y="236003"/>
                    <a:pt x="344" y="152036"/>
                  </a:cubicBezTo>
                  <a:cubicBezTo>
                    <a:pt x="344" y="68069"/>
                    <a:pt x="248712" y="0"/>
                    <a:pt x="5550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33687" y="4671370"/>
              <a:ext cx="592666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SJC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11153" y="612038"/>
            <a:ext cx="500724" cy="1076523"/>
            <a:chOff x="4434134" y="2032089"/>
            <a:chExt cx="500724" cy="1076523"/>
          </a:xfrm>
        </p:grpSpPr>
        <p:grpSp>
          <p:nvGrpSpPr>
            <p:cNvPr id="50" name="Group 49"/>
            <p:cNvGrpSpPr/>
            <p:nvPr/>
          </p:nvGrpSpPr>
          <p:grpSpPr>
            <a:xfrm>
              <a:off x="4434134" y="2032089"/>
              <a:ext cx="500724" cy="719699"/>
              <a:chOff x="7409928" y="1556815"/>
              <a:chExt cx="964342" cy="1300976"/>
            </a:xfrm>
            <a:solidFill>
              <a:schemeClr val="tx2"/>
            </a:solidFill>
          </p:grpSpPr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7409928" y="1556815"/>
                <a:ext cx="964342" cy="1300976"/>
              </a:xfrm>
              <a:custGeom>
                <a:avLst/>
                <a:gdLst>
                  <a:gd name="T0" fmla="*/ 0 w 161"/>
                  <a:gd name="T1" fmla="*/ 0 h 218"/>
                  <a:gd name="T2" fmla="*/ 0 w 161"/>
                  <a:gd name="T3" fmla="*/ 218 h 218"/>
                  <a:gd name="T4" fmla="*/ 161 w 161"/>
                  <a:gd name="T5" fmla="*/ 218 h 218"/>
                  <a:gd name="T6" fmla="*/ 161 w 161"/>
                  <a:gd name="T7" fmla="*/ 0 h 218"/>
                  <a:gd name="T8" fmla="*/ 0 w 161"/>
                  <a:gd name="T9" fmla="*/ 0 h 218"/>
                  <a:gd name="T10" fmla="*/ 17 w 161"/>
                  <a:gd name="T11" fmla="*/ 20 h 218"/>
                  <a:gd name="T12" fmla="*/ 21 w 161"/>
                  <a:gd name="T13" fmla="*/ 16 h 218"/>
                  <a:gd name="T14" fmla="*/ 140 w 161"/>
                  <a:gd name="T15" fmla="*/ 16 h 218"/>
                  <a:gd name="T16" fmla="*/ 144 w 161"/>
                  <a:gd name="T17" fmla="*/ 20 h 218"/>
                  <a:gd name="T18" fmla="*/ 144 w 161"/>
                  <a:gd name="T19" fmla="*/ 43 h 218"/>
                  <a:gd name="T20" fmla="*/ 140 w 161"/>
                  <a:gd name="T21" fmla="*/ 47 h 218"/>
                  <a:gd name="T22" fmla="*/ 21 w 161"/>
                  <a:gd name="T23" fmla="*/ 47 h 218"/>
                  <a:gd name="T24" fmla="*/ 17 w 161"/>
                  <a:gd name="T25" fmla="*/ 43 h 218"/>
                  <a:gd name="T26" fmla="*/ 17 w 161"/>
                  <a:gd name="T27" fmla="*/ 20 h 218"/>
                  <a:gd name="T28" fmla="*/ 17 w 161"/>
                  <a:gd name="T29" fmla="*/ 59 h 218"/>
                  <a:gd name="T30" fmla="*/ 21 w 161"/>
                  <a:gd name="T31" fmla="*/ 55 h 218"/>
                  <a:gd name="T32" fmla="*/ 140 w 161"/>
                  <a:gd name="T33" fmla="*/ 55 h 218"/>
                  <a:gd name="T34" fmla="*/ 144 w 161"/>
                  <a:gd name="T35" fmla="*/ 59 h 218"/>
                  <a:gd name="T36" fmla="*/ 144 w 161"/>
                  <a:gd name="T37" fmla="*/ 82 h 218"/>
                  <a:gd name="T38" fmla="*/ 140 w 161"/>
                  <a:gd name="T39" fmla="*/ 86 h 218"/>
                  <a:gd name="T40" fmla="*/ 21 w 161"/>
                  <a:gd name="T41" fmla="*/ 86 h 218"/>
                  <a:gd name="T42" fmla="*/ 17 w 161"/>
                  <a:gd name="T43" fmla="*/ 82 h 218"/>
                  <a:gd name="T44" fmla="*/ 17 w 161"/>
                  <a:gd name="T45" fmla="*/ 59 h 218"/>
                  <a:gd name="T46" fmla="*/ 144 w 161"/>
                  <a:gd name="T47" fmla="*/ 159 h 218"/>
                  <a:gd name="T48" fmla="*/ 140 w 161"/>
                  <a:gd name="T49" fmla="*/ 163 h 218"/>
                  <a:gd name="T50" fmla="*/ 21 w 161"/>
                  <a:gd name="T51" fmla="*/ 163 h 218"/>
                  <a:gd name="T52" fmla="*/ 17 w 161"/>
                  <a:gd name="T53" fmla="*/ 159 h 218"/>
                  <a:gd name="T54" fmla="*/ 17 w 161"/>
                  <a:gd name="T55" fmla="*/ 136 h 218"/>
                  <a:gd name="T56" fmla="*/ 21 w 161"/>
                  <a:gd name="T57" fmla="*/ 133 h 218"/>
                  <a:gd name="T58" fmla="*/ 140 w 161"/>
                  <a:gd name="T59" fmla="*/ 133 h 218"/>
                  <a:gd name="T60" fmla="*/ 144 w 161"/>
                  <a:gd name="T61" fmla="*/ 136 h 218"/>
                  <a:gd name="T62" fmla="*/ 144 w 161"/>
                  <a:gd name="T63" fmla="*/ 159 h 218"/>
                  <a:gd name="T64" fmla="*/ 144 w 161"/>
                  <a:gd name="T65" fmla="*/ 120 h 218"/>
                  <a:gd name="T66" fmla="*/ 140 w 161"/>
                  <a:gd name="T67" fmla="*/ 124 h 218"/>
                  <a:gd name="T68" fmla="*/ 21 w 161"/>
                  <a:gd name="T69" fmla="*/ 124 h 218"/>
                  <a:gd name="T70" fmla="*/ 17 w 161"/>
                  <a:gd name="T71" fmla="*/ 120 h 218"/>
                  <a:gd name="T72" fmla="*/ 17 w 161"/>
                  <a:gd name="T73" fmla="*/ 98 h 218"/>
                  <a:gd name="T74" fmla="*/ 21 w 161"/>
                  <a:gd name="T75" fmla="*/ 94 h 218"/>
                  <a:gd name="T76" fmla="*/ 140 w 161"/>
                  <a:gd name="T77" fmla="*/ 94 h 218"/>
                  <a:gd name="T78" fmla="*/ 144 w 161"/>
                  <a:gd name="T79" fmla="*/ 98 h 218"/>
                  <a:gd name="T80" fmla="*/ 144 w 161"/>
                  <a:gd name="T81" fmla="*/ 120 h 218"/>
                  <a:gd name="T82" fmla="*/ 144 w 161"/>
                  <a:gd name="T83" fmla="*/ 198 h 218"/>
                  <a:gd name="T84" fmla="*/ 140 w 161"/>
                  <a:gd name="T85" fmla="*/ 202 h 218"/>
                  <a:gd name="T86" fmla="*/ 21 w 161"/>
                  <a:gd name="T87" fmla="*/ 202 h 218"/>
                  <a:gd name="T88" fmla="*/ 17 w 161"/>
                  <a:gd name="T89" fmla="*/ 198 h 218"/>
                  <a:gd name="T90" fmla="*/ 17 w 161"/>
                  <a:gd name="T91" fmla="*/ 175 h 218"/>
                  <a:gd name="T92" fmla="*/ 21 w 161"/>
                  <a:gd name="T93" fmla="*/ 172 h 218"/>
                  <a:gd name="T94" fmla="*/ 140 w 161"/>
                  <a:gd name="T95" fmla="*/ 172 h 218"/>
                  <a:gd name="T96" fmla="*/ 144 w 161"/>
                  <a:gd name="T97" fmla="*/ 175 h 218"/>
                  <a:gd name="T98" fmla="*/ 144 w 161"/>
                  <a:gd name="T99" fmla="*/ 1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1" h="218">
                    <a:moveTo>
                      <a:pt x="0" y="0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161" y="218"/>
                      <a:pt x="161" y="218"/>
                      <a:pt x="161" y="218"/>
                    </a:cubicBezTo>
                    <a:cubicBezTo>
                      <a:pt x="161" y="0"/>
                      <a:pt x="161" y="0"/>
                      <a:pt x="161" y="0"/>
                    </a:cubicBezTo>
                    <a:lnTo>
                      <a:pt x="0" y="0"/>
                    </a:lnTo>
                    <a:close/>
                    <a:moveTo>
                      <a:pt x="17" y="20"/>
                    </a:moveTo>
                    <a:cubicBezTo>
                      <a:pt x="17" y="18"/>
                      <a:pt x="19" y="16"/>
                      <a:pt x="21" y="16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2" y="16"/>
                      <a:pt x="144" y="18"/>
                      <a:pt x="144" y="20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5"/>
                      <a:pt x="142" y="47"/>
                      <a:pt x="14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9" y="47"/>
                      <a:pt x="17" y="45"/>
                      <a:pt x="17" y="43"/>
                    </a:cubicBezTo>
                    <a:lnTo>
                      <a:pt x="17" y="20"/>
                    </a:lnTo>
                    <a:close/>
                    <a:moveTo>
                      <a:pt x="17" y="59"/>
                    </a:moveTo>
                    <a:cubicBezTo>
                      <a:pt x="17" y="57"/>
                      <a:pt x="19" y="55"/>
                      <a:pt x="21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2" y="55"/>
                      <a:pt x="144" y="57"/>
                      <a:pt x="144" y="59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4"/>
                      <a:pt x="142" y="86"/>
                      <a:pt x="140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19" y="86"/>
                      <a:pt x="17" y="84"/>
                      <a:pt x="17" y="82"/>
                    </a:cubicBezTo>
                    <a:lnTo>
                      <a:pt x="17" y="59"/>
                    </a:lnTo>
                    <a:close/>
                    <a:moveTo>
                      <a:pt x="144" y="159"/>
                    </a:moveTo>
                    <a:cubicBezTo>
                      <a:pt x="144" y="161"/>
                      <a:pt x="142" y="163"/>
                      <a:pt x="140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9" y="163"/>
                      <a:pt x="17" y="161"/>
                      <a:pt x="17" y="159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4"/>
                      <a:pt x="19" y="133"/>
                      <a:pt x="21" y="133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42" y="133"/>
                      <a:pt x="144" y="134"/>
                      <a:pt x="144" y="136"/>
                    </a:cubicBezTo>
                    <a:lnTo>
                      <a:pt x="144" y="159"/>
                    </a:lnTo>
                    <a:close/>
                    <a:moveTo>
                      <a:pt x="144" y="120"/>
                    </a:moveTo>
                    <a:cubicBezTo>
                      <a:pt x="144" y="123"/>
                      <a:pt x="142" y="124"/>
                      <a:pt x="140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19" y="124"/>
                      <a:pt x="17" y="123"/>
                      <a:pt x="17" y="120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5"/>
                      <a:pt x="19" y="94"/>
                      <a:pt x="21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2" y="94"/>
                      <a:pt x="144" y="95"/>
                      <a:pt x="144" y="98"/>
                    </a:cubicBezTo>
                    <a:lnTo>
                      <a:pt x="144" y="120"/>
                    </a:lnTo>
                    <a:close/>
                    <a:moveTo>
                      <a:pt x="144" y="198"/>
                    </a:moveTo>
                    <a:cubicBezTo>
                      <a:pt x="144" y="200"/>
                      <a:pt x="142" y="202"/>
                      <a:pt x="140" y="202"/>
                    </a:cubicBezTo>
                    <a:cubicBezTo>
                      <a:pt x="21" y="202"/>
                      <a:pt x="21" y="202"/>
                      <a:pt x="21" y="202"/>
                    </a:cubicBezTo>
                    <a:cubicBezTo>
                      <a:pt x="19" y="202"/>
                      <a:pt x="17" y="200"/>
                      <a:pt x="17" y="198"/>
                    </a:cubicBezTo>
                    <a:cubicBezTo>
                      <a:pt x="17" y="175"/>
                      <a:pt x="17" y="175"/>
                      <a:pt x="17" y="175"/>
                    </a:cubicBezTo>
                    <a:cubicBezTo>
                      <a:pt x="17" y="173"/>
                      <a:pt x="19" y="172"/>
                      <a:pt x="21" y="172"/>
                    </a:cubicBezTo>
                    <a:cubicBezTo>
                      <a:pt x="140" y="172"/>
                      <a:pt x="140" y="172"/>
                      <a:pt x="140" y="172"/>
                    </a:cubicBezTo>
                    <a:cubicBezTo>
                      <a:pt x="142" y="172"/>
                      <a:pt x="144" y="173"/>
                      <a:pt x="144" y="175"/>
                    </a:cubicBezTo>
                    <a:lnTo>
                      <a:pt x="14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8154067" y="1711212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8154067" y="194407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8154067" y="217693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8154067" y="240979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8154067" y="264265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505475" y="2830409"/>
              <a:ext cx="399143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OpenDNS</a:t>
              </a:r>
              <a:endParaRPr lang="en-US" sz="1400" dirty="0" smtClean="0">
                <a:latin typeface="+mn-lt"/>
              </a:endParaRP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DFW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768083" y="3082430"/>
            <a:ext cx="5609928" cy="1406616"/>
            <a:chOff x="1768083" y="3082430"/>
            <a:chExt cx="5609928" cy="1406616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 flipV="1">
              <a:off x="1768083" y="3082430"/>
              <a:ext cx="5609928" cy="1048279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65" name="Group 64"/>
            <p:cNvGrpSpPr/>
            <p:nvPr/>
          </p:nvGrpSpPr>
          <p:grpSpPr>
            <a:xfrm>
              <a:off x="5672666" y="3378022"/>
              <a:ext cx="1481365" cy="1111024"/>
              <a:chOff x="5672666" y="3232870"/>
              <a:chExt cx="1481365" cy="111102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0925872">
                <a:off x="5672666" y="3232870"/>
                <a:ext cx="1481365" cy="1111024"/>
              </a:xfrm>
              <a:prstGeom prst="rect">
                <a:avLst/>
              </a:prstGeom>
            </p:spPr>
          </p:pic>
          <p:pic>
            <p:nvPicPr>
              <p:cNvPr id="64" name="Picture 63" descr="loading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068" y="3435199"/>
                <a:ext cx="648636" cy="6486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81314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2627376"/>
            <a:ext cx="9144000" cy="35966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ea typeface="新細明體" charset="0"/>
              <a:cs typeface="新細明體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88535" y="2992137"/>
            <a:ext cx="1537208" cy="1262953"/>
            <a:chOff x="1388535" y="2992137"/>
            <a:chExt cx="1537208" cy="1262953"/>
          </a:xfrm>
        </p:grpSpPr>
        <p:sp>
          <p:nvSpPr>
            <p:cNvPr id="22" name="TextBox 21"/>
            <p:cNvSpPr txBox="1"/>
            <p:nvPr/>
          </p:nvSpPr>
          <p:spPr bwMode="gray">
            <a:xfrm>
              <a:off x="1388535" y="3613376"/>
              <a:ext cx="1537208" cy="64171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zh-TW"/>
              </a:defPPr>
              <a:lvl1pPr>
                <a:lnSpc>
                  <a:spcPct val="85000"/>
                </a:lnSpc>
                <a:defRPr sz="2000">
                  <a:solidFill>
                    <a:schemeClr val="tx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Google/</a:t>
              </a:r>
              <a:r>
                <a:rPr lang="en-US" sz="1400" dirty="0" err="1" smtClean="0">
                  <a:solidFill>
                    <a:schemeClr val="tx1"/>
                  </a:solidFill>
                  <a:latin typeface="+mn-lt"/>
                </a:rPr>
                <a:t>OpenDNS</a:t>
              </a:r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 both using option code 0x50FA</a:t>
              </a:r>
              <a:endParaRPr lang="en-US" sz="14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gray">
            <a:xfrm>
              <a:off x="2151888" y="2992137"/>
              <a:ext cx="0" cy="616695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ysDot"/>
              <a:round/>
              <a:headEnd type="oval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/>
          <p:nvPr/>
        </p:nvSpPr>
        <p:spPr bwMode="gray">
          <a:xfrm>
            <a:off x="524256" y="2627376"/>
            <a:ext cx="993648" cy="32308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2010</a:t>
            </a:r>
          </a:p>
        </p:txBody>
      </p:sp>
      <p:sp>
        <p:nvSpPr>
          <p:cNvPr id="37" name="TextBox 36"/>
          <p:cNvSpPr txBox="1"/>
          <p:nvPr/>
        </p:nvSpPr>
        <p:spPr bwMode="gray">
          <a:xfrm>
            <a:off x="2751328" y="2627376"/>
            <a:ext cx="993648" cy="32308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2011</a:t>
            </a:r>
          </a:p>
        </p:txBody>
      </p:sp>
      <p:sp>
        <p:nvSpPr>
          <p:cNvPr id="38" name="TextBox 37"/>
          <p:cNvSpPr txBox="1"/>
          <p:nvPr/>
        </p:nvSpPr>
        <p:spPr bwMode="gray">
          <a:xfrm>
            <a:off x="4978400" y="2627376"/>
            <a:ext cx="993648" cy="32308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…</a:t>
            </a:r>
          </a:p>
        </p:txBody>
      </p:sp>
      <p:sp>
        <p:nvSpPr>
          <p:cNvPr id="39" name="TextBox 38"/>
          <p:cNvSpPr txBox="1"/>
          <p:nvPr/>
        </p:nvSpPr>
        <p:spPr bwMode="gray">
          <a:xfrm>
            <a:off x="7205472" y="2627376"/>
            <a:ext cx="993648" cy="32308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2015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27333" y="1508753"/>
            <a:ext cx="1552817" cy="1118671"/>
            <a:chOff x="3707476" y="1514801"/>
            <a:chExt cx="1552817" cy="1118671"/>
          </a:xfrm>
        </p:grpSpPr>
        <p:cxnSp>
          <p:nvCxnSpPr>
            <p:cNvPr id="43" name="Straight Connector 42"/>
            <p:cNvCxnSpPr/>
            <p:nvPr/>
          </p:nvCxnSpPr>
          <p:spPr bwMode="gray">
            <a:xfrm flipV="1">
              <a:off x="4480560" y="2042160"/>
              <a:ext cx="0" cy="591312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ysDot"/>
              <a:round/>
              <a:headEnd type="oval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 bwMode="gray">
            <a:xfrm>
              <a:off x="3707476" y="1514801"/>
              <a:ext cx="1552817" cy="46397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zh-TW"/>
              </a:defPPr>
              <a:lvl1pPr>
                <a:lnSpc>
                  <a:spcPct val="85000"/>
                </a:lnSpc>
                <a:defRPr sz="2000">
                  <a:solidFill>
                    <a:schemeClr val="tx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Renamed EDNS Client Subnet</a:t>
              </a:r>
              <a:endParaRPr lang="en-US" sz="1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A Short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gray">
          <a:xfrm flipV="1">
            <a:off x="1542288" y="2042160"/>
            <a:ext cx="0" cy="591312"/>
          </a:xfrm>
          <a:prstGeom prst="line">
            <a:avLst/>
          </a:prstGeom>
          <a:solidFill>
            <a:schemeClr val="accent1"/>
          </a:solidFill>
          <a:ln w="12700" cap="rnd" cmpd="sng" algn="ctr">
            <a:solidFill>
              <a:schemeClr val="tx1"/>
            </a:solidFill>
            <a:prstDash val="sysDot"/>
            <a:round/>
            <a:headEnd type="oval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 bwMode="gray">
          <a:xfrm>
            <a:off x="769204" y="1423237"/>
            <a:ext cx="1552817" cy="6471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TW"/>
            </a:defPPr>
            <a:lvl1pPr>
              <a:lnSpc>
                <a:spcPct val="85000"/>
              </a:lnSpc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Draft for EDNS Client IP sent to DNSOP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91386" y="2988495"/>
            <a:ext cx="1622871" cy="1270491"/>
            <a:chOff x="5174653" y="2987292"/>
            <a:chExt cx="1622871" cy="1270491"/>
          </a:xfrm>
        </p:grpSpPr>
        <p:sp>
          <p:nvSpPr>
            <p:cNvPr id="25" name="TextBox 24"/>
            <p:cNvSpPr txBox="1"/>
            <p:nvPr/>
          </p:nvSpPr>
          <p:spPr bwMode="gray">
            <a:xfrm>
              <a:off x="5174653" y="3610683"/>
              <a:ext cx="1622871" cy="64710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zh-TW"/>
              </a:defPPr>
              <a:lvl1pPr>
                <a:lnSpc>
                  <a:spcPct val="85000"/>
                </a:lnSpc>
                <a:defRPr sz="2000">
                  <a:solidFill>
                    <a:schemeClr val="tx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Announcement of </a:t>
              </a:r>
              <a:r>
                <a:rPr lang="en-US" sz="1400" b="1" dirty="0">
                  <a:solidFill>
                    <a:schemeClr val="accent1"/>
                  </a:solidFill>
                </a:rPr>
                <a:t>Global Internet Speedup Initiative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gray">
            <a:xfrm>
              <a:off x="5981240" y="2987292"/>
              <a:ext cx="0" cy="616695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ysDot"/>
              <a:round/>
              <a:headEnd type="oval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4470685" y="1418392"/>
            <a:ext cx="1552817" cy="1210235"/>
            <a:chOff x="3707476" y="1423237"/>
            <a:chExt cx="1552817" cy="1210235"/>
          </a:xfrm>
        </p:grpSpPr>
        <p:cxnSp>
          <p:nvCxnSpPr>
            <p:cNvPr id="41" name="Straight Connector 40"/>
            <p:cNvCxnSpPr/>
            <p:nvPr/>
          </p:nvCxnSpPr>
          <p:spPr bwMode="gray">
            <a:xfrm flipV="1">
              <a:off x="4480560" y="2042160"/>
              <a:ext cx="0" cy="591312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ysDot"/>
              <a:round/>
              <a:headEnd type="oval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 bwMode="gray">
            <a:xfrm>
              <a:off x="3707476" y="1423237"/>
              <a:ext cx="1552817" cy="64710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zh-TW"/>
              </a:defPPr>
              <a:lvl1pPr>
                <a:lnSpc>
                  <a:spcPct val="85000"/>
                </a:lnSpc>
                <a:defRPr sz="2000">
                  <a:solidFill>
                    <a:schemeClr val="tx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Many CDNs &amp; DNS server software add support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09691" y="2989698"/>
            <a:ext cx="1622871" cy="1178928"/>
            <a:chOff x="5174653" y="2987292"/>
            <a:chExt cx="1622871" cy="1178928"/>
          </a:xfrm>
        </p:grpSpPr>
        <p:sp>
          <p:nvSpPr>
            <p:cNvPr id="47" name="TextBox 46"/>
            <p:cNvSpPr txBox="1"/>
            <p:nvPr/>
          </p:nvSpPr>
          <p:spPr bwMode="gray">
            <a:xfrm>
              <a:off x="5174653" y="3702247"/>
              <a:ext cx="1622871" cy="46397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zh-TW"/>
              </a:defPPr>
              <a:lvl1pPr>
                <a:lnSpc>
                  <a:spcPct val="85000"/>
                </a:lnSpc>
                <a:defRPr sz="2000">
                  <a:solidFill>
                    <a:schemeClr val="tx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Option code 0x08 assigned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gray">
            <a:xfrm>
              <a:off x="5981240" y="2987292"/>
              <a:ext cx="0" cy="616695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ysDot"/>
              <a:round/>
              <a:headEnd type="oval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/>
          <p:cNvGrpSpPr/>
          <p:nvPr/>
        </p:nvGrpSpPr>
        <p:grpSpPr>
          <a:xfrm>
            <a:off x="6491800" y="1321984"/>
            <a:ext cx="1552817" cy="1301798"/>
            <a:chOff x="3707476" y="1331674"/>
            <a:chExt cx="1552817" cy="1301798"/>
          </a:xfrm>
        </p:grpSpPr>
        <p:cxnSp>
          <p:nvCxnSpPr>
            <p:cNvPr id="50" name="Straight Connector 49"/>
            <p:cNvCxnSpPr/>
            <p:nvPr/>
          </p:nvCxnSpPr>
          <p:spPr bwMode="gray">
            <a:xfrm flipV="1">
              <a:off x="4480560" y="2042160"/>
              <a:ext cx="0" cy="591312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ysDot"/>
              <a:round/>
              <a:headEnd type="oval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 bwMode="gray">
            <a:xfrm>
              <a:off x="3707476" y="1331674"/>
              <a:ext cx="1552817" cy="8302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zh-TW"/>
              </a:defPPr>
              <a:lvl1pPr>
                <a:lnSpc>
                  <a:spcPct val="85000"/>
                </a:lnSpc>
                <a:defRPr sz="2000">
                  <a:solidFill>
                    <a:schemeClr val="tx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Akamai announces support when using </a:t>
              </a:r>
              <a:r>
                <a:rPr lang="en-US" sz="1400" dirty="0" err="1">
                  <a:solidFill>
                    <a:schemeClr val="tx1"/>
                  </a:solidFill>
                </a:rPr>
                <a:t>OpenDNS</a:t>
              </a:r>
              <a:r>
                <a:rPr lang="en-US" sz="1400" dirty="0">
                  <a:solidFill>
                    <a:schemeClr val="tx1"/>
                  </a:solidFill>
                </a:rPr>
                <a:t> or Google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44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01025" y="2031875"/>
            <a:ext cx="812049" cy="1084513"/>
            <a:chOff x="4129691" y="2393022"/>
            <a:chExt cx="812049" cy="1084513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9691" y="2393022"/>
              <a:ext cx="812049" cy="717533"/>
            </a:xfrm>
            <a:custGeom>
              <a:avLst/>
              <a:gdLst/>
              <a:ahLst/>
              <a:cxnLst/>
              <a:rect l="l" t="t" r="r" b="b"/>
              <a:pathLst>
                <a:path w="1082732" h="956710">
                  <a:moveTo>
                    <a:pt x="547796" y="164595"/>
                  </a:moveTo>
                  <a:lnTo>
                    <a:pt x="923280" y="493786"/>
                  </a:lnTo>
                  <a:lnTo>
                    <a:pt x="923280" y="956710"/>
                  </a:lnTo>
                  <a:lnTo>
                    <a:pt x="614663" y="956710"/>
                  </a:lnTo>
                  <a:lnTo>
                    <a:pt x="614663" y="730392"/>
                  </a:lnTo>
                  <a:lnTo>
                    <a:pt x="468069" y="730392"/>
                  </a:lnTo>
                  <a:lnTo>
                    <a:pt x="468069" y="956710"/>
                  </a:lnTo>
                  <a:lnTo>
                    <a:pt x="159452" y="956710"/>
                  </a:lnTo>
                  <a:lnTo>
                    <a:pt x="159452" y="493786"/>
                  </a:lnTo>
                  <a:close/>
                  <a:moveTo>
                    <a:pt x="547796" y="0"/>
                  </a:moveTo>
                  <a:lnTo>
                    <a:pt x="779259" y="208316"/>
                  </a:lnTo>
                  <a:lnTo>
                    <a:pt x="779259" y="115731"/>
                  </a:lnTo>
                  <a:lnTo>
                    <a:pt x="874416" y="115731"/>
                  </a:lnTo>
                  <a:lnTo>
                    <a:pt x="874416" y="293185"/>
                  </a:lnTo>
                  <a:lnTo>
                    <a:pt x="1082732" y="475783"/>
                  </a:lnTo>
                  <a:lnTo>
                    <a:pt x="1033868" y="529791"/>
                  </a:lnTo>
                  <a:lnTo>
                    <a:pt x="784402" y="303473"/>
                  </a:lnTo>
                  <a:lnTo>
                    <a:pt x="779259" y="303473"/>
                  </a:lnTo>
                  <a:lnTo>
                    <a:pt x="547796" y="97729"/>
                  </a:lnTo>
                  <a:lnTo>
                    <a:pt x="48864" y="529791"/>
                  </a:lnTo>
                  <a:lnTo>
                    <a:pt x="0" y="47578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kern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17999" y="3193284"/>
              <a:ext cx="441476" cy="284251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Me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BOI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34134" y="2032089"/>
            <a:ext cx="500724" cy="1076523"/>
            <a:chOff x="4434134" y="2032089"/>
            <a:chExt cx="500724" cy="1076523"/>
          </a:xfrm>
        </p:grpSpPr>
        <p:grpSp>
          <p:nvGrpSpPr>
            <p:cNvPr id="6" name="Group 5"/>
            <p:cNvGrpSpPr/>
            <p:nvPr/>
          </p:nvGrpSpPr>
          <p:grpSpPr>
            <a:xfrm>
              <a:off x="4434134" y="2032089"/>
              <a:ext cx="500724" cy="719699"/>
              <a:chOff x="7409928" y="1556815"/>
              <a:chExt cx="964342" cy="1300976"/>
            </a:xfrm>
            <a:solidFill>
              <a:schemeClr val="tx2"/>
            </a:solidFill>
          </p:grpSpPr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7409928" y="1556815"/>
                <a:ext cx="964342" cy="1300976"/>
              </a:xfrm>
              <a:custGeom>
                <a:avLst/>
                <a:gdLst>
                  <a:gd name="T0" fmla="*/ 0 w 161"/>
                  <a:gd name="T1" fmla="*/ 0 h 218"/>
                  <a:gd name="T2" fmla="*/ 0 w 161"/>
                  <a:gd name="T3" fmla="*/ 218 h 218"/>
                  <a:gd name="T4" fmla="*/ 161 w 161"/>
                  <a:gd name="T5" fmla="*/ 218 h 218"/>
                  <a:gd name="T6" fmla="*/ 161 w 161"/>
                  <a:gd name="T7" fmla="*/ 0 h 218"/>
                  <a:gd name="T8" fmla="*/ 0 w 161"/>
                  <a:gd name="T9" fmla="*/ 0 h 218"/>
                  <a:gd name="T10" fmla="*/ 17 w 161"/>
                  <a:gd name="T11" fmla="*/ 20 h 218"/>
                  <a:gd name="T12" fmla="*/ 21 w 161"/>
                  <a:gd name="T13" fmla="*/ 16 h 218"/>
                  <a:gd name="T14" fmla="*/ 140 w 161"/>
                  <a:gd name="T15" fmla="*/ 16 h 218"/>
                  <a:gd name="T16" fmla="*/ 144 w 161"/>
                  <a:gd name="T17" fmla="*/ 20 h 218"/>
                  <a:gd name="T18" fmla="*/ 144 w 161"/>
                  <a:gd name="T19" fmla="*/ 43 h 218"/>
                  <a:gd name="T20" fmla="*/ 140 w 161"/>
                  <a:gd name="T21" fmla="*/ 47 h 218"/>
                  <a:gd name="T22" fmla="*/ 21 w 161"/>
                  <a:gd name="T23" fmla="*/ 47 h 218"/>
                  <a:gd name="T24" fmla="*/ 17 w 161"/>
                  <a:gd name="T25" fmla="*/ 43 h 218"/>
                  <a:gd name="T26" fmla="*/ 17 w 161"/>
                  <a:gd name="T27" fmla="*/ 20 h 218"/>
                  <a:gd name="T28" fmla="*/ 17 w 161"/>
                  <a:gd name="T29" fmla="*/ 59 h 218"/>
                  <a:gd name="T30" fmla="*/ 21 w 161"/>
                  <a:gd name="T31" fmla="*/ 55 h 218"/>
                  <a:gd name="T32" fmla="*/ 140 w 161"/>
                  <a:gd name="T33" fmla="*/ 55 h 218"/>
                  <a:gd name="T34" fmla="*/ 144 w 161"/>
                  <a:gd name="T35" fmla="*/ 59 h 218"/>
                  <a:gd name="T36" fmla="*/ 144 w 161"/>
                  <a:gd name="T37" fmla="*/ 82 h 218"/>
                  <a:gd name="T38" fmla="*/ 140 w 161"/>
                  <a:gd name="T39" fmla="*/ 86 h 218"/>
                  <a:gd name="T40" fmla="*/ 21 w 161"/>
                  <a:gd name="T41" fmla="*/ 86 h 218"/>
                  <a:gd name="T42" fmla="*/ 17 w 161"/>
                  <a:gd name="T43" fmla="*/ 82 h 218"/>
                  <a:gd name="T44" fmla="*/ 17 w 161"/>
                  <a:gd name="T45" fmla="*/ 59 h 218"/>
                  <a:gd name="T46" fmla="*/ 144 w 161"/>
                  <a:gd name="T47" fmla="*/ 159 h 218"/>
                  <a:gd name="T48" fmla="*/ 140 w 161"/>
                  <a:gd name="T49" fmla="*/ 163 h 218"/>
                  <a:gd name="T50" fmla="*/ 21 w 161"/>
                  <a:gd name="T51" fmla="*/ 163 h 218"/>
                  <a:gd name="T52" fmla="*/ 17 w 161"/>
                  <a:gd name="T53" fmla="*/ 159 h 218"/>
                  <a:gd name="T54" fmla="*/ 17 w 161"/>
                  <a:gd name="T55" fmla="*/ 136 h 218"/>
                  <a:gd name="T56" fmla="*/ 21 w 161"/>
                  <a:gd name="T57" fmla="*/ 133 h 218"/>
                  <a:gd name="T58" fmla="*/ 140 w 161"/>
                  <a:gd name="T59" fmla="*/ 133 h 218"/>
                  <a:gd name="T60" fmla="*/ 144 w 161"/>
                  <a:gd name="T61" fmla="*/ 136 h 218"/>
                  <a:gd name="T62" fmla="*/ 144 w 161"/>
                  <a:gd name="T63" fmla="*/ 159 h 218"/>
                  <a:gd name="T64" fmla="*/ 144 w 161"/>
                  <a:gd name="T65" fmla="*/ 120 h 218"/>
                  <a:gd name="T66" fmla="*/ 140 w 161"/>
                  <a:gd name="T67" fmla="*/ 124 h 218"/>
                  <a:gd name="T68" fmla="*/ 21 w 161"/>
                  <a:gd name="T69" fmla="*/ 124 h 218"/>
                  <a:gd name="T70" fmla="*/ 17 w 161"/>
                  <a:gd name="T71" fmla="*/ 120 h 218"/>
                  <a:gd name="T72" fmla="*/ 17 w 161"/>
                  <a:gd name="T73" fmla="*/ 98 h 218"/>
                  <a:gd name="T74" fmla="*/ 21 w 161"/>
                  <a:gd name="T75" fmla="*/ 94 h 218"/>
                  <a:gd name="T76" fmla="*/ 140 w 161"/>
                  <a:gd name="T77" fmla="*/ 94 h 218"/>
                  <a:gd name="T78" fmla="*/ 144 w 161"/>
                  <a:gd name="T79" fmla="*/ 98 h 218"/>
                  <a:gd name="T80" fmla="*/ 144 w 161"/>
                  <a:gd name="T81" fmla="*/ 120 h 218"/>
                  <a:gd name="T82" fmla="*/ 144 w 161"/>
                  <a:gd name="T83" fmla="*/ 198 h 218"/>
                  <a:gd name="T84" fmla="*/ 140 w 161"/>
                  <a:gd name="T85" fmla="*/ 202 h 218"/>
                  <a:gd name="T86" fmla="*/ 21 w 161"/>
                  <a:gd name="T87" fmla="*/ 202 h 218"/>
                  <a:gd name="T88" fmla="*/ 17 w 161"/>
                  <a:gd name="T89" fmla="*/ 198 h 218"/>
                  <a:gd name="T90" fmla="*/ 17 w 161"/>
                  <a:gd name="T91" fmla="*/ 175 h 218"/>
                  <a:gd name="T92" fmla="*/ 21 w 161"/>
                  <a:gd name="T93" fmla="*/ 172 h 218"/>
                  <a:gd name="T94" fmla="*/ 140 w 161"/>
                  <a:gd name="T95" fmla="*/ 172 h 218"/>
                  <a:gd name="T96" fmla="*/ 144 w 161"/>
                  <a:gd name="T97" fmla="*/ 175 h 218"/>
                  <a:gd name="T98" fmla="*/ 144 w 161"/>
                  <a:gd name="T99" fmla="*/ 1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1" h="218">
                    <a:moveTo>
                      <a:pt x="0" y="0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161" y="218"/>
                      <a:pt x="161" y="218"/>
                      <a:pt x="161" y="218"/>
                    </a:cubicBezTo>
                    <a:cubicBezTo>
                      <a:pt x="161" y="0"/>
                      <a:pt x="161" y="0"/>
                      <a:pt x="161" y="0"/>
                    </a:cubicBezTo>
                    <a:lnTo>
                      <a:pt x="0" y="0"/>
                    </a:lnTo>
                    <a:close/>
                    <a:moveTo>
                      <a:pt x="17" y="20"/>
                    </a:moveTo>
                    <a:cubicBezTo>
                      <a:pt x="17" y="18"/>
                      <a:pt x="19" y="16"/>
                      <a:pt x="21" y="16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2" y="16"/>
                      <a:pt x="144" y="18"/>
                      <a:pt x="144" y="20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5"/>
                      <a:pt x="142" y="47"/>
                      <a:pt x="14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9" y="47"/>
                      <a:pt x="17" y="45"/>
                      <a:pt x="17" y="43"/>
                    </a:cubicBezTo>
                    <a:lnTo>
                      <a:pt x="17" y="20"/>
                    </a:lnTo>
                    <a:close/>
                    <a:moveTo>
                      <a:pt x="17" y="59"/>
                    </a:moveTo>
                    <a:cubicBezTo>
                      <a:pt x="17" y="57"/>
                      <a:pt x="19" y="55"/>
                      <a:pt x="21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2" y="55"/>
                      <a:pt x="144" y="57"/>
                      <a:pt x="144" y="59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4"/>
                      <a:pt x="142" y="86"/>
                      <a:pt x="140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19" y="86"/>
                      <a:pt x="17" y="84"/>
                      <a:pt x="17" y="82"/>
                    </a:cubicBezTo>
                    <a:lnTo>
                      <a:pt x="17" y="59"/>
                    </a:lnTo>
                    <a:close/>
                    <a:moveTo>
                      <a:pt x="144" y="159"/>
                    </a:moveTo>
                    <a:cubicBezTo>
                      <a:pt x="144" y="161"/>
                      <a:pt x="142" y="163"/>
                      <a:pt x="140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9" y="163"/>
                      <a:pt x="17" y="161"/>
                      <a:pt x="17" y="159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4"/>
                      <a:pt x="19" y="133"/>
                      <a:pt x="21" y="133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42" y="133"/>
                      <a:pt x="144" y="134"/>
                      <a:pt x="144" y="136"/>
                    </a:cubicBezTo>
                    <a:lnTo>
                      <a:pt x="144" y="159"/>
                    </a:lnTo>
                    <a:close/>
                    <a:moveTo>
                      <a:pt x="144" y="120"/>
                    </a:moveTo>
                    <a:cubicBezTo>
                      <a:pt x="144" y="123"/>
                      <a:pt x="142" y="124"/>
                      <a:pt x="140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19" y="124"/>
                      <a:pt x="17" y="123"/>
                      <a:pt x="17" y="120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5"/>
                      <a:pt x="19" y="94"/>
                      <a:pt x="21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2" y="94"/>
                      <a:pt x="144" y="95"/>
                      <a:pt x="144" y="98"/>
                    </a:cubicBezTo>
                    <a:lnTo>
                      <a:pt x="144" y="120"/>
                    </a:lnTo>
                    <a:close/>
                    <a:moveTo>
                      <a:pt x="144" y="198"/>
                    </a:moveTo>
                    <a:cubicBezTo>
                      <a:pt x="144" y="200"/>
                      <a:pt x="142" y="202"/>
                      <a:pt x="140" y="202"/>
                    </a:cubicBezTo>
                    <a:cubicBezTo>
                      <a:pt x="21" y="202"/>
                      <a:pt x="21" y="202"/>
                      <a:pt x="21" y="202"/>
                    </a:cubicBezTo>
                    <a:cubicBezTo>
                      <a:pt x="19" y="202"/>
                      <a:pt x="17" y="200"/>
                      <a:pt x="17" y="198"/>
                    </a:cubicBezTo>
                    <a:cubicBezTo>
                      <a:pt x="17" y="175"/>
                      <a:pt x="17" y="175"/>
                      <a:pt x="17" y="175"/>
                    </a:cubicBezTo>
                    <a:cubicBezTo>
                      <a:pt x="17" y="173"/>
                      <a:pt x="19" y="172"/>
                      <a:pt x="21" y="172"/>
                    </a:cubicBezTo>
                    <a:cubicBezTo>
                      <a:pt x="140" y="172"/>
                      <a:pt x="140" y="172"/>
                      <a:pt x="140" y="172"/>
                    </a:cubicBezTo>
                    <a:cubicBezTo>
                      <a:pt x="142" y="172"/>
                      <a:pt x="144" y="173"/>
                      <a:pt x="144" y="175"/>
                    </a:cubicBezTo>
                    <a:lnTo>
                      <a:pt x="14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8154067" y="1711212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8154067" y="194407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8154067" y="217693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8154067" y="240979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154067" y="264265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05475" y="2830409"/>
              <a:ext cx="399143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ISP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SEA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1488500">
            <a:off x="5043716" y="1294242"/>
            <a:ext cx="2648855" cy="290299"/>
            <a:chOff x="4995335" y="1983701"/>
            <a:chExt cx="2648855" cy="29029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995335" y="2237713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5672666" y="1983701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youtube.com</a:t>
              </a:r>
              <a:endParaRPr lang="en-US" sz="1400" dirty="0" smtClean="0"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6001" y="2039339"/>
            <a:ext cx="592666" cy="1076523"/>
            <a:chOff x="4383315" y="2032089"/>
            <a:chExt cx="592666" cy="1076523"/>
          </a:xfrm>
        </p:grpSpPr>
        <p:grpSp>
          <p:nvGrpSpPr>
            <p:cNvPr id="28" name="Group 27"/>
            <p:cNvGrpSpPr/>
            <p:nvPr/>
          </p:nvGrpSpPr>
          <p:grpSpPr>
            <a:xfrm>
              <a:off x="4434134" y="2032089"/>
              <a:ext cx="500724" cy="719699"/>
              <a:chOff x="7409928" y="1556815"/>
              <a:chExt cx="964342" cy="1300976"/>
            </a:xfrm>
            <a:solidFill>
              <a:schemeClr val="tx2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7409928" y="1556815"/>
                <a:ext cx="964342" cy="1300976"/>
              </a:xfrm>
              <a:custGeom>
                <a:avLst/>
                <a:gdLst>
                  <a:gd name="T0" fmla="*/ 0 w 161"/>
                  <a:gd name="T1" fmla="*/ 0 h 218"/>
                  <a:gd name="T2" fmla="*/ 0 w 161"/>
                  <a:gd name="T3" fmla="*/ 218 h 218"/>
                  <a:gd name="T4" fmla="*/ 161 w 161"/>
                  <a:gd name="T5" fmla="*/ 218 h 218"/>
                  <a:gd name="T6" fmla="*/ 161 w 161"/>
                  <a:gd name="T7" fmla="*/ 0 h 218"/>
                  <a:gd name="T8" fmla="*/ 0 w 161"/>
                  <a:gd name="T9" fmla="*/ 0 h 218"/>
                  <a:gd name="T10" fmla="*/ 17 w 161"/>
                  <a:gd name="T11" fmla="*/ 20 h 218"/>
                  <a:gd name="T12" fmla="*/ 21 w 161"/>
                  <a:gd name="T13" fmla="*/ 16 h 218"/>
                  <a:gd name="T14" fmla="*/ 140 w 161"/>
                  <a:gd name="T15" fmla="*/ 16 h 218"/>
                  <a:gd name="T16" fmla="*/ 144 w 161"/>
                  <a:gd name="T17" fmla="*/ 20 h 218"/>
                  <a:gd name="T18" fmla="*/ 144 w 161"/>
                  <a:gd name="T19" fmla="*/ 43 h 218"/>
                  <a:gd name="T20" fmla="*/ 140 w 161"/>
                  <a:gd name="T21" fmla="*/ 47 h 218"/>
                  <a:gd name="T22" fmla="*/ 21 w 161"/>
                  <a:gd name="T23" fmla="*/ 47 h 218"/>
                  <a:gd name="T24" fmla="*/ 17 w 161"/>
                  <a:gd name="T25" fmla="*/ 43 h 218"/>
                  <a:gd name="T26" fmla="*/ 17 w 161"/>
                  <a:gd name="T27" fmla="*/ 20 h 218"/>
                  <a:gd name="T28" fmla="*/ 17 w 161"/>
                  <a:gd name="T29" fmla="*/ 59 h 218"/>
                  <a:gd name="T30" fmla="*/ 21 w 161"/>
                  <a:gd name="T31" fmla="*/ 55 h 218"/>
                  <a:gd name="T32" fmla="*/ 140 w 161"/>
                  <a:gd name="T33" fmla="*/ 55 h 218"/>
                  <a:gd name="T34" fmla="*/ 144 w 161"/>
                  <a:gd name="T35" fmla="*/ 59 h 218"/>
                  <a:gd name="T36" fmla="*/ 144 w 161"/>
                  <a:gd name="T37" fmla="*/ 82 h 218"/>
                  <a:gd name="T38" fmla="*/ 140 w 161"/>
                  <a:gd name="T39" fmla="*/ 86 h 218"/>
                  <a:gd name="T40" fmla="*/ 21 w 161"/>
                  <a:gd name="T41" fmla="*/ 86 h 218"/>
                  <a:gd name="T42" fmla="*/ 17 w 161"/>
                  <a:gd name="T43" fmla="*/ 82 h 218"/>
                  <a:gd name="T44" fmla="*/ 17 w 161"/>
                  <a:gd name="T45" fmla="*/ 59 h 218"/>
                  <a:gd name="T46" fmla="*/ 144 w 161"/>
                  <a:gd name="T47" fmla="*/ 159 h 218"/>
                  <a:gd name="T48" fmla="*/ 140 w 161"/>
                  <a:gd name="T49" fmla="*/ 163 h 218"/>
                  <a:gd name="T50" fmla="*/ 21 w 161"/>
                  <a:gd name="T51" fmla="*/ 163 h 218"/>
                  <a:gd name="T52" fmla="*/ 17 w 161"/>
                  <a:gd name="T53" fmla="*/ 159 h 218"/>
                  <a:gd name="T54" fmla="*/ 17 w 161"/>
                  <a:gd name="T55" fmla="*/ 136 h 218"/>
                  <a:gd name="T56" fmla="*/ 21 w 161"/>
                  <a:gd name="T57" fmla="*/ 133 h 218"/>
                  <a:gd name="T58" fmla="*/ 140 w 161"/>
                  <a:gd name="T59" fmla="*/ 133 h 218"/>
                  <a:gd name="T60" fmla="*/ 144 w 161"/>
                  <a:gd name="T61" fmla="*/ 136 h 218"/>
                  <a:gd name="T62" fmla="*/ 144 w 161"/>
                  <a:gd name="T63" fmla="*/ 159 h 218"/>
                  <a:gd name="T64" fmla="*/ 144 w 161"/>
                  <a:gd name="T65" fmla="*/ 120 h 218"/>
                  <a:gd name="T66" fmla="*/ 140 w 161"/>
                  <a:gd name="T67" fmla="*/ 124 h 218"/>
                  <a:gd name="T68" fmla="*/ 21 w 161"/>
                  <a:gd name="T69" fmla="*/ 124 h 218"/>
                  <a:gd name="T70" fmla="*/ 17 w 161"/>
                  <a:gd name="T71" fmla="*/ 120 h 218"/>
                  <a:gd name="T72" fmla="*/ 17 w 161"/>
                  <a:gd name="T73" fmla="*/ 98 h 218"/>
                  <a:gd name="T74" fmla="*/ 21 w 161"/>
                  <a:gd name="T75" fmla="*/ 94 h 218"/>
                  <a:gd name="T76" fmla="*/ 140 w 161"/>
                  <a:gd name="T77" fmla="*/ 94 h 218"/>
                  <a:gd name="T78" fmla="*/ 144 w 161"/>
                  <a:gd name="T79" fmla="*/ 98 h 218"/>
                  <a:gd name="T80" fmla="*/ 144 w 161"/>
                  <a:gd name="T81" fmla="*/ 120 h 218"/>
                  <a:gd name="T82" fmla="*/ 144 w 161"/>
                  <a:gd name="T83" fmla="*/ 198 h 218"/>
                  <a:gd name="T84" fmla="*/ 140 w 161"/>
                  <a:gd name="T85" fmla="*/ 202 h 218"/>
                  <a:gd name="T86" fmla="*/ 21 w 161"/>
                  <a:gd name="T87" fmla="*/ 202 h 218"/>
                  <a:gd name="T88" fmla="*/ 17 w 161"/>
                  <a:gd name="T89" fmla="*/ 198 h 218"/>
                  <a:gd name="T90" fmla="*/ 17 w 161"/>
                  <a:gd name="T91" fmla="*/ 175 h 218"/>
                  <a:gd name="T92" fmla="*/ 21 w 161"/>
                  <a:gd name="T93" fmla="*/ 172 h 218"/>
                  <a:gd name="T94" fmla="*/ 140 w 161"/>
                  <a:gd name="T95" fmla="*/ 172 h 218"/>
                  <a:gd name="T96" fmla="*/ 144 w 161"/>
                  <a:gd name="T97" fmla="*/ 175 h 218"/>
                  <a:gd name="T98" fmla="*/ 144 w 161"/>
                  <a:gd name="T99" fmla="*/ 1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1" h="218">
                    <a:moveTo>
                      <a:pt x="0" y="0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161" y="218"/>
                      <a:pt x="161" y="218"/>
                      <a:pt x="161" y="218"/>
                    </a:cubicBezTo>
                    <a:cubicBezTo>
                      <a:pt x="161" y="0"/>
                      <a:pt x="161" y="0"/>
                      <a:pt x="161" y="0"/>
                    </a:cubicBezTo>
                    <a:lnTo>
                      <a:pt x="0" y="0"/>
                    </a:lnTo>
                    <a:close/>
                    <a:moveTo>
                      <a:pt x="17" y="20"/>
                    </a:moveTo>
                    <a:cubicBezTo>
                      <a:pt x="17" y="18"/>
                      <a:pt x="19" y="16"/>
                      <a:pt x="21" y="16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2" y="16"/>
                      <a:pt x="144" y="18"/>
                      <a:pt x="144" y="20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5"/>
                      <a:pt x="142" y="47"/>
                      <a:pt x="14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9" y="47"/>
                      <a:pt x="17" y="45"/>
                      <a:pt x="17" y="43"/>
                    </a:cubicBezTo>
                    <a:lnTo>
                      <a:pt x="17" y="20"/>
                    </a:lnTo>
                    <a:close/>
                    <a:moveTo>
                      <a:pt x="17" y="59"/>
                    </a:moveTo>
                    <a:cubicBezTo>
                      <a:pt x="17" y="57"/>
                      <a:pt x="19" y="55"/>
                      <a:pt x="21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2" y="55"/>
                      <a:pt x="144" y="57"/>
                      <a:pt x="144" y="59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4"/>
                      <a:pt x="142" y="86"/>
                      <a:pt x="140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19" y="86"/>
                      <a:pt x="17" y="84"/>
                      <a:pt x="17" y="82"/>
                    </a:cubicBezTo>
                    <a:lnTo>
                      <a:pt x="17" y="59"/>
                    </a:lnTo>
                    <a:close/>
                    <a:moveTo>
                      <a:pt x="144" y="159"/>
                    </a:moveTo>
                    <a:cubicBezTo>
                      <a:pt x="144" y="161"/>
                      <a:pt x="142" y="163"/>
                      <a:pt x="140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9" y="163"/>
                      <a:pt x="17" y="161"/>
                      <a:pt x="17" y="159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4"/>
                      <a:pt x="19" y="133"/>
                      <a:pt x="21" y="133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42" y="133"/>
                      <a:pt x="144" y="134"/>
                      <a:pt x="144" y="136"/>
                    </a:cubicBezTo>
                    <a:lnTo>
                      <a:pt x="144" y="159"/>
                    </a:lnTo>
                    <a:close/>
                    <a:moveTo>
                      <a:pt x="144" y="120"/>
                    </a:moveTo>
                    <a:cubicBezTo>
                      <a:pt x="144" y="123"/>
                      <a:pt x="142" y="124"/>
                      <a:pt x="140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19" y="124"/>
                      <a:pt x="17" y="123"/>
                      <a:pt x="17" y="120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5"/>
                      <a:pt x="19" y="94"/>
                      <a:pt x="21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2" y="94"/>
                      <a:pt x="144" y="95"/>
                      <a:pt x="144" y="98"/>
                    </a:cubicBezTo>
                    <a:lnTo>
                      <a:pt x="144" y="120"/>
                    </a:lnTo>
                    <a:close/>
                    <a:moveTo>
                      <a:pt x="144" y="198"/>
                    </a:moveTo>
                    <a:cubicBezTo>
                      <a:pt x="144" y="200"/>
                      <a:pt x="142" y="202"/>
                      <a:pt x="140" y="202"/>
                    </a:cubicBezTo>
                    <a:cubicBezTo>
                      <a:pt x="21" y="202"/>
                      <a:pt x="21" y="202"/>
                      <a:pt x="21" y="202"/>
                    </a:cubicBezTo>
                    <a:cubicBezTo>
                      <a:pt x="19" y="202"/>
                      <a:pt x="17" y="200"/>
                      <a:pt x="17" y="198"/>
                    </a:cubicBezTo>
                    <a:cubicBezTo>
                      <a:pt x="17" y="175"/>
                      <a:pt x="17" y="175"/>
                      <a:pt x="17" y="175"/>
                    </a:cubicBezTo>
                    <a:cubicBezTo>
                      <a:pt x="17" y="173"/>
                      <a:pt x="19" y="172"/>
                      <a:pt x="21" y="172"/>
                    </a:cubicBezTo>
                    <a:cubicBezTo>
                      <a:pt x="140" y="172"/>
                      <a:pt x="140" y="172"/>
                      <a:pt x="140" y="172"/>
                    </a:cubicBezTo>
                    <a:cubicBezTo>
                      <a:pt x="142" y="172"/>
                      <a:pt x="144" y="173"/>
                      <a:pt x="144" y="175"/>
                    </a:cubicBezTo>
                    <a:lnTo>
                      <a:pt x="14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8154067" y="1711212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8154067" y="194407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8154067" y="217693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8154067" y="240979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8154067" y="264265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383315" y="2830409"/>
              <a:ext cx="592666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SJC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 rot="20108836">
            <a:off x="1581272" y="1140964"/>
            <a:ext cx="2648855" cy="483987"/>
            <a:chOff x="1682450" y="1791215"/>
            <a:chExt cx="2648855" cy="48398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2335565" y="1791215"/>
              <a:ext cx="1155095" cy="483987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youtube.com</a:t>
              </a:r>
              <a:endParaRPr lang="en-US" sz="1400" dirty="0" smtClean="0">
                <a:latin typeface="+mn-lt"/>
              </a:endParaRP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(for BOI)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 rot="20108836">
            <a:off x="1641326" y="1689761"/>
            <a:ext cx="2648855" cy="290299"/>
            <a:chOff x="1682450" y="1984904"/>
            <a:chExt cx="2648855" cy="29029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 SEA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rot="1488500">
            <a:off x="5047345" y="1654676"/>
            <a:ext cx="2648855" cy="290299"/>
            <a:chOff x="1682450" y="1984904"/>
            <a:chExt cx="2648855" cy="290299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 SEA</a:t>
              </a:r>
            </a:p>
          </p:txBody>
        </p:sp>
      </p:grpSp>
      <p:sp>
        <p:nvSpPr>
          <p:cNvPr id="14" name="Rounded Rectangular Callout 13"/>
          <p:cNvSpPr/>
          <p:nvPr/>
        </p:nvSpPr>
        <p:spPr bwMode="auto">
          <a:xfrm>
            <a:off x="223761" y="635029"/>
            <a:ext cx="1663096" cy="1314202"/>
          </a:xfrm>
          <a:prstGeom prst="wedgeRoundRectCallout">
            <a:avLst>
              <a:gd name="adj1" fmla="val -919"/>
              <a:gd name="adj2" fmla="val 69342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新細明體" charset="0"/>
                <a:cs typeface="新細明體" charset="0"/>
              </a:rPr>
              <a:t>I see you’re asking</a:t>
            </a: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新細明體" charset="0"/>
                <a:cs typeface="新細明體" charset="0"/>
              </a:rPr>
              <a:t> for BOI</a:t>
            </a: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新細明體" charset="0"/>
                <a:cs typeface="新細明體" charset="0"/>
              </a:rPr>
              <a:t>, SEA is good!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383951" y="3731546"/>
            <a:ext cx="643427" cy="1048687"/>
            <a:chOff x="4601666" y="3900886"/>
            <a:chExt cx="643427" cy="1048687"/>
          </a:xfrm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4601666" y="3900886"/>
              <a:ext cx="643427" cy="721034"/>
            </a:xfrm>
            <a:custGeom>
              <a:avLst/>
              <a:gdLst/>
              <a:ahLst/>
              <a:cxnLst/>
              <a:rect l="l" t="t" r="r" b="b"/>
              <a:pathLst>
                <a:path w="1110721" h="1244690">
                  <a:moveTo>
                    <a:pt x="9" y="865917"/>
                  </a:moveTo>
                  <a:cubicBezTo>
                    <a:pt x="9" y="865917"/>
                    <a:pt x="151677" y="977686"/>
                    <a:pt x="540793" y="977686"/>
                  </a:cubicBezTo>
                  <a:cubicBezTo>
                    <a:pt x="968447" y="977686"/>
                    <a:pt x="1110169" y="867159"/>
                    <a:pt x="1110169" y="867159"/>
                  </a:cubicBezTo>
                  <a:cubicBezTo>
                    <a:pt x="1110169" y="867159"/>
                    <a:pt x="1111412" y="1053441"/>
                    <a:pt x="1110169" y="1088214"/>
                  </a:cubicBezTo>
                  <a:cubicBezTo>
                    <a:pt x="1108926" y="1122986"/>
                    <a:pt x="1084062" y="1132921"/>
                    <a:pt x="1084062" y="1132921"/>
                  </a:cubicBezTo>
                  <a:cubicBezTo>
                    <a:pt x="1084062" y="1132921"/>
                    <a:pt x="946069" y="1244690"/>
                    <a:pt x="563170" y="1244690"/>
                  </a:cubicBezTo>
                  <a:cubicBezTo>
                    <a:pt x="169082" y="1244690"/>
                    <a:pt x="53466" y="1151549"/>
                    <a:pt x="26116" y="1134163"/>
                  </a:cubicBezTo>
                  <a:cubicBezTo>
                    <a:pt x="-1234" y="1116777"/>
                    <a:pt x="9" y="1090697"/>
                    <a:pt x="9" y="1090697"/>
                  </a:cubicBezTo>
                  <a:cubicBezTo>
                    <a:pt x="9" y="1090697"/>
                    <a:pt x="9" y="1090697"/>
                    <a:pt x="9" y="865917"/>
                  </a:cubicBezTo>
                  <a:close/>
                  <a:moveTo>
                    <a:pt x="9" y="550799"/>
                  </a:moveTo>
                  <a:cubicBezTo>
                    <a:pt x="9" y="550799"/>
                    <a:pt x="151677" y="662568"/>
                    <a:pt x="540793" y="662568"/>
                  </a:cubicBezTo>
                  <a:cubicBezTo>
                    <a:pt x="968447" y="662568"/>
                    <a:pt x="1110169" y="552041"/>
                    <a:pt x="1110169" y="552041"/>
                  </a:cubicBezTo>
                  <a:cubicBezTo>
                    <a:pt x="1110169" y="552041"/>
                    <a:pt x="1111412" y="738323"/>
                    <a:pt x="1110169" y="773095"/>
                  </a:cubicBezTo>
                  <a:cubicBezTo>
                    <a:pt x="1108926" y="807868"/>
                    <a:pt x="1084062" y="817803"/>
                    <a:pt x="1084062" y="817803"/>
                  </a:cubicBezTo>
                  <a:cubicBezTo>
                    <a:pt x="1084062" y="817803"/>
                    <a:pt x="946069" y="929572"/>
                    <a:pt x="563170" y="929572"/>
                  </a:cubicBezTo>
                  <a:cubicBezTo>
                    <a:pt x="169082" y="929572"/>
                    <a:pt x="53466" y="836431"/>
                    <a:pt x="26116" y="819045"/>
                  </a:cubicBezTo>
                  <a:cubicBezTo>
                    <a:pt x="-1234" y="801659"/>
                    <a:pt x="9" y="775579"/>
                    <a:pt x="9" y="775579"/>
                  </a:cubicBezTo>
                  <a:cubicBezTo>
                    <a:pt x="9" y="775579"/>
                    <a:pt x="9" y="775579"/>
                    <a:pt x="9" y="550799"/>
                  </a:cubicBezTo>
                  <a:close/>
                  <a:moveTo>
                    <a:pt x="9" y="235681"/>
                  </a:moveTo>
                  <a:cubicBezTo>
                    <a:pt x="9" y="235681"/>
                    <a:pt x="151677" y="347605"/>
                    <a:pt x="540793" y="347605"/>
                  </a:cubicBezTo>
                  <a:cubicBezTo>
                    <a:pt x="968447" y="347605"/>
                    <a:pt x="1110169" y="236924"/>
                    <a:pt x="1110169" y="236924"/>
                  </a:cubicBezTo>
                  <a:cubicBezTo>
                    <a:pt x="1110169" y="236924"/>
                    <a:pt x="1111412" y="423465"/>
                    <a:pt x="1110169" y="458286"/>
                  </a:cubicBezTo>
                  <a:cubicBezTo>
                    <a:pt x="1108926" y="493107"/>
                    <a:pt x="1084062" y="503056"/>
                    <a:pt x="1084062" y="503056"/>
                  </a:cubicBezTo>
                  <a:cubicBezTo>
                    <a:pt x="1084062" y="503056"/>
                    <a:pt x="946069" y="614980"/>
                    <a:pt x="563170" y="614980"/>
                  </a:cubicBezTo>
                  <a:cubicBezTo>
                    <a:pt x="169082" y="614980"/>
                    <a:pt x="53466" y="521710"/>
                    <a:pt x="26116" y="504299"/>
                  </a:cubicBezTo>
                  <a:cubicBezTo>
                    <a:pt x="-1234" y="486889"/>
                    <a:pt x="9" y="460773"/>
                    <a:pt x="9" y="460773"/>
                  </a:cubicBezTo>
                  <a:cubicBezTo>
                    <a:pt x="9" y="460773"/>
                    <a:pt x="9" y="460773"/>
                    <a:pt x="9" y="235681"/>
                  </a:cubicBezTo>
                  <a:close/>
                  <a:moveTo>
                    <a:pt x="555089" y="0"/>
                  </a:moveTo>
                  <a:cubicBezTo>
                    <a:pt x="861466" y="0"/>
                    <a:pt x="1109834" y="68069"/>
                    <a:pt x="1109834" y="152036"/>
                  </a:cubicBezTo>
                  <a:cubicBezTo>
                    <a:pt x="1109834" y="236003"/>
                    <a:pt x="861466" y="304072"/>
                    <a:pt x="555089" y="304072"/>
                  </a:cubicBezTo>
                  <a:cubicBezTo>
                    <a:pt x="248712" y="304072"/>
                    <a:pt x="344" y="236003"/>
                    <a:pt x="344" y="152036"/>
                  </a:cubicBezTo>
                  <a:cubicBezTo>
                    <a:pt x="344" y="68069"/>
                    <a:pt x="248712" y="0"/>
                    <a:pt x="5550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33687" y="4671370"/>
              <a:ext cx="592666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SEA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68257" y="3732748"/>
            <a:ext cx="643427" cy="1048687"/>
            <a:chOff x="4601666" y="3900886"/>
            <a:chExt cx="643427" cy="1048687"/>
          </a:xfrm>
        </p:grpSpPr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601666" y="3900886"/>
              <a:ext cx="643427" cy="721034"/>
            </a:xfrm>
            <a:custGeom>
              <a:avLst/>
              <a:gdLst/>
              <a:ahLst/>
              <a:cxnLst/>
              <a:rect l="l" t="t" r="r" b="b"/>
              <a:pathLst>
                <a:path w="1110721" h="1244690">
                  <a:moveTo>
                    <a:pt x="9" y="865917"/>
                  </a:moveTo>
                  <a:cubicBezTo>
                    <a:pt x="9" y="865917"/>
                    <a:pt x="151677" y="977686"/>
                    <a:pt x="540793" y="977686"/>
                  </a:cubicBezTo>
                  <a:cubicBezTo>
                    <a:pt x="968447" y="977686"/>
                    <a:pt x="1110169" y="867159"/>
                    <a:pt x="1110169" y="867159"/>
                  </a:cubicBezTo>
                  <a:cubicBezTo>
                    <a:pt x="1110169" y="867159"/>
                    <a:pt x="1111412" y="1053441"/>
                    <a:pt x="1110169" y="1088214"/>
                  </a:cubicBezTo>
                  <a:cubicBezTo>
                    <a:pt x="1108926" y="1122986"/>
                    <a:pt x="1084062" y="1132921"/>
                    <a:pt x="1084062" y="1132921"/>
                  </a:cubicBezTo>
                  <a:cubicBezTo>
                    <a:pt x="1084062" y="1132921"/>
                    <a:pt x="946069" y="1244690"/>
                    <a:pt x="563170" y="1244690"/>
                  </a:cubicBezTo>
                  <a:cubicBezTo>
                    <a:pt x="169082" y="1244690"/>
                    <a:pt x="53466" y="1151549"/>
                    <a:pt x="26116" y="1134163"/>
                  </a:cubicBezTo>
                  <a:cubicBezTo>
                    <a:pt x="-1234" y="1116777"/>
                    <a:pt x="9" y="1090697"/>
                    <a:pt x="9" y="1090697"/>
                  </a:cubicBezTo>
                  <a:cubicBezTo>
                    <a:pt x="9" y="1090697"/>
                    <a:pt x="9" y="1090697"/>
                    <a:pt x="9" y="865917"/>
                  </a:cubicBezTo>
                  <a:close/>
                  <a:moveTo>
                    <a:pt x="9" y="550799"/>
                  </a:moveTo>
                  <a:cubicBezTo>
                    <a:pt x="9" y="550799"/>
                    <a:pt x="151677" y="662568"/>
                    <a:pt x="540793" y="662568"/>
                  </a:cubicBezTo>
                  <a:cubicBezTo>
                    <a:pt x="968447" y="662568"/>
                    <a:pt x="1110169" y="552041"/>
                    <a:pt x="1110169" y="552041"/>
                  </a:cubicBezTo>
                  <a:cubicBezTo>
                    <a:pt x="1110169" y="552041"/>
                    <a:pt x="1111412" y="738323"/>
                    <a:pt x="1110169" y="773095"/>
                  </a:cubicBezTo>
                  <a:cubicBezTo>
                    <a:pt x="1108926" y="807868"/>
                    <a:pt x="1084062" y="817803"/>
                    <a:pt x="1084062" y="817803"/>
                  </a:cubicBezTo>
                  <a:cubicBezTo>
                    <a:pt x="1084062" y="817803"/>
                    <a:pt x="946069" y="929572"/>
                    <a:pt x="563170" y="929572"/>
                  </a:cubicBezTo>
                  <a:cubicBezTo>
                    <a:pt x="169082" y="929572"/>
                    <a:pt x="53466" y="836431"/>
                    <a:pt x="26116" y="819045"/>
                  </a:cubicBezTo>
                  <a:cubicBezTo>
                    <a:pt x="-1234" y="801659"/>
                    <a:pt x="9" y="775579"/>
                    <a:pt x="9" y="775579"/>
                  </a:cubicBezTo>
                  <a:cubicBezTo>
                    <a:pt x="9" y="775579"/>
                    <a:pt x="9" y="775579"/>
                    <a:pt x="9" y="550799"/>
                  </a:cubicBezTo>
                  <a:close/>
                  <a:moveTo>
                    <a:pt x="9" y="235681"/>
                  </a:moveTo>
                  <a:cubicBezTo>
                    <a:pt x="9" y="235681"/>
                    <a:pt x="151677" y="347605"/>
                    <a:pt x="540793" y="347605"/>
                  </a:cubicBezTo>
                  <a:cubicBezTo>
                    <a:pt x="968447" y="347605"/>
                    <a:pt x="1110169" y="236924"/>
                    <a:pt x="1110169" y="236924"/>
                  </a:cubicBezTo>
                  <a:cubicBezTo>
                    <a:pt x="1110169" y="236924"/>
                    <a:pt x="1111412" y="423465"/>
                    <a:pt x="1110169" y="458286"/>
                  </a:cubicBezTo>
                  <a:cubicBezTo>
                    <a:pt x="1108926" y="493107"/>
                    <a:pt x="1084062" y="503056"/>
                    <a:pt x="1084062" y="503056"/>
                  </a:cubicBezTo>
                  <a:cubicBezTo>
                    <a:pt x="1084062" y="503056"/>
                    <a:pt x="946069" y="614980"/>
                    <a:pt x="563170" y="614980"/>
                  </a:cubicBezTo>
                  <a:cubicBezTo>
                    <a:pt x="169082" y="614980"/>
                    <a:pt x="53466" y="521710"/>
                    <a:pt x="26116" y="504299"/>
                  </a:cubicBezTo>
                  <a:cubicBezTo>
                    <a:pt x="-1234" y="486889"/>
                    <a:pt x="9" y="460773"/>
                    <a:pt x="9" y="460773"/>
                  </a:cubicBezTo>
                  <a:cubicBezTo>
                    <a:pt x="9" y="460773"/>
                    <a:pt x="9" y="460773"/>
                    <a:pt x="9" y="235681"/>
                  </a:cubicBezTo>
                  <a:close/>
                  <a:moveTo>
                    <a:pt x="555089" y="0"/>
                  </a:moveTo>
                  <a:cubicBezTo>
                    <a:pt x="861466" y="0"/>
                    <a:pt x="1109834" y="68069"/>
                    <a:pt x="1109834" y="152036"/>
                  </a:cubicBezTo>
                  <a:cubicBezTo>
                    <a:pt x="1109834" y="236003"/>
                    <a:pt x="861466" y="304072"/>
                    <a:pt x="555089" y="304072"/>
                  </a:cubicBezTo>
                  <a:cubicBezTo>
                    <a:pt x="248712" y="304072"/>
                    <a:pt x="344" y="236003"/>
                    <a:pt x="344" y="152036"/>
                  </a:cubicBezTo>
                  <a:cubicBezTo>
                    <a:pt x="344" y="68069"/>
                    <a:pt x="248712" y="0"/>
                    <a:pt x="5550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33687" y="4671370"/>
              <a:ext cx="592666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Google</a:t>
              </a: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SJC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11153" y="612038"/>
            <a:ext cx="500724" cy="1076523"/>
            <a:chOff x="4434134" y="2032089"/>
            <a:chExt cx="500724" cy="1076523"/>
          </a:xfrm>
        </p:grpSpPr>
        <p:grpSp>
          <p:nvGrpSpPr>
            <p:cNvPr id="50" name="Group 49"/>
            <p:cNvGrpSpPr/>
            <p:nvPr/>
          </p:nvGrpSpPr>
          <p:grpSpPr>
            <a:xfrm>
              <a:off x="4434134" y="2032089"/>
              <a:ext cx="500724" cy="719699"/>
              <a:chOff x="7409928" y="1556815"/>
              <a:chExt cx="964342" cy="1300976"/>
            </a:xfrm>
            <a:solidFill>
              <a:schemeClr val="tx2"/>
            </a:solidFill>
          </p:grpSpPr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7409928" y="1556815"/>
                <a:ext cx="964342" cy="1300976"/>
              </a:xfrm>
              <a:custGeom>
                <a:avLst/>
                <a:gdLst>
                  <a:gd name="T0" fmla="*/ 0 w 161"/>
                  <a:gd name="T1" fmla="*/ 0 h 218"/>
                  <a:gd name="T2" fmla="*/ 0 w 161"/>
                  <a:gd name="T3" fmla="*/ 218 h 218"/>
                  <a:gd name="T4" fmla="*/ 161 w 161"/>
                  <a:gd name="T5" fmla="*/ 218 h 218"/>
                  <a:gd name="T6" fmla="*/ 161 w 161"/>
                  <a:gd name="T7" fmla="*/ 0 h 218"/>
                  <a:gd name="T8" fmla="*/ 0 w 161"/>
                  <a:gd name="T9" fmla="*/ 0 h 218"/>
                  <a:gd name="T10" fmla="*/ 17 w 161"/>
                  <a:gd name="T11" fmla="*/ 20 h 218"/>
                  <a:gd name="T12" fmla="*/ 21 w 161"/>
                  <a:gd name="T13" fmla="*/ 16 h 218"/>
                  <a:gd name="T14" fmla="*/ 140 w 161"/>
                  <a:gd name="T15" fmla="*/ 16 h 218"/>
                  <a:gd name="T16" fmla="*/ 144 w 161"/>
                  <a:gd name="T17" fmla="*/ 20 h 218"/>
                  <a:gd name="T18" fmla="*/ 144 w 161"/>
                  <a:gd name="T19" fmla="*/ 43 h 218"/>
                  <a:gd name="T20" fmla="*/ 140 w 161"/>
                  <a:gd name="T21" fmla="*/ 47 h 218"/>
                  <a:gd name="T22" fmla="*/ 21 w 161"/>
                  <a:gd name="T23" fmla="*/ 47 h 218"/>
                  <a:gd name="T24" fmla="*/ 17 w 161"/>
                  <a:gd name="T25" fmla="*/ 43 h 218"/>
                  <a:gd name="T26" fmla="*/ 17 w 161"/>
                  <a:gd name="T27" fmla="*/ 20 h 218"/>
                  <a:gd name="T28" fmla="*/ 17 w 161"/>
                  <a:gd name="T29" fmla="*/ 59 h 218"/>
                  <a:gd name="T30" fmla="*/ 21 w 161"/>
                  <a:gd name="T31" fmla="*/ 55 h 218"/>
                  <a:gd name="T32" fmla="*/ 140 w 161"/>
                  <a:gd name="T33" fmla="*/ 55 h 218"/>
                  <a:gd name="T34" fmla="*/ 144 w 161"/>
                  <a:gd name="T35" fmla="*/ 59 h 218"/>
                  <a:gd name="T36" fmla="*/ 144 w 161"/>
                  <a:gd name="T37" fmla="*/ 82 h 218"/>
                  <a:gd name="T38" fmla="*/ 140 w 161"/>
                  <a:gd name="T39" fmla="*/ 86 h 218"/>
                  <a:gd name="T40" fmla="*/ 21 w 161"/>
                  <a:gd name="T41" fmla="*/ 86 h 218"/>
                  <a:gd name="T42" fmla="*/ 17 w 161"/>
                  <a:gd name="T43" fmla="*/ 82 h 218"/>
                  <a:gd name="T44" fmla="*/ 17 w 161"/>
                  <a:gd name="T45" fmla="*/ 59 h 218"/>
                  <a:gd name="T46" fmla="*/ 144 w 161"/>
                  <a:gd name="T47" fmla="*/ 159 h 218"/>
                  <a:gd name="T48" fmla="*/ 140 w 161"/>
                  <a:gd name="T49" fmla="*/ 163 h 218"/>
                  <a:gd name="T50" fmla="*/ 21 w 161"/>
                  <a:gd name="T51" fmla="*/ 163 h 218"/>
                  <a:gd name="T52" fmla="*/ 17 w 161"/>
                  <a:gd name="T53" fmla="*/ 159 h 218"/>
                  <a:gd name="T54" fmla="*/ 17 w 161"/>
                  <a:gd name="T55" fmla="*/ 136 h 218"/>
                  <a:gd name="T56" fmla="*/ 21 w 161"/>
                  <a:gd name="T57" fmla="*/ 133 h 218"/>
                  <a:gd name="T58" fmla="*/ 140 w 161"/>
                  <a:gd name="T59" fmla="*/ 133 h 218"/>
                  <a:gd name="T60" fmla="*/ 144 w 161"/>
                  <a:gd name="T61" fmla="*/ 136 h 218"/>
                  <a:gd name="T62" fmla="*/ 144 w 161"/>
                  <a:gd name="T63" fmla="*/ 159 h 218"/>
                  <a:gd name="T64" fmla="*/ 144 w 161"/>
                  <a:gd name="T65" fmla="*/ 120 h 218"/>
                  <a:gd name="T66" fmla="*/ 140 w 161"/>
                  <a:gd name="T67" fmla="*/ 124 h 218"/>
                  <a:gd name="T68" fmla="*/ 21 w 161"/>
                  <a:gd name="T69" fmla="*/ 124 h 218"/>
                  <a:gd name="T70" fmla="*/ 17 w 161"/>
                  <a:gd name="T71" fmla="*/ 120 h 218"/>
                  <a:gd name="T72" fmla="*/ 17 w 161"/>
                  <a:gd name="T73" fmla="*/ 98 h 218"/>
                  <a:gd name="T74" fmla="*/ 21 w 161"/>
                  <a:gd name="T75" fmla="*/ 94 h 218"/>
                  <a:gd name="T76" fmla="*/ 140 w 161"/>
                  <a:gd name="T77" fmla="*/ 94 h 218"/>
                  <a:gd name="T78" fmla="*/ 144 w 161"/>
                  <a:gd name="T79" fmla="*/ 98 h 218"/>
                  <a:gd name="T80" fmla="*/ 144 w 161"/>
                  <a:gd name="T81" fmla="*/ 120 h 218"/>
                  <a:gd name="T82" fmla="*/ 144 w 161"/>
                  <a:gd name="T83" fmla="*/ 198 h 218"/>
                  <a:gd name="T84" fmla="*/ 140 w 161"/>
                  <a:gd name="T85" fmla="*/ 202 h 218"/>
                  <a:gd name="T86" fmla="*/ 21 w 161"/>
                  <a:gd name="T87" fmla="*/ 202 h 218"/>
                  <a:gd name="T88" fmla="*/ 17 w 161"/>
                  <a:gd name="T89" fmla="*/ 198 h 218"/>
                  <a:gd name="T90" fmla="*/ 17 w 161"/>
                  <a:gd name="T91" fmla="*/ 175 h 218"/>
                  <a:gd name="T92" fmla="*/ 21 w 161"/>
                  <a:gd name="T93" fmla="*/ 172 h 218"/>
                  <a:gd name="T94" fmla="*/ 140 w 161"/>
                  <a:gd name="T95" fmla="*/ 172 h 218"/>
                  <a:gd name="T96" fmla="*/ 144 w 161"/>
                  <a:gd name="T97" fmla="*/ 175 h 218"/>
                  <a:gd name="T98" fmla="*/ 144 w 161"/>
                  <a:gd name="T99" fmla="*/ 1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1" h="218">
                    <a:moveTo>
                      <a:pt x="0" y="0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161" y="218"/>
                      <a:pt x="161" y="218"/>
                      <a:pt x="161" y="218"/>
                    </a:cubicBezTo>
                    <a:cubicBezTo>
                      <a:pt x="161" y="0"/>
                      <a:pt x="161" y="0"/>
                      <a:pt x="161" y="0"/>
                    </a:cubicBezTo>
                    <a:lnTo>
                      <a:pt x="0" y="0"/>
                    </a:lnTo>
                    <a:close/>
                    <a:moveTo>
                      <a:pt x="17" y="20"/>
                    </a:moveTo>
                    <a:cubicBezTo>
                      <a:pt x="17" y="18"/>
                      <a:pt x="19" y="16"/>
                      <a:pt x="21" y="16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2" y="16"/>
                      <a:pt x="144" y="18"/>
                      <a:pt x="144" y="20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5"/>
                      <a:pt x="142" y="47"/>
                      <a:pt x="14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9" y="47"/>
                      <a:pt x="17" y="45"/>
                      <a:pt x="17" y="43"/>
                    </a:cubicBezTo>
                    <a:lnTo>
                      <a:pt x="17" y="20"/>
                    </a:lnTo>
                    <a:close/>
                    <a:moveTo>
                      <a:pt x="17" y="59"/>
                    </a:moveTo>
                    <a:cubicBezTo>
                      <a:pt x="17" y="57"/>
                      <a:pt x="19" y="55"/>
                      <a:pt x="21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2" y="55"/>
                      <a:pt x="144" y="57"/>
                      <a:pt x="144" y="59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4"/>
                      <a:pt x="142" y="86"/>
                      <a:pt x="140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19" y="86"/>
                      <a:pt x="17" y="84"/>
                      <a:pt x="17" y="82"/>
                    </a:cubicBezTo>
                    <a:lnTo>
                      <a:pt x="17" y="59"/>
                    </a:lnTo>
                    <a:close/>
                    <a:moveTo>
                      <a:pt x="144" y="159"/>
                    </a:moveTo>
                    <a:cubicBezTo>
                      <a:pt x="144" y="161"/>
                      <a:pt x="142" y="163"/>
                      <a:pt x="140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9" y="163"/>
                      <a:pt x="17" y="161"/>
                      <a:pt x="17" y="159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4"/>
                      <a:pt x="19" y="133"/>
                      <a:pt x="21" y="133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42" y="133"/>
                      <a:pt x="144" y="134"/>
                      <a:pt x="144" y="136"/>
                    </a:cubicBezTo>
                    <a:lnTo>
                      <a:pt x="144" y="159"/>
                    </a:lnTo>
                    <a:close/>
                    <a:moveTo>
                      <a:pt x="144" y="120"/>
                    </a:moveTo>
                    <a:cubicBezTo>
                      <a:pt x="144" y="123"/>
                      <a:pt x="142" y="124"/>
                      <a:pt x="140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19" y="124"/>
                      <a:pt x="17" y="123"/>
                      <a:pt x="17" y="120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5"/>
                      <a:pt x="19" y="94"/>
                      <a:pt x="21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2" y="94"/>
                      <a:pt x="144" y="95"/>
                      <a:pt x="144" y="98"/>
                    </a:cubicBezTo>
                    <a:lnTo>
                      <a:pt x="144" y="120"/>
                    </a:lnTo>
                    <a:close/>
                    <a:moveTo>
                      <a:pt x="144" y="198"/>
                    </a:moveTo>
                    <a:cubicBezTo>
                      <a:pt x="144" y="200"/>
                      <a:pt x="142" y="202"/>
                      <a:pt x="140" y="202"/>
                    </a:cubicBezTo>
                    <a:cubicBezTo>
                      <a:pt x="21" y="202"/>
                      <a:pt x="21" y="202"/>
                      <a:pt x="21" y="202"/>
                    </a:cubicBezTo>
                    <a:cubicBezTo>
                      <a:pt x="19" y="202"/>
                      <a:pt x="17" y="200"/>
                      <a:pt x="17" y="198"/>
                    </a:cubicBezTo>
                    <a:cubicBezTo>
                      <a:pt x="17" y="175"/>
                      <a:pt x="17" y="175"/>
                      <a:pt x="17" y="175"/>
                    </a:cubicBezTo>
                    <a:cubicBezTo>
                      <a:pt x="17" y="173"/>
                      <a:pt x="19" y="172"/>
                      <a:pt x="21" y="172"/>
                    </a:cubicBezTo>
                    <a:cubicBezTo>
                      <a:pt x="140" y="172"/>
                      <a:pt x="140" y="172"/>
                      <a:pt x="140" y="172"/>
                    </a:cubicBezTo>
                    <a:cubicBezTo>
                      <a:pt x="142" y="172"/>
                      <a:pt x="144" y="173"/>
                      <a:pt x="144" y="175"/>
                    </a:cubicBezTo>
                    <a:lnTo>
                      <a:pt x="144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8154067" y="1711212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8154067" y="194407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8154067" y="2176931"/>
                <a:ext cx="53152" cy="531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8154067" y="240979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8154067" y="2642650"/>
                <a:ext cx="53152" cy="556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kern="120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505475" y="2830409"/>
              <a:ext cx="399143" cy="278203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OpenDNS</a:t>
              </a:r>
              <a:endParaRPr lang="en-US" sz="1400" dirty="0" smtClean="0">
                <a:latin typeface="+mn-lt"/>
              </a:endParaRPr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400" dirty="0" smtClean="0">
                  <a:latin typeface="+mn-lt"/>
                </a:rPr>
                <a:t>DFW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 rot="19707321">
            <a:off x="5100564" y="3219875"/>
            <a:ext cx="2648855" cy="290299"/>
            <a:chOff x="1682450" y="1984904"/>
            <a:chExt cx="2648855" cy="290299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H="1">
              <a:off x="1682450" y="2238916"/>
              <a:ext cx="2648855" cy="1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1" name="TextBox 70"/>
            <p:cNvSpPr txBox="1"/>
            <p:nvPr/>
          </p:nvSpPr>
          <p:spPr>
            <a:xfrm>
              <a:off x="2335564" y="1984904"/>
              <a:ext cx="1155095" cy="290299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dirty="0" err="1" smtClean="0">
                  <a:latin typeface="+mn-lt"/>
                </a:rPr>
                <a:t>youtube.com</a:t>
              </a:r>
              <a:endParaRPr lang="en-US" sz="1400" dirty="0" smtClean="0">
                <a:latin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15428" y="2872747"/>
            <a:ext cx="2207382" cy="1809828"/>
            <a:chOff x="5515428" y="2872747"/>
            <a:chExt cx="2207382" cy="1809828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 flipV="1">
              <a:off x="5515428" y="2872747"/>
              <a:ext cx="2207382" cy="1354725"/>
            </a:xfrm>
            <a:prstGeom prst="straightConnector1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3" name="Group 72"/>
            <p:cNvGrpSpPr/>
            <p:nvPr/>
          </p:nvGrpSpPr>
          <p:grpSpPr>
            <a:xfrm rot="19730417">
              <a:off x="6180667" y="3571551"/>
              <a:ext cx="1481365" cy="1111024"/>
              <a:chOff x="6513286" y="4037239"/>
              <a:chExt cx="1481365" cy="1111024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3286" y="4037239"/>
                <a:ext cx="1481365" cy="1111024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5895" y="4741863"/>
                <a:ext cx="406400" cy="406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93999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Notes on </a:t>
            </a:r>
            <a:r>
              <a:rPr lang="en-US" dirty="0" err="1" smtClean="0"/>
              <a:t>OpenDNS</a:t>
            </a:r>
            <a:r>
              <a:rPr lang="en-US" dirty="0" smtClean="0"/>
              <a:t>’ implementation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Whitelist Only</a:t>
            </a:r>
          </a:p>
          <a:p>
            <a:r>
              <a:rPr lang="en-US" dirty="0" smtClean="0"/>
              <a:t>Not accepted from client </a:t>
            </a:r>
            <a:r>
              <a:rPr lang="en-US" dirty="0" smtClean="0"/>
              <a:t>side</a:t>
            </a:r>
            <a:endParaRPr lang="en-US" dirty="0" smtClean="0"/>
          </a:p>
          <a:p>
            <a:r>
              <a:rPr lang="en-US" dirty="0" smtClean="0"/>
              <a:t>Fixed scope, manageable via configuration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3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Mirror production traffic to 2 resolvers</a:t>
            </a:r>
          </a:p>
          <a:p>
            <a:r>
              <a:rPr lang="en-US" dirty="0" smtClean="0"/>
              <a:t>Identical traffic</a:t>
            </a:r>
          </a:p>
          <a:p>
            <a:r>
              <a:rPr lang="en-US" dirty="0" smtClean="0"/>
              <a:t>~2 weeks of data</a:t>
            </a:r>
          </a:p>
          <a:p>
            <a:r>
              <a:rPr lang="en-US" dirty="0" smtClean="0"/>
              <a:t>Enable ECS on only 1</a:t>
            </a:r>
          </a:p>
          <a:p>
            <a:r>
              <a:rPr lang="en-US" dirty="0" smtClean="0"/>
              <a:t>Monitor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0996" y="1414382"/>
            <a:ext cx="2868194" cy="2852393"/>
            <a:chOff x="4102153" y="1598523"/>
            <a:chExt cx="1421140" cy="1413310"/>
          </a:xfrm>
          <a:solidFill>
            <a:schemeClr val="tx2"/>
          </a:solidFill>
        </p:grpSpPr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4254837" y="2291476"/>
              <a:ext cx="1119686" cy="315156"/>
            </a:xfrm>
            <a:custGeom>
              <a:avLst/>
              <a:gdLst>
                <a:gd name="T0" fmla="*/ 7 w 242"/>
                <a:gd name="T1" fmla="*/ 66 h 68"/>
                <a:gd name="T2" fmla="*/ 15 w 242"/>
                <a:gd name="T3" fmla="*/ 59 h 68"/>
                <a:gd name="T4" fmla="*/ 15 w 242"/>
                <a:gd name="T5" fmla="*/ 44 h 68"/>
                <a:gd name="T6" fmla="*/ 113 w 242"/>
                <a:gd name="T7" fmla="*/ 44 h 68"/>
                <a:gd name="T8" fmla="*/ 113 w 242"/>
                <a:gd name="T9" fmla="*/ 60 h 68"/>
                <a:gd name="T10" fmla="*/ 121 w 242"/>
                <a:gd name="T11" fmla="*/ 68 h 68"/>
                <a:gd name="T12" fmla="*/ 128 w 242"/>
                <a:gd name="T13" fmla="*/ 60 h 68"/>
                <a:gd name="T14" fmla="*/ 128 w 242"/>
                <a:gd name="T15" fmla="*/ 44 h 68"/>
                <a:gd name="T16" fmla="*/ 227 w 242"/>
                <a:gd name="T17" fmla="*/ 44 h 68"/>
                <a:gd name="T18" fmla="*/ 227 w 242"/>
                <a:gd name="T19" fmla="*/ 59 h 68"/>
                <a:gd name="T20" fmla="*/ 234 w 242"/>
                <a:gd name="T21" fmla="*/ 66 h 68"/>
                <a:gd name="T22" fmla="*/ 242 w 242"/>
                <a:gd name="T23" fmla="*/ 59 h 68"/>
                <a:gd name="T24" fmla="*/ 242 w 242"/>
                <a:gd name="T25" fmla="*/ 37 h 68"/>
                <a:gd name="T26" fmla="*/ 234 w 242"/>
                <a:gd name="T27" fmla="*/ 29 h 68"/>
                <a:gd name="T28" fmla="*/ 128 w 242"/>
                <a:gd name="T29" fmla="*/ 29 h 68"/>
                <a:gd name="T30" fmla="*/ 128 w 242"/>
                <a:gd name="T31" fmla="*/ 11 h 68"/>
                <a:gd name="T32" fmla="*/ 128 w 242"/>
                <a:gd name="T33" fmla="*/ 11 h 68"/>
                <a:gd name="T34" fmla="*/ 128 w 242"/>
                <a:gd name="T35" fmla="*/ 8 h 68"/>
                <a:gd name="T36" fmla="*/ 121 w 242"/>
                <a:gd name="T37" fmla="*/ 0 h 68"/>
                <a:gd name="T38" fmla="*/ 113 w 242"/>
                <a:gd name="T39" fmla="*/ 8 h 68"/>
                <a:gd name="T40" fmla="*/ 113 w 242"/>
                <a:gd name="T41" fmla="*/ 29 h 68"/>
                <a:gd name="T42" fmla="*/ 7 w 242"/>
                <a:gd name="T43" fmla="*/ 29 h 68"/>
                <a:gd name="T44" fmla="*/ 0 w 242"/>
                <a:gd name="T45" fmla="*/ 37 h 68"/>
                <a:gd name="T46" fmla="*/ 0 w 242"/>
                <a:gd name="T47" fmla="*/ 59 h 68"/>
                <a:gd name="T48" fmla="*/ 7 w 242"/>
                <a:gd name="T49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68">
                  <a:moveTo>
                    <a:pt x="7" y="66"/>
                  </a:moveTo>
                  <a:cubicBezTo>
                    <a:pt x="12" y="66"/>
                    <a:pt x="15" y="63"/>
                    <a:pt x="15" y="59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4"/>
                    <a:pt x="117" y="68"/>
                    <a:pt x="121" y="68"/>
                  </a:cubicBezTo>
                  <a:cubicBezTo>
                    <a:pt x="125" y="68"/>
                    <a:pt x="128" y="64"/>
                    <a:pt x="128" y="60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59"/>
                    <a:pt x="227" y="59"/>
                    <a:pt x="227" y="59"/>
                  </a:cubicBezTo>
                  <a:cubicBezTo>
                    <a:pt x="227" y="63"/>
                    <a:pt x="230" y="66"/>
                    <a:pt x="234" y="66"/>
                  </a:cubicBezTo>
                  <a:cubicBezTo>
                    <a:pt x="238" y="66"/>
                    <a:pt x="242" y="63"/>
                    <a:pt x="242" y="59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3"/>
                    <a:pt x="238" y="29"/>
                    <a:pt x="234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3"/>
                    <a:pt x="125" y="0"/>
                    <a:pt x="121" y="0"/>
                  </a:cubicBezTo>
                  <a:cubicBezTo>
                    <a:pt x="117" y="0"/>
                    <a:pt x="113" y="3"/>
                    <a:pt x="113" y="8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33"/>
                    <a:pt x="0" y="3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4431012" y="1598523"/>
              <a:ext cx="767337" cy="608780"/>
            </a:xfrm>
            <a:custGeom>
              <a:avLst/>
              <a:gdLst>
                <a:gd name="T0" fmla="*/ 12 w 166"/>
                <a:gd name="T1" fmla="*/ 132 h 132"/>
                <a:gd name="T2" fmla="*/ 154 w 166"/>
                <a:gd name="T3" fmla="*/ 132 h 132"/>
                <a:gd name="T4" fmla="*/ 166 w 166"/>
                <a:gd name="T5" fmla="*/ 120 h 132"/>
                <a:gd name="T6" fmla="*/ 166 w 166"/>
                <a:gd name="T7" fmla="*/ 12 h 132"/>
                <a:gd name="T8" fmla="*/ 154 w 166"/>
                <a:gd name="T9" fmla="*/ 0 h 132"/>
                <a:gd name="T10" fmla="*/ 12 w 166"/>
                <a:gd name="T11" fmla="*/ 0 h 132"/>
                <a:gd name="T12" fmla="*/ 0 w 166"/>
                <a:gd name="T13" fmla="*/ 12 h 132"/>
                <a:gd name="T14" fmla="*/ 0 w 166"/>
                <a:gd name="T15" fmla="*/ 120 h 132"/>
                <a:gd name="T16" fmla="*/ 12 w 166"/>
                <a:gd name="T17" fmla="*/ 132 h 132"/>
                <a:gd name="T18" fmla="*/ 24 w 166"/>
                <a:gd name="T19" fmla="*/ 24 h 132"/>
                <a:gd name="T20" fmla="*/ 142 w 166"/>
                <a:gd name="T21" fmla="*/ 24 h 132"/>
                <a:gd name="T22" fmla="*/ 142 w 166"/>
                <a:gd name="T23" fmla="*/ 108 h 132"/>
                <a:gd name="T24" fmla="*/ 24 w 166"/>
                <a:gd name="T25" fmla="*/ 108 h 132"/>
                <a:gd name="T26" fmla="*/ 24 w 166"/>
                <a:gd name="T27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32">
                  <a:moveTo>
                    <a:pt x="12" y="132"/>
                  </a:moveTo>
                  <a:cubicBezTo>
                    <a:pt x="154" y="132"/>
                    <a:pt x="154" y="132"/>
                    <a:pt x="154" y="132"/>
                  </a:cubicBezTo>
                  <a:cubicBezTo>
                    <a:pt x="161" y="132"/>
                    <a:pt x="166" y="127"/>
                    <a:pt x="166" y="120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5"/>
                    <a:pt x="161" y="0"/>
                    <a:pt x="15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2"/>
                    <a:pt x="12" y="132"/>
                  </a:cubicBezTo>
                  <a:moveTo>
                    <a:pt x="24" y="24"/>
                  </a:moveTo>
                  <a:cubicBezTo>
                    <a:pt x="142" y="24"/>
                    <a:pt x="142" y="24"/>
                    <a:pt x="142" y="24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24" y="108"/>
                    <a:pt x="24" y="108"/>
                    <a:pt x="24" y="108"/>
                  </a:cubicBez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25"/>
            <p:cNvSpPr>
              <a:spLocks noEditPoints="1"/>
            </p:cNvSpPr>
            <p:nvPr/>
          </p:nvSpPr>
          <p:spPr bwMode="auto">
            <a:xfrm>
              <a:off x="4102153" y="2698634"/>
              <a:ext cx="389541" cy="313199"/>
            </a:xfrm>
            <a:custGeom>
              <a:avLst/>
              <a:gdLst>
                <a:gd name="T0" fmla="*/ 76 w 84"/>
                <a:gd name="T1" fmla="*/ 0 h 68"/>
                <a:gd name="T2" fmla="*/ 8 w 84"/>
                <a:gd name="T3" fmla="*/ 0 h 68"/>
                <a:gd name="T4" fmla="*/ 0 w 84"/>
                <a:gd name="T5" fmla="*/ 7 h 68"/>
                <a:gd name="T6" fmla="*/ 0 w 84"/>
                <a:gd name="T7" fmla="*/ 60 h 68"/>
                <a:gd name="T8" fmla="*/ 8 w 84"/>
                <a:gd name="T9" fmla="*/ 68 h 68"/>
                <a:gd name="T10" fmla="*/ 76 w 84"/>
                <a:gd name="T11" fmla="*/ 68 h 68"/>
                <a:gd name="T12" fmla="*/ 84 w 84"/>
                <a:gd name="T13" fmla="*/ 60 h 68"/>
                <a:gd name="T14" fmla="*/ 84 w 84"/>
                <a:gd name="T15" fmla="*/ 7 h 68"/>
                <a:gd name="T16" fmla="*/ 76 w 84"/>
                <a:gd name="T17" fmla="*/ 0 h 68"/>
                <a:gd name="T18" fmla="*/ 68 w 84"/>
                <a:gd name="T19" fmla="*/ 53 h 68"/>
                <a:gd name="T20" fmla="*/ 15 w 84"/>
                <a:gd name="T21" fmla="*/ 53 h 68"/>
                <a:gd name="T22" fmla="*/ 15 w 84"/>
                <a:gd name="T23" fmla="*/ 15 h 68"/>
                <a:gd name="T24" fmla="*/ 68 w 84"/>
                <a:gd name="T25" fmla="*/ 15 h 68"/>
                <a:gd name="T26" fmla="*/ 68 w 84"/>
                <a:gd name="T27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68">
                  <a:moveTo>
                    <a:pt x="7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8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0" y="68"/>
                    <a:pt x="84" y="65"/>
                    <a:pt x="84" y="6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3"/>
                    <a:pt x="80" y="0"/>
                    <a:pt x="76" y="0"/>
                  </a:cubicBezTo>
                  <a:moveTo>
                    <a:pt x="68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68" y="15"/>
                    <a:pt x="68" y="15"/>
                    <a:pt x="68" y="15"/>
                  </a:cubicBezTo>
                  <a:lnTo>
                    <a:pt x="6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6"/>
            <p:cNvSpPr>
              <a:spLocks noEditPoints="1"/>
            </p:cNvSpPr>
            <p:nvPr/>
          </p:nvSpPr>
          <p:spPr bwMode="auto">
            <a:xfrm>
              <a:off x="4616974" y="2698634"/>
              <a:ext cx="387584" cy="313199"/>
            </a:xfrm>
            <a:custGeom>
              <a:avLst/>
              <a:gdLst>
                <a:gd name="T0" fmla="*/ 76 w 84"/>
                <a:gd name="T1" fmla="*/ 0 h 68"/>
                <a:gd name="T2" fmla="*/ 8 w 84"/>
                <a:gd name="T3" fmla="*/ 0 h 68"/>
                <a:gd name="T4" fmla="*/ 0 w 84"/>
                <a:gd name="T5" fmla="*/ 7 h 68"/>
                <a:gd name="T6" fmla="*/ 0 w 84"/>
                <a:gd name="T7" fmla="*/ 60 h 68"/>
                <a:gd name="T8" fmla="*/ 8 w 84"/>
                <a:gd name="T9" fmla="*/ 68 h 68"/>
                <a:gd name="T10" fmla="*/ 76 w 84"/>
                <a:gd name="T11" fmla="*/ 68 h 68"/>
                <a:gd name="T12" fmla="*/ 84 w 84"/>
                <a:gd name="T13" fmla="*/ 60 h 68"/>
                <a:gd name="T14" fmla="*/ 84 w 84"/>
                <a:gd name="T15" fmla="*/ 7 h 68"/>
                <a:gd name="T16" fmla="*/ 76 w 84"/>
                <a:gd name="T17" fmla="*/ 0 h 68"/>
                <a:gd name="T18" fmla="*/ 69 w 84"/>
                <a:gd name="T19" fmla="*/ 53 h 68"/>
                <a:gd name="T20" fmla="*/ 16 w 84"/>
                <a:gd name="T21" fmla="*/ 53 h 68"/>
                <a:gd name="T22" fmla="*/ 16 w 84"/>
                <a:gd name="T23" fmla="*/ 15 h 68"/>
                <a:gd name="T24" fmla="*/ 69 w 84"/>
                <a:gd name="T25" fmla="*/ 15 h 68"/>
                <a:gd name="T26" fmla="*/ 69 w 84"/>
                <a:gd name="T27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68">
                  <a:moveTo>
                    <a:pt x="7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4" y="68"/>
                    <a:pt x="8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1" y="68"/>
                    <a:pt x="84" y="65"/>
                    <a:pt x="84" y="6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3"/>
                    <a:pt x="81" y="0"/>
                    <a:pt x="76" y="0"/>
                  </a:cubicBezTo>
                  <a:moveTo>
                    <a:pt x="69" y="53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69" y="15"/>
                    <a:pt x="69" y="15"/>
                    <a:pt x="69" y="15"/>
                  </a:cubicBezTo>
                  <a:lnTo>
                    <a:pt x="69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7"/>
            <p:cNvSpPr>
              <a:spLocks noEditPoints="1"/>
            </p:cNvSpPr>
            <p:nvPr/>
          </p:nvSpPr>
          <p:spPr bwMode="auto">
            <a:xfrm>
              <a:off x="5133752" y="2698634"/>
              <a:ext cx="389541" cy="313199"/>
            </a:xfrm>
            <a:custGeom>
              <a:avLst/>
              <a:gdLst>
                <a:gd name="T0" fmla="*/ 76 w 84"/>
                <a:gd name="T1" fmla="*/ 0 h 68"/>
                <a:gd name="T2" fmla="*/ 7 w 84"/>
                <a:gd name="T3" fmla="*/ 0 h 68"/>
                <a:gd name="T4" fmla="*/ 0 w 84"/>
                <a:gd name="T5" fmla="*/ 7 h 68"/>
                <a:gd name="T6" fmla="*/ 0 w 84"/>
                <a:gd name="T7" fmla="*/ 60 h 68"/>
                <a:gd name="T8" fmla="*/ 7 w 84"/>
                <a:gd name="T9" fmla="*/ 68 h 68"/>
                <a:gd name="T10" fmla="*/ 76 w 84"/>
                <a:gd name="T11" fmla="*/ 68 h 68"/>
                <a:gd name="T12" fmla="*/ 84 w 84"/>
                <a:gd name="T13" fmla="*/ 60 h 68"/>
                <a:gd name="T14" fmla="*/ 84 w 84"/>
                <a:gd name="T15" fmla="*/ 7 h 68"/>
                <a:gd name="T16" fmla="*/ 76 w 84"/>
                <a:gd name="T17" fmla="*/ 0 h 68"/>
                <a:gd name="T18" fmla="*/ 68 w 84"/>
                <a:gd name="T19" fmla="*/ 53 h 68"/>
                <a:gd name="T20" fmla="*/ 15 w 84"/>
                <a:gd name="T21" fmla="*/ 53 h 68"/>
                <a:gd name="T22" fmla="*/ 15 w 84"/>
                <a:gd name="T23" fmla="*/ 15 h 68"/>
                <a:gd name="T24" fmla="*/ 68 w 84"/>
                <a:gd name="T25" fmla="*/ 15 h 68"/>
                <a:gd name="T26" fmla="*/ 68 w 84"/>
                <a:gd name="T27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68">
                  <a:moveTo>
                    <a:pt x="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7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0" y="68"/>
                    <a:pt x="84" y="65"/>
                    <a:pt x="84" y="6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3"/>
                    <a:pt x="80" y="0"/>
                    <a:pt x="76" y="0"/>
                  </a:cubicBezTo>
                  <a:moveTo>
                    <a:pt x="68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68" y="15"/>
                    <a:pt x="68" y="15"/>
                    <a:pt x="68" y="15"/>
                  </a:cubicBezTo>
                  <a:lnTo>
                    <a:pt x="6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640274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from the user’s perspective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Biggest measure is RTT</a:t>
            </a:r>
          </a:p>
          <a:p>
            <a:r>
              <a:rPr lang="en-US" dirty="0" smtClean="0"/>
              <a:t>~5000 </a:t>
            </a:r>
            <a:r>
              <a:rPr lang="en-US" dirty="0" err="1" smtClean="0"/>
              <a:t>qps</a:t>
            </a:r>
            <a:endParaRPr lang="en-US" dirty="0" smtClean="0"/>
          </a:p>
          <a:p>
            <a:r>
              <a:rPr lang="en-US" dirty="0" smtClean="0"/>
              <a:t>~85% &lt;25ms</a:t>
            </a:r>
          </a:p>
          <a:p>
            <a:r>
              <a:rPr lang="en-US" dirty="0" smtClean="0"/>
              <a:t>~95% &lt;300ms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71" y="1245865"/>
            <a:ext cx="5152077" cy="34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75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Still ~95% &lt;300ms</a:t>
            </a:r>
          </a:p>
          <a:p>
            <a:r>
              <a:rPr lang="en-US" dirty="0" smtClean="0"/>
              <a:t>But only </a:t>
            </a:r>
            <a:r>
              <a:rPr lang="en-US" dirty="0"/>
              <a:t>~80% </a:t>
            </a:r>
            <a:r>
              <a:rPr lang="en-US" dirty="0" smtClean="0"/>
              <a:t>&lt;25ms</a:t>
            </a:r>
          </a:p>
          <a:p>
            <a:r>
              <a:rPr lang="en-US" dirty="0" smtClean="0"/>
              <a:t>More jitter in RTT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57" y="1238264"/>
            <a:ext cx="5163575" cy="34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73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DNS_Cisco_Template_White">
  <a:themeElements>
    <a:clrScheme name="Open DNS">
      <a:dk1>
        <a:srgbClr val="000000"/>
      </a:dk1>
      <a:lt1>
        <a:srgbClr val="FFFFFF"/>
      </a:lt1>
      <a:dk2>
        <a:srgbClr val="4E4E62"/>
      </a:dk2>
      <a:lt2>
        <a:srgbClr val="7F7F7F"/>
      </a:lt2>
      <a:accent1>
        <a:srgbClr val="F37821"/>
      </a:accent1>
      <a:accent2>
        <a:srgbClr val="5E81D3"/>
      </a:accent2>
      <a:accent3>
        <a:srgbClr val="7CBA2B"/>
      </a:accent3>
      <a:accent4>
        <a:srgbClr val="FFB502"/>
      </a:accent4>
      <a:accent5>
        <a:srgbClr val="3C4E9A"/>
      </a:accent5>
      <a:accent6>
        <a:srgbClr val="88021C"/>
      </a:accent6>
      <a:hlink>
        <a:srgbClr val="7CBA2B"/>
      </a:hlink>
      <a:folHlink>
        <a:srgbClr val="747679"/>
      </a:folHlink>
    </a:clrScheme>
    <a:fontScheme name="Open DNS">
      <a:majorFont>
        <a:latin typeface="Franklin Gothic Medium"/>
        <a:ea typeface="新細明體"/>
        <a:cs typeface="新細明體"/>
      </a:majorFont>
      <a:minorFont>
        <a:latin typeface="Franklin Gothic Book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  <a:ea typeface="新細明體" charset="0"/>
            <a:cs typeface="新細明體" charset="0"/>
          </a:defRPr>
        </a:defPPr>
      </a:lstStyle>
    </a:spDef>
    <a:lnDef>
      <a:spPr bwMode="auto">
        <a:solidFill>
          <a:schemeClr val="accent1"/>
        </a:solidFill>
        <a:ln w="12700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/>
      <a:bodyPr wrap="square" rtlCol="0">
        <a:noAutofit/>
      </a:bodyPr>
      <a:lstStyle>
        <a:defPPr marL="0" indent="0">
          <a:lnSpc>
            <a:spcPct val="90000"/>
          </a:lnSpc>
          <a:buNone/>
          <a:defRPr sz="1400" dirty="0" err="1" smtClean="0">
            <a:latin typeface="+mn-lt"/>
          </a:defRPr>
        </a:defPPr>
      </a:lstStyle>
    </a:txDef>
  </a:objectDefaults>
  <a:extraClrSchemeLst>
    <a:extraClrScheme>
      <a:clrScheme name="1_Default Design 1">
        <a:dk1>
          <a:srgbClr val="00B9F2"/>
        </a:dk1>
        <a:lt1>
          <a:srgbClr val="E8E8E8"/>
        </a:lt1>
        <a:dk2>
          <a:srgbClr val="00325B"/>
        </a:dk2>
        <a:lt2>
          <a:srgbClr val="747679"/>
        </a:lt2>
        <a:accent1>
          <a:srgbClr val="C8C8C8"/>
        </a:accent1>
        <a:accent2>
          <a:srgbClr val="FDB714"/>
        </a:accent2>
        <a:accent3>
          <a:srgbClr val="F2F2F2"/>
        </a:accent3>
        <a:accent4>
          <a:srgbClr val="009ECF"/>
        </a:accent4>
        <a:accent5>
          <a:srgbClr val="E0E0E0"/>
        </a:accent5>
        <a:accent6>
          <a:srgbClr val="E5A611"/>
        </a:accent6>
        <a:hlink>
          <a:srgbClr val="349545"/>
        </a:hlink>
        <a:folHlink>
          <a:srgbClr val="A2BB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pen DNS">
      <a:dk1>
        <a:srgbClr val="000000"/>
      </a:dk1>
      <a:lt1>
        <a:srgbClr val="FFFFFF"/>
      </a:lt1>
      <a:dk2>
        <a:srgbClr val="4E4E62"/>
      </a:dk2>
      <a:lt2>
        <a:srgbClr val="7F7F7F"/>
      </a:lt2>
      <a:accent1>
        <a:srgbClr val="F37821"/>
      </a:accent1>
      <a:accent2>
        <a:srgbClr val="5E81D3"/>
      </a:accent2>
      <a:accent3>
        <a:srgbClr val="7CBA2B"/>
      </a:accent3>
      <a:accent4>
        <a:srgbClr val="FFB502"/>
      </a:accent4>
      <a:accent5>
        <a:srgbClr val="3C4E9A"/>
      </a:accent5>
      <a:accent6>
        <a:srgbClr val="88021C"/>
      </a:accent6>
      <a:hlink>
        <a:srgbClr val="7CBA2B"/>
      </a:hlink>
      <a:folHlink>
        <a:srgbClr val="747679"/>
      </a:folHlink>
    </a:clrScheme>
    <a:fontScheme name="Open DNS">
      <a:majorFont>
        <a:latin typeface="Franklin Gothic Medium"/>
        <a:ea typeface="新細明體"/>
        <a:cs typeface="新細明體"/>
      </a:majorFont>
      <a:minorFont>
        <a:latin typeface="Franklin Gothic Book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pen DNS">
      <a:dk1>
        <a:srgbClr val="000000"/>
      </a:dk1>
      <a:lt1>
        <a:srgbClr val="FFFFFF"/>
      </a:lt1>
      <a:dk2>
        <a:srgbClr val="4E4E62"/>
      </a:dk2>
      <a:lt2>
        <a:srgbClr val="7F7F7F"/>
      </a:lt2>
      <a:accent1>
        <a:srgbClr val="F37821"/>
      </a:accent1>
      <a:accent2>
        <a:srgbClr val="5E81D3"/>
      </a:accent2>
      <a:accent3>
        <a:srgbClr val="7CBA2B"/>
      </a:accent3>
      <a:accent4>
        <a:srgbClr val="FFB502"/>
      </a:accent4>
      <a:accent5>
        <a:srgbClr val="3C4E9A"/>
      </a:accent5>
      <a:accent6>
        <a:srgbClr val="88021C"/>
      </a:accent6>
      <a:hlink>
        <a:srgbClr val="7CBA2B"/>
      </a:hlink>
      <a:folHlink>
        <a:srgbClr val="747679"/>
      </a:folHlink>
    </a:clrScheme>
    <a:fontScheme name="Open DNS">
      <a:majorFont>
        <a:latin typeface="Franklin Gothic Medium"/>
        <a:ea typeface="新細明體"/>
        <a:cs typeface="新細明體"/>
      </a:majorFont>
      <a:minorFont>
        <a:latin typeface="Franklin Gothic Book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OpenDNS_Cisco_Template_White.potx</Template>
  <TotalTime>0</TotalTime>
  <Words>475</Words>
  <Application>Microsoft Macintosh PowerPoint</Application>
  <PresentationFormat>Custom</PresentationFormat>
  <Paragraphs>122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Franklin Gothic Book</vt:lpstr>
      <vt:lpstr>Franklin Gothic Medium</vt:lpstr>
      <vt:lpstr>PMingLiU</vt:lpstr>
      <vt:lpstr>Wingdings</vt:lpstr>
      <vt:lpstr>新細明體</vt:lpstr>
      <vt:lpstr>Arial</vt:lpstr>
      <vt:lpstr>OpenDNS_Cisco_Template_White</vt:lpstr>
      <vt:lpstr>PowerPoint Presentation</vt:lpstr>
      <vt:lpstr>PowerPoint Presentation</vt:lpstr>
      <vt:lpstr>PowerPoint Presentation</vt:lpstr>
      <vt:lpstr>A Short History</vt:lpstr>
      <vt:lpstr>PowerPoint Presentation</vt:lpstr>
      <vt:lpstr>A Couple Notes on OpenDNS’ implementation</vt:lpstr>
      <vt:lpstr>The Setup</vt:lpstr>
      <vt:lpstr>Start from the user’s perspective</vt:lpstr>
      <vt:lpstr>PowerPoint Presentation</vt:lpstr>
      <vt:lpstr>Cache Hits vs Cache Misses</vt:lpstr>
      <vt:lpstr>PowerPoint Presentation</vt:lpstr>
      <vt:lpstr>Cache Churn</vt:lpstr>
      <vt:lpstr>PowerPoint Presentation</vt:lpstr>
      <vt:lpstr>Moving upstream</vt:lpstr>
      <vt:lpstr>Bumps in the Road</vt:lpstr>
      <vt:lpstr>Bumps in the Road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2014-08-19T23:58:53Z</dcterms:created>
  <dcterms:modified xsi:type="dcterms:W3CDTF">2015-10-04T12:50:09Z</dcterms:modified>
</cp:coreProperties>
</file>