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37"/>
  </p:notesMasterIdLst>
  <p:handoutMasterIdLst>
    <p:handoutMasterId r:id="rId38"/>
  </p:handoutMasterIdLst>
  <p:sldIdLst>
    <p:sldId id="403" r:id="rId7"/>
    <p:sldId id="374" r:id="rId8"/>
    <p:sldId id="378" r:id="rId9"/>
    <p:sldId id="426" r:id="rId10"/>
    <p:sldId id="417" r:id="rId11"/>
    <p:sldId id="416" r:id="rId12"/>
    <p:sldId id="393" r:id="rId13"/>
    <p:sldId id="423" r:id="rId14"/>
    <p:sldId id="419" r:id="rId15"/>
    <p:sldId id="425" r:id="rId16"/>
    <p:sldId id="407" r:id="rId17"/>
    <p:sldId id="424" r:id="rId18"/>
    <p:sldId id="430" r:id="rId19"/>
    <p:sldId id="381" r:id="rId20"/>
    <p:sldId id="405" r:id="rId21"/>
    <p:sldId id="406" r:id="rId22"/>
    <p:sldId id="382" r:id="rId23"/>
    <p:sldId id="410" r:id="rId24"/>
    <p:sldId id="409" r:id="rId25"/>
    <p:sldId id="418" r:id="rId26"/>
    <p:sldId id="388" r:id="rId27"/>
    <p:sldId id="413" r:id="rId28"/>
    <p:sldId id="414" r:id="rId29"/>
    <p:sldId id="429" r:id="rId30"/>
    <p:sldId id="384" r:id="rId31"/>
    <p:sldId id="387" r:id="rId32"/>
    <p:sldId id="390" r:id="rId33"/>
    <p:sldId id="395" r:id="rId34"/>
    <p:sldId id="421" r:id="rId35"/>
    <p:sldId id="365" r:id="rId36"/>
  </p:sldIdLst>
  <p:sldSz cx="12169775" cy="6858000"/>
  <p:notesSz cx="6797675" cy="9872663"/>
  <p:custDataLst>
    <p:tags r:id="rId4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24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  <a:srgbClr val="FF8C38"/>
    <a:srgbClr val="002154"/>
    <a:srgbClr val="7F7F7F"/>
    <a:srgbClr val="CACED3"/>
    <a:srgbClr val="A6E5FF"/>
    <a:srgbClr val="FFFFFF"/>
    <a:srgbClr val="7B0F70"/>
    <a:srgbClr val="001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 autoAdjust="0"/>
    <p:restoredTop sz="70424" autoAdjust="0"/>
  </p:normalViewPr>
  <p:slideViewPr>
    <p:cSldViewPr snapToGrid="0">
      <p:cViewPr>
        <p:scale>
          <a:sx n="76" d="100"/>
          <a:sy n="76" d="100"/>
        </p:scale>
        <p:origin x="-1744" y="-48"/>
      </p:cViewPr>
      <p:guideLst>
        <p:guide orient="horz" pos="2924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1680"/>
    </p:cViewPr>
  </p:sorterViewPr>
  <p:notesViewPr>
    <p:cSldViewPr snapToGrid="0">
      <p:cViewPr varScale="1">
        <p:scale>
          <a:sx n="91" d="100"/>
          <a:sy n="91" d="100"/>
        </p:scale>
        <p:origin x="-3328" y="-12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tags" Target="tags/tag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3C92E-AAF7-4BAB-9CDE-305402AF13F7}" type="datetimeFigureOut">
              <a:rPr lang="en-GB" smtClean="0"/>
              <a:t>01-10-15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755BD-9F3B-4085-A109-3B911EA90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100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5E058-2AC7-49C8-9A23-E1C84546D2AF}" type="datetimeFigureOut">
              <a:rPr lang="nl-NL" smtClean="0"/>
              <a:t>01-10-15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742B5-7E55-43B9-96B3-CDE6D0A6E40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1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- </a:t>
            </a:r>
            <a:r>
              <a:rPr lang="nl-NL" dirty="0" err="1" smtClean="0"/>
              <a:t>Sidn</a:t>
            </a:r>
            <a:r>
              <a:rPr lang="nl-NL" dirty="0" smtClean="0"/>
              <a:t> </a:t>
            </a:r>
            <a:r>
              <a:rPr lang="nl-NL" dirty="0" smtClean="0"/>
              <a:t>is the domain name </a:t>
            </a:r>
            <a:r>
              <a:rPr lang="nl-NL" dirty="0" err="1" smtClean="0"/>
              <a:t>Registry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.nl </a:t>
            </a:r>
            <a:r>
              <a:rPr lang="nl-NL" dirty="0" err="1" smtClean="0"/>
              <a:t>cctld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is </a:t>
            </a:r>
            <a:r>
              <a:rPr lang="nl-NL" dirty="0" err="1" smtClean="0"/>
              <a:t>responsible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registration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delegation</a:t>
            </a:r>
            <a:r>
              <a:rPr lang="nl-NL" baseline="0" dirty="0" smtClean="0"/>
              <a:t> of .nl domain </a:t>
            </a:r>
            <a:r>
              <a:rPr lang="nl-NL" baseline="0" dirty="0" err="1" smtClean="0"/>
              <a:t>names</a:t>
            </a:r>
            <a:r>
              <a:rPr lang="nl-NL" baseline="0" dirty="0" smtClean="0"/>
              <a:t>.</a:t>
            </a:r>
            <a:endParaRPr lang="nl-NL" dirty="0" smtClean="0"/>
          </a:p>
          <a:p>
            <a:r>
              <a:rPr lang="nl-NL" dirty="0" smtClean="0"/>
              <a:t>- </a:t>
            </a:r>
            <a:r>
              <a:rPr lang="nl-NL" dirty="0" err="1" smtClean="0"/>
              <a:t>With</a:t>
            </a:r>
            <a:r>
              <a:rPr lang="nl-NL" dirty="0" smtClean="0"/>
              <a:t> 5,5 </a:t>
            </a:r>
            <a:r>
              <a:rPr lang="nl-NL" dirty="0" err="1" smtClean="0"/>
              <a:t>million</a:t>
            </a:r>
            <a:r>
              <a:rPr lang="nl-NL" dirty="0" smtClean="0"/>
              <a:t> </a:t>
            </a:r>
            <a:r>
              <a:rPr lang="nl-NL" dirty="0" err="1" smtClean="0"/>
              <a:t>names</a:t>
            </a:r>
            <a:r>
              <a:rPr lang="nl-NL" dirty="0" smtClean="0"/>
              <a:t> the </a:t>
            </a:r>
            <a:r>
              <a:rPr lang="nl-NL" baseline="0" dirty="0" smtClean="0"/>
              <a:t>7th </a:t>
            </a:r>
            <a:r>
              <a:rPr lang="nl-NL" baseline="0" dirty="0" err="1" smtClean="0"/>
              <a:t>largest</a:t>
            </a:r>
            <a:r>
              <a:rPr lang="nl-NL" baseline="0" dirty="0" smtClean="0"/>
              <a:t> TLD </a:t>
            </a:r>
          </a:p>
          <a:p>
            <a:r>
              <a:rPr lang="nl-NL" baseline="0" dirty="0" smtClean="0"/>
              <a:t>- 2,4 </a:t>
            </a:r>
            <a:r>
              <a:rPr lang="nl-NL" dirty="0" err="1" smtClean="0"/>
              <a:t>million</a:t>
            </a:r>
            <a:r>
              <a:rPr lang="nl-NL" baseline="0" dirty="0" smtClean="0"/>
              <a:t> .nl </a:t>
            </a:r>
            <a:r>
              <a:rPr lang="nl-NL" dirty="0" smtClean="0"/>
              <a:t>domain </a:t>
            </a:r>
            <a:r>
              <a:rPr lang="nl-NL" dirty="0" err="1" smtClean="0"/>
              <a:t>names</a:t>
            </a:r>
            <a:r>
              <a:rPr lang="nl-NL" dirty="0" smtClean="0"/>
              <a:t> are </a:t>
            </a:r>
            <a:r>
              <a:rPr lang="nl-NL" dirty="0" err="1" smtClean="0"/>
              <a:t>secured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DNSSEC.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makes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.nl  zone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largest</a:t>
            </a:r>
            <a:r>
              <a:rPr lang="nl-NL" baseline="0" dirty="0" smtClean="0"/>
              <a:t> DNSSEC </a:t>
            </a:r>
            <a:r>
              <a:rPr lang="nl-NL" baseline="0" dirty="0" err="1" smtClean="0"/>
              <a:t>secured</a:t>
            </a:r>
            <a:r>
              <a:rPr lang="nl-NL" baseline="0" dirty="0" smtClean="0"/>
              <a:t>  zone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world</a:t>
            </a:r>
            <a:r>
              <a:rPr lang="nl-NL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I </a:t>
            </a:r>
            <a:r>
              <a:rPr lang="nl-NL" baseline="0" dirty="0" err="1" smtClean="0"/>
              <a:t>am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a part of </a:t>
            </a:r>
            <a:r>
              <a:rPr lang="nl-NL" baseline="0" dirty="0" err="1" smtClean="0"/>
              <a:t>sidn</a:t>
            </a:r>
            <a:r>
              <a:rPr lang="nl-NL" baseline="0" dirty="0" smtClean="0"/>
              <a:t> labs,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is the </a:t>
            </a:r>
            <a:r>
              <a:rPr lang="nl-NL" baseline="0" dirty="0" err="1" smtClean="0"/>
              <a:t>r&amp;d</a:t>
            </a:r>
            <a:r>
              <a:rPr lang="nl-NL" baseline="0" dirty="0" smtClean="0"/>
              <a:t> team of </a:t>
            </a:r>
            <a:r>
              <a:rPr lang="nl-NL" baseline="0" dirty="0" err="1" smtClean="0"/>
              <a:t>sidn</a:t>
            </a:r>
            <a:r>
              <a:rPr lang="nl-NL" baseline="0" dirty="0" smtClean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dirty="0" smtClean="0"/>
          </a:p>
          <a:p>
            <a:endParaRPr lang="nl-NL" baseline="0" dirty="0" smtClean="0"/>
          </a:p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30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154"/>
                </a:solidFill>
              </a:rPr>
              <a:t>So, why not</a:t>
            </a:r>
            <a:r>
              <a:rPr lang="en-US" b="1" baseline="0" dirty="0" smtClean="0">
                <a:solidFill>
                  <a:srgbClr val="002154"/>
                </a:solidFill>
              </a:rPr>
              <a:t> just use </a:t>
            </a:r>
            <a:r>
              <a:rPr lang="en-US" b="1" baseline="0" dirty="0" err="1" smtClean="0">
                <a:solidFill>
                  <a:srgbClr val="002154"/>
                </a:solidFill>
              </a:rPr>
              <a:t>pcap</a:t>
            </a:r>
            <a:r>
              <a:rPr lang="en-US" b="1" baseline="0" dirty="0" smtClean="0">
                <a:solidFill>
                  <a:srgbClr val="002154"/>
                </a:solidFill>
              </a:rPr>
              <a:t> files</a:t>
            </a:r>
            <a:r>
              <a:rPr lang="en-US" b="1" dirty="0" smtClean="0">
                <a:solidFill>
                  <a:srgbClr val="002154"/>
                </a:solidFill>
              </a:rPr>
              <a:t>?</a:t>
            </a:r>
          </a:p>
          <a:p>
            <a:r>
              <a:rPr lang="en-US" dirty="0" smtClean="0">
                <a:solidFill>
                  <a:srgbClr val="002154"/>
                </a:solidFill>
              </a:rPr>
              <a:t>1) Decompressing</a:t>
            </a:r>
            <a:r>
              <a:rPr lang="en-US" baseline="0" dirty="0" smtClean="0">
                <a:solidFill>
                  <a:srgbClr val="002154"/>
                </a:solidFill>
              </a:rPr>
              <a:t> an reading </a:t>
            </a:r>
            <a:r>
              <a:rPr lang="en-US" baseline="0" dirty="0" err="1" smtClean="0">
                <a:solidFill>
                  <a:srgbClr val="002154"/>
                </a:solidFill>
              </a:rPr>
              <a:t>pcap</a:t>
            </a:r>
            <a:r>
              <a:rPr lang="en-US" baseline="0" dirty="0" smtClean="0">
                <a:solidFill>
                  <a:srgbClr val="002154"/>
                </a:solidFill>
              </a:rPr>
              <a:t> files is slow! Lots of CPU and IO required</a:t>
            </a:r>
            <a:endParaRPr lang="en-US" dirty="0" smtClean="0">
              <a:solidFill>
                <a:srgbClr val="002154"/>
              </a:solidFill>
            </a:endParaRPr>
          </a:p>
          <a:p>
            <a:r>
              <a:rPr lang="en-US" dirty="0" smtClean="0">
                <a:solidFill>
                  <a:srgbClr val="002154"/>
                </a:solidFill>
              </a:rPr>
              <a:t>2) Analytical </a:t>
            </a:r>
            <a:r>
              <a:rPr lang="en-US" dirty="0" smtClean="0">
                <a:solidFill>
                  <a:srgbClr val="002154"/>
                </a:solidFill>
              </a:rPr>
              <a:t>engines cannot read PCAP files </a:t>
            </a:r>
            <a:r>
              <a:rPr lang="en-US" dirty="0" smtClean="0">
                <a:solidFill>
                  <a:srgbClr val="002154"/>
                </a:solidFill>
              </a:rPr>
              <a:t>natively:</a:t>
            </a:r>
            <a:endParaRPr lang="en-US" dirty="0" smtClean="0">
              <a:solidFill>
                <a:srgbClr val="002154"/>
              </a:solidFill>
            </a:endParaRPr>
          </a:p>
          <a:p>
            <a:r>
              <a:rPr lang="en-US" dirty="0" smtClean="0">
                <a:solidFill>
                  <a:srgbClr val="002154"/>
                </a:solidFill>
              </a:rPr>
              <a:t>    There </a:t>
            </a:r>
            <a:r>
              <a:rPr lang="en-US" dirty="0" smtClean="0">
                <a:solidFill>
                  <a:srgbClr val="002154"/>
                </a:solidFill>
              </a:rPr>
              <a:t>is a RIPE library</a:t>
            </a:r>
            <a:r>
              <a:rPr lang="en-US" baseline="0" dirty="0" smtClean="0">
                <a:solidFill>
                  <a:srgbClr val="002154"/>
                </a:solidFill>
              </a:rPr>
              <a:t> </a:t>
            </a:r>
            <a:r>
              <a:rPr lang="en-US" baseline="0" dirty="0" smtClean="0">
                <a:solidFill>
                  <a:srgbClr val="002154"/>
                </a:solidFill>
              </a:rPr>
              <a:t>which </a:t>
            </a:r>
            <a:r>
              <a:rPr lang="en-US" baseline="0" dirty="0" smtClean="0">
                <a:solidFill>
                  <a:srgbClr val="002154"/>
                </a:solidFill>
              </a:rPr>
              <a:t>can be used to query </a:t>
            </a:r>
            <a:r>
              <a:rPr lang="en-US" baseline="0" dirty="0" err="1" smtClean="0">
                <a:solidFill>
                  <a:srgbClr val="002154"/>
                </a:solidFill>
              </a:rPr>
              <a:t>pcap</a:t>
            </a:r>
            <a:r>
              <a:rPr lang="en-US" baseline="0" dirty="0" smtClean="0">
                <a:solidFill>
                  <a:srgbClr val="002154"/>
                </a:solidFill>
              </a:rPr>
              <a:t> </a:t>
            </a:r>
            <a:r>
              <a:rPr lang="en-US" baseline="0" dirty="0" smtClean="0">
                <a:solidFill>
                  <a:srgbClr val="002154"/>
                </a:solidFill>
              </a:rPr>
              <a:t>files with Hive, </a:t>
            </a:r>
            <a:r>
              <a:rPr lang="en-US" baseline="0" dirty="0" smtClean="0">
                <a:solidFill>
                  <a:srgbClr val="002154"/>
                </a:solidFill>
              </a:rPr>
              <a:t>but it is slow. It has to read the entire file </a:t>
            </a:r>
            <a:endParaRPr lang="nl-NL" dirty="0" smtClean="0"/>
          </a:p>
          <a:p>
            <a:r>
              <a:rPr lang="nl-NL" b="1" baseline="0" dirty="0" err="1" smtClean="0"/>
              <a:t>What</a:t>
            </a:r>
            <a:r>
              <a:rPr lang="nl-NL" b="1" baseline="0" dirty="0" smtClean="0"/>
              <a:t> is a </a:t>
            </a:r>
            <a:r>
              <a:rPr lang="nl-NL" b="1" baseline="0" dirty="0" err="1" smtClean="0"/>
              <a:t>columnar</a:t>
            </a:r>
            <a:r>
              <a:rPr lang="nl-NL" b="1" baseline="0" dirty="0" smtClean="0"/>
              <a:t> format </a:t>
            </a:r>
            <a:r>
              <a:rPr lang="nl-NL" b="1" baseline="0" dirty="0" err="1" smtClean="0"/>
              <a:t>anyway</a:t>
            </a:r>
            <a:r>
              <a:rPr lang="nl-NL" b="1" baseline="0" dirty="0" smtClean="0"/>
              <a:t>?</a:t>
            </a:r>
          </a:p>
          <a:p>
            <a:r>
              <a:rPr lang="nl-NL" baseline="0" dirty="0" smtClean="0"/>
              <a:t>  </a:t>
            </a:r>
            <a:r>
              <a:rPr lang="nl-NL" baseline="0" dirty="0" err="1" smtClean="0"/>
              <a:t>If</a:t>
            </a:r>
            <a:r>
              <a:rPr lang="nl-NL" baseline="0" dirty="0" smtClean="0"/>
              <a:t> we look at a </a:t>
            </a:r>
            <a:r>
              <a:rPr lang="nl-NL" baseline="0" dirty="0" err="1" smtClean="0"/>
              <a:t>normal</a:t>
            </a:r>
            <a:r>
              <a:rPr lang="nl-NL" baseline="0" dirty="0" smtClean="0"/>
              <a:t> data </a:t>
            </a:r>
            <a:r>
              <a:rPr lang="nl-NL" baseline="0" dirty="0" err="1" smtClean="0"/>
              <a:t>table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rows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columns </a:t>
            </a:r>
          </a:p>
          <a:p>
            <a:r>
              <a:rPr lang="nl-NL" b="1" baseline="0" dirty="0" err="1" smtClean="0"/>
              <a:t>Normal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row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oriented</a:t>
            </a:r>
            <a:r>
              <a:rPr lang="nl-NL" b="1" baseline="0" dirty="0" smtClean="0"/>
              <a:t> database </a:t>
            </a:r>
            <a:r>
              <a:rPr lang="nl-NL" b="1" baseline="0" dirty="0" err="1" smtClean="0"/>
              <a:t>would</a:t>
            </a:r>
            <a:r>
              <a:rPr lang="nl-NL" b="1" baseline="0" dirty="0" smtClean="0"/>
              <a:t>:</a:t>
            </a:r>
          </a:p>
          <a:p>
            <a:r>
              <a:rPr lang="nl-NL" baseline="0" dirty="0" smtClean="0"/>
              <a:t>Store the column </a:t>
            </a:r>
            <a:r>
              <a:rPr lang="nl-NL" baseline="0" dirty="0" err="1" smtClean="0"/>
              <a:t>values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each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sequentually</a:t>
            </a:r>
            <a:r>
              <a:rPr lang="nl-NL" baseline="0" dirty="0" smtClean="0"/>
              <a:t> </a:t>
            </a:r>
          </a:p>
          <a:p>
            <a:r>
              <a:rPr lang="nl-NL" b="1" baseline="0" dirty="0" err="1" smtClean="0"/>
              <a:t>With</a:t>
            </a:r>
            <a:r>
              <a:rPr lang="nl-NL" b="1" baseline="0" dirty="0" smtClean="0"/>
              <a:t> a </a:t>
            </a:r>
            <a:r>
              <a:rPr lang="nl-NL" b="1" baseline="0" dirty="0" err="1" smtClean="0"/>
              <a:t>Columnar</a:t>
            </a:r>
            <a:r>
              <a:rPr lang="nl-NL" b="1" baseline="0" dirty="0" smtClean="0"/>
              <a:t> format</a:t>
            </a:r>
            <a:endParaRPr lang="nl-NL" b="1" baseline="0" dirty="0" smtClean="0"/>
          </a:p>
          <a:p>
            <a:r>
              <a:rPr lang="nl-NL" baseline="0" dirty="0" smtClean="0"/>
              <a:t> The column </a:t>
            </a:r>
            <a:r>
              <a:rPr lang="nl-NL" baseline="0" dirty="0" err="1" smtClean="0"/>
              <a:t>values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stored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sequentually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each</a:t>
            </a:r>
            <a:r>
              <a:rPr lang="nl-NL" baseline="0" dirty="0" smtClean="0"/>
              <a:t> column.</a:t>
            </a:r>
          </a:p>
          <a:p>
            <a:r>
              <a:rPr lang="nl-NL" b="1" baseline="0" dirty="0" err="1" smtClean="0"/>
              <a:t>Why</a:t>
            </a:r>
            <a:r>
              <a:rPr lang="nl-NL" b="1" baseline="0" dirty="0" smtClean="0"/>
              <a:t> is </a:t>
            </a:r>
            <a:r>
              <a:rPr lang="nl-NL" b="1" baseline="0" dirty="0" err="1" smtClean="0"/>
              <a:t>this</a:t>
            </a:r>
            <a:r>
              <a:rPr lang="nl-NL" b="1" baseline="0" dirty="0" smtClean="0"/>
              <a:t> a </a:t>
            </a:r>
            <a:r>
              <a:rPr lang="nl-NL" b="1" baseline="0" dirty="0" err="1" smtClean="0"/>
              <a:t>good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thing</a:t>
            </a:r>
            <a:r>
              <a:rPr lang="nl-NL" b="1" baseline="0" dirty="0" smtClean="0"/>
              <a:t>?</a:t>
            </a:r>
            <a:endParaRPr lang="nl-NL" b="1" baseline="0" dirty="0" smtClean="0"/>
          </a:p>
          <a:p>
            <a:r>
              <a:rPr lang="nl-NL" baseline="0" dirty="0" smtClean="0"/>
              <a:t>  1)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smtClean="0"/>
              <a:t>means the data is more </a:t>
            </a:r>
            <a:r>
              <a:rPr lang="nl-NL" baseline="0" dirty="0" err="1" smtClean="0"/>
              <a:t>homogeneous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helps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efficient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encoding</a:t>
            </a:r>
            <a:r>
              <a:rPr lang="nl-NL" baseline="0" dirty="0" smtClean="0"/>
              <a:t> en </a:t>
            </a:r>
            <a:r>
              <a:rPr lang="nl-NL" baseline="0" dirty="0" err="1" smtClean="0"/>
              <a:t>compression</a:t>
            </a:r>
            <a:r>
              <a:rPr lang="nl-NL" baseline="0" dirty="0" smtClean="0"/>
              <a:t> of the data </a:t>
            </a:r>
            <a:endParaRPr lang="nl-NL" baseline="0" dirty="0" smtClean="0"/>
          </a:p>
          <a:p>
            <a:r>
              <a:rPr lang="nl-NL" baseline="0" dirty="0" smtClean="0"/>
              <a:t>  2) </a:t>
            </a:r>
            <a:r>
              <a:rPr lang="nl-NL" baseline="0" dirty="0" err="1" smtClean="0"/>
              <a:t>When</a:t>
            </a:r>
            <a:r>
              <a:rPr lang="nl-NL" baseline="0" dirty="0" smtClean="0"/>
              <a:t> </a:t>
            </a:r>
            <a:r>
              <a:rPr lang="nl-NL" baseline="0" dirty="0" smtClean="0"/>
              <a:t>reading the data </a:t>
            </a:r>
            <a:r>
              <a:rPr lang="nl-NL" baseline="0" dirty="0" err="1" smtClean="0"/>
              <a:t>only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those</a:t>
            </a:r>
            <a:r>
              <a:rPr lang="nl-NL" baseline="0" dirty="0" smtClean="0"/>
              <a:t> columns we are </a:t>
            </a:r>
            <a:r>
              <a:rPr lang="nl-NL" baseline="0" dirty="0" err="1" smtClean="0"/>
              <a:t>interested</a:t>
            </a:r>
            <a:r>
              <a:rPr lang="nl-NL" baseline="0" dirty="0" smtClean="0"/>
              <a:t> in have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read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skipping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others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saves</a:t>
            </a:r>
            <a:r>
              <a:rPr lang="nl-NL" baseline="0" dirty="0" smtClean="0"/>
              <a:t> a lot of IO.</a:t>
            </a:r>
          </a:p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336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encoding</a:t>
            </a:r>
            <a:endParaRPr lang="nl-N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   </a:t>
            </a:r>
            <a:r>
              <a:rPr lang="nl-NL" dirty="0" err="1" smtClean="0"/>
              <a:t>Parquet</a:t>
            </a:r>
            <a:r>
              <a:rPr lang="nl-NL" dirty="0" smtClean="0"/>
              <a:t> </a:t>
            </a:r>
            <a:r>
              <a:rPr lang="nl-NL" dirty="0" smtClean="0"/>
              <a:t>supports </a:t>
            </a:r>
            <a:r>
              <a:rPr lang="nl-NL" dirty="0" smtClean="0"/>
              <a:t>multiple</a:t>
            </a:r>
            <a:r>
              <a:rPr lang="nl-NL" baseline="0" dirty="0" smtClean="0"/>
              <a:t> </a:t>
            </a:r>
            <a:r>
              <a:rPr lang="nl-NL" dirty="0" smtClean="0"/>
              <a:t>types </a:t>
            </a:r>
            <a:r>
              <a:rPr lang="nl-NL" dirty="0" smtClean="0"/>
              <a:t>of </a:t>
            </a:r>
            <a:r>
              <a:rPr lang="nl-NL" dirty="0" err="1" smtClean="0"/>
              <a:t>encding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such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dictionary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run-</a:t>
            </a:r>
            <a:r>
              <a:rPr lang="nl-NL" baseline="0" dirty="0" err="1" smtClean="0"/>
              <a:t>length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encoding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write</a:t>
            </a:r>
            <a:r>
              <a:rPr lang="nl-NL" baseline="0" dirty="0" smtClean="0"/>
              <a:t> data more </a:t>
            </a:r>
            <a:r>
              <a:rPr lang="nl-NL" baseline="0" dirty="0" err="1" smtClean="0"/>
              <a:t>efficient</a:t>
            </a:r>
            <a:r>
              <a:rPr lang="nl-NL" baseline="0" dirty="0" smtClean="0"/>
              <a:t>.</a:t>
            </a:r>
            <a:endParaRPr lang="nl-NL" baseline="0" dirty="0" smtClean="0"/>
          </a:p>
          <a:p>
            <a:endParaRPr lang="nl-NL" baseline="0" dirty="0" smtClean="0"/>
          </a:p>
          <a:p>
            <a:r>
              <a:rPr lang="nl-NL" baseline="0" dirty="0" err="1" smtClean="0"/>
              <a:t>Compression</a:t>
            </a:r>
            <a:endParaRPr lang="nl-NL" baseline="0" dirty="0" smtClean="0"/>
          </a:p>
          <a:p>
            <a:r>
              <a:rPr lang="nl-NL" baseline="0" dirty="0" smtClean="0"/>
              <a:t>  </a:t>
            </a:r>
            <a:r>
              <a:rPr lang="nl-NL" baseline="0" dirty="0" err="1" smtClean="0"/>
              <a:t>Compression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especially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decompression</a:t>
            </a:r>
            <a:r>
              <a:rPr lang="nl-NL" baseline="0" dirty="0" smtClean="0"/>
              <a:t> </a:t>
            </a:r>
            <a:r>
              <a:rPr lang="nl-NL" baseline="0" dirty="0" smtClean="0"/>
              <a:t>must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fast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avoid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perfomance</a:t>
            </a:r>
            <a:r>
              <a:rPr lang="nl-NL" baseline="0" dirty="0" smtClean="0"/>
              <a:t> hit</a:t>
            </a:r>
            <a:endParaRPr lang="nl-NL" dirty="0" smtClean="0"/>
          </a:p>
          <a:p>
            <a:r>
              <a:rPr lang="nl-NL" dirty="0" smtClean="0"/>
              <a:t>  Google </a:t>
            </a:r>
            <a:r>
              <a:rPr lang="nl-NL" dirty="0" err="1" smtClean="0"/>
              <a:t>Snappy</a:t>
            </a:r>
            <a:r>
              <a:rPr lang="nl-NL" dirty="0" smtClean="0"/>
              <a:t> </a:t>
            </a:r>
            <a:r>
              <a:rPr lang="nl-NL" dirty="0" err="1" smtClean="0"/>
              <a:t>aims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high speeds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reasonable</a:t>
            </a:r>
            <a:r>
              <a:rPr lang="nl-NL" dirty="0" smtClean="0"/>
              <a:t> </a:t>
            </a:r>
            <a:r>
              <a:rPr lang="nl-NL" dirty="0" err="1" smtClean="0"/>
              <a:t>compression</a:t>
            </a:r>
            <a:r>
              <a:rPr lang="nl-NL" dirty="0" smtClean="0"/>
              <a:t> ratio. </a:t>
            </a:r>
            <a:endParaRPr lang="nl-NL" dirty="0" smtClean="0"/>
          </a:p>
          <a:p>
            <a:r>
              <a:rPr lang="nl-NL" dirty="0" smtClean="0"/>
              <a:t>  It’s </a:t>
            </a:r>
            <a:r>
              <a:rPr lang="nl-NL" dirty="0" err="1" smtClean="0"/>
              <a:t>faster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gzip</a:t>
            </a:r>
            <a:r>
              <a:rPr lang="nl-NL" baseline="0" dirty="0" smtClean="0"/>
              <a:t>,  </a:t>
            </a:r>
            <a:r>
              <a:rPr lang="nl-NL" baseline="0" dirty="0" smtClean="0"/>
              <a:t>but </a:t>
            </a:r>
            <a:r>
              <a:rPr lang="nl-NL" baseline="0" dirty="0" err="1" smtClean="0"/>
              <a:t>gzip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compression</a:t>
            </a:r>
            <a:r>
              <a:rPr lang="nl-NL" baseline="0" dirty="0" smtClean="0"/>
              <a:t> ratio is </a:t>
            </a:r>
            <a:r>
              <a:rPr lang="nl-NL" baseline="0" dirty="0" err="1" smtClean="0"/>
              <a:t>better</a:t>
            </a:r>
            <a:r>
              <a:rPr lang="nl-NL" baseline="0" dirty="0" smtClean="0"/>
              <a:t>.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partition</a:t>
            </a:r>
            <a:endParaRPr lang="nl-NL" baseline="0" dirty="0" smtClean="0"/>
          </a:p>
          <a:p>
            <a:r>
              <a:rPr lang="nl-NL" baseline="0" dirty="0" err="1" smtClean="0"/>
              <a:t>Partition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pruning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allows</a:t>
            </a:r>
            <a:r>
              <a:rPr lang="nl-NL" baseline="0" dirty="0" smtClean="0"/>
              <a:t> impala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read</a:t>
            </a:r>
            <a:r>
              <a:rPr lang="nl-NL" baseline="0" dirty="0" smtClean="0"/>
              <a:t> the data the user is </a:t>
            </a:r>
            <a:r>
              <a:rPr lang="nl-NL" baseline="0" dirty="0" err="1" smtClean="0"/>
              <a:t>interested</a:t>
            </a:r>
            <a:r>
              <a:rPr lang="nl-NL" baseline="0" dirty="0" smtClean="0"/>
              <a:t> in</a:t>
            </a:r>
            <a:r>
              <a:rPr lang="nl-NL" baseline="0" dirty="0" smtClean="0"/>
              <a:t>.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557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smtClean="0"/>
              <a:t>is the </a:t>
            </a:r>
            <a:r>
              <a:rPr lang="nl-NL" dirty="0" err="1" smtClean="0"/>
              <a:t>Entrada</a:t>
            </a:r>
            <a:r>
              <a:rPr lang="nl-NL" dirty="0" smtClean="0"/>
              <a:t> highlevel </a:t>
            </a:r>
            <a:r>
              <a:rPr lang="nl-NL" dirty="0" err="1" smtClean="0"/>
              <a:t>architecture</a:t>
            </a:r>
            <a:r>
              <a:rPr lang="nl-NL" dirty="0" smtClean="0"/>
              <a:t> </a:t>
            </a:r>
            <a:r>
              <a:rPr lang="nl-NL" dirty="0" err="1" smtClean="0"/>
              <a:t>overview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Right </a:t>
            </a:r>
            <a:r>
              <a:rPr lang="nl-NL" dirty="0" err="1" smtClean="0"/>
              <a:t>now</a:t>
            </a:r>
            <a:r>
              <a:rPr lang="nl-NL" dirty="0" smtClean="0"/>
              <a:t> the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supported</a:t>
            </a:r>
            <a:r>
              <a:rPr lang="nl-NL" dirty="0" smtClean="0"/>
              <a:t> data source</a:t>
            </a:r>
            <a:r>
              <a:rPr lang="nl-NL" baseline="0" dirty="0" smtClean="0"/>
              <a:t> are </a:t>
            </a:r>
            <a:r>
              <a:rPr lang="nl-NL" dirty="0" smtClean="0"/>
              <a:t>DNS </a:t>
            </a:r>
            <a:r>
              <a:rPr lang="nl-NL" dirty="0" smtClean="0"/>
              <a:t>query </a:t>
            </a:r>
            <a:r>
              <a:rPr lang="nl-NL" dirty="0" smtClean="0"/>
              <a:t>data </a:t>
            </a:r>
            <a:r>
              <a:rPr lang="nl-NL" dirty="0" err="1" smtClean="0"/>
              <a:t>and</a:t>
            </a:r>
            <a:r>
              <a:rPr lang="nl-NL" dirty="0" smtClean="0"/>
              <a:t> ICMP data.</a:t>
            </a:r>
            <a:endParaRPr lang="nl-NL" dirty="0" smtClean="0"/>
          </a:p>
          <a:p>
            <a:r>
              <a:rPr lang="nl-NL" dirty="0" err="1" smtClean="0"/>
              <a:t>Other</a:t>
            </a:r>
            <a:r>
              <a:rPr lang="nl-NL" baseline="0" dirty="0" smtClean="0"/>
              <a:t> sources are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possible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such</a:t>
            </a:r>
            <a:r>
              <a:rPr lang="nl-NL" baseline="0" dirty="0" smtClean="0"/>
              <a:t> </a:t>
            </a:r>
            <a:r>
              <a:rPr lang="nl-NL" baseline="0" dirty="0" smtClean="0"/>
              <a:t>as</a:t>
            </a:r>
          </a:p>
          <a:p>
            <a:r>
              <a:rPr lang="nl-NL" baseline="0" dirty="0" smtClean="0"/>
              <a:t> - </a:t>
            </a:r>
            <a:r>
              <a:rPr lang="nl-NL" baseline="0" dirty="0" err="1" smtClean="0"/>
              <a:t>registration</a:t>
            </a:r>
            <a:r>
              <a:rPr lang="nl-NL" baseline="0" dirty="0" smtClean="0"/>
              <a:t> transactions of the domain name </a:t>
            </a:r>
            <a:r>
              <a:rPr lang="nl-NL" baseline="0" dirty="0" err="1" smtClean="0"/>
              <a:t>registration</a:t>
            </a:r>
            <a:r>
              <a:rPr lang="nl-NL" baseline="0" dirty="0" smtClean="0"/>
              <a:t> </a:t>
            </a:r>
            <a:r>
              <a:rPr lang="nl-NL" baseline="0" dirty="0" smtClean="0"/>
              <a:t>system.</a:t>
            </a:r>
          </a:p>
          <a:p>
            <a:r>
              <a:rPr lang="nl-NL" baseline="0" dirty="0" smtClean="0"/>
              <a:t> - data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sinkholes</a:t>
            </a:r>
            <a:endParaRPr lang="nl-NL" baseline="0" dirty="0" smtClean="0"/>
          </a:p>
          <a:p>
            <a:pPr marL="0" indent="0">
              <a:buFontTx/>
              <a:buNone/>
            </a:pPr>
            <a:endParaRPr lang="nl-NL" baseline="0" dirty="0" smtClean="0"/>
          </a:p>
          <a:p>
            <a:pPr marL="0" indent="0">
              <a:buFontTx/>
              <a:buNone/>
            </a:pPr>
            <a:r>
              <a:rPr lang="nl-NL" baseline="0" dirty="0" smtClean="0"/>
              <a:t>The platform is </a:t>
            </a:r>
            <a:r>
              <a:rPr lang="nl-NL" baseline="0" dirty="0" err="1" smtClean="0"/>
              <a:t>composed</a:t>
            </a:r>
            <a:r>
              <a:rPr lang="nl-NL" baseline="0" dirty="0" smtClean="0"/>
              <a:t> out of: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A </a:t>
            </a:r>
            <a:r>
              <a:rPr lang="nl-NL" baseline="0" dirty="0" err="1" smtClean="0"/>
              <a:t>distributed</a:t>
            </a:r>
            <a:r>
              <a:rPr lang="nl-NL" baseline="0" dirty="0" smtClean="0"/>
              <a:t> storage </a:t>
            </a:r>
            <a:r>
              <a:rPr lang="nl-NL" baseline="0" dirty="0" err="1" smtClean="0"/>
              <a:t>layer</a:t>
            </a:r>
            <a:endParaRPr lang="nl-NL" baseline="0" dirty="0" smtClean="0"/>
          </a:p>
          <a:p>
            <a:pPr marL="171450" indent="-171450">
              <a:buFontTx/>
              <a:buChar char="-"/>
            </a:pPr>
            <a:r>
              <a:rPr lang="nl-NL" baseline="0" dirty="0" smtClean="0"/>
              <a:t>A </a:t>
            </a:r>
            <a:r>
              <a:rPr lang="nl-NL" baseline="0" dirty="0" err="1" smtClean="0"/>
              <a:t>distributed</a:t>
            </a:r>
            <a:r>
              <a:rPr lang="nl-NL" baseline="0" dirty="0" smtClean="0"/>
              <a:t> query engine</a:t>
            </a:r>
          </a:p>
          <a:p>
            <a:r>
              <a:rPr lang="nl-NL" baseline="0" dirty="0" smtClean="0"/>
              <a:t>-  </a:t>
            </a:r>
            <a:r>
              <a:rPr lang="nl-NL" baseline="0" dirty="0" err="1" smtClean="0"/>
              <a:t>Algorithms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perform</a:t>
            </a:r>
            <a:r>
              <a:rPr lang="nl-NL" baseline="0" dirty="0" smtClean="0"/>
              <a:t> data analysis</a:t>
            </a:r>
          </a:p>
          <a:p>
            <a:endParaRPr lang="nl-NL" baseline="0" dirty="0" smtClean="0"/>
          </a:p>
          <a:p>
            <a:r>
              <a:rPr lang="nl-NL" baseline="0" dirty="0" smtClean="0"/>
              <a:t>On top of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layer</a:t>
            </a:r>
            <a:r>
              <a:rPr lang="nl-NL" baseline="0" dirty="0" smtClean="0"/>
              <a:t> we are </a:t>
            </a:r>
            <a:r>
              <a:rPr lang="nl-NL" baseline="0" dirty="0" err="1" smtClean="0"/>
              <a:t>developing</a:t>
            </a:r>
            <a:r>
              <a:rPr lang="nl-NL" baseline="0" dirty="0" smtClean="0"/>
              <a:t> new </a:t>
            </a:r>
            <a:r>
              <a:rPr lang="nl-NL" baseline="0" dirty="0" err="1" smtClean="0"/>
              <a:t>applications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services.</a:t>
            </a:r>
          </a:p>
          <a:p>
            <a:endParaRPr lang="nl-NL" baseline="0" dirty="0" smtClean="0"/>
          </a:p>
          <a:p>
            <a:r>
              <a:rPr lang="nl-NL" baseline="0" dirty="0" smtClean="0"/>
              <a:t>The top </a:t>
            </a:r>
            <a:r>
              <a:rPr lang="nl-NL" baseline="0" dirty="0" err="1" smtClean="0"/>
              <a:t>layer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contains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externally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available</a:t>
            </a:r>
            <a:r>
              <a:rPr lang="nl-NL" baseline="0" dirty="0" smtClean="0"/>
              <a:t> interfaces of the system:</a:t>
            </a:r>
          </a:p>
          <a:p>
            <a:r>
              <a:rPr lang="nl-NL" baseline="0" dirty="0" smtClean="0"/>
              <a:t> - gui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interactive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</a:t>
            </a:r>
            <a:endParaRPr lang="nl-NL" baseline="0" dirty="0" smtClean="0"/>
          </a:p>
          <a:p>
            <a:pPr marL="171450" indent="-171450">
              <a:buFontTx/>
              <a:buChar char="-"/>
            </a:pPr>
            <a:r>
              <a:rPr lang="nl-NL" baseline="0" dirty="0" smtClean="0"/>
              <a:t>API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machine access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 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286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Comply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the </a:t>
            </a:r>
            <a:r>
              <a:rPr lang="nl-NL" baseline="0" dirty="0" smtClean="0"/>
              <a:t>Dutch Data </a:t>
            </a:r>
            <a:r>
              <a:rPr lang="nl-NL" baseline="0" dirty="0" err="1" smtClean="0"/>
              <a:t>Protection</a:t>
            </a:r>
            <a:r>
              <a:rPr lang="nl-NL" baseline="0" dirty="0" smtClean="0"/>
              <a:t> Act we </a:t>
            </a:r>
            <a:r>
              <a:rPr lang="nl-NL" baseline="0" dirty="0" err="1" smtClean="0"/>
              <a:t>developed</a:t>
            </a:r>
            <a:r>
              <a:rPr lang="nl-NL" baseline="0" dirty="0" smtClean="0"/>
              <a:t> a privacy </a:t>
            </a:r>
            <a:r>
              <a:rPr lang="nl-NL" baseline="0" dirty="0" err="1" smtClean="0"/>
              <a:t>framework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dns big data.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Integrates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legal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technical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organisational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aspects</a:t>
            </a:r>
            <a:r>
              <a:rPr lang="nl-NL" baseline="0" dirty="0" smtClean="0"/>
              <a:t> of privacy management.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This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required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because</a:t>
            </a:r>
            <a:r>
              <a:rPr lang="nl-NL" baseline="0" dirty="0" smtClean="0"/>
              <a:t> </a:t>
            </a:r>
            <a:r>
              <a:rPr lang="nl-NL" baseline="0" dirty="0" smtClean="0"/>
              <a:t>the </a:t>
            </a:r>
            <a:r>
              <a:rPr lang="nl-NL" baseline="0" dirty="0" err="1" smtClean="0"/>
              <a:t>resolver</a:t>
            </a:r>
            <a:r>
              <a:rPr lang="nl-NL" baseline="0" dirty="0" smtClean="0"/>
              <a:t> </a:t>
            </a:r>
            <a:r>
              <a:rPr lang="nl-NL" baseline="0" dirty="0" smtClean="0"/>
              <a:t>IP </a:t>
            </a:r>
            <a:r>
              <a:rPr lang="nl-NL" baseline="0" dirty="0" err="1" smtClean="0"/>
              <a:t>address</a:t>
            </a:r>
            <a:r>
              <a:rPr lang="nl-NL" baseline="0" dirty="0" smtClean="0"/>
              <a:t> of a dns query </a:t>
            </a:r>
            <a:r>
              <a:rPr lang="nl-NL" baseline="0" dirty="0" smtClean="0"/>
              <a:t>is </a:t>
            </a:r>
            <a:r>
              <a:rPr lang="nl-NL" baseline="0" dirty="0" err="1" smtClean="0"/>
              <a:t>considered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a personal </a:t>
            </a:r>
            <a:r>
              <a:rPr lang="nl-NL" baseline="0" dirty="0" err="1" smtClean="0"/>
              <a:t>identifier</a:t>
            </a:r>
            <a:r>
              <a:rPr lang="nl-NL" baseline="0" dirty="0" smtClean="0"/>
              <a:t>.</a:t>
            </a:r>
            <a:endParaRPr lang="nl-NL" baseline="0" dirty="0" smtClean="0"/>
          </a:p>
          <a:p>
            <a:endParaRPr lang="nl-N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err="1" smtClean="0"/>
              <a:t>Every</a:t>
            </a:r>
            <a:r>
              <a:rPr lang="nl-NL" baseline="0" dirty="0" smtClean="0"/>
              <a:t> new </a:t>
            </a:r>
            <a:r>
              <a:rPr lang="nl-NL" baseline="0" dirty="0" err="1" smtClean="0"/>
              <a:t>application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development</a:t>
            </a:r>
            <a:r>
              <a:rPr lang="nl-NL" baseline="0" dirty="0" smtClean="0"/>
              <a:t>  </a:t>
            </a:r>
            <a:r>
              <a:rPr lang="nl-NL" baseline="0" dirty="0" smtClean="0"/>
              <a:t>project </a:t>
            </a:r>
            <a:r>
              <a:rPr lang="nl-NL" baseline="0" dirty="0" smtClean="0"/>
              <a:t>must first </a:t>
            </a:r>
            <a:r>
              <a:rPr lang="nl-NL" baseline="0" dirty="0" err="1" smtClean="0"/>
              <a:t>create</a:t>
            </a:r>
            <a:r>
              <a:rPr lang="nl-NL" baseline="0" dirty="0" smtClean="0"/>
              <a:t> </a:t>
            </a:r>
            <a:r>
              <a:rPr lang="nl-NL" baseline="0" dirty="0" smtClean="0"/>
              <a:t>a </a:t>
            </a:r>
            <a:r>
              <a:rPr lang="nl-NL" baseline="0" dirty="0" smtClean="0"/>
              <a:t>privacy policy (</a:t>
            </a:r>
            <a:r>
              <a:rPr lang="nl-NL" baseline="0" dirty="0" err="1" smtClean="0"/>
              <a:t>describe</a:t>
            </a:r>
            <a:r>
              <a:rPr lang="nl-NL" baseline="0" dirty="0" smtClean="0"/>
              <a:t> </a:t>
            </a:r>
            <a:r>
              <a:rPr lang="nl-NL" baseline="0" dirty="0" smtClean="0"/>
              <a:t>policy </a:t>
            </a:r>
            <a:r>
              <a:rPr lang="nl-NL" baseline="0" dirty="0" err="1" smtClean="0"/>
              <a:t>elements</a:t>
            </a:r>
            <a:r>
              <a:rPr lang="nl-NL" baseline="0" dirty="0" smtClean="0"/>
              <a:t>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The </a:t>
            </a:r>
            <a:r>
              <a:rPr lang="nl-NL" baseline="0" dirty="0" smtClean="0"/>
              <a:t>policy has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aproved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the privacy board of </a:t>
            </a:r>
            <a:r>
              <a:rPr lang="nl-NL" baseline="0" dirty="0" err="1" smtClean="0"/>
              <a:t>sidn</a:t>
            </a:r>
            <a:r>
              <a:rPr lang="nl-NL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  <a:p>
            <a:r>
              <a:rPr lang="nl-NL" baseline="0" dirty="0" smtClean="0"/>
              <a:t>The ENTRADA </a:t>
            </a:r>
            <a:r>
              <a:rPr lang="nl-NL" baseline="0" dirty="0" err="1" smtClean="0"/>
              <a:t>components</a:t>
            </a:r>
            <a:r>
              <a:rPr lang="nl-NL" baseline="0" dirty="0" smtClean="0"/>
              <a:t> have a policy </a:t>
            </a:r>
            <a:r>
              <a:rPr lang="nl-NL" baseline="0" dirty="0" err="1" smtClean="0"/>
              <a:t>enforcement</a:t>
            </a:r>
            <a:r>
              <a:rPr lang="nl-NL" baseline="0" dirty="0" smtClean="0"/>
              <a:t> point </a:t>
            </a:r>
            <a:r>
              <a:rPr lang="nl-NL" baseline="0" dirty="0" err="1" smtClean="0"/>
              <a:t>where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specific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policies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implemented</a:t>
            </a:r>
            <a:endParaRPr lang="nl-N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We </a:t>
            </a:r>
            <a:r>
              <a:rPr lang="nl-NL" baseline="0" dirty="0" err="1" smtClean="0"/>
              <a:t>described</a:t>
            </a:r>
            <a:r>
              <a:rPr lang="nl-NL" baseline="0" dirty="0" smtClean="0"/>
              <a:t>  the </a:t>
            </a:r>
            <a:r>
              <a:rPr lang="nl-NL" dirty="0" smtClean="0"/>
              <a:t>privacy </a:t>
            </a:r>
            <a:r>
              <a:rPr lang="nl-NL" dirty="0" err="1" smtClean="0"/>
              <a:t>framework</a:t>
            </a:r>
            <a:r>
              <a:rPr lang="nl-NL" dirty="0" smtClean="0"/>
              <a:t> </a:t>
            </a:r>
            <a:r>
              <a:rPr lang="nl-NL" baseline="0" dirty="0" smtClean="0"/>
              <a:t>in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privacy </a:t>
            </a:r>
            <a:r>
              <a:rPr lang="nl-NL" baseline="0" dirty="0" err="1" smtClean="0"/>
              <a:t>position</a:t>
            </a:r>
            <a:r>
              <a:rPr lang="nl-NL" baseline="0" dirty="0" smtClean="0"/>
              <a:t> paper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downloaded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website </a:t>
            </a:r>
            <a:r>
              <a:rPr lang="nl-NL" baseline="0" dirty="0" err="1" smtClean="0"/>
              <a:t>sidnlabs.nl</a:t>
            </a:r>
            <a:endParaRPr lang="nl-N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err="1" smtClean="0"/>
              <a:t>Thec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current</a:t>
            </a:r>
            <a:r>
              <a:rPr lang="nl-NL" baseline="0" dirty="0" smtClean="0"/>
              <a:t> </a:t>
            </a:r>
            <a:r>
              <a:rPr lang="nl-NL" baseline="0" dirty="0" smtClean="0"/>
              <a:t>policy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research is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anonymize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after</a:t>
            </a:r>
            <a:r>
              <a:rPr lang="nl-NL" baseline="0" dirty="0" smtClean="0"/>
              <a:t> 18 </a:t>
            </a:r>
            <a:r>
              <a:rPr lang="nl-NL" baseline="0" dirty="0" err="1" smtClean="0"/>
              <a:t>months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removing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src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ip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address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789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As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see</a:t>
            </a:r>
            <a:r>
              <a:rPr lang="nl-NL" dirty="0" smtClean="0"/>
              <a:t> we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currently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very</a:t>
            </a:r>
            <a:r>
              <a:rPr lang="nl-NL" baseline="0" dirty="0" smtClean="0"/>
              <a:t> small cluster, </a:t>
            </a:r>
            <a:r>
              <a:rPr lang="nl-NL" baseline="0" dirty="0" err="1" smtClean="0"/>
              <a:t>only</a:t>
            </a:r>
            <a:r>
              <a:rPr lang="nl-NL" baseline="0" dirty="0" smtClean="0"/>
              <a:t> 5 </a:t>
            </a:r>
            <a:r>
              <a:rPr lang="nl-NL" baseline="0" dirty="0" err="1" smtClean="0"/>
              <a:t>nodes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distributed</a:t>
            </a:r>
            <a:r>
              <a:rPr lang="nl-NL" baseline="0" dirty="0" smtClean="0"/>
              <a:t> </a:t>
            </a:r>
            <a:r>
              <a:rPr lang="nl-NL" baseline="0" dirty="0" smtClean="0"/>
              <a:t>over 3 </a:t>
            </a:r>
            <a:r>
              <a:rPr lang="nl-NL" baseline="0" dirty="0" err="1" smtClean="0"/>
              <a:t>locations</a:t>
            </a:r>
            <a:endParaRPr lang="nl-NL" baseline="0" dirty="0" smtClean="0"/>
          </a:p>
          <a:p>
            <a:r>
              <a:rPr lang="nl-NL" baseline="0" dirty="0" smtClean="0"/>
              <a:t>1 </a:t>
            </a:r>
            <a:r>
              <a:rPr lang="nl-NL" baseline="0" dirty="0" err="1" smtClean="0"/>
              <a:t>mgmt</a:t>
            </a:r>
            <a:r>
              <a:rPr lang="nl-NL" baseline="0" dirty="0" smtClean="0"/>
              <a:t> node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4 data </a:t>
            </a:r>
            <a:r>
              <a:rPr lang="nl-NL" baseline="0" dirty="0" err="1" smtClean="0"/>
              <a:t>nodes</a:t>
            </a:r>
            <a:r>
              <a:rPr lang="nl-NL" baseline="0" dirty="0" smtClean="0"/>
              <a:t>.</a:t>
            </a:r>
          </a:p>
          <a:p>
            <a:endParaRPr lang="nl-NL" baseline="0" dirty="0" smtClean="0"/>
          </a:p>
          <a:p>
            <a:r>
              <a:rPr lang="nl-NL" baseline="0" dirty="0" smtClean="0"/>
              <a:t>Management node is </a:t>
            </a:r>
            <a:r>
              <a:rPr lang="nl-NL" baseline="0" dirty="0" err="1" smtClean="0"/>
              <a:t>responsible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:</a:t>
            </a:r>
            <a:endParaRPr lang="nl-NL" baseline="0" dirty="0" smtClean="0"/>
          </a:p>
          <a:p>
            <a:r>
              <a:rPr lang="nl-NL" baseline="0" dirty="0" smtClean="0"/>
              <a:t> - </a:t>
            </a:r>
            <a:r>
              <a:rPr lang="nl-NL" baseline="0" dirty="0" smtClean="0"/>
              <a:t>cluster </a:t>
            </a:r>
            <a:r>
              <a:rPr lang="nl-NL" baseline="0" dirty="0" smtClean="0"/>
              <a:t>management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Data </a:t>
            </a:r>
            <a:r>
              <a:rPr lang="nl-NL" baseline="0" dirty="0" err="1" smtClean="0"/>
              <a:t>staging</a:t>
            </a:r>
            <a:endParaRPr lang="nl-NL" baseline="0" dirty="0" smtClean="0"/>
          </a:p>
          <a:p>
            <a:endParaRPr lang="nl-NL" baseline="0" dirty="0" smtClean="0"/>
          </a:p>
          <a:p>
            <a:r>
              <a:rPr lang="nl-NL" baseline="0" dirty="0" smtClean="0"/>
              <a:t>Data </a:t>
            </a:r>
            <a:r>
              <a:rPr lang="nl-NL" baseline="0" dirty="0" err="1" smtClean="0"/>
              <a:t>nodes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responsible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storing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analyzing</a:t>
            </a:r>
            <a:r>
              <a:rPr lang="nl-NL" baseline="0" dirty="0" smtClean="0"/>
              <a:t> data:</a:t>
            </a:r>
            <a:endParaRPr lang="nl-NL" baseline="0" dirty="0" smtClean="0"/>
          </a:p>
          <a:p>
            <a:endParaRPr lang="nl-NL" baseline="0" dirty="0" smtClean="0"/>
          </a:p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176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Total</a:t>
            </a:r>
            <a:r>
              <a:rPr lang="nl-NL" baseline="0" dirty="0" smtClean="0"/>
              <a:t> </a:t>
            </a:r>
            <a:r>
              <a:rPr lang="nl-NL" dirty="0" err="1" smtClean="0"/>
              <a:t>capacity</a:t>
            </a:r>
            <a:r>
              <a:rPr lang="nl-NL" dirty="0" smtClean="0"/>
              <a:t> data </a:t>
            </a:r>
            <a:r>
              <a:rPr lang="nl-NL" dirty="0" err="1" smtClean="0"/>
              <a:t>nodes</a:t>
            </a:r>
            <a:endParaRPr lang="nl-NL" dirty="0" smtClean="0"/>
          </a:p>
          <a:p>
            <a:endParaRPr lang="nl-NL" dirty="0" smtClean="0"/>
          </a:p>
          <a:p>
            <a:r>
              <a:rPr lang="nl-NL" baseline="0" dirty="0" smtClean="0"/>
              <a:t>24TB of storage</a:t>
            </a:r>
          </a:p>
          <a:p>
            <a:r>
              <a:rPr lang="nl-NL" baseline="0" dirty="0" smtClean="0"/>
              <a:t>48 CPU </a:t>
            </a:r>
            <a:r>
              <a:rPr lang="nl-NL" baseline="0" dirty="0" err="1" smtClean="0"/>
              <a:t>cores</a:t>
            </a:r>
            <a:endParaRPr lang="nl-NL" baseline="0" dirty="0" smtClean="0"/>
          </a:p>
          <a:p>
            <a:r>
              <a:rPr lang="nl-NL" baseline="0" dirty="0" smtClean="0"/>
              <a:t>256 GB RAM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361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Workflow: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PCAP files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query data is sent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name servers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staging</a:t>
            </a:r>
            <a:r>
              <a:rPr lang="nl-NL" baseline="0" dirty="0" smtClean="0"/>
              <a:t> server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The </a:t>
            </a:r>
            <a:r>
              <a:rPr lang="nl-NL" baseline="0" dirty="0" err="1" smtClean="0"/>
              <a:t>pcap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staging</a:t>
            </a:r>
            <a:r>
              <a:rPr lang="nl-NL" baseline="0" dirty="0" smtClean="0"/>
              <a:t> area </a:t>
            </a:r>
            <a:r>
              <a:rPr lang="nl-NL" baseline="0" dirty="0" err="1" smtClean="0"/>
              <a:t>functions</a:t>
            </a:r>
            <a:r>
              <a:rPr lang="nl-NL" baseline="0" dirty="0" smtClean="0"/>
              <a:t> as short </a:t>
            </a:r>
            <a:r>
              <a:rPr lang="nl-NL" baseline="0" dirty="0" smtClean="0"/>
              <a:t>term storage of </a:t>
            </a:r>
            <a:r>
              <a:rPr lang="nl-NL" baseline="0" dirty="0" err="1" smtClean="0"/>
              <a:t>raw</a:t>
            </a:r>
            <a:r>
              <a:rPr lang="nl-NL" baseline="0" dirty="0" smtClean="0"/>
              <a:t> data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Steps are: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    </a:t>
            </a:r>
            <a:r>
              <a:rPr lang="nl-NL" baseline="0" dirty="0" err="1" smtClean="0"/>
              <a:t>decoding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pcap</a:t>
            </a:r>
            <a:r>
              <a:rPr lang="nl-NL" baseline="0" dirty="0" smtClean="0"/>
              <a:t> data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wire</a:t>
            </a:r>
            <a:r>
              <a:rPr lang="nl-NL" baseline="0" dirty="0" smtClean="0"/>
              <a:t> format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memory object model:</a:t>
            </a:r>
            <a:endParaRPr lang="nl-NL" baseline="0" dirty="0" smtClean="0"/>
          </a:p>
          <a:p>
            <a:pPr marL="0" indent="0">
              <a:buFontTx/>
              <a:buNone/>
            </a:pPr>
            <a:r>
              <a:rPr lang="nl-NL" baseline="0" dirty="0" smtClean="0"/>
              <a:t>          - </a:t>
            </a:r>
            <a:r>
              <a:rPr lang="nl-NL" baseline="0" dirty="0" err="1" smtClean="0"/>
              <a:t>Join</a:t>
            </a:r>
            <a:r>
              <a:rPr lang="nl-NL" baseline="0" dirty="0" smtClean="0"/>
              <a:t> DNS query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the response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the NS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         - Filter response </a:t>
            </a:r>
            <a:r>
              <a:rPr lang="nl-NL" baseline="0" dirty="0" err="1" smtClean="0"/>
              <a:t>sections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remove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parts</a:t>
            </a:r>
            <a:r>
              <a:rPr lang="nl-NL" baseline="0" dirty="0" smtClean="0"/>
              <a:t> of the data we are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interested</a:t>
            </a:r>
            <a:r>
              <a:rPr lang="nl-NL" baseline="0" dirty="0" smtClean="0"/>
              <a:t> in</a:t>
            </a:r>
          </a:p>
          <a:p>
            <a:pPr marL="457200" lvl="1" indent="0">
              <a:buFontTx/>
              <a:buNone/>
            </a:pPr>
            <a:r>
              <a:rPr lang="nl-NL" baseline="0" dirty="0" err="1" smtClean="0"/>
              <a:t>Enrich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resolver</a:t>
            </a:r>
            <a:r>
              <a:rPr lang="nl-NL" baseline="0" dirty="0" smtClean="0"/>
              <a:t> IP)</a:t>
            </a:r>
            <a:endParaRPr lang="nl-NL" baseline="0" dirty="0" smtClean="0"/>
          </a:p>
          <a:p>
            <a:pPr marL="457200" lvl="1" indent="0">
              <a:buFontTx/>
              <a:buNone/>
            </a:pPr>
            <a:r>
              <a:rPr lang="nl-NL" baseline="0" dirty="0" smtClean="0"/>
              <a:t>   - </a:t>
            </a:r>
            <a:r>
              <a:rPr lang="nl-NL" baseline="0" dirty="0" err="1" smtClean="0"/>
              <a:t>Add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geo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location</a:t>
            </a:r>
            <a:endParaRPr lang="nl-NL" baseline="0" dirty="0" smtClean="0"/>
          </a:p>
          <a:p>
            <a:pPr marL="628650" lvl="1" indent="-171450">
              <a:buFontTx/>
              <a:buChar char="-"/>
            </a:pPr>
            <a:r>
              <a:rPr lang="nl-NL" baseline="0" dirty="0" err="1" smtClean="0"/>
              <a:t>Add</a:t>
            </a:r>
            <a:r>
              <a:rPr lang="nl-NL" baseline="0" dirty="0" smtClean="0"/>
              <a:t> the AS </a:t>
            </a:r>
            <a:r>
              <a:rPr lang="nl-NL" baseline="0" dirty="0" err="1" smtClean="0"/>
              <a:t>number</a:t>
            </a:r>
            <a:endParaRPr lang="nl-NL" baseline="0" dirty="0" smtClean="0"/>
          </a:p>
          <a:p>
            <a:pPr marL="628650" lvl="1" indent="-171450">
              <a:buFontTx/>
              <a:buChar char="-"/>
            </a:pPr>
            <a:r>
              <a:rPr lang="nl-NL" baseline="0" dirty="0" smtClean="0"/>
              <a:t>-collect </a:t>
            </a:r>
            <a:r>
              <a:rPr lang="nl-NL" baseline="0" dirty="0" err="1" smtClean="0"/>
              <a:t>metrics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monitoring tool</a:t>
            </a:r>
          </a:p>
          <a:p>
            <a:pPr marL="628650" lvl="1" indent="-171450">
              <a:buFontTx/>
              <a:buChar char="-"/>
            </a:pPr>
            <a:r>
              <a:rPr lang="nl-NL" baseline="0" dirty="0" smtClean="0"/>
              <a:t>Write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parquet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upload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hdfs</a:t>
            </a:r>
            <a:endParaRPr lang="nl-NL" dirty="0" smtClean="0"/>
          </a:p>
          <a:p>
            <a:endParaRPr lang="nl-NL" dirty="0" smtClean="0"/>
          </a:p>
          <a:p>
            <a:pPr marL="0" indent="0">
              <a:buFontTx/>
              <a:buNone/>
            </a:pPr>
            <a:r>
              <a:rPr lang="nl-NL" dirty="0" smtClean="0"/>
              <a:t>-</a:t>
            </a:r>
            <a:r>
              <a:rPr lang="nl-NL" baseline="0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there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analyzed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a researcher </a:t>
            </a:r>
            <a:r>
              <a:rPr lang="nl-NL" baseline="0" dirty="0" err="1" smtClean="0"/>
              <a:t>using</a:t>
            </a:r>
            <a:r>
              <a:rPr lang="nl-NL" baseline="0" dirty="0" smtClean="0"/>
              <a:t> the Impala query engine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interactive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automatic </a:t>
            </a:r>
            <a:r>
              <a:rPr lang="nl-NL" baseline="0" dirty="0" err="1" smtClean="0"/>
              <a:t>analytics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913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Most queries are </a:t>
            </a:r>
            <a:r>
              <a:rPr lang="nl-NL" dirty="0" err="1" smtClean="0"/>
              <a:t>aggregation</a:t>
            </a:r>
            <a:r>
              <a:rPr lang="nl-NL" baseline="0" dirty="0" smtClean="0"/>
              <a:t> </a:t>
            </a:r>
            <a:r>
              <a:rPr lang="nl-NL" baseline="0" dirty="0" smtClean="0"/>
              <a:t>type queries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CPU </a:t>
            </a:r>
            <a:r>
              <a:rPr lang="nl-NL" baseline="0" dirty="0" err="1" smtClean="0"/>
              <a:t>bound</a:t>
            </a:r>
            <a:endParaRPr lang="nl-NL" baseline="0" dirty="0" smtClean="0"/>
          </a:p>
          <a:p>
            <a:r>
              <a:rPr lang="nl-NL" baseline="0" dirty="0" smtClean="0"/>
              <a:t>But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dirty="0" err="1" smtClean="0"/>
              <a:t>aggregation</a:t>
            </a:r>
            <a:r>
              <a:rPr lang="nl-NL" baseline="0" dirty="0" smtClean="0"/>
              <a:t> query </a:t>
            </a:r>
            <a:r>
              <a:rPr lang="nl-NL" dirty="0" smtClean="0"/>
              <a:t>Impala </a:t>
            </a:r>
            <a:r>
              <a:rPr lang="nl-NL" dirty="0" err="1" smtClean="0"/>
              <a:t>uses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single </a:t>
            </a:r>
            <a:r>
              <a:rPr lang="nl-NL" dirty="0" err="1" smtClean="0"/>
              <a:t>core</a:t>
            </a:r>
            <a:r>
              <a:rPr lang="nl-NL" dirty="0" smtClean="0"/>
              <a:t> per node!, break up </a:t>
            </a:r>
            <a:r>
              <a:rPr lang="nl-NL" dirty="0" smtClean="0"/>
              <a:t>queries </a:t>
            </a:r>
            <a:r>
              <a:rPr lang="nl-NL" baseline="0" dirty="0" err="1" smtClean="0"/>
              <a:t>when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possible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join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results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afterwards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Here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example</a:t>
            </a:r>
            <a:r>
              <a:rPr lang="nl-NL" baseline="0" dirty="0" smtClean="0"/>
              <a:t> query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response </a:t>
            </a:r>
            <a:r>
              <a:rPr lang="nl-NL" baseline="0" dirty="0" err="1" smtClean="0"/>
              <a:t>times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1 thread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10 </a:t>
            </a:r>
            <a:r>
              <a:rPr lang="nl-NL" baseline="0" dirty="0" err="1" smtClean="0"/>
              <a:t>threads</a:t>
            </a:r>
            <a:endParaRPr lang="nl-NL" baseline="0" dirty="0" smtClean="0"/>
          </a:p>
          <a:p>
            <a:endParaRPr lang="nl-NL" baseline="0" dirty="0" smtClean="0"/>
          </a:p>
          <a:p>
            <a:r>
              <a:rPr lang="nl-NL" baseline="0" dirty="0" err="1" smtClean="0"/>
              <a:t>Example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qry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count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number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ip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version</a:t>
            </a:r>
            <a:r>
              <a:rPr lang="nl-NL" baseline="0" dirty="0" smtClean="0"/>
              <a:t> 4 dns queries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day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month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year</a:t>
            </a:r>
            <a:endParaRPr lang="nl-NL" baseline="0" dirty="0" smtClean="0"/>
          </a:p>
          <a:p>
            <a:r>
              <a:rPr lang="nl-NL" baseline="0" dirty="0" err="1" smtClean="0"/>
              <a:t>When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looking</a:t>
            </a:r>
            <a:r>
              <a:rPr lang="nl-NL" baseline="0" dirty="0" smtClean="0"/>
              <a:t> at parallel queries, </a:t>
            </a:r>
            <a:r>
              <a:rPr lang="nl-NL" baseline="0" dirty="0" err="1" smtClean="0"/>
              <a:t>scale</a:t>
            </a:r>
            <a:r>
              <a:rPr lang="nl-NL" baseline="0" dirty="0" smtClean="0"/>
              <a:t> is in minutes:</a:t>
            </a:r>
          </a:p>
          <a:p>
            <a:r>
              <a:rPr lang="nl-NL" baseline="0" dirty="0" smtClean="0"/>
              <a:t>Day : </a:t>
            </a:r>
            <a:r>
              <a:rPr lang="nl-NL" baseline="0" dirty="0" err="1" smtClean="0"/>
              <a:t>only</a:t>
            </a:r>
            <a:r>
              <a:rPr lang="nl-NL" baseline="0" dirty="0" smtClean="0"/>
              <a:t> few </a:t>
            </a:r>
            <a:r>
              <a:rPr lang="nl-NL" baseline="0" dirty="0" err="1" smtClean="0"/>
              <a:t>seconds</a:t>
            </a:r>
            <a:endParaRPr lang="nl-NL" baseline="0" dirty="0" smtClean="0"/>
          </a:p>
          <a:p>
            <a:r>
              <a:rPr lang="nl-NL" baseline="0" dirty="0" err="1" smtClean="0"/>
              <a:t>Month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less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than</a:t>
            </a:r>
            <a:r>
              <a:rPr lang="nl-NL" baseline="0" dirty="0" smtClean="0"/>
              <a:t> 1 minute</a:t>
            </a:r>
          </a:p>
          <a:p>
            <a:r>
              <a:rPr lang="nl-NL" baseline="0" dirty="0" err="1" smtClean="0"/>
              <a:t>Year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less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than</a:t>
            </a:r>
            <a:r>
              <a:rPr lang="nl-NL" baseline="0" dirty="0" smtClean="0"/>
              <a:t> 7 minutes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This</a:t>
            </a:r>
            <a:r>
              <a:rPr lang="nl-NL" baseline="0" dirty="0" smtClean="0"/>
              <a:t> query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1 </a:t>
            </a:r>
            <a:r>
              <a:rPr lang="nl-NL" baseline="0" dirty="0" err="1" smtClean="0"/>
              <a:t>year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processes</a:t>
            </a:r>
            <a:r>
              <a:rPr lang="nl-NL" baseline="0" dirty="0" smtClean="0"/>
              <a:t> 2,2TB of </a:t>
            </a:r>
            <a:r>
              <a:rPr lang="nl-NL" baseline="0" dirty="0" err="1" smtClean="0"/>
              <a:t>parquet</a:t>
            </a:r>
            <a:r>
              <a:rPr lang="nl-NL" baseline="0" dirty="0" smtClean="0"/>
              <a:t> data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comparable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52TB of </a:t>
            </a:r>
            <a:r>
              <a:rPr lang="nl-NL" baseline="0" dirty="0" err="1" smtClean="0"/>
              <a:t>pcap</a:t>
            </a:r>
            <a:r>
              <a:rPr lang="nl-NL" baseline="0" dirty="0" smtClean="0"/>
              <a:t> data.</a:t>
            </a:r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145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The ENTRADA </a:t>
            </a:r>
            <a:r>
              <a:rPr lang="nl-NL" dirty="0" err="1" smtClean="0"/>
              <a:t>use</a:t>
            </a:r>
            <a:r>
              <a:rPr lang="nl-NL" dirty="0" smtClean="0"/>
              <a:t> cases</a:t>
            </a:r>
            <a:r>
              <a:rPr lang="nl-NL" baseline="0" dirty="0" smtClean="0"/>
              <a:t> are </a:t>
            </a:r>
            <a:r>
              <a:rPr lang="nl-NL" sz="1200" dirty="0" err="1" smtClean="0">
                <a:solidFill>
                  <a:srgbClr val="002154"/>
                </a:solidFill>
              </a:rPr>
              <a:t>Focussed</a:t>
            </a:r>
            <a:r>
              <a:rPr lang="nl-NL" sz="1200" dirty="0" smtClean="0">
                <a:solidFill>
                  <a:srgbClr val="002154"/>
                </a:solidFill>
              </a:rPr>
              <a:t> on </a:t>
            </a:r>
            <a:r>
              <a:rPr lang="nl-NL" sz="1200" dirty="0" err="1" smtClean="0">
                <a:solidFill>
                  <a:srgbClr val="002154"/>
                </a:solidFill>
              </a:rPr>
              <a:t>increasing</a:t>
            </a:r>
            <a:r>
              <a:rPr lang="nl-NL" sz="1200" dirty="0" smtClean="0">
                <a:solidFill>
                  <a:srgbClr val="002154"/>
                </a:solidFill>
              </a:rPr>
              <a:t> the security </a:t>
            </a:r>
            <a:r>
              <a:rPr lang="nl-NL" sz="1200" dirty="0" err="1" smtClean="0">
                <a:solidFill>
                  <a:srgbClr val="002154"/>
                </a:solidFill>
              </a:rPr>
              <a:t>and</a:t>
            </a:r>
            <a:r>
              <a:rPr lang="nl-NL" sz="1200" dirty="0" smtClean="0">
                <a:solidFill>
                  <a:srgbClr val="002154"/>
                </a:solidFill>
              </a:rPr>
              <a:t> </a:t>
            </a:r>
            <a:r>
              <a:rPr lang="nl-NL" sz="1200" dirty="0" err="1" smtClean="0">
                <a:solidFill>
                  <a:srgbClr val="002154"/>
                </a:solidFill>
              </a:rPr>
              <a:t>stability</a:t>
            </a:r>
            <a:r>
              <a:rPr lang="nl-NL" sz="1200" dirty="0" smtClean="0">
                <a:solidFill>
                  <a:srgbClr val="002154"/>
                </a:solidFill>
              </a:rPr>
              <a:t> of .nl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Detect</a:t>
            </a:r>
            <a:r>
              <a:rPr lang="nl-NL" dirty="0" smtClean="0"/>
              <a:t> </a:t>
            </a:r>
            <a:r>
              <a:rPr lang="nl-NL" dirty="0" err="1" smtClean="0"/>
              <a:t>botnet</a:t>
            </a:r>
            <a:r>
              <a:rPr lang="nl-NL" dirty="0" smtClean="0"/>
              <a:t> </a:t>
            </a:r>
            <a:r>
              <a:rPr lang="nl-NL" dirty="0" err="1" smtClean="0"/>
              <a:t>infections</a:t>
            </a:r>
            <a:r>
              <a:rPr lang="nl-NL" dirty="0" smtClean="0"/>
              <a:t> (</a:t>
            </a:r>
            <a:r>
              <a:rPr lang="nl-NL" dirty="0" err="1" smtClean="0"/>
              <a:t>detect</a:t>
            </a:r>
            <a:r>
              <a:rPr lang="nl-NL" dirty="0" smtClean="0"/>
              <a:t> </a:t>
            </a:r>
            <a:r>
              <a:rPr lang="nl-NL" dirty="0" err="1" smtClean="0"/>
              <a:t>botnet</a:t>
            </a:r>
            <a:r>
              <a:rPr lang="nl-NL" dirty="0" smtClean="0"/>
              <a:t> </a:t>
            </a:r>
            <a:r>
              <a:rPr lang="nl-NL" dirty="0" err="1" smtClean="0"/>
              <a:t>infections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report these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abuse</a:t>
            </a:r>
            <a:r>
              <a:rPr lang="nl-NL" dirty="0" smtClean="0"/>
              <a:t> information exchange (</a:t>
            </a:r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www.abuseinformationexchange.nl</a:t>
            </a:r>
            <a:r>
              <a:rPr lang="nl-NL" dirty="0" smtClean="0"/>
              <a:t>/</a:t>
            </a:r>
            <a:r>
              <a:rPr lang="nl-NL" dirty="0" err="1" smtClean="0"/>
              <a:t>english</a:t>
            </a:r>
            <a:r>
              <a:rPr lang="nl-NL" dirty="0" smtClean="0"/>
              <a:t>))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479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err="1" smtClean="0"/>
              <a:t>Example</a:t>
            </a:r>
            <a:r>
              <a:rPr lang="nl-NL" baseline="0" dirty="0" smtClean="0"/>
              <a:t> ENTRADA </a:t>
            </a:r>
            <a:r>
              <a:rPr lang="nl-NL" baseline="0" dirty="0" err="1" smtClean="0"/>
              <a:t>applications</a:t>
            </a:r>
            <a:r>
              <a:rPr lang="nl-NL" baseline="0" dirty="0" smtClean="0"/>
              <a:t> w</a:t>
            </a:r>
            <a:r>
              <a:rPr lang="nl-NL" dirty="0" smtClean="0"/>
              <a:t>e have </a:t>
            </a:r>
            <a:r>
              <a:rPr lang="nl-NL" dirty="0" err="1" smtClean="0"/>
              <a:t>developed</a:t>
            </a:r>
            <a:r>
              <a:rPr lang="nl-NL" dirty="0" smtClean="0"/>
              <a:t> </a:t>
            </a:r>
            <a:r>
              <a:rPr lang="nl-NL" baseline="0" dirty="0" smtClean="0"/>
              <a:t>are</a:t>
            </a:r>
            <a:r>
              <a:rPr lang="nl-NL" baseline="0" dirty="0" smtClean="0"/>
              <a:t>:</a:t>
            </a:r>
          </a:p>
          <a:p>
            <a:endParaRPr lang="nl-NL" baseline="0" dirty="0" smtClean="0"/>
          </a:p>
          <a:p>
            <a:r>
              <a:rPr lang="nl-NL" baseline="0" dirty="0" smtClean="0"/>
              <a:t>DNS SECURITY DASHBOARD :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visualizes</a:t>
            </a:r>
            <a:r>
              <a:rPr lang="nl-NL" baseline="0" dirty="0" smtClean="0"/>
              <a:t> dns </a:t>
            </a:r>
            <a:r>
              <a:rPr lang="nl-NL" baseline="0" dirty="0" err="1" smtClean="0"/>
              <a:t>patterns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malicious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activity</a:t>
            </a:r>
            <a:endParaRPr lang="nl-NL" baseline="0" dirty="0" smtClean="0"/>
          </a:p>
          <a:p>
            <a:endParaRPr lang="nl-NL" baseline="0" dirty="0" smtClean="0"/>
          </a:p>
          <a:p>
            <a:r>
              <a:rPr lang="nl-NL" baseline="0" dirty="0" smtClean="0"/>
              <a:t>RESOLVER REPUTATION: </a:t>
            </a:r>
            <a:r>
              <a:rPr lang="nl-NL" baseline="0" dirty="0" err="1" smtClean="0"/>
              <a:t>tries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detect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malicious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activity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resolver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behaviour</a:t>
            </a:r>
            <a:r>
              <a:rPr lang="nl-NL" baseline="0" dirty="0" smtClean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baseline="0" dirty="0" smtClean="0"/>
              <a:t>- We </a:t>
            </a:r>
            <a:r>
              <a:rPr lang="nl-NL" baseline="0" dirty="0" smtClean="0"/>
              <a:t>are </a:t>
            </a:r>
            <a:r>
              <a:rPr lang="nl-NL" baseline="0" dirty="0" err="1" smtClean="0"/>
              <a:t>receiving</a:t>
            </a:r>
            <a:r>
              <a:rPr lang="nl-NL" baseline="0" dirty="0" smtClean="0"/>
              <a:t> queries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well over 3 </a:t>
            </a:r>
            <a:r>
              <a:rPr lang="nl-NL" baseline="0" dirty="0" err="1" smtClean="0"/>
              <a:t>million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unique</a:t>
            </a:r>
            <a:r>
              <a:rPr lang="nl-NL" baseline="0" dirty="0" smtClean="0"/>
              <a:t> resolvers </a:t>
            </a:r>
            <a:r>
              <a:rPr lang="nl-NL" baseline="0" dirty="0" err="1" smtClean="0"/>
              <a:t>each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month</a:t>
            </a:r>
            <a:endParaRPr lang="nl-NL" baseline="0" dirty="0" smtClean="0"/>
          </a:p>
          <a:p>
            <a:r>
              <a:rPr lang="nl-NL" baseline="0" dirty="0" smtClean="0"/>
              <a:t>- </a:t>
            </a:r>
            <a:r>
              <a:rPr lang="nl-NL" baseline="0" dirty="0" err="1" smtClean="0"/>
              <a:t>Together</a:t>
            </a:r>
            <a:r>
              <a:rPr lang="nl-NL" baseline="0" dirty="0" smtClean="0"/>
              <a:t> these </a:t>
            </a:r>
            <a:r>
              <a:rPr lang="nl-NL" baseline="0" dirty="0" smtClean="0"/>
              <a:t>resolvers </a:t>
            </a:r>
            <a:r>
              <a:rPr lang="nl-NL" baseline="0" dirty="0" err="1" smtClean="0"/>
              <a:t>send</a:t>
            </a:r>
            <a:r>
              <a:rPr lang="nl-NL" baseline="0" dirty="0" smtClean="0"/>
              <a:t> </a:t>
            </a:r>
            <a:r>
              <a:rPr lang="nl-NL" baseline="0" dirty="0" smtClean="0"/>
              <a:t>over 1,3 B query’s </a:t>
            </a:r>
            <a:r>
              <a:rPr lang="nl-NL" baseline="0" dirty="0" err="1" smtClean="0"/>
              <a:t>daily</a:t>
            </a:r>
            <a:endParaRPr lang="nl-NL" baseline="0" dirty="0" smtClean="0"/>
          </a:p>
          <a:p>
            <a:r>
              <a:rPr lang="nl-NL" baseline="0" dirty="0" smtClean="0"/>
              <a:t>- </a:t>
            </a:r>
            <a:r>
              <a:rPr lang="nl-NL" baseline="0" dirty="0" err="1" smtClean="0"/>
              <a:t>If</a:t>
            </a:r>
            <a:r>
              <a:rPr lang="nl-NL" baseline="0" dirty="0" smtClean="0"/>
              <a:t> we save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</a:t>
            </a:r>
            <a:r>
              <a:rPr lang="nl-NL" baseline="0" dirty="0" smtClean="0"/>
              <a:t>these queries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smtClean="0"/>
              <a:t>traditional </a:t>
            </a:r>
            <a:r>
              <a:rPr lang="nl-NL" baseline="0" dirty="0" err="1" smtClean="0"/>
              <a:t>pcap</a:t>
            </a:r>
            <a:r>
              <a:rPr lang="nl-NL" baseline="0" dirty="0" smtClean="0"/>
              <a:t> </a:t>
            </a:r>
            <a:r>
              <a:rPr lang="nl-NL" baseline="0" dirty="0" smtClean="0"/>
              <a:t>format </a:t>
            </a:r>
            <a:r>
              <a:rPr lang="nl-NL" baseline="0" dirty="0" err="1" smtClean="0"/>
              <a:t>then</a:t>
            </a:r>
            <a:r>
              <a:rPr lang="nl-NL" baseline="0" dirty="0" smtClean="0"/>
              <a:t> </a:t>
            </a:r>
            <a:r>
              <a:rPr lang="nl-NL" baseline="0" dirty="0" smtClean="0"/>
              <a:t>the </a:t>
            </a:r>
            <a:r>
              <a:rPr lang="nl-NL" baseline="0" dirty="0" err="1" smtClean="0"/>
              <a:t>compressed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daily</a:t>
            </a:r>
            <a:r>
              <a:rPr lang="nl-NL" baseline="0" dirty="0" smtClean="0"/>
              <a:t> </a:t>
            </a:r>
            <a:r>
              <a:rPr lang="nl-NL" baseline="0" dirty="0" smtClean="0"/>
              <a:t>data volume </a:t>
            </a:r>
            <a:r>
              <a:rPr lang="nl-NL" baseline="0" dirty="0" err="1" smtClean="0"/>
              <a:t>would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300 </a:t>
            </a:r>
            <a:r>
              <a:rPr lang="nl-NL" baseline="0" dirty="0" smtClean="0"/>
              <a:t>GB</a:t>
            </a:r>
          </a:p>
          <a:p>
            <a:r>
              <a:rPr lang="nl-NL" baseline="0" dirty="0" smtClean="0"/>
              <a:t>- </a:t>
            </a:r>
            <a:r>
              <a:rPr lang="nl-NL" baseline="0" dirty="0" err="1" smtClean="0"/>
              <a:t>Currently</a:t>
            </a:r>
            <a:r>
              <a:rPr lang="nl-NL" baseline="0" dirty="0" smtClean="0"/>
              <a:t> we are </a:t>
            </a:r>
            <a:r>
              <a:rPr lang="nl-NL" baseline="0" dirty="0" err="1" smtClean="0"/>
              <a:t>capturing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10% of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data, 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130 M </a:t>
            </a:r>
            <a:r>
              <a:rPr lang="nl-NL" baseline="0" dirty="0" err="1" smtClean="0"/>
              <a:t>queries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each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day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This</a:t>
            </a:r>
            <a:r>
              <a:rPr lang="nl-NL" baseline="0" dirty="0" smtClean="0"/>
              <a:t> data is </a:t>
            </a:r>
            <a:r>
              <a:rPr lang="nl-NL" baseline="0" dirty="0" err="1" smtClean="0"/>
              <a:t>stored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big data platform.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590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Current</a:t>
            </a:r>
            <a:r>
              <a:rPr lang="nl-NL" dirty="0" smtClean="0"/>
              <a:t> focus of the security dashboard is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fishing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activity</a:t>
            </a:r>
            <a:endParaRPr lang="nl-NL" baseline="0" dirty="0" smtClean="0"/>
          </a:p>
          <a:p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two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external</a:t>
            </a:r>
            <a:r>
              <a:rPr lang="nl-NL" baseline="0" dirty="0" smtClean="0"/>
              <a:t> feeds: </a:t>
            </a:r>
            <a:r>
              <a:rPr lang="nl-NL" baseline="0" dirty="0" err="1" smtClean="0"/>
              <a:t>Netcraft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phishtank</a:t>
            </a:r>
            <a:endParaRPr lang="nl-NL" baseline="0" dirty="0" smtClean="0"/>
          </a:p>
          <a:p>
            <a:endParaRPr lang="nl-NL" baseline="0" dirty="0" smtClean="0"/>
          </a:p>
          <a:p>
            <a:r>
              <a:rPr lang="nl-NL" baseline="0" dirty="0" err="1" smtClean="0"/>
              <a:t>Every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phishing</a:t>
            </a:r>
            <a:r>
              <a:rPr lang="nl-NL" baseline="0" dirty="0" smtClean="0"/>
              <a:t> alert </a:t>
            </a:r>
            <a:r>
              <a:rPr lang="nl-NL" baseline="0" dirty="0" err="1" smtClean="0"/>
              <a:t>comes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attributes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such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its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intended</a:t>
            </a:r>
            <a:r>
              <a:rPr lang="nl-NL" baseline="0" dirty="0" smtClean="0"/>
              <a:t> target “</a:t>
            </a:r>
            <a:r>
              <a:rPr lang="nl-NL" baseline="0" dirty="0" err="1" smtClean="0"/>
              <a:t>amazon</a:t>
            </a:r>
            <a:r>
              <a:rPr lang="nl-NL" baseline="0" dirty="0" smtClean="0"/>
              <a:t>” hosting details e.d. (show details)</a:t>
            </a:r>
          </a:p>
          <a:p>
            <a:endParaRPr lang="nl-NL" baseline="0" dirty="0" smtClean="0"/>
          </a:p>
          <a:p>
            <a:r>
              <a:rPr lang="nl-NL" baseline="0" dirty="0" smtClean="0"/>
              <a:t>We </a:t>
            </a:r>
            <a:r>
              <a:rPr lang="nl-NL" baseline="0" dirty="0" err="1" smtClean="0"/>
              <a:t>enrich</a:t>
            </a:r>
            <a:r>
              <a:rPr lang="nl-NL" baseline="0" dirty="0" smtClean="0"/>
              <a:t> the report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a dns traffic analysis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reported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phishing</a:t>
            </a:r>
            <a:r>
              <a:rPr lang="nl-NL" baseline="0" dirty="0" smtClean="0"/>
              <a:t> domain name.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647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This</a:t>
            </a:r>
            <a:r>
              <a:rPr lang="nl-NL" dirty="0" smtClean="0"/>
              <a:t> screenshot shows</a:t>
            </a:r>
            <a:r>
              <a:rPr lang="nl-NL" baseline="0" dirty="0" smtClean="0"/>
              <a:t> the impact of a </a:t>
            </a:r>
            <a:r>
              <a:rPr lang="nl-NL" baseline="0" dirty="0" err="1" smtClean="0"/>
              <a:t>phish</a:t>
            </a:r>
            <a:r>
              <a:rPr lang="nl-NL" baseline="0" dirty="0" smtClean="0"/>
              <a:t> on the DNS traffic of </a:t>
            </a:r>
            <a:r>
              <a:rPr lang="nl-NL" baseline="0" dirty="0" smtClean="0"/>
              <a:t>a </a:t>
            </a:r>
            <a:r>
              <a:rPr lang="nl-NL" baseline="0" dirty="0" err="1" smtClean="0"/>
              <a:t>compromised</a:t>
            </a:r>
            <a:r>
              <a:rPr lang="nl-NL" baseline="0" dirty="0" smtClean="0"/>
              <a:t> </a:t>
            </a:r>
            <a:r>
              <a:rPr lang="nl-NL" baseline="0" dirty="0" smtClean="0"/>
              <a:t>domain </a:t>
            </a:r>
            <a:r>
              <a:rPr lang="nl-NL" baseline="0" dirty="0" smtClean="0"/>
              <a:t>name</a:t>
            </a:r>
          </a:p>
          <a:p>
            <a:endParaRPr lang="nl-NL" baseline="0" dirty="0" smtClean="0"/>
          </a:p>
          <a:p>
            <a:r>
              <a:rPr lang="nl-NL" baseline="0" dirty="0" smtClean="0"/>
              <a:t>Top</a:t>
            </a:r>
          </a:p>
          <a:p>
            <a:r>
              <a:rPr lang="nl-NL" baseline="0" dirty="0" smtClean="0"/>
              <a:t>Bar shows the </a:t>
            </a:r>
            <a:r>
              <a:rPr lang="nl-NL" baseline="0" dirty="0" err="1" smtClean="0"/>
              <a:t>number</a:t>
            </a:r>
            <a:r>
              <a:rPr lang="nl-NL" baseline="0" dirty="0" smtClean="0"/>
              <a:t> of queries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each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day</a:t>
            </a:r>
            <a:r>
              <a:rPr lang="nl-NL" baseline="0" dirty="0" smtClean="0"/>
              <a:t>, the red bar is the </a:t>
            </a:r>
            <a:r>
              <a:rPr lang="nl-NL" baseline="0" dirty="0" err="1" smtClean="0"/>
              <a:t>day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phish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reported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Before</a:t>
            </a:r>
            <a:r>
              <a:rPr lang="nl-NL" baseline="0" dirty="0" smtClean="0"/>
              <a:t> the red bar </a:t>
            </a:r>
            <a:r>
              <a:rPr lang="nl-NL" baseline="0" dirty="0" err="1" smtClean="0"/>
              <a:t>there</a:t>
            </a:r>
            <a:r>
              <a:rPr lang="nl-NL" baseline="0" dirty="0" smtClean="0"/>
              <a:t> is a </a:t>
            </a:r>
            <a:r>
              <a:rPr lang="nl-NL" baseline="0" dirty="0" err="1" smtClean="0"/>
              <a:t>visible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rampup</a:t>
            </a:r>
            <a:r>
              <a:rPr lang="nl-NL" baseline="0" dirty="0" smtClean="0"/>
              <a:t> in </a:t>
            </a:r>
            <a:r>
              <a:rPr lang="nl-NL" baseline="0" dirty="0" smtClean="0"/>
              <a:t>traffic</a:t>
            </a:r>
          </a:p>
          <a:p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could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indicator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automatic </a:t>
            </a:r>
            <a:r>
              <a:rPr lang="nl-NL" baseline="0" dirty="0" err="1" smtClean="0"/>
              <a:t>detection</a:t>
            </a:r>
            <a:endParaRPr lang="nl-NL" baseline="0" dirty="0" smtClean="0"/>
          </a:p>
          <a:p>
            <a:r>
              <a:rPr lang="nl-NL" baseline="0" dirty="0" smtClean="0"/>
              <a:t>The </a:t>
            </a:r>
            <a:r>
              <a:rPr lang="nl-NL" baseline="0" dirty="0" err="1" smtClean="0"/>
              <a:t>same</a:t>
            </a:r>
            <a:r>
              <a:rPr lang="nl-NL" baseline="0" dirty="0" smtClean="0"/>
              <a:t> </a:t>
            </a:r>
            <a:r>
              <a:rPr lang="nl-NL" baseline="0" dirty="0" smtClean="0"/>
              <a:t>is </a:t>
            </a:r>
            <a:r>
              <a:rPr lang="nl-NL" baseline="0" dirty="0" err="1" smtClean="0"/>
              <a:t>true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smtClean="0"/>
              <a:t>the </a:t>
            </a:r>
            <a:r>
              <a:rPr lang="nl-NL" baseline="0" dirty="0" err="1" smtClean="0"/>
              <a:t>number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unique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networks</a:t>
            </a:r>
            <a:r>
              <a:rPr lang="nl-NL" baseline="0" dirty="0" smtClean="0"/>
              <a:t> (ASN) query the domain name</a:t>
            </a:r>
          </a:p>
          <a:p>
            <a:r>
              <a:rPr lang="nl-NL" baseline="0" dirty="0" smtClean="0"/>
              <a:t>The </a:t>
            </a:r>
            <a:r>
              <a:rPr lang="nl-NL" baseline="0" dirty="0" err="1" smtClean="0"/>
              <a:t>geographical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distribution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clients</a:t>
            </a:r>
            <a:r>
              <a:rPr lang="nl-NL" baseline="0" dirty="0" smtClean="0"/>
              <a:t> (resolvers)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chages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there</a:t>
            </a:r>
            <a:r>
              <a:rPr lang="nl-NL" baseline="0" dirty="0" smtClean="0"/>
              <a:t> is a </a:t>
            </a:r>
            <a:r>
              <a:rPr lang="nl-NL" baseline="0" dirty="0" err="1" smtClean="0"/>
              <a:t>phish</a:t>
            </a:r>
            <a:endParaRPr lang="nl-NL" baseline="0" dirty="0" smtClean="0"/>
          </a:p>
          <a:p>
            <a:endParaRPr lang="nl-N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behaviour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automatically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detect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malicious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activity</a:t>
            </a:r>
            <a:endParaRPr lang="nl-NL" baseline="0" dirty="0" smtClean="0"/>
          </a:p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72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Another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application</a:t>
            </a:r>
            <a:r>
              <a:rPr lang="nl-NL" baseline="0" dirty="0" smtClean="0"/>
              <a:t> is </a:t>
            </a:r>
            <a:r>
              <a:rPr lang="nl-NL" dirty="0" err="1" smtClean="0"/>
              <a:t>called</a:t>
            </a:r>
            <a:r>
              <a:rPr lang="nl-NL" dirty="0" smtClean="0"/>
              <a:t> </a:t>
            </a:r>
            <a:r>
              <a:rPr lang="nl-NL" dirty="0" err="1" smtClean="0"/>
              <a:t>resolver</a:t>
            </a:r>
            <a:r>
              <a:rPr lang="nl-NL" dirty="0" smtClean="0"/>
              <a:t> </a:t>
            </a:r>
            <a:r>
              <a:rPr lang="nl-NL" dirty="0" err="1" smtClean="0"/>
              <a:t>reputation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Currently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detect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botnet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activity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981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Conceptual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looks </a:t>
            </a:r>
            <a:r>
              <a:rPr lang="nl-NL" dirty="0" err="1" smtClean="0"/>
              <a:t>like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r>
              <a:rPr lang="nl-NL" dirty="0" err="1" smtClean="0"/>
              <a:t>benign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malicious</a:t>
            </a:r>
            <a:r>
              <a:rPr lang="nl-NL" dirty="0" smtClean="0"/>
              <a:t> </a:t>
            </a:r>
            <a:r>
              <a:rPr lang="nl-NL" dirty="0" err="1" smtClean="0"/>
              <a:t>clients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shared ISP resolvers or </a:t>
            </a:r>
            <a:r>
              <a:rPr lang="nl-NL" baseline="0" dirty="0" err="1" smtClean="0"/>
              <a:t>may</a:t>
            </a:r>
            <a:r>
              <a:rPr lang="nl-NL" baseline="0" dirty="0" smtClean="0"/>
              <a:t> </a:t>
            </a:r>
            <a:r>
              <a:rPr lang="nl-NL" baseline="0" dirty="0" smtClean="0"/>
              <a:t>have </a:t>
            </a:r>
            <a:r>
              <a:rPr lang="nl-NL" baseline="0" dirty="0" err="1" smtClean="0"/>
              <a:t>local</a:t>
            </a:r>
            <a:r>
              <a:rPr lang="nl-NL" baseline="0" dirty="0" smtClean="0"/>
              <a:t>/ </a:t>
            </a:r>
            <a:r>
              <a:rPr lang="nl-NL" baseline="0" dirty="0" err="1" smtClean="0"/>
              <a:t>builtin</a:t>
            </a:r>
            <a:r>
              <a:rPr lang="nl-NL" baseline="0" dirty="0" smtClean="0"/>
              <a:t> resolvers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both</a:t>
            </a:r>
            <a:r>
              <a:rPr lang="nl-NL" baseline="0" dirty="0" smtClean="0"/>
              <a:t> types of </a:t>
            </a:r>
            <a:r>
              <a:rPr lang="nl-NL" baseline="0" dirty="0" err="1" smtClean="0"/>
              <a:t>clients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send</a:t>
            </a:r>
            <a:r>
              <a:rPr lang="nl-NL" baseline="0" dirty="0" smtClean="0"/>
              <a:t> query's 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authoritative</a:t>
            </a:r>
            <a:r>
              <a:rPr lang="nl-NL" baseline="0" dirty="0" smtClean="0"/>
              <a:t> name servers of .nl (</a:t>
            </a:r>
            <a:r>
              <a:rPr lang="nl-NL" baseline="0" dirty="0" err="1" smtClean="0"/>
              <a:t>sidn</a:t>
            </a:r>
            <a:r>
              <a:rPr lang="nl-NL" baseline="0" dirty="0" smtClean="0"/>
              <a:t>)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This</a:t>
            </a:r>
            <a:r>
              <a:rPr lang="nl-NL" baseline="0" dirty="0" smtClean="0"/>
              <a:t> traffic </a:t>
            </a:r>
            <a:r>
              <a:rPr lang="nl-NL" baseline="0" dirty="0" err="1" smtClean="0"/>
              <a:t>may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contain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evidence</a:t>
            </a:r>
            <a:r>
              <a:rPr lang="nl-NL" baseline="0" dirty="0" smtClean="0"/>
              <a:t> </a:t>
            </a:r>
            <a:r>
              <a:rPr lang="nl-NL" baseline="0" dirty="0" smtClean="0"/>
              <a:t>of </a:t>
            </a:r>
            <a:r>
              <a:rPr lang="nl-NL" sz="1200" dirty="0" err="1" smtClean="0">
                <a:solidFill>
                  <a:srgbClr val="002154"/>
                </a:solidFill>
              </a:rPr>
              <a:t>Malicious</a:t>
            </a:r>
            <a:r>
              <a:rPr lang="nl-NL" sz="1200" dirty="0" smtClean="0">
                <a:solidFill>
                  <a:srgbClr val="002154"/>
                </a:solidFill>
              </a:rPr>
              <a:t> </a:t>
            </a:r>
            <a:r>
              <a:rPr lang="nl-NL" sz="1200" dirty="0" err="1" smtClean="0">
                <a:solidFill>
                  <a:srgbClr val="002154"/>
                </a:solidFill>
              </a:rPr>
              <a:t>activity</a:t>
            </a:r>
            <a:r>
              <a:rPr lang="nl-NL" sz="1200" dirty="0" smtClean="0">
                <a:solidFill>
                  <a:srgbClr val="002154"/>
                </a:solidFill>
              </a:rPr>
              <a:t> </a:t>
            </a:r>
            <a:r>
              <a:rPr lang="nl-NL" sz="1200" dirty="0" err="1" smtClean="0">
                <a:solidFill>
                  <a:srgbClr val="002154"/>
                </a:solidFill>
              </a:rPr>
              <a:t>such</a:t>
            </a:r>
            <a:r>
              <a:rPr lang="nl-NL" sz="1200" baseline="0" dirty="0" smtClean="0">
                <a:solidFill>
                  <a:srgbClr val="002154"/>
                </a:solidFill>
              </a:rPr>
              <a:t> as:</a:t>
            </a:r>
          </a:p>
          <a:p>
            <a:pPr lvl="1">
              <a:lnSpc>
                <a:spcPct val="100000"/>
              </a:lnSpc>
              <a:buFont typeface="Arial"/>
              <a:buNone/>
            </a:pPr>
            <a:r>
              <a:rPr lang="nl-NL" sz="1200" dirty="0" smtClean="0">
                <a:solidFill>
                  <a:srgbClr val="002154"/>
                </a:solidFill>
              </a:rPr>
              <a:t>Spam-runs</a:t>
            </a:r>
            <a:endParaRPr lang="nl-NL" sz="1200" dirty="0" smtClean="0"/>
          </a:p>
          <a:p>
            <a:pPr lvl="1">
              <a:lnSpc>
                <a:spcPct val="100000"/>
              </a:lnSpc>
              <a:buFont typeface="Arial"/>
              <a:buNone/>
            </a:pPr>
            <a:r>
              <a:rPr lang="nl-NL" sz="1200" dirty="0" err="1" smtClean="0">
                <a:solidFill>
                  <a:srgbClr val="002154"/>
                </a:solidFill>
              </a:rPr>
              <a:t>Botnets</a:t>
            </a:r>
            <a:r>
              <a:rPr lang="nl-NL" sz="1200" dirty="0" smtClean="0">
                <a:solidFill>
                  <a:srgbClr val="002154"/>
                </a:solidFill>
              </a:rPr>
              <a:t> </a:t>
            </a:r>
            <a:r>
              <a:rPr lang="nl-NL" sz="1200" dirty="0" err="1" smtClean="0">
                <a:solidFill>
                  <a:srgbClr val="002154"/>
                </a:solidFill>
              </a:rPr>
              <a:t>like</a:t>
            </a:r>
            <a:r>
              <a:rPr lang="nl-NL" sz="1200" dirty="0" smtClean="0">
                <a:solidFill>
                  <a:srgbClr val="002154"/>
                </a:solidFill>
              </a:rPr>
              <a:t> </a:t>
            </a:r>
            <a:r>
              <a:rPr lang="nl-NL" sz="1200" dirty="0" err="1" smtClean="0">
                <a:solidFill>
                  <a:srgbClr val="002154"/>
                </a:solidFill>
              </a:rPr>
              <a:t>Cutwail</a:t>
            </a:r>
            <a:endParaRPr lang="nl-NL" sz="1200" dirty="0" smtClean="0"/>
          </a:p>
          <a:p>
            <a:pPr lvl="1">
              <a:lnSpc>
                <a:spcPct val="100000"/>
              </a:lnSpc>
              <a:buFont typeface="Arial"/>
              <a:buNone/>
            </a:pPr>
            <a:r>
              <a:rPr lang="nl-NL" sz="1200" dirty="0" smtClean="0">
                <a:solidFill>
                  <a:srgbClr val="002154"/>
                </a:solidFill>
              </a:rPr>
              <a:t>DNS-</a:t>
            </a:r>
            <a:r>
              <a:rPr lang="nl-NL" sz="1200" dirty="0" err="1" smtClean="0">
                <a:solidFill>
                  <a:srgbClr val="002154"/>
                </a:solidFill>
              </a:rPr>
              <a:t>amplification</a:t>
            </a:r>
            <a:r>
              <a:rPr lang="nl-NL" sz="1200" dirty="0" smtClean="0">
                <a:solidFill>
                  <a:srgbClr val="002154"/>
                </a:solidFill>
              </a:rPr>
              <a:t> attacks</a:t>
            </a:r>
            <a:endParaRPr lang="nl-NL" sz="1200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933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This</a:t>
            </a:r>
            <a:r>
              <a:rPr lang="nl-NL" dirty="0" smtClean="0"/>
              <a:t> is the </a:t>
            </a:r>
            <a:r>
              <a:rPr lang="nl-NL" dirty="0" smtClean="0"/>
              <a:t>highlevel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architecture</a:t>
            </a:r>
            <a:r>
              <a:rPr lang="nl-NL" baseline="0" dirty="0" smtClean="0"/>
              <a:t>, we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:</a:t>
            </a:r>
          </a:p>
          <a:p>
            <a:endParaRPr lang="nl-NL" dirty="0" smtClean="0"/>
          </a:p>
          <a:p>
            <a:r>
              <a:rPr lang="nl-NL" dirty="0" smtClean="0"/>
              <a:t>1 Query's</a:t>
            </a:r>
            <a:r>
              <a:rPr lang="nl-NL" baseline="0" dirty="0" smtClean="0"/>
              <a:t> </a:t>
            </a:r>
            <a:r>
              <a:rPr lang="nl-NL" dirty="0" smtClean="0"/>
              <a:t>sent </a:t>
            </a:r>
            <a:r>
              <a:rPr lang="nl-NL" dirty="0" err="1" smtClean="0"/>
              <a:t>to</a:t>
            </a:r>
            <a:r>
              <a:rPr lang="nl-NL" dirty="0" smtClean="0"/>
              <a:t> .nl </a:t>
            </a:r>
            <a:r>
              <a:rPr lang="nl-NL" dirty="0" smtClean="0"/>
              <a:t>name servers are </a:t>
            </a:r>
            <a:r>
              <a:rPr lang="nl-NL" dirty="0" err="1" smtClean="0"/>
              <a:t>stored</a:t>
            </a:r>
            <a:r>
              <a:rPr lang="nl-NL" baseline="0" dirty="0" smtClean="0"/>
              <a:t> in the </a:t>
            </a:r>
            <a:r>
              <a:rPr lang="nl-NL" baseline="0" dirty="0" smtClean="0"/>
              <a:t>ENTRADA platform</a:t>
            </a:r>
            <a:endParaRPr lang="nl-NL" baseline="0" dirty="0" smtClean="0"/>
          </a:p>
          <a:p>
            <a:r>
              <a:rPr lang="nl-NL" dirty="0" smtClean="0"/>
              <a:t>2 the </a:t>
            </a:r>
            <a:r>
              <a:rPr lang="nl-NL" dirty="0" err="1" smtClean="0"/>
              <a:t>resolver</a:t>
            </a:r>
            <a:r>
              <a:rPr lang="nl-NL" dirty="0" smtClean="0"/>
              <a:t> </a:t>
            </a:r>
            <a:r>
              <a:rPr lang="nl-NL" dirty="0" err="1" smtClean="0"/>
              <a:t>reputation</a:t>
            </a:r>
            <a:r>
              <a:rPr lang="nl-NL" dirty="0" smtClean="0"/>
              <a:t> system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uses</a:t>
            </a:r>
            <a:r>
              <a:rPr lang="nl-NL" baseline="0" dirty="0" smtClean="0"/>
              <a:t> smart </a:t>
            </a:r>
            <a:r>
              <a:rPr lang="nl-NL" baseline="0" dirty="0" err="1" smtClean="0"/>
              <a:t>algorithms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detect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botnet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activity</a:t>
            </a:r>
            <a:endParaRPr lang="nl-NL" baseline="0" dirty="0" smtClean="0"/>
          </a:p>
          <a:p>
            <a:r>
              <a:rPr lang="nl-NL" baseline="0" dirty="0" smtClean="0"/>
              <a:t>3 </a:t>
            </a:r>
            <a:r>
              <a:rPr lang="nl-NL" baseline="0" dirty="0" smtClean="0"/>
              <a:t>information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infected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clients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passed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along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AbuseHub</a:t>
            </a:r>
            <a:endParaRPr lang="nl-NL" baseline="0" dirty="0" smtClean="0"/>
          </a:p>
          <a:p>
            <a:endParaRPr lang="nl-NL" baseline="0" dirty="0" smtClean="0"/>
          </a:p>
          <a:p>
            <a:pPr marL="0" indent="0">
              <a:buFontTx/>
              <a:buNone/>
            </a:pPr>
            <a:r>
              <a:rPr lang="nl-NL" baseline="0" dirty="0" err="1" smtClean="0"/>
              <a:t>Abusehub</a:t>
            </a:r>
            <a:r>
              <a:rPr lang="nl-NL" baseline="0" dirty="0" smtClean="0"/>
              <a:t> is the </a:t>
            </a:r>
            <a:r>
              <a:rPr lang="nl-NL" b="0" baseline="0" dirty="0" smtClean="0"/>
              <a:t>platform of the 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Abuse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Exchange,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dutch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initiative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SIDN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largest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dutch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ISP’s</a:t>
            </a:r>
            <a:endParaRPr lang="nl-N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</a:t>
            </a:r>
            <a:r>
              <a:rPr lang="nl-NL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</a:t>
            </a: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l-NL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collect </a:t>
            </a:r>
            <a:r>
              <a:rPr lang="nl-NL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abuse</a:t>
            </a: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</a:t>
            </a: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forward these </a:t>
            </a:r>
            <a:r>
              <a:rPr lang="nl-NL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abusedesk</a:t>
            </a: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</a:t>
            </a: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ISP.</a:t>
            </a:r>
            <a:endParaRPr lang="nl-NL" b="0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413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Concluding</a:t>
            </a:r>
            <a:r>
              <a:rPr lang="nl-NL" dirty="0" smtClean="0"/>
              <a:t> we </a:t>
            </a:r>
            <a:r>
              <a:rPr lang="nl-NL" dirty="0" err="1" smtClean="0"/>
              <a:t>find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r>
              <a:rPr lang="nl-NL" dirty="0" err="1" smtClean="0"/>
              <a:t>Hadoop</a:t>
            </a:r>
            <a:r>
              <a:rPr lang="nl-NL" dirty="0" smtClean="0"/>
              <a:t> HDFS /</a:t>
            </a:r>
            <a:r>
              <a:rPr lang="nl-NL" dirty="0" err="1" smtClean="0"/>
              <a:t>Parquet</a:t>
            </a:r>
            <a:r>
              <a:rPr lang="nl-NL" dirty="0" smtClean="0"/>
              <a:t> / Impala is a winning </a:t>
            </a:r>
            <a:r>
              <a:rPr lang="nl-NL" dirty="0" err="1" smtClean="0"/>
              <a:t>combination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It </a:t>
            </a:r>
            <a:r>
              <a:rPr lang="nl-NL" baseline="0" dirty="0" smtClean="0"/>
              <a:t>combines </a:t>
            </a:r>
            <a:r>
              <a:rPr lang="nl-NL" baseline="0" dirty="0" smtClean="0"/>
              <a:t>a </a:t>
            </a:r>
            <a:r>
              <a:rPr lang="nl-NL" baseline="0" dirty="0" err="1" smtClean="0"/>
              <a:t>distributed</a:t>
            </a:r>
            <a:r>
              <a:rPr lang="nl-NL" baseline="0" dirty="0" smtClean="0"/>
              <a:t> storage platform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efficient</a:t>
            </a:r>
            <a:r>
              <a:rPr lang="nl-NL" baseline="0" dirty="0" smtClean="0"/>
              <a:t> storage format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a </a:t>
            </a:r>
            <a:r>
              <a:rPr lang="nl-NL" baseline="0" dirty="0" smtClean="0"/>
              <a:t>high performance </a:t>
            </a:r>
            <a:r>
              <a:rPr lang="nl-NL" baseline="0" dirty="0" smtClean="0"/>
              <a:t>query engine.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Resulting</a:t>
            </a:r>
            <a:r>
              <a:rPr lang="nl-NL" baseline="0" dirty="0" smtClean="0"/>
              <a:t> in a </a:t>
            </a:r>
            <a:r>
              <a:rPr lang="nl-NL" baseline="0" dirty="0" err="1" smtClean="0"/>
              <a:t>flexible</a:t>
            </a:r>
            <a:r>
              <a:rPr lang="nl-NL" baseline="0" dirty="0" smtClean="0"/>
              <a:t> platform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good</a:t>
            </a:r>
            <a:r>
              <a:rPr lang="nl-NL" baseline="0" dirty="0" smtClean="0"/>
              <a:t> performance </a:t>
            </a:r>
            <a:r>
              <a:rPr lang="nl-NL" baseline="0" dirty="0" err="1" smtClean="0"/>
              <a:t>when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querying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billions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rows</a:t>
            </a:r>
            <a:r>
              <a:rPr lang="nl-NL" baseline="0" dirty="0" smtClean="0"/>
              <a:t>.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Contributions</a:t>
            </a:r>
            <a:r>
              <a:rPr lang="nl-NL" baseline="0" dirty="0" smtClean="0"/>
              <a:t> </a:t>
            </a:r>
            <a:r>
              <a:rPr lang="nl-NL" baseline="0" dirty="0" smtClean="0"/>
              <a:t>of </a:t>
            </a:r>
            <a:r>
              <a:rPr lang="nl-NL" baseline="0" dirty="0" smtClean="0"/>
              <a:t>ENTRADA </a:t>
            </a:r>
            <a:r>
              <a:rPr lang="nl-NL" baseline="0" dirty="0" err="1" smtClean="0"/>
              <a:t>sofar</a:t>
            </a:r>
            <a:r>
              <a:rPr lang="nl-NL" baseline="0" dirty="0" smtClean="0"/>
              <a:t> are: &lt;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 list&gt;</a:t>
            </a: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getter</a:t>
            </a:r>
            <a:r>
              <a:rPr lang="nl-NL" dirty="0" smtClean="0"/>
              <a:t> a </a:t>
            </a:r>
            <a:r>
              <a:rPr lang="nl-NL" dirty="0" err="1" smtClean="0"/>
              <a:t>better</a:t>
            </a:r>
            <a:r>
              <a:rPr lang="nl-NL" dirty="0" smtClean="0"/>
              <a:t> </a:t>
            </a:r>
            <a:r>
              <a:rPr lang="nl-NL" dirty="0" err="1" smtClean="0"/>
              <a:t>overview</a:t>
            </a:r>
            <a:r>
              <a:rPr lang="nl-NL" dirty="0" smtClean="0"/>
              <a:t> we</a:t>
            </a:r>
            <a:r>
              <a:rPr lang="nl-NL" baseline="0" dirty="0" smtClean="0"/>
              <a:t> want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combine multiple DNS data sources.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024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5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For the </a:t>
            </a:r>
            <a:r>
              <a:rPr lang="nl-NL" baseline="0" dirty="0" err="1" smtClean="0"/>
              <a:t>purpose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capturing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analyzing</a:t>
            </a:r>
            <a:r>
              <a:rPr lang="nl-NL" baseline="0" dirty="0" smtClean="0"/>
              <a:t> </a:t>
            </a:r>
            <a:r>
              <a:rPr lang="nl-NL" baseline="0" dirty="0" smtClean="0"/>
              <a:t>DNS query data we </a:t>
            </a:r>
            <a:r>
              <a:rPr lang="nl-NL" baseline="0" dirty="0" smtClean="0"/>
              <a:t>have </a:t>
            </a:r>
            <a:r>
              <a:rPr lang="nl-NL" baseline="0" dirty="0" err="1" smtClean="0"/>
              <a:t>developed</a:t>
            </a:r>
            <a:r>
              <a:rPr lang="nl-NL" baseline="0" dirty="0" smtClean="0"/>
              <a:t> the </a:t>
            </a:r>
            <a:r>
              <a:rPr lang="nl-NL" baseline="0" dirty="0" smtClean="0"/>
              <a:t>ENTRADA platform.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66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baseline="0" dirty="0" err="1" smtClean="0"/>
              <a:t>After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talking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potential</a:t>
            </a:r>
            <a:r>
              <a:rPr lang="nl-NL" baseline="0" dirty="0" smtClean="0"/>
              <a:t> users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budget </a:t>
            </a:r>
            <a:r>
              <a:rPr lang="nl-NL" baseline="0" dirty="0" err="1" smtClean="0"/>
              <a:t>holder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came</a:t>
            </a:r>
            <a:r>
              <a:rPr lang="nl-NL" baseline="0" dirty="0" smtClean="0"/>
              <a:t> up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a short list of </a:t>
            </a:r>
            <a:r>
              <a:rPr lang="nl-NL" baseline="0" dirty="0" err="1" smtClean="0"/>
              <a:t>requirements</a:t>
            </a:r>
            <a:r>
              <a:rPr lang="nl-NL" baseline="0" dirty="0" smtClean="0"/>
              <a:t>:</a:t>
            </a:r>
          </a:p>
          <a:p>
            <a:pPr marL="0" indent="0">
              <a:buFontTx/>
              <a:buNone/>
            </a:pPr>
            <a:endParaRPr lang="nl-N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 smtClean="0"/>
              <a:t>SQL </a:t>
            </a:r>
            <a:r>
              <a:rPr lang="nl-NL" b="1" dirty="0" smtClean="0"/>
              <a:t>support</a:t>
            </a:r>
            <a:r>
              <a:rPr lang="nl-NL" dirty="0" smtClean="0"/>
              <a:t>: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us</a:t>
            </a:r>
            <a:r>
              <a:rPr lang="nl-NL" dirty="0" smtClean="0"/>
              <a:t> is </a:t>
            </a:r>
            <a:r>
              <a:rPr lang="nl-NL" dirty="0" err="1" smtClean="0"/>
              <a:t>very</a:t>
            </a:r>
            <a:r>
              <a:rPr lang="nl-NL" dirty="0" smtClean="0"/>
              <a:t> important</a:t>
            </a:r>
            <a:r>
              <a:rPr lang="nl-NL" dirty="0" smtClean="0"/>
              <a:t>, </a:t>
            </a:r>
            <a:r>
              <a:rPr lang="nl-NL" dirty="0" err="1" smtClean="0"/>
              <a:t>for</a:t>
            </a:r>
            <a:r>
              <a:rPr lang="nl-NL" dirty="0" smtClean="0"/>
              <a:t> 2 </a:t>
            </a:r>
            <a:r>
              <a:rPr lang="nl-NL" dirty="0" err="1" smtClean="0"/>
              <a:t>reasons</a:t>
            </a:r>
            <a:r>
              <a:rPr lang="nl-NL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 1- </a:t>
            </a:r>
            <a:r>
              <a:rPr lang="nl-NL" baseline="0" dirty="0" smtClean="0"/>
              <a:t>SQL </a:t>
            </a:r>
            <a:r>
              <a:rPr lang="nl-NL" baseline="0" dirty="0" err="1" smtClean="0"/>
              <a:t>knowledge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very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widespread</a:t>
            </a:r>
            <a:r>
              <a:rPr lang="nl-NL" baseline="0" dirty="0" smtClean="0"/>
              <a:t> at SIDN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offers a </a:t>
            </a:r>
            <a:r>
              <a:rPr lang="nl-NL" baseline="0" dirty="0" err="1" smtClean="0"/>
              <a:t>quick</a:t>
            </a:r>
            <a:r>
              <a:rPr lang="nl-NL" baseline="0" dirty="0" smtClean="0"/>
              <a:t> adoption of a new platform.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 2- </a:t>
            </a:r>
            <a:r>
              <a:rPr lang="nl-NL" baseline="0" dirty="0" err="1" smtClean="0"/>
              <a:t>Having</a:t>
            </a:r>
            <a:r>
              <a:rPr lang="nl-NL" baseline="0" dirty="0" smtClean="0"/>
              <a:t> a platform without SQL </a:t>
            </a:r>
            <a:r>
              <a:rPr lang="nl-NL" baseline="0" dirty="0" err="1" smtClean="0"/>
              <a:t>requires</a:t>
            </a:r>
            <a:r>
              <a:rPr lang="nl-NL" baseline="0" dirty="0" smtClean="0"/>
              <a:t> more support or </a:t>
            </a:r>
            <a:r>
              <a:rPr lang="nl-NL" baseline="0" dirty="0" err="1" smtClean="0"/>
              <a:t>dedicated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developers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analyze</a:t>
            </a:r>
            <a:r>
              <a:rPr lang="nl-NL" baseline="0" dirty="0" smtClean="0"/>
              <a:t> the data</a:t>
            </a:r>
            <a:endParaRPr lang="nl-N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 err="1" smtClean="0"/>
              <a:t>Scalability</a:t>
            </a:r>
            <a:r>
              <a:rPr lang="nl-NL" dirty="0" smtClean="0"/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We want </a:t>
            </a:r>
            <a:r>
              <a:rPr lang="nl-NL" dirty="0" err="1" smtClean="0"/>
              <a:t>to</a:t>
            </a:r>
            <a:r>
              <a:rPr lang="nl-NL" dirty="0" smtClean="0"/>
              <a:t> start small </a:t>
            </a:r>
            <a:r>
              <a:rPr lang="nl-NL" dirty="0" err="1" smtClean="0"/>
              <a:t>with</a:t>
            </a:r>
            <a:r>
              <a:rPr lang="nl-NL" dirty="0" smtClean="0"/>
              <a:t> a research cluster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grow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a lager </a:t>
            </a:r>
            <a:r>
              <a:rPr lang="nl-NL" baseline="0" dirty="0" err="1" smtClean="0"/>
              <a:t>production</a:t>
            </a:r>
            <a:r>
              <a:rPr lang="nl-NL" baseline="0" dirty="0" smtClean="0"/>
              <a:t> cluster.</a:t>
            </a:r>
            <a:endParaRPr lang="nl-N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Adding</a:t>
            </a:r>
            <a:r>
              <a:rPr lang="nl-NL" dirty="0" smtClean="0"/>
              <a:t> more </a:t>
            </a:r>
            <a:r>
              <a:rPr lang="nl-NL" dirty="0" err="1" smtClean="0"/>
              <a:t>compute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storage </a:t>
            </a:r>
            <a:r>
              <a:rPr lang="nl-NL" baseline="0" dirty="0" err="1" smtClean="0"/>
              <a:t>capacity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the system must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possible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cost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efficient</a:t>
            </a:r>
            <a:r>
              <a:rPr lang="nl-NL" baseline="0" dirty="0" smtClean="0"/>
              <a:t>.</a:t>
            </a:r>
            <a:endParaRPr lang="nl-NL" dirty="0" smtClean="0"/>
          </a:p>
          <a:p>
            <a:pPr marL="0" indent="0">
              <a:buFontTx/>
              <a:buNone/>
            </a:pPr>
            <a:r>
              <a:rPr lang="nl-NL" b="1" dirty="0" smtClean="0"/>
              <a:t>Performance</a:t>
            </a:r>
            <a:r>
              <a:rPr lang="nl-NL" dirty="0" smtClean="0"/>
              <a:t>: </a:t>
            </a:r>
            <a:r>
              <a:rPr lang="nl-NL" dirty="0" smtClean="0"/>
              <a:t> </a:t>
            </a:r>
            <a:r>
              <a:rPr lang="nl-NL" dirty="0" err="1" smtClean="0"/>
              <a:t>fast</a:t>
            </a:r>
            <a:r>
              <a:rPr lang="nl-NL" dirty="0" smtClean="0"/>
              <a:t> </a:t>
            </a:r>
            <a:r>
              <a:rPr lang="nl-NL" dirty="0" err="1" smtClean="0"/>
              <a:t>enough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support </a:t>
            </a:r>
            <a:r>
              <a:rPr lang="nl-NL" dirty="0" err="1" smtClean="0"/>
              <a:t>interactive</a:t>
            </a:r>
            <a:r>
              <a:rPr lang="nl-NL" dirty="0" smtClean="0"/>
              <a:t> </a:t>
            </a:r>
            <a:r>
              <a:rPr lang="nl-NL" dirty="0" err="1" smtClean="0"/>
              <a:t>querying</a:t>
            </a:r>
            <a:r>
              <a:rPr lang="nl-NL" dirty="0" smtClean="0"/>
              <a:t> of the data,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having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wait</a:t>
            </a:r>
            <a:r>
              <a:rPr lang="nl-NL" dirty="0" smtClean="0"/>
              <a:t> </a:t>
            </a:r>
            <a:r>
              <a:rPr lang="nl-NL" dirty="0" err="1" smtClean="0"/>
              <a:t>hours</a:t>
            </a:r>
            <a:r>
              <a:rPr lang="nl-NL" dirty="0" smtClean="0"/>
              <a:t> or </a:t>
            </a:r>
            <a:r>
              <a:rPr lang="nl-NL" dirty="0" err="1" smtClean="0"/>
              <a:t>days</a:t>
            </a:r>
            <a:r>
              <a:rPr lang="nl-NL" dirty="0" smtClean="0"/>
              <a:t>.</a:t>
            </a:r>
          </a:p>
          <a:p>
            <a:pPr marL="0" indent="0">
              <a:buFontTx/>
              <a:buNone/>
            </a:pPr>
            <a:r>
              <a:rPr lang="nl-NL" b="1" dirty="0" err="1" smtClean="0"/>
              <a:t>Capacity</a:t>
            </a:r>
            <a:r>
              <a:rPr lang="nl-NL" dirty="0" smtClean="0"/>
              <a:t>, </a:t>
            </a:r>
            <a:r>
              <a:rPr lang="nl-NL" dirty="0" err="1" smtClean="0"/>
              <a:t>mulit</a:t>
            </a:r>
            <a:r>
              <a:rPr lang="nl-NL" dirty="0" smtClean="0"/>
              <a:t> </a:t>
            </a:r>
            <a:r>
              <a:rPr lang="nl-NL" dirty="0" err="1" smtClean="0"/>
              <a:t>year</a:t>
            </a:r>
            <a:r>
              <a:rPr lang="nl-NL" dirty="0" smtClean="0"/>
              <a:t> storage </a:t>
            </a:r>
            <a:r>
              <a:rPr lang="nl-NL" b="1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analytics</a:t>
            </a:r>
            <a:r>
              <a:rPr lang="nl-NL" dirty="0" smtClean="0"/>
              <a:t> </a:t>
            </a:r>
            <a:r>
              <a:rPr lang="nl-NL" dirty="0" err="1" smtClean="0"/>
              <a:t>capacity</a:t>
            </a:r>
            <a:r>
              <a:rPr lang="nl-NL" dirty="0" smtClean="0"/>
              <a:t>.</a:t>
            </a:r>
          </a:p>
          <a:p>
            <a:pPr marL="0" indent="0">
              <a:buFontTx/>
              <a:buNone/>
            </a:pPr>
            <a:r>
              <a:rPr lang="nl-NL" b="1" dirty="0" err="1" smtClean="0"/>
              <a:t>Extensibility</a:t>
            </a:r>
            <a:r>
              <a:rPr lang="nl-NL" dirty="0" smtClean="0"/>
              <a:t>,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able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smtClean="0"/>
              <a:t>multiple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analytical</a:t>
            </a:r>
            <a:r>
              <a:rPr lang="nl-NL" baseline="0" dirty="0" smtClean="0"/>
              <a:t> engines</a:t>
            </a:r>
            <a:endParaRPr lang="nl-N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 err="1" smtClean="0"/>
              <a:t>stability</a:t>
            </a:r>
            <a:r>
              <a:rPr lang="nl-NL" dirty="0" smtClean="0"/>
              <a:t>: failure of a harddrive</a:t>
            </a:r>
            <a:r>
              <a:rPr lang="nl-NL" baseline="0" dirty="0" smtClean="0"/>
              <a:t> or a server </a:t>
            </a:r>
            <a:r>
              <a:rPr lang="nl-NL" baseline="0" dirty="0" err="1" smtClean="0"/>
              <a:t>may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result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loss</a:t>
            </a:r>
            <a:r>
              <a:rPr lang="nl-NL" baseline="0" dirty="0" smtClean="0"/>
              <a:t> of data but </a:t>
            </a:r>
            <a:r>
              <a:rPr lang="nl-NL" baseline="0" dirty="0" err="1" smtClean="0"/>
              <a:t>temporary</a:t>
            </a:r>
            <a:r>
              <a:rPr lang="nl-NL" baseline="0" dirty="0" smtClean="0"/>
              <a:t> performance </a:t>
            </a:r>
            <a:r>
              <a:rPr lang="nl-NL" baseline="0" dirty="0" err="1" smtClean="0"/>
              <a:t>degradation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acceptable</a:t>
            </a:r>
            <a:r>
              <a:rPr lang="nl-NL" baseline="0" dirty="0" smtClean="0"/>
              <a:t> 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finaly</a:t>
            </a:r>
            <a:r>
              <a:rPr lang="nl-NL" baseline="0" dirty="0" smtClean="0"/>
              <a:t>, we </a:t>
            </a:r>
            <a:r>
              <a:rPr lang="nl-NL" baseline="0" dirty="0" err="1" smtClean="0"/>
              <a:t>don’t</a:t>
            </a:r>
            <a:r>
              <a:rPr lang="nl-NL" baseline="0" dirty="0" smtClean="0"/>
              <a:t> want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spend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much</a:t>
            </a:r>
            <a:r>
              <a:rPr lang="nl-NL" baseline="0" dirty="0" smtClean="0"/>
              <a:t> money </a:t>
            </a:r>
            <a:r>
              <a:rPr lang="nl-NL" baseline="0" dirty="0" err="1" smtClean="0"/>
              <a:t>until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data has proven </a:t>
            </a:r>
            <a:r>
              <a:rPr lang="nl-NL" baseline="0" dirty="0" err="1" smtClean="0"/>
              <a:t>it’s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value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5350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There</a:t>
            </a:r>
            <a:r>
              <a:rPr lang="nl-NL" dirty="0" smtClean="0"/>
              <a:t> are a lot of options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available</a:t>
            </a:r>
            <a:r>
              <a:rPr lang="nl-NL" baseline="0" dirty="0" smtClean="0"/>
              <a:t>!</a:t>
            </a:r>
          </a:p>
          <a:p>
            <a:r>
              <a:rPr lang="nl-NL" baseline="0" dirty="0" smtClean="0"/>
              <a:t>We </a:t>
            </a:r>
            <a:r>
              <a:rPr lang="nl-NL" baseline="0" dirty="0" err="1" smtClean="0"/>
              <a:t>need</a:t>
            </a:r>
            <a:r>
              <a:rPr lang="nl-NL" baseline="0" dirty="0" smtClean="0"/>
              <a:t> a solution </a:t>
            </a:r>
            <a:r>
              <a:rPr lang="nl-NL" baseline="0" dirty="0" err="1" smtClean="0"/>
              <a:t>optimised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writing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reading </a:t>
            </a:r>
            <a:r>
              <a:rPr lang="nl-NL" baseline="0" dirty="0" err="1" smtClean="0"/>
              <a:t>many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times</a:t>
            </a:r>
            <a:r>
              <a:rPr lang="nl-NL" baseline="0" dirty="0" smtClean="0"/>
              <a:t>.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Evaluated</a:t>
            </a:r>
            <a:r>
              <a:rPr lang="nl-NL" dirty="0" smtClean="0"/>
              <a:t> </a:t>
            </a:r>
            <a:r>
              <a:rPr lang="nl-NL" dirty="0" err="1" smtClean="0"/>
              <a:t>serveral</a:t>
            </a:r>
            <a:r>
              <a:rPr lang="nl-NL" dirty="0" smtClean="0"/>
              <a:t> types</a:t>
            </a:r>
            <a:r>
              <a:rPr lang="nl-NL" baseline="0" dirty="0" smtClean="0"/>
              <a:t> of databases:</a:t>
            </a:r>
          </a:p>
          <a:p>
            <a:r>
              <a:rPr lang="nl-NL" baseline="0" dirty="0" smtClean="0"/>
              <a:t>  - </a:t>
            </a:r>
            <a:r>
              <a:rPr lang="nl-NL" dirty="0" err="1" smtClean="0"/>
              <a:t>relational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sql</a:t>
            </a:r>
            <a:r>
              <a:rPr lang="nl-NL" baseline="0" dirty="0" smtClean="0"/>
              <a:t>, </a:t>
            </a:r>
            <a:endParaRPr lang="nl-NL" baseline="0" dirty="0" smtClean="0"/>
          </a:p>
          <a:p>
            <a:r>
              <a:rPr lang="nl-NL" baseline="0" dirty="0" smtClean="0"/>
              <a:t> - </a:t>
            </a:r>
            <a:r>
              <a:rPr lang="nl-NL" baseline="0" dirty="0" err="1" smtClean="0"/>
              <a:t>nosql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documentbased</a:t>
            </a:r>
            <a:r>
              <a:rPr lang="nl-NL" baseline="0" dirty="0" smtClean="0"/>
              <a:t>,</a:t>
            </a:r>
          </a:p>
          <a:p>
            <a:r>
              <a:rPr lang="nl-NL" baseline="0" dirty="0" smtClean="0"/>
              <a:t> -  </a:t>
            </a:r>
            <a:r>
              <a:rPr lang="nl-NL" baseline="0" dirty="0" err="1" smtClean="0"/>
              <a:t>hadoop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Hbase</a:t>
            </a:r>
            <a:endParaRPr lang="nl-NL" baseline="0" dirty="0" smtClean="0"/>
          </a:p>
          <a:p>
            <a:r>
              <a:rPr lang="nl-NL" baseline="0" dirty="0" smtClean="0"/>
              <a:t> -  </a:t>
            </a:r>
            <a:r>
              <a:rPr lang="nl-NL" baseline="0" dirty="0" err="1" smtClean="0"/>
              <a:t>hadoop</a:t>
            </a:r>
            <a:r>
              <a:rPr lang="nl-NL" baseline="0" dirty="0" smtClean="0"/>
              <a:t> Impala</a:t>
            </a:r>
            <a:endParaRPr lang="nl-NL" baseline="0" dirty="0" smtClean="0"/>
          </a:p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35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baseline="0" dirty="0" smtClean="0"/>
              <a:t>we </a:t>
            </a:r>
            <a:r>
              <a:rPr lang="nl-NL" baseline="0" dirty="0" smtClean="0"/>
              <a:t>found </a:t>
            </a:r>
            <a:r>
              <a:rPr lang="nl-NL" baseline="0" dirty="0" smtClean="0"/>
              <a:t>SQL on </a:t>
            </a:r>
            <a:r>
              <a:rPr lang="nl-NL" baseline="0" dirty="0" err="1" smtClean="0"/>
              <a:t>Hadoop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Impala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the best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situation</a:t>
            </a:r>
            <a:r>
              <a:rPr lang="nl-NL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baseline="0" dirty="0" err="1" smtClean="0"/>
              <a:t>parquet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efficient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columnar</a:t>
            </a:r>
            <a:r>
              <a:rPr lang="nl-NL" baseline="0" dirty="0" smtClean="0"/>
              <a:t> storage format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contributes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perfomance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requirement</a:t>
            </a:r>
            <a:endParaRPr lang="nl-NL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baseline="0" dirty="0" err="1" smtClean="0"/>
              <a:t>Hadoop</a:t>
            </a:r>
            <a:r>
              <a:rPr lang="nl-NL" baseline="0" dirty="0" smtClean="0"/>
              <a:t> HDFS is a </a:t>
            </a:r>
            <a:r>
              <a:rPr lang="nl-NL" baseline="0" dirty="0" err="1" smtClean="0"/>
              <a:t>distributed</a:t>
            </a:r>
            <a:r>
              <a:rPr lang="nl-NL" baseline="0" dirty="0" smtClean="0"/>
              <a:t> filesystem.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contributes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fault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tolerance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redundancy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scalability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requirement</a:t>
            </a:r>
            <a:endParaRPr lang="nl-NL" baseline="0" dirty="0" smtClean="0"/>
          </a:p>
          <a:p>
            <a:pPr marL="0" indent="0">
              <a:buFontTx/>
              <a:buNone/>
            </a:pPr>
            <a:r>
              <a:rPr lang="nl-NL" baseline="0" dirty="0" smtClean="0"/>
              <a:t>Impala is a </a:t>
            </a:r>
            <a:r>
              <a:rPr lang="nl-NL" baseline="0" dirty="0" err="1" smtClean="0"/>
              <a:t>massively</a:t>
            </a:r>
            <a:r>
              <a:rPr lang="nl-NL" baseline="0" dirty="0" smtClean="0"/>
              <a:t> parallel processing query engine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contributes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performance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sql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compatibility</a:t>
            </a:r>
            <a:endParaRPr lang="nl-NL" baseline="0" dirty="0" smtClean="0"/>
          </a:p>
          <a:p>
            <a:pPr marL="0" indent="0">
              <a:buFontTx/>
              <a:buNone/>
            </a:pPr>
            <a:r>
              <a:rPr lang="nl-NL" baseline="0" dirty="0" err="1" smtClean="0"/>
              <a:t>When</a:t>
            </a:r>
            <a:r>
              <a:rPr lang="nl-NL" baseline="0" dirty="0" smtClean="0"/>
              <a:t> a query is </a:t>
            </a:r>
            <a:r>
              <a:rPr lang="nl-NL" baseline="0" dirty="0" err="1" smtClean="0"/>
              <a:t>executed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distributed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nodes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each</a:t>
            </a:r>
            <a:r>
              <a:rPr lang="nl-NL" baseline="0" dirty="0" smtClean="0"/>
              <a:t> impala </a:t>
            </a:r>
            <a:r>
              <a:rPr lang="nl-NL" baseline="0" dirty="0" err="1" smtClean="0"/>
              <a:t>instance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process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only</a:t>
            </a:r>
            <a:r>
              <a:rPr lang="nl-NL" baseline="0" dirty="0" smtClean="0"/>
              <a:t> the data </a:t>
            </a:r>
            <a:r>
              <a:rPr lang="nl-NL" baseline="0" dirty="0" err="1" smtClean="0"/>
              <a:t>local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the node.</a:t>
            </a:r>
          </a:p>
          <a:p>
            <a:pPr marL="0" indent="0">
              <a:buFontTx/>
              <a:buNone/>
            </a:pPr>
            <a:r>
              <a:rPr lang="nl-NL" baseline="0" dirty="0" err="1" smtClean="0"/>
              <a:t>Avoiding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expensive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network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io</a:t>
            </a:r>
            <a:endParaRPr lang="nl-NL" baseline="0" dirty="0" smtClean="0"/>
          </a:p>
          <a:p>
            <a:pPr marL="0" indent="0">
              <a:buFontTx/>
              <a:buNone/>
            </a:pPr>
            <a:endParaRPr lang="nl-NL" baseline="0" dirty="0" smtClean="0"/>
          </a:p>
          <a:p>
            <a:pPr marL="0" indent="0">
              <a:buFontTx/>
              <a:buNone/>
            </a:pPr>
            <a:endParaRPr lang="nl-NL" baseline="0" dirty="0" smtClean="0"/>
          </a:p>
          <a:p>
            <a:pPr marL="0" indent="0">
              <a:buFontTx/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96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how</a:t>
            </a:r>
            <a:r>
              <a:rPr lang="nl-NL" dirty="0" smtClean="0"/>
              <a:t> does HDSF </a:t>
            </a:r>
            <a:r>
              <a:rPr lang="nl-NL" dirty="0" err="1" smtClean="0"/>
              <a:t>work</a:t>
            </a:r>
            <a:r>
              <a:rPr lang="nl-NL" dirty="0" smtClean="0"/>
              <a:t>?</a:t>
            </a:r>
          </a:p>
          <a:p>
            <a:endParaRPr lang="nl-NL" dirty="0" smtClean="0"/>
          </a:p>
          <a:p>
            <a:r>
              <a:rPr lang="nl-NL" dirty="0" smtClean="0"/>
              <a:t>A files is split </a:t>
            </a:r>
            <a:r>
              <a:rPr lang="nl-NL" dirty="0" err="1" smtClean="0"/>
              <a:t>into</a:t>
            </a:r>
            <a:r>
              <a:rPr lang="nl-NL" dirty="0" smtClean="0"/>
              <a:t> </a:t>
            </a:r>
            <a:r>
              <a:rPr lang="nl-NL" baseline="0" dirty="0" err="1" smtClean="0"/>
              <a:t>blocks</a:t>
            </a:r>
            <a:endParaRPr lang="nl-NL" dirty="0" smtClean="0"/>
          </a:p>
          <a:p>
            <a:r>
              <a:rPr lang="nl-NL" dirty="0" err="1" smtClean="0"/>
              <a:t>Each</a:t>
            </a:r>
            <a:r>
              <a:rPr lang="nl-NL" dirty="0" smtClean="0"/>
              <a:t> block</a:t>
            </a:r>
            <a:r>
              <a:rPr lang="nl-NL" baseline="0" dirty="0" smtClean="0"/>
              <a:t> is </a:t>
            </a:r>
            <a:r>
              <a:rPr lang="nl-NL" dirty="0" err="1" smtClean="0"/>
              <a:t>stored</a:t>
            </a:r>
            <a:r>
              <a:rPr lang="nl-NL" dirty="0" smtClean="0"/>
              <a:t> </a:t>
            </a:r>
            <a:r>
              <a:rPr lang="nl-NL" dirty="0" smtClean="0"/>
              <a:t>on multiple </a:t>
            </a:r>
            <a:r>
              <a:rPr lang="nl-NL" dirty="0" err="1" smtClean="0"/>
              <a:t>nodes</a:t>
            </a:r>
            <a:r>
              <a:rPr lang="nl-NL" dirty="0" smtClean="0"/>
              <a:t>, </a:t>
            </a:r>
            <a:r>
              <a:rPr lang="nl-NL" dirty="0" smtClean="0"/>
              <a:t>default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replication</a:t>
            </a:r>
            <a:r>
              <a:rPr lang="nl-NL" baseline="0" dirty="0" smtClean="0"/>
              <a:t> factor is 3x</a:t>
            </a:r>
            <a:endParaRPr lang="nl-NL" dirty="0" smtClean="0"/>
          </a:p>
          <a:p>
            <a:r>
              <a:rPr lang="nl-NL" dirty="0" smtClean="0"/>
              <a:t>failure </a:t>
            </a:r>
            <a:r>
              <a:rPr lang="nl-NL" dirty="0" smtClean="0"/>
              <a:t>of</a:t>
            </a:r>
            <a:r>
              <a:rPr lang="nl-NL" baseline="0" dirty="0" smtClean="0"/>
              <a:t> a disk or node does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cause</a:t>
            </a:r>
            <a:r>
              <a:rPr lang="nl-NL" baseline="0" dirty="0" smtClean="0"/>
              <a:t> data </a:t>
            </a:r>
            <a:r>
              <a:rPr lang="nl-NL" baseline="0" dirty="0" err="1" smtClean="0"/>
              <a:t>corruption</a:t>
            </a:r>
            <a:r>
              <a:rPr lang="nl-NL" baseline="0" dirty="0" smtClean="0"/>
              <a:t> or data </a:t>
            </a:r>
            <a:r>
              <a:rPr lang="nl-NL" baseline="0" dirty="0" err="1" smtClean="0"/>
              <a:t>loss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data is </a:t>
            </a:r>
            <a:r>
              <a:rPr lang="nl-NL" baseline="0" dirty="0" err="1" smtClean="0"/>
              <a:t>replicated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another</a:t>
            </a:r>
            <a:r>
              <a:rPr lang="nl-NL" baseline="0" dirty="0" smtClean="0"/>
              <a:t> node.</a:t>
            </a:r>
            <a:endParaRPr lang="nl-NL" baseline="0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725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Impala is a </a:t>
            </a:r>
            <a:r>
              <a:rPr lang="nl-NL" dirty="0" err="1" smtClean="0"/>
              <a:t>massively</a:t>
            </a:r>
            <a:r>
              <a:rPr lang="nl-NL" dirty="0" smtClean="0"/>
              <a:t> parallel query engine</a:t>
            </a:r>
          </a:p>
          <a:p>
            <a:r>
              <a:rPr lang="nl-NL" dirty="0" smtClean="0"/>
              <a:t>Impala </a:t>
            </a:r>
            <a:r>
              <a:rPr lang="nl-NL" dirty="0" err="1" smtClean="0"/>
              <a:t>deamon</a:t>
            </a:r>
            <a:r>
              <a:rPr lang="nl-NL" baseline="0" dirty="0" smtClean="0"/>
              <a:t> is co-</a:t>
            </a:r>
            <a:r>
              <a:rPr lang="nl-NL" baseline="0" dirty="0" err="1" smtClean="0"/>
              <a:t>located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every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hadoop</a:t>
            </a:r>
            <a:r>
              <a:rPr lang="nl-NL" baseline="0" dirty="0" smtClean="0"/>
              <a:t> node,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data </a:t>
            </a:r>
            <a:r>
              <a:rPr lang="nl-NL" baseline="0" dirty="0" err="1" smtClean="0"/>
              <a:t>locality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when</a:t>
            </a:r>
            <a:r>
              <a:rPr lang="nl-NL" baseline="0" dirty="0" smtClean="0"/>
              <a:t> processing </a:t>
            </a:r>
            <a:r>
              <a:rPr lang="nl-NL" baseline="0" dirty="0" smtClean="0"/>
              <a:t>a query</a:t>
            </a:r>
            <a:endParaRPr lang="nl-NL" baseline="0" dirty="0" smtClean="0"/>
          </a:p>
          <a:p>
            <a:r>
              <a:rPr lang="nl-NL" baseline="0" dirty="0" err="1" smtClean="0"/>
              <a:t>this</a:t>
            </a:r>
            <a:r>
              <a:rPr lang="nl-NL" baseline="0" dirty="0" smtClean="0"/>
              <a:t> means </a:t>
            </a:r>
            <a:r>
              <a:rPr lang="nl-NL" baseline="0" dirty="0" err="1" smtClean="0"/>
              <a:t>only</a:t>
            </a:r>
            <a:r>
              <a:rPr lang="nl-NL" baseline="0" dirty="0" smtClean="0"/>
              <a:t> data </a:t>
            </a:r>
            <a:r>
              <a:rPr lang="nl-NL" baseline="0" dirty="0" err="1" smtClean="0"/>
              <a:t>local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the node is </a:t>
            </a:r>
            <a:r>
              <a:rPr lang="nl-NL" baseline="0" dirty="0" err="1" smtClean="0"/>
              <a:t>crunched</a:t>
            </a:r>
            <a:r>
              <a:rPr lang="nl-NL" baseline="0" dirty="0" smtClean="0"/>
              <a:t>. No </a:t>
            </a:r>
            <a:r>
              <a:rPr lang="nl-NL" baseline="0" dirty="0" err="1" smtClean="0"/>
              <a:t>need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transfer big </a:t>
            </a:r>
            <a:r>
              <a:rPr lang="nl-NL" baseline="0" dirty="0" err="1" smtClean="0"/>
              <a:t>chunks</a:t>
            </a:r>
            <a:r>
              <a:rPr lang="nl-NL" baseline="0" dirty="0" smtClean="0"/>
              <a:t> of data </a:t>
            </a:r>
            <a:r>
              <a:rPr lang="nl-NL" baseline="0" dirty="0" err="1" smtClean="0"/>
              <a:t>across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network</a:t>
            </a:r>
            <a:endParaRPr lang="nl-NL" baseline="0" dirty="0" smtClean="0"/>
          </a:p>
          <a:p>
            <a:endParaRPr lang="nl-NL" baseline="0" dirty="0" smtClean="0"/>
          </a:p>
          <a:p>
            <a:r>
              <a:rPr lang="nl-NL" baseline="0" dirty="0" smtClean="0"/>
              <a:t>Impala </a:t>
            </a:r>
            <a:r>
              <a:rPr lang="nl-NL" baseline="0" dirty="0" err="1" smtClean="0"/>
              <a:t>uses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runtime</a:t>
            </a:r>
            <a:r>
              <a:rPr lang="nl-NL" baseline="0" dirty="0" smtClean="0"/>
              <a:t> code </a:t>
            </a:r>
            <a:r>
              <a:rPr lang="nl-NL" baseline="0" dirty="0" err="1" smtClean="0"/>
              <a:t>generation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LLVM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compile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sql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 native code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faster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execution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256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Multiple</a:t>
            </a:r>
            <a:r>
              <a:rPr lang="nl-NL" baseline="0" dirty="0" smtClean="0"/>
              <a:t> formats are </a:t>
            </a:r>
            <a:r>
              <a:rPr lang="nl-NL" baseline="0" dirty="0" err="1" smtClean="0"/>
              <a:t>supported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textbased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binary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parquet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columnar</a:t>
            </a:r>
            <a:r>
              <a:rPr lang="nl-NL" baseline="0" dirty="0" smtClean="0"/>
              <a:t> format</a:t>
            </a:r>
          </a:p>
          <a:p>
            <a:endParaRPr lang="nl-NL" baseline="0" dirty="0" smtClean="0"/>
          </a:p>
          <a:p>
            <a:r>
              <a:rPr lang="nl-NL" baseline="0" dirty="0" smtClean="0"/>
              <a:t>Impala has multiple interfaces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submit</a:t>
            </a:r>
            <a:r>
              <a:rPr lang="nl-NL" baseline="0" dirty="0" smtClean="0"/>
              <a:t> queries,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webbased</a:t>
            </a:r>
            <a:r>
              <a:rPr lang="nl-NL" baseline="0" dirty="0" smtClean="0"/>
              <a:t> gui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programming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api’s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python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java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B5-7E55-43B9-96B3-CDE6D0A6E40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48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/>
          <p:cNvSpPr/>
          <p:nvPr userDrawn="1"/>
        </p:nvSpPr>
        <p:spPr>
          <a:xfrm>
            <a:off x="-4939575" y="-1645468"/>
            <a:ext cx="9001000" cy="9001000"/>
          </a:xfrm>
          <a:prstGeom prst="ellipse">
            <a:avLst/>
          </a:prstGeom>
          <a:noFill/>
          <a:ln w="3175" cmpd="dbl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al 7"/>
          <p:cNvSpPr/>
          <p:nvPr userDrawn="1"/>
        </p:nvSpPr>
        <p:spPr>
          <a:xfrm>
            <a:off x="-5479689" y="-333375"/>
            <a:ext cx="7524748" cy="7524748"/>
          </a:xfrm>
          <a:prstGeom prst="ellipse">
            <a:avLst/>
          </a:prstGeom>
          <a:noFill/>
          <a:ln w="3175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al 8"/>
          <p:cNvSpPr/>
          <p:nvPr userDrawn="1"/>
        </p:nvSpPr>
        <p:spPr>
          <a:xfrm>
            <a:off x="-4905001" y="-19050"/>
            <a:ext cx="7029448" cy="7029448"/>
          </a:xfrm>
          <a:prstGeom prst="ellipse">
            <a:avLst/>
          </a:prstGeom>
          <a:noFill/>
          <a:ln w="3175" cmpd="dbl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al 9"/>
          <p:cNvSpPr/>
          <p:nvPr userDrawn="1"/>
        </p:nvSpPr>
        <p:spPr>
          <a:xfrm>
            <a:off x="-4647826" y="238125"/>
            <a:ext cx="6515098" cy="6515098"/>
          </a:xfrm>
          <a:prstGeom prst="ellipse">
            <a:avLst/>
          </a:prstGeom>
          <a:noFill/>
          <a:ln w="3175" cmpd="dbl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al 10"/>
          <p:cNvSpPr/>
          <p:nvPr userDrawn="1"/>
        </p:nvSpPr>
        <p:spPr>
          <a:xfrm>
            <a:off x="-5493244" y="-616866"/>
            <a:ext cx="6560044" cy="6560044"/>
          </a:xfrm>
          <a:prstGeom prst="ellipse">
            <a:avLst/>
          </a:prstGeom>
          <a:noFill/>
          <a:ln w="1905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al 11"/>
          <p:cNvSpPr/>
          <p:nvPr userDrawn="1"/>
        </p:nvSpPr>
        <p:spPr>
          <a:xfrm>
            <a:off x="-5076353" y="836712"/>
            <a:ext cx="5913662" cy="5913662"/>
          </a:xfrm>
          <a:prstGeom prst="ellipse">
            <a:avLst/>
          </a:prstGeom>
          <a:noFill/>
          <a:ln w="3175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al 12"/>
          <p:cNvSpPr/>
          <p:nvPr userDrawn="1"/>
        </p:nvSpPr>
        <p:spPr>
          <a:xfrm>
            <a:off x="-5009678" y="381422"/>
            <a:ext cx="6253586" cy="6253586"/>
          </a:xfrm>
          <a:prstGeom prst="ellipse">
            <a:avLst/>
          </a:prstGeom>
          <a:noFill/>
          <a:ln w="317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al 13"/>
          <p:cNvSpPr/>
          <p:nvPr userDrawn="1"/>
        </p:nvSpPr>
        <p:spPr>
          <a:xfrm>
            <a:off x="-5076353" y="944338"/>
            <a:ext cx="5913662" cy="5913662"/>
          </a:xfrm>
          <a:prstGeom prst="ellipse">
            <a:avLst/>
          </a:prstGeom>
          <a:noFill/>
          <a:ln w="3175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al 14"/>
          <p:cNvSpPr/>
          <p:nvPr userDrawn="1"/>
        </p:nvSpPr>
        <p:spPr>
          <a:xfrm>
            <a:off x="-5170053" y="809045"/>
            <a:ext cx="5913662" cy="5913662"/>
          </a:xfrm>
          <a:prstGeom prst="ellipse">
            <a:avLst/>
          </a:prstGeom>
          <a:noFill/>
          <a:ln w="3175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al 15"/>
          <p:cNvSpPr/>
          <p:nvPr userDrawn="1"/>
        </p:nvSpPr>
        <p:spPr>
          <a:xfrm>
            <a:off x="-5861199" y="-63500"/>
            <a:ext cx="7483354" cy="7483354"/>
          </a:xfrm>
          <a:prstGeom prst="ellipse">
            <a:avLst/>
          </a:prstGeom>
          <a:noFill/>
          <a:ln w="3175" cmpd="dbl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al 16"/>
          <p:cNvSpPr/>
          <p:nvPr userDrawn="1"/>
        </p:nvSpPr>
        <p:spPr>
          <a:xfrm>
            <a:off x="-5927232" y="1329572"/>
            <a:ext cx="7428020" cy="7428020"/>
          </a:xfrm>
          <a:prstGeom prst="ellipse">
            <a:avLst/>
          </a:prstGeom>
          <a:noFill/>
          <a:ln w="3175" cmpd="dbl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6591" y="383456"/>
            <a:ext cx="9666927" cy="669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106592" y="1052736"/>
            <a:ext cx="9666926" cy="4748537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88096" y="6206684"/>
            <a:ext cx="1492335" cy="221319"/>
          </a:xfrm>
        </p:spPr>
        <p:txBody>
          <a:bodyPr/>
          <a:lstStyle/>
          <a:p>
            <a:r>
              <a:rPr lang="nl-NL" dirty="0" smtClean="0"/>
              <a:t>© Copyright SIDN - 2013</a:t>
            </a:r>
            <a:endParaRPr lang="en-GB" dirty="0"/>
          </a:p>
        </p:txBody>
      </p:sp>
      <p:sp>
        <p:nvSpPr>
          <p:cNvPr id="18" name="Tekstvak 17"/>
          <p:cNvSpPr txBox="1"/>
          <p:nvPr userDrawn="1"/>
        </p:nvSpPr>
        <p:spPr>
          <a:xfrm>
            <a:off x="6228903" y="-408861"/>
            <a:ext cx="5940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 smtClean="0">
                <a:solidFill>
                  <a:schemeClr val="tx2"/>
                </a:solidFill>
              </a:rPr>
              <a:t>Index-slide</a:t>
            </a:r>
            <a:endParaRPr lang="nl-NL" sz="1600" b="1" dirty="0">
              <a:solidFill>
                <a:schemeClr val="tx2"/>
              </a:solidFill>
            </a:endParaRPr>
          </a:p>
        </p:txBody>
      </p:sp>
      <p:grpSp>
        <p:nvGrpSpPr>
          <p:cNvPr id="104" name="Groep 103"/>
          <p:cNvGrpSpPr/>
          <p:nvPr userDrawn="1"/>
        </p:nvGrpSpPr>
        <p:grpSpPr>
          <a:xfrm>
            <a:off x="-2210814" y="1"/>
            <a:ext cx="2457937" cy="2647071"/>
            <a:chOff x="-2187867" y="1"/>
            <a:chExt cx="2183512" cy="2647071"/>
          </a:xfrm>
        </p:grpSpPr>
        <p:sp>
          <p:nvSpPr>
            <p:cNvPr id="105" name="Rechthoek 104"/>
            <p:cNvSpPr/>
            <p:nvPr userDrawn="1"/>
          </p:nvSpPr>
          <p:spPr>
            <a:xfrm>
              <a:off x="-2187867" y="1"/>
              <a:ext cx="2183512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800" b="1" dirty="0" smtClean="0">
                  <a:solidFill>
                    <a:schemeClr val="tx2"/>
                  </a:solidFill>
                </a:rPr>
                <a:t>TEXT LEVELS</a:t>
              </a:r>
              <a:endParaRPr lang="nl-NL" sz="1800" b="1" dirty="0">
                <a:solidFill>
                  <a:schemeClr val="tx2"/>
                </a:solidFill>
              </a:endParaRPr>
            </a:p>
          </p:txBody>
        </p:sp>
        <p:sp>
          <p:nvSpPr>
            <p:cNvPr id="106" name="Afgeronde rechthoek 105"/>
            <p:cNvSpPr/>
            <p:nvPr userDrawn="1"/>
          </p:nvSpPr>
          <p:spPr>
            <a:xfrm>
              <a:off x="-1350273" y="507640"/>
              <a:ext cx="514662" cy="506526"/>
            </a:xfrm>
            <a:prstGeom prst="roundRect">
              <a:avLst>
                <a:gd name="adj" fmla="val 10944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107" name="Groep 106"/>
            <p:cNvGrpSpPr/>
            <p:nvPr userDrawn="1"/>
          </p:nvGrpSpPr>
          <p:grpSpPr>
            <a:xfrm>
              <a:off x="-1263129" y="593931"/>
              <a:ext cx="340374" cy="333944"/>
              <a:chOff x="6366933" y="309013"/>
              <a:chExt cx="1901295" cy="1861668"/>
            </a:xfrm>
            <a:solidFill>
              <a:schemeClr val="tx1"/>
            </a:solidFill>
          </p:grpSpPr>
          <p:sp>
            <p:nvSpPr>
              <p:cNvPr id="132" name="Rechthoek 131"/>
              <p:cNvSpPr/>
              <p:nvPr userDrawn="1"/>
            </p:nvSpPr>
            <p:spPr>
              <a:xfrm>
                <a:off x="6608189" y="535149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3" name="Rechthoek 132"/>
              <p:cNvSpPr/>
              <p:nvPr userDrawn="1"/>
            </p:nvSpPr>
            <p:spPr>
              <a:xfrm>
                <a:off x="6608189" y="1512611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4" name="Rechthoek 133"/>
              <p:cNvSpPr/>
              <p:nvPr userDrawn="1"/>
            </p:nvSpPr>
            <p:spPr>
              <a:xfrm>
                <a:off x="6608189" y="1780625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5" name="Rechthoek 134"/>
              <p:cNvSpPr/>
              <p:nvPr userDrawn="1"/>
            </p:nvSpPr>
            <p:spPr>
              <a:xfrm>
                <a:off x="7252238" y="535149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Rechthoek 135"/>
              <p:cNvSpPr/>
              <p:nvPr userDrawn="1"/>
            </p:nvSpPr>
            <p:spPr>
              <a:xfrm>
                <a:off x="7252238" y="1512611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Rechthoek 136"/>
              <p:cNvSpPr/>
              <p:nvPr userDrawn="1"/>
            </p:nvSpPr>
            <p:spPr>
              <a:xfrm>
                <a:off x="7252238" y="1780625"/>
                <a:ext cx="1777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Rechthoek 137"/>
              <p:cNvSpPr/>
              <p:nvPr userDrawn="1"/>
            </p:nvSpPr>
            <p:spPr>
              <a:xfrm>
                <a:off x="7252238" y="854236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Rechthoek 138"/>
              <p:cNvSpPr/>
              <p:nvPr userDrawn="1"/>
            </p:nvSpPr>
            <p:spPr>
              <a:xfrm>
                <a:off x="7252238" y="1191263"/>
                <a:ext cx="606415" cy="1990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Rechthoek 139"/>
              <p:cNvSpPr/>
              <p:nvPr userDrawn="1"/>
            </p:nvSpPr>
            <p:spPr>
              <a:xfrm>
                <a:off x="7252238" y="309013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Rechthoek 140"/>
              <p:cNvSpPr/>
              <p:nvPr userDrawn="1"/>
            </p:nvSpPr>
            <p:spPr>
              <a:xfrm>
                <a:off x="7252238" y="2021132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41"/>
              <p:cNvSpPr/>
              <p:nvPr userDrawn="1"/>
            </p:nvSpPr>
            <p:spPr>
              <a:xfrm flipH="1">
                <a:off x="6366933" y="804333"/>
                <a:ext cx="762000" cy="575734"/>
              </a:xfrm>
              <a:custGeom>
                <a:avLst/>
                <a:gdLst>
                  <a:gd name="connsiteX0" fmla="*/ 635000 w 762000"/>
                  <a:gd name="connsiteY0" fmla="*/ 0 h 575734"/>
                  <a:gd name="connsiteX1" fmla="*/ 482600 w 762000"/>
                  <a:gd name="connsiteY1" fmla="*/ 203200 h 575734"/>
                  <a:gd name="connsiteX2" fmla="*/ 762000 w 762000"/>
                  <a:gd name="connsiteY2" fmla="*/ 203200 h 575734"/>
                  <a:gd name="connsiteX3" fmla="*/ 762000 w 762000"/>
                  <a:gd name="connsiteY3" fmla="*/ 364067 h 575734"/>
                  <a:gd name="connsiteX4" fmla="*/ 482600 w 762000"/>
                  <a:gd name="connsiteY4" fmla="*/ 364067 h 575734"/>
                  <a:gd name="connsiteX5" fmla="*/ 635000 w 762000"/>
                  <a:gd name="connsiteY5" fmla="*/ 575734 h 575734"/>
                  <a:gd name="connsiteX6" fmla="*/ 524933 w 762000"/>
                  <a:gd name="connsiteY6" fmla="*/ 575734 h 575734"/>
                  <a:gd name="connsiteX7" fmla="*/ 0 w 762000"/>
                  <a:gd name="connsiteY7" fmla="*/ 313267 h 575734"/>
                  <a:gd name="connsiteX8" fmla="*/ 533400 w 762000"/>
                  <a:gd name="connsiteY8" fmla="*/ 0 h 575734"/>
                  <a:gd name="connsiteX9" fmla="*/ 635000 w 762000"/>
                  <a:gd name="connsiteY9" fmla="*/ 0 h 57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0" h="575734">
                    <a:moveTo>
                      <a:pt x="635000" y="0"/>
                    </a:moveTo>
                    <a:lnTo>
                      <a:pt x="482600" y="203200"/>
                    </a:lnTo>
                    <a:lnTo>
                      <a:pt x="762000" y="203200"/>
                    </a:lnTo>
                    <a:lnTo>
                      <a:pt x="762000" y="364067"/>
                    </a:lnTo>
                    <a:lnTo>
                      <a:pt x="482600" y="364067"/>
                    </a:lnTo>
                    <a:lnTo>
                      <a:pt x="635000" y="575734"/>
                    </a:lnTo>
                    <a:lnTo>
                      <a:pt x="524933" y="575734"/>
                    </a:lnTo>
                    <a:lnTo>
                      <a:pt x="0" y="313267"/>
                    </a:lnTo>
                    <a:lnTo>
                      <a:pt x="53340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08" name="Textfield placeholder"/>
            <p:cNvSpPr txBox="1">
              <a:spLocks/>
            </p:cNvSpPr>
            <p:nvPr userDrawn="1"/>
          </p:nvSpPr>
          <p:spPr>
            <a:xfrm>
              <a:off x="-1720893" y="1297534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1050" b="0" dirty="0" smtClean="0"/>
                <a:t>Plain text</a:t>
              </a:r>
            </a:p>
          </p:txBody>
        </p:sp>
        <p:sp>
          <p:nvSpPr>
            <p:cNvPr id="109" name="Ovaal 108"/>
            <p:cNvSpPr/>
            <p:nvPr userDrawn="1"/>
          </p:nvSpPr>
          <p:spPr>
            <a:xfrm>
              <a:off x="-2044474" y="1270890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1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110" name="Ovaal 109"/>
            <p:cNvSpPr/>
            <p:nvPr userDrawn="1"/>
          </p:nvSpPr>
          <p:spPr>
            <a:xfrm>
              <a:off x="-2044474" y="1607046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2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111" name="Ovaal 110"/>
            <p:cNvSpPr/>
            <p:nvPr userDrawn="1"/>
          </p:nvSpPr>
          <p:spPr>
            <a:xfrm>
              <a:off x="-2044474" y="1943203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3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112" name="Textfield placeholder"/>
            <p:cNvSpPr txBox="1">
              <a:spLocks/>
            </p:cNvSpPr>
            <p:nvPr userDrawn="1"/>
          </p:nvSpPr>
          <p:spPr>
            <a:xfrm>
              <a:off x="-1720893" y="1633691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1" indent="-92075" algn="l" defTabSz="914400" rtl="0" eaLnBrk="1" fontAlgn="auto" latinLnBrk="0" hangingPunct="1">
                <a:lnSpc>
                  <a:spcPts val="216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Eerste </a:t>
              </a:r>
              <a:r>
                <a:rPr kumimoji="0" lang="nl-NL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bullet</a:t>
              </a: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 niveau</a:t>
              </a:r>
            </a:p>
          </p:txBody>
        </p:sp>
        <p:sp>
          <p:nvSpPr>
            <p:cNvPr id="113" name="Textfield placeholder"/>
            <p:cNvSpPr txBox="1">
              <a:spLocks/>
            </p:cNvSpPr>
            <p:nvPr userDrawn="1"/>
          </p:nvSpPr>
          <p:spPr>
            <a:xfrm>
              <a:off x="-1720893" y="1969847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1" indent="-92075" algn="l" defTabSz="914400" rtl="0" eaLnBrk="1" fontAlgn="auto" latinLnBrk="0" hangingPunct="1">
                <a:lnSpc>
                  <a:spcPts val="216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87BBE2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Tweede </a:t>
              </a:r>
              <a:r>
                <a:rPr kumimoji="0" lang="nl-NL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bullet</a:t>
              </a: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 niveau</a:t>
              </a:r>
            </a:p>
          </p:txBody>
        </p:sp>
        <p:sp>
          <p:nvSpPr>
            <p:cNvPr id="114" name="Afgeronde rechthoek 113"/>
            <p:cNvSpPr/>
            <p:nvPr userDrawn="1"/>
          </p:nvSpPr>
          <p:spPr>
            <a:xfrm>
              <a:off x="-2020805" y="507640"/>
              <a:ext cx="514662" cy="506526"/>
            </a:xfrm>
            <a:prstGeom prst="roundRect">
              <a:avLst>
                <a:gd name="adj" fmla="val 10944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115" name="Groep 114"/>
            <p:cNvGrpSpPr/>
            <p:nvPr userDrawn="1"/>
          </p:nvGrpSpPr>
          <p:grpSpPr>
            <a:xfrm>
              <a:off x="-1933661" y="593931"/>
              <a:ext cx="340374" cy="333944"/>
              <a:chOff x="3708400" y="309013"/>
              <a:chExt cx="1901295" cy="1861668"/>
            </a:xfrm>
            <a:solidFill>
              <a:schemeClr val="tx1"/>
            </a:solidFill>
          </p:grpSpPr>
          <p:sp>
            <p:nvSpPr>
              <p:cNvPr id="121" name="Rechthoek 120"/>
              <p:cNvSpPr/>
              <p:nvPr userDrawn="1"/>
            </p:nvSpPr>
            <p:spPr>
              <a:xfrm>
                <a:off x="3949656" y="535149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Rechthoek 121"/>
              <p:cNvSpPr/>
              <p:nvPr userDrawn="1"/>
            </p:nvSpPr>
            <p:spPr>
              <a:xfrm>
                <a:off x="3949656" y="1512611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Rechthoek 122"/>
              <p:cNvSpPr/>
              <p:nvPr userDrawn="1"/>
            </p:nvSpPr>
            <p:spPr>
              <a:xfrm>
                <a:off x="3949656" y="1780625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Rechthoek 123"/>
              <p:cNvSpPr/>
              <p:nvPr userDrawn="1"/>
            </p:nvSpPr>
            <p:spPr>
              <a:xfrm>
                <a:off x="4593705" y="535149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" name="Rechthoek 124"/>
              <p:cNvSpPr/>
              <p:nvPr userDrawn="1"/>
            </p:nvSpPr>
            <p:spPr>
              <a:xfrm>
                <a:off x="4593705" y="1512611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6" name="Rechthoek 125"/>
              <p:cNvSpPr/>
              <p:nvPr userDrawn="1"/>
            </p:nvSpPr>
            <p:spPr>
              <a:xfrm>
                <a:off x="4593705" y="1780625"/>
                <a:ext cx="1777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7" name="Rechthoek 126"/>
              <p:cNvSpPr/>
              <p:nvPr userDrawn="1"/>
            </p:nvSpPr>
            <p:spPr>
              <a:xfrm>
                <a:off x="4593705" y="854236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8" name="Rechthoek 127"/>
              <p:cNvSpPr/>
              <p:nvPr userDrawn="1"/>
            </p:nvSpPr>
            <p:spPr>
              <a:xfrm>
                <a:off x="4593705" y="1191263"/>
                <a:ext cx="606415" cy="1990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9" name="Rechthoek 128"/>
              <p:cNvSpPr/>
              <p:nvPr userDrawn="1"/>
            </p:nvSpPr>
            <p:spPr>
              <a:xfrm>
                <a:off x="4593705" y="309013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0" name="Rechthoek 129"/>
              <p:cNvSpPr/>
              <p:nvPr userDrawn="1"/>
            </p:nvSpPr>
            <p:spPr>
              <a:xfrm>
                <a:off x="4593705" y="2021132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1" name="Vrije vorm 130"/>
              <p:cNvSpPr/>
              <p:nvPr userDrawn="1"/>
            </p:nvSpPr>
            <p:spPr>
              <a:xfrm>
                <a:off x="3708400" y="804333"/>
                <a:ext cx="762000" cy="575734"/>
              </a:xfrm>
              <a:custGeom>
                <a:avLst/>
                <a:gdLst>
                  <a:gd name="connsiteX0" fmla="*/ 635000 w 762000"/>
                  <a:gd name="connsiteY0" fmla="*/ 0 h 575734"/>
                  <a:gd name="connsiteX1" fmla="*/ 482600 w 762000"/>
                  <a:gd name="connsiteY1" fmla="*/ 203200 h 575734"/>
                  <a:gd name="connsiteX2" fmla="*/ 762000 w 762000"/>
                  <a:gd name="connsiteY2" fmla="*/ 203200 h 575734"/>
                  <a:gd name="connsiteX3" fmla="*/ 762000 w 762000"/>
                  <a:gd name="connsiteY3" fmla="*/ 364067 h 575734"/>
                  <a:gd name="connsiteX4" fmla="*/ 482600 w 762000"/>
                  <a:gd name="connsiteY4" fmla="*/ 364067 h 575734"/>
                  <a:gd name="connsiteX5" fmla="*/ 635000 w 762000"/>
                  <a:gd name="connsiteY5" fmla="*/ 575734 h 575734"/>
                  <a:gd name="connsiteX6" fmla="*/ 524933 w 762000"/>
                  <a:gd name="connsiteY6" fmla="*/ 575734 h 575734"/>
                  <a:gd name="connsiteX7" fmla="*/ 0 w 762000"/>
                  <a:gd name="connsiteY7" fmla="*/ 313267 h 575734"/>
                  <a:gd name="connsiteX8" fmla="*/ 533400 w 762000"/>
                  <a:gd name="connsiteY8" fmla="*/ 0 h 575734"/>
                  <a:gd name="connsiteX9" fmla="*/ 635000 w 762000"/>
                  <a:gd name="connsiteY9" fmla="*/ 0 h 57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0" h="575734">
                    <a:moveTo>
                      <a:pt x="635000" y="0"/>
                    </a:moveTo>
                    <a:lnTo>
                      <a:pt x="482600" y="203200"/>
                    </a:lnTo>
                    <a:lnTo>
                      <a:pt x="762000" y="203200"/>
                    </a:lnTo>
                    <a:lnTo>
                      <a:pt x="762000" y="364067"/>
                    </a:lnTo>
                    <a:lnTo>
                      <a:pt x="482600" y="364067"/>
                    </a:lnTo>
                    <a:lnTo>
                      <a:pt x="635000" y="575734"/>
                    </a:lnTo>
                    <a:lnTo>
                      <a:pt x="524933" y="575734"/>
                    </a:lnTo>
                    <a:lnTo>
                      <a:pt x="0" y="313267"/>
                    </a:lnTo>
                    <a:lnTo>
                      <a:pt x="53340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16" name="Rechte verbindingslijn 115"/>
            <p:cNvCxnSpPr/>
            <p:nvPr userDrawn="1"/>
          </p:nvCxnSpPr>
          <p:spPr>
            <a:xfrm>
              <a:off x="-2044474" y="384987"/>
              <a:ext cx="173264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chte verbindingslijn 116"/>
            <p:cNvCxnSpPr/>
            <p:nvPr userDrawn="1"/>
          </p:nvCxnSpPr>
          <p:spPr>
            <a:xfrm>
              <a:off x="-2044474" y="1155454"/>
              <a:ext cx="173264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echte verbindingslijn 117"/>
            <p:cNvCxnSpPr/>
            <p:nvPr userDrawn="1"/>
          </p:nvCxnSpPr>
          <p:spPr>
            <a:xfrm>
              <a:off x="-2044474" y="2647072"/>
              <a:ext cx="173264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al 118"/>
            <p:cNvSpPr/>
            <p:nvPr userDrawn="1"/>
          </p:nvSpPr>
          <p:spPr>
            <a:xfrm>
              <a:off x="-2044474" y="2253722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4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120" name="Textfield placeholder"/>
            <p:cNvSpPr txBox="1">
              <a:spLocks/>
            </p:cNvSpPr>
            <p:nvPr userDrawn="1"/>
          </p:nvSpPr>
          <p:spPr>
            <a:xfrm>
              <a:off x="-1720893" y="2280366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1050" b="1" dirty="0" smtClean="0">
                  <a:solidFill>
                    <a:schemeClr val="tx2"/>
                  </a:solidFill>
                </a:rPr>
                <a:t>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93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6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4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6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4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4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6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8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4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4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1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4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8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3" b="17763"/>
          <a:stretch>
            <a:fillRect/>
          </a:stretch>
        </p:blipFill>
        <p:spPr bwMode="auto">
          <a:xfrm>
            <a:off x="357188" y="1052736"/>
            <a:ext cx="11416331" cy="47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ijdelijke aanduiding voor datum 3" hidden="1"/>
          <p:cNvSpPr>
            <a:spLocks noGrp="1"/>
          </p:cNvSpPr>
          <p:nvPr>
            <p:ph type="dt" sz="half" idx="10"/>
          </p:nvPr>
        </p:nvSpPr>
        <p:spPr>
          <a:xfrm>
            <a:off x="324247" y="6489195"/>
            <a:ext cx="273537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Copyright SIDN - 2013</a:t>
            </a:r>
            <a:endParaRPr lang="en-GB" dirty="0"/>
          </a:p>
        </p:txBody>
      </p:sp>
      <p:sp>
        <p:nvSpPr>
          <p:cNvPr id="6" name="Tijdelijke aanduiding voor dianummer 5" hidden="1"/>
          <p:cNvSpPr>
            <a:spLocks noGrp="1"/>
          </p:cNvSpPr>
          <p:nvPr>
            <p:ph type="sldNum" sz="quarter" idx="12"/>
          </p:nvPr>
        </p:nvSpPr>
        <p:spPr>
          <a:xfrm>
            <a:off x="4665080" y="6489195"/>
            <a:ext cx="2839614" cy="365125"/>
          </a:xfrm>
          <a:prstGeom prst="rect">
            <a:avLst/>
          </a:prstGeom>
        </p:spPr>
        <p:txBody>
          <a:bodyPr/>
          <a:lstStyle/>
          <a:p>
            <a:fld id="{3306BE86-9363-42CA-8E11-0F3C0D4BAB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hthoek 9" hidden="1"/>
          <p:cNvSpPr/>
          <p:nvPr userDrawn="1"/>
        </p:nvSpPr>
        <p:spPr>
          <a:xfrm>
            <a:off x="357188" y="5157191"/>
            <a:ext cx="11416331" cy="6049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Calibri Light" pitchFamily="34" charset="0"/>
              </a:rPr>
              <a:t>Met meer dan 5 miljoen .nl-domeinnamen horen wij bij de grootste en veiligste landendomeinen ter wereld</a:t>
            </a:r>
            <a:endParaRPr lang="nl-NL" dirty="0">
              <a:latin typeface="Calibri Light" pitchFamily="34" charset="0"/>
            </a:endParaRPr>
          </a:p>
        </p:txBody>
      </p:sp>
      <p:sp>
        <p:nvSpPr>
          <p:cNvPr id="12" name="Tijdelijke aanduiding voor tekst 10"/>
          <p:cNvSpPr>
            <a:spLocks noGrp="1"/>
          </p:cNvSpPr>
          <p:nvPr>
            <p:ph type="body" sz="quarter" idx="15"/>
          </p:nvPr>
        </p:nvSpPr>
        <p:spPr>
          <a:xfrm>
            <a:off x="357188" y="5220182"/>
            <a:ext cx="11415712" cy="580543"/>
          </a:xfrm>
          <a:solidFill>
            <a:schemeClr val="tx2"/>
          </a:solidFill>
        </p:spPr>
        <p:txBody>
          <a:bodyPr lIns="0" tIns="0" rIns="0" bIns="0" numCol="1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kstvak 12"/>
          <p:cNvSpPr txBox="1"/>
          <p:nvPr userDrawn="1"/>
        </p:nvSpPr>
        <p:spPr>
          <a:xfrm>
            <a:off x="3078443" y="-408861"/>
            <a:ext cx="9091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 smtClean="0">
                <a:solidFill>
                  <a:schemeClr val="tx2"/>
                </a:solidFill>
              </a:rPr>
              <a:t>Grafiek-slide</a:t>
            </a:r>
          </a:p>
        </p:txBody>
      </p:sp>
      <p:sp>
        <p:nvSpPr>
          <p:cNvPr id="15" name="Tijdelijke aanduiding voor grafiek 14"/>
          <p:cNvSpPr>
            <a:spLocks noGrp="1"/>
          </p:cNvSpPr>
          <p:nvPr>
            <p:ph type="chart" sz="quarter" idx="16" hasCustomPrompt="1"/>
          </p:nvPr>
        </p:nvSpPr>
        <p:spPr>
          <a:xfrm>
            <a:off x="794853" y="1412875"/>
            <a:ext cx="10541000" cy="3417888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 dirty="0" smtClean="0"/>
              <a:t>Klik om een grafiek</a:t>
            </a:r>
            <a:br>
              <a:rPr lang="en-GB" dirty="0" smtClean="0"/>
            </a:br>
            <a:r>
              <a:rPr lang="en-GB" dirty="0" smtClean="0"/>
              <a:t>in te voegen</a:t>
            </a:r>
            <a:endParaRPr lang="en-GB" dirty="0"/>
          </a:p>
        </p:txBody>
      </p:sp>
      <p:sp>
        <p:nvSpPr>
          <p:cNvPr id="11" name="Afgeronde rechthoek 55"/>
          <p:cNvSpPr/>
          <p:nvPr userDrawn="1"/>
        </p:nvSpPr>
        <p:spPr>
          <a:xfrm>
            <a:off x="12349583" y="11303"/>
            <a:ext cx="4020798" cy="332779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4" name="Tekstvak 35"/>
          <p:cNvSpPr txBox="1"/>
          <p:nvPr userDrawn="1"/>
        </p:nvSpPr>
        <p:spPr>
          <a:xfrm>
            <a:off x="12536540" y="91275"/>
            <a:ext cx="3744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>
                <a:solidFill>
                  <a:schemeClr val="tx2"/>
                </a:solidFill>
              </a:rPr>
              <a:t>Gegevens</a:t>
            </a:r>
            <a:r>
              <a:rPr lang="en-US" baseline="0" noProof="0" dirty="0" smtClean="0">
                <a:solidFill>
                  <a:schemeClr val="tx2"/>
                </a:solidFill>
              </a:rPr>
              <a:t> bewerken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6" name="Tekstvak 36"/>
          <p:cNvSpPr txBox="1"/>
          <p:nvPr userDrawn="1"/>
        </p:nvSpPr>
        <p:spPr>
          <a:xfrm>
            <a:off x="12565006" y="520139"/>
            <a:ext cx="374441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 de gegevens aan.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de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rechtermuisknop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de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grafiek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´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Gegevens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bewerken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…´</a:t>
            </a:r>
          </a:p>
          <a:p>
            <a:pPr marL="228600" indent="-228600">
              <a:buAutoNum type="arabicPeriod"/>
            </a:pPr>
            <a:endParaRPr lang="en-US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000" dirty="0" smtClean="0">
                <a:solidFill>
                  <a:schemeClr val="tx1"/>
                </a:solidFill>
              </a:rPr>
              <a:t>Pas de data </a:t>
            </a:r>
            <a:r>
              <a:rPr lang="en-US" sz="1000" dirty="0" err="1" smtClean="0">
                <a:solidFill>
                  <a:schemeClr val="tx1"/>
                </a:solidFill>
              </a:rPr>
              <a:t>aan</a:t>
            </a:r>
            <a:r>
              <a:rPr lang="en-US" sz="1000" dirty="0" smtClean="0">
                <a:solidFill>
                  <a:schemeClr val="tx1"/>
                </a:solidFill>
              </a:rPr>
              <a:t> in Excel en </a:t>
            </a:r>
            <a:r>
              <a:rPr lang="en-US" sz="1000" dirty="0" err="1" smtClean="0">
                <a:solidFill>
                  <a:schemeClr val="tx1"/>
                </a:solidFill>
              </a:rPr>
              <a:t>vervang</a:t>
            </a:r>
            <a:r>
              <a:rPr lang="en-US" sz="1000" dirty="0" smtClean="0">
                <a:solidFill>
                  <a:schemeClr val="tx1"/>
                </a:solidFill>
              </a:rPr>
              <a:t> de </a:t>
            </a:r>
            <a:r>
              <a:rPr lang="en-US" sz="1000" dirty="0" err="1" smtClean="0">
                <a:solidFill>
                  <a:schemeClr val="tx1"/>
                </a:solidFill>
              </a:rPr>
              <a:t>voorbeelddata</a:t>
            </a:r>
            <a:r>
              <a:rPr lang="en-US" sz="1000" dirty="0" smtClean="0">
                <a:solidFill>
                  <a:schemeClr val="tx1"/>
                </a:solidFill>
              </a:rPr>
              <a:t>. </a:t>
            </a:r>
            <a:r>
              <a:rPr lang="en-US" sz="1000" baseline="0" dirty="0" smtClean="0">
                <a:solidFill>
                  <a:schemeClr val="tx1"/>
                </a:solidFill>
              </a:rPr>
              <a:t/>
            </a:r>
            <a:br>
              <a:rPr lang="en-US" sz="1000" baseline="0" dirty="0" smtClean="0">
                <a:solidFill>
                  <a:schemeClr val="tx1"/>
                </a:solidFill>
              </a:rPr>
            </a:br>
            <a:r>
              <a:rPr lang="en-US" sz="1000" baseline="0" dirty="0" smtClean="0">
                <a:solidFill>
                  <a:schemeClr val="tx1"/>
                </a:solidFill>
              </a:rPr>
              <a:t/>
            </a:r>
            <a:br>
              <a:rPr lang="en-US" sz="1000" baseline="0" dirty="0" smtClean="0">
                <a:solidFill>
                  <a:schemeClr val="tx1"/>
                </a:solidFill>
              </a:rPr>
            </a:br>
            <a:r>
              <a:rPr lang="en-US" sz="1000" baseline="0" dirty="0" err="1" smtClean="0">
                <a:solidFill>
                  <a:schemeClr val="tx1"/>
                </a:solidFill>
              </a:rPr>
              <a:t>Wanneer</a:t>
            </a:r>
            <a:r>
              <a:rPr lang="en-US" sz="1000" baseline="0" dirty="0" smtClean="0">
                <a:solidFill>
                  <a:schemeClr val="tx1"/>
                </a:solidFill>
              </a:rPr>
              <a:t> de data in het </a:t>
            </a:r>
            <a:r>
              <a:rPr lang="en-US" sz="1000" baseline="0" dirty="0" err="1" smtClean="0">
                <a:solidFill>
                  <a:schemeClr val="tx1"/>
                </a:solidFill>
              </a:rPr>
              <a:t>werkveld</a:t>
            </a:r>
            <a:r>
              <a:rPr lang="en-US" sz="1000" baseline="0" dirty="0" smtClean="0">
                <a:solidFill>
                  <a:schemeClr val="tx1"/>
                </a:solidFill>
              </a:rPr>
              <a:t> is </a:t>
            </a:r>
            <a:r>
              <a:rPr lang="en-US" sz="1000" baseline="0" dirty="0" err="1" smtClean="0">
                <a:solidFill>
                  <a:schemeClr val="tx1"/>
                </a:solidFill>
              </a:rPr>
              <a:t>aangepast</a:t>
            </a:r>
            <a:r>
              <a:rPr lang="en-US" sz="1000" baseline="0" dirty="0" smtClean="0">
                <a:solidFill>
                  <a:schemeClr val="tx1"/>
                </a:solidFill>
              </a:rPr>
              <a:t>, past de </a:t>
            </a:r>
            <a:r>
              <a:rPr lang="en-US" sz="1000" baseline="0" dirty="0" err="1" smtClean="0">
                <a:solidFill>
                  <a:schemeClr val="tx1"/>
                </a:solidFill>
              </a:rPr>
              <a:t>grafiek</a:t>
            </a:r>
            <a:r>
              <a:rPr lang="en-US" sz="1000" baseline="0" dirty="0" smtClean="0">
                <a:solidFill>
                  <a:schemeClr val="tx1"/>
                </a:solidFill>
              </a:rPr>
              <a:t> in PowerPoint </a:t>
            </a:r>
            <a:r>
              <a:rPr lang="en-US" sz="1000" baseline="0" dirty="0" err="1" smtClean="0">
                <a:solidFill>
                  <a:schemeClr val="tx1"/>
                </a:solidFill>
              </a:rPr>
              <a:t>zich</a:t>
            </a:r>
            <a:r>
              <a:rPr lang="en-US" sz="1000" baseline="0" dirty="0" smtClean="0">
                <a:solidFill>
                  <a:schemeClr val="tx1"/>
                </a:solidFill>
              </a:rPr>
              <a:t> </a:t>
            </a:r>
            <a:r>
              <a:rPr lang="en-US" sz="1000" baseline="0" dirty="0" err="1" smtClean="0">
                <a:solidFill>
                  <a:schemeClr val="tx1"/>
                </a:solidFill>
              </a:rPr>
              <a:t>automatisch</a:t>
            </a:r>
            <a:r>
              <a:rPr lang="en-US" sz="1000" baseline="0" dirty="0" smtClean="0">
                <a:solidFill>
                  <a:schemeClr val="tx1"/>
                </a:solidFill>
              </a:rPr>
              <a:t> </a:t>
            </a:r>
            <a:r>
              <a:rPr lang="en-US" sz="1000" baseline="0" dirty="0" err="1" smtClean="0">
                <a:solidFill>
                  <a:schemeClr val="tx1"/>
                </a:solidFill>
              </a:rPr>
              <a:t>aan</a:t>
            </a:r>
            <a:r>
              <a:rPr lang="en-US" sz="1000" baseline="0" dirty="0" smtClean="0">
                <a:solidFill>
                  <a:schemeClr val="tx1"/>
                </a:solidFill>
              </a:rPr>
              <a:t>, </a:t>
            </a:r>
            <a:r>
              <a:rPr lang="en-US" sz="1000" baseline="0" dirty="0" err="1" smtClean="0">
                <a:solidFill>
                  <a:schemeClr val="tx1"/>
                </a:solidFill>
              </a:rPr>
              <a:t>aan</a:t>
            </a:r>
            <a:r>
              <a:rPr lang="en-US" sz="1000" baseline="0" dirty="0" smtClean="0">
                <a:solidFill>
                  <a:schemeClr val="tx1"/>
                </a:solidFill>
              </a:rPr>
              <a:t> de </a:t>
            </a:r>
            <a:r>
              <a:rPr lang="en-US" sz="1000" baseline="0" dirty="0" err="1" smtClean="0">
                <a:solidFill>
                  <a:schemeClr val="tx1"/>
                </a:solidFill>
              </a:rPr>
              <a:t>nieuwe</a:t>
            </a:r>
            <a:r>
              <a:rPr lang="en-US" sz="1000" baseline="0" dirty="0" smtClean="0">
                <a:solidFill>
                  <a:schemeClr val="tx1"/>
                </a:solidFill>
              </a:rPr>
              <a:t> data.</a:t>
            </a:r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endParaRPr lang="nl-NL" sz="900" dirty="0">
              <a:solidFill>
                <a:schemeClr val="tx1"/>
              </a:solidFill>
            </a:endParaRPr>
          </a:p>
        </p:txBody>
      </p:sp>
      <p:grpSp>
        <p:nvGrpSpPr>
          <p:cNvPr id="17" name="Groep 59"/>
          <p:cNvGrpSpPr/>
          <p:nvPr userDrawn="1"/>
        </p:nvGrpSpPr>
        <p:grpSpPr>
          <a:xfrm>
            <a:off x="12349583" y="3518905"/>
            <a:ext cx="4020798" cy="3339095"/>
            <a:chOff x="8389025" y="-584060"/>
            <a:chExt cx="4020798" cy="3339095"/>
          </a:xfrm>
        </p:grpSpPr>
        <p:sp>
          <p:nvSpPr>
            <p:cNvPr id="18" name="Afgeronde rechthoek 63"/>
            <p:cNvSpPr/>
            <p:nvPr userDrawn="1"/>
          </p:nvSpPr>
          <p:spPr>
            <a:xfrm>
              <a:off x="8389025" y="-584060"/>
              <a:ext cx="4020798" cy="333909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19" name="Tekstvak 35"/>
            <p:cNvSpPr txBox="1"/>
            <p:nvPr userDrawn="1"/>
          </p:nvSpPr>
          <p:spPr>
            <a:xfrm>
              <a:off x="8575982" y="-504088"/>
              <a:ext cx="3744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>
                <a:defRPr sz="1600" b="1" cap="all" baseline="0">
                  <a:latin typeface="+mj-lt"/>
                </a:defRPr>
              </a:lvl1pPr>
            </a:lstStyle>
            <a:p>
              <a:pPr lvl="0"/>
              <a:r>
                <a:rPr lang="en-US" noProof="0" dirty="0" smtClean="0">
                  <a:solidFill>
                    <a:schemeClr val="tx2"/>
                  </a:solidFill>
                </a:rPr>
                <a:t>Grafiek invoegen</a:t>
              </a:r>
              <a:r>
                <a:rPr lang="en-US" dirty="0" smtClean="0">
                  <a:solidFill>
                    <a:schemeClr val="tx2"/>
                  </a:solidFill>
                </a:rPr>
                <a:t>:</a:t>
              </a:r>
            </a:p>
          </p:txBody>
        </p:sp>
        <p:sp>
          <p:nvSpPr>
            <p:cNvPr id="20" name="Tekstvak 36"/>
            <p:cNvSpPr txBox="1"/>
            <p:nvPr userDrawn="1"/>
          </p:nvSpPr>
          <p:spPr>
            <a:xfrm>
              <a:off x="8604448" y="-75224"/>
              <a:ext cx="3744415" cy="269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>
                <a:buAutoNum type="arabicPeriod"/>
              </a:pPr>
              <a:r>
                <a:rPr lang="en-US" sz="100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Verwijder</a:t>
              </a:r>
              <a:r>
                <a:rPr lang="en-US" sz="1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de </a:t>
              </a:r>
              <a:r>
                <a:rPr lang="en-US" sz="1000" kern="1200" baseline="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afbeelding</a:t>
              </a:r>
              <a:r>
                <a:rPr lang="en-US" sz="1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en </a:t>
              </a:r>
              <a:r>
                <a:rPr lang="en-US" sz="1000" kern="1200" baseline="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klik</a:t>
              </a:r>
              <a:r>
                <a:rPr lang="en-US" sz="1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op het </a:t>
              </a:r>
              <a:r>
                <a:rPr lang="en-US" sz="1000" kern="1200" baseline="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grafiek-icoon</a:t>
              </a:r>
              <a:r>
                <a:rPr lang="en-US" sz="1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r>
                <a:rPr lang="en-US" sz="1000" kern="1200" baseline="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Selecteer</a:t>
              </a:r>
              <a:r>
                <a:rPr lang="en-US" sz="1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de </a:t>
              </a:r>
              <a:r>
                <a:rPr lang="en-US" sz="1000" kern="1200" baseline="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gewenste</a:t>
              </a:r>
              <a:r>
                <a:rPr lang="en-US" sz="1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1000" kern="1200" baseline="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indeling</a:t>
              </a:r>
              <a:r>
                <a:rPr lang="en-US" sz="1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endParaRPr lang="nl-NL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803" y="4378809"/>
            <a:ext cx="1443308" cy="7814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r="1431" b="35227"/>
          <a:stretch/>
        </p:blipFill>
        <p:spPr bwMode="auto">
          <a:xfrm>
            <a:off x="12675618" y="1263585"/>
            <a:ext cx="1546173" cy="65399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618" y="5634936"/>
            <a:ext cx="1774588" cy="947554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83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% tekst / 75%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3" b="17763"/>
          <a:stretch>
            <a:fillRect/>
          </a:stretch>
        </p:blipFill>
        <p:spPr bwMode="auto">
          <a:xfrm>
            <a:off x="4272578" y="1052736"/>
            <a:ext cx="7500940" cy="47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 rIns="7812000" numCol="1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Copyright SIDN - 2013</a:t>
            </a:r>
            <a:endParaRPr lang="en-GB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3078443" y="-408861"/>
            <a:ext cx="9091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 smtClean="0">
                <a:solidFill>
                  <a:schemeClr val="tx2"/>
                </a:solidFill>
              </a:rPr>
              <a:t>25% tekst / 75% grafiek</a:t>
            </a:r>
          </a:p>
        </p:txBody>
      </p:sp>
      <p:sp>
        <p:nvSpPr>
          <p:cNvPr id="56" name="Afgeronde rechthoek 55"/>
          <p:cNvSpPr/>
          <p:nvPr userDrawn="1"/>
        </p:nvSpPr>
        <p:spPr>
          <a:xfrm>
            <a:off x="12349583" y="11303"/>
            <a:ext cx="4020798" cy="332779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7" name="Tekstvak 35"/>
          <p:cNvSpPr txBox="1"/>
          <p:nvPr userDrawn="1"/>
        </p:nvSpPr>
        <p:spPr>
          <a:xfrm>
            <a:off x="12536540" y="91275"/>
            <a:ext cx="3744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>
                <a:solidFill>
                  <a:schemeClr val="tx2"/>
                </a:solidFill>
              </a:rPr>
              <a:t>Gegevens</a:t>
            </a:r>
            <a:r>
              <a:rPr lang="en-US" baseline="0" noProof="0" dirty="0" smtClean="0">
                <a:solidFill>
                  <a:schemeClr val="tx2"/>
                </a:solidFill>
              </a:rPr>
              <a:t> bewerken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8" name="Tekstvak 36"/>
          <p:cNvSpPr txBox="1"/>
          <p:nvPr userDrawn="1"/>
        </p:nvSpPr>
        <p:spPr>
          <a:xfrm>
            <a:off x="12565006" y="520139"/>
            <a:ext cx="374441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 de gegevens aan.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de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rechtermuisknop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de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grafiek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´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Gegevens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bewerken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…´</a:t>
            </a:r>
          </a:p>
          <a:p>
            <a:pPr marL="228600" indent="-228600">
              <a:buAutoNum type="arabicPeriod"/>
            </a:pPr>
            <a:endParaRPr lang="en-US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000" dirty="0" smtClean="0">
                <a:solidFill>
                  <a:schemeClr val="tx1"/>
                </a:solidFill>
              </a:rPr>
              <a:t>Pas de data </a:t>
            </a:r>
            <a:r>
              <a:rPr lang="en-US" sz="1000" dirty="0" err="1" smtClean="0">
                <a:solidFill>
                  <a:schemeClr val="tx1"/>
                </a:solidFill>
              </a:rPr>
              <a:t>aan</a:t>
            </a:r>
            <a:r>
              <a:rPr lang="en-US" sz="1000" dirty="0" smtClean="0">
                <a:solidFill>
                  <a:schemeClr val="tx1"/>
                </a:solidFill>
              </a:rPr>
              <a:t> in Excel en </a:t>
            </a:r>
            <a:r>
              <a:rPr lang="en-US" sz="1000" dirty="0" err="1" smtClean="0">
                <a:solidFill>
                  <a:schemeClr val="tx1"/>
                </a:solidFill>
              </a:rPr>
              <a:t>vervang</a:t>
            </a:r>
            <a:r>
              <a:rPr lang="en-US" sz="1000" dirty="0" smtClean="0">
                <a:solidFill>
                  <a:schemeClr val="tx1"/>
                </a:solidFill>
              </a:rPr>
              <a:t> de </a:t>
            </a:r>
            <a:r>
              <a:rPr lang="en-US" sz="1000" dirty="0" err="1" smtClean="0">
                <a:solidFill>
                  <a:schemeClr val="tx1"/>
                </a:solidFill>
              </a:rPr>
              <a:t>voorbeelddata</a:t>
            </a:r>
            <a:r>
              <a:rPr lang="en-US" sz="1000" dirty="0" smtClean="0">
                <a:solidFill>
                  <a:schemeClr val="tx1"/>
                </a:solidFill>
              </a:rPr>
              <a:t>. </a:t>
            </a:r>
            <a:r>
              <a:rPr lang="en-US" sz="1000" baseline="0" dirty="0" smtClean="0">
                <a:solidFill>
                  <a:schemeClr val="tx1"/>
                </a:solidFill>
              </a:rPr>
              <a:t/>
            </a:r>
            <a:br>
              <a:rPr lang="en-US" sz="1000" baseline="0" dirty="0" smtClean="0">
                <a:solidFill>
                  <a:schemeClr val="tx1"/>
                </a:solidFill>
              </a:rPr>
            </a:br>
            <a:r>
              <a:rPr lang="en-US" sz="1000" baseline="0" dirty="0" smtClean="0">
                <a:solidFill>
                  <a:schemeClr val="tx1"/>
                </a:solidFill>
              </a:rPr>
              <a:t/>
            </a:r>
            <a:br>
              <a:rPr lang="en-US" sz="1000" baseline="0" dirty="0" smtClean="0">
                <a:solidFill>
                  <a:schemeClr val="tx1"/>
                </a:solidFill>
              </a:rPr>
            </a:br>
            <a:r>
              <a:rPr lang="en-US" sz="1000" baseline="0" dirty="0" err="1" smtClean="0">
                <a:solidFill>
                  <a:schemeClr val="tx1"/>
                </a:solidFill>
              </a:rPr>
              <a:t>Wanneer</a:t>
            </a:r>
            <a:r>
              <a:rPr lang="en-US" sz="1000" baseline="0" dirty="0" smtClean="0">
                <a:solidFill>
                  <a:schemeClr val="tx1"/>
                </a:solidFill>
              </a:rPr>
              <a:t> de data in het </a:t>
            </a:r>
            <a:r>
              <a:rPr lang="en-US" sz="1000" baseline="0" dirty="0" err="1" smtClean="0">
                <a:solidFill>
                  <a:schemeClr val="tx1"/>
                </a:solidFill>
              </a:rPr>
              <a:t>werkveld</a:t>
            </a:r>
            <a:r>
              <a:rPr lang="en-US" sz="1000" baseline="0" dirty="0" smtClean="0">
                <a:solidFill>
                  <a:schemeClr val="tx1"/>
                </a:solidFill>
              </a:rPr>
              <a:t> is </a:t>
            </a:r>
            <a:r>
              <a:rPr lang="en-US" sz="1000" baseline="0" dirty="0" err="1" smtClean="0">
                <a:solidFill>
                  <a:schemeClr val="tx1"/>
                </a:solidFill>
              </a:rPr>
              <a:t>aangepast</a:t>
            </a:r>
            <a:r>
              <a:rPr lang="en-US" sz="1000" baseline="0" dirty="0" smtClean="0">
                <a:solidFill>
                  <a:schemeClr val="tx1"/>
                </a:solidFill>
              </a:rPr>
              <a:t>, past de </a:t>
            </a:r>
            <a:r>
              <a:rPr lang="en-US" sz="1000" baseline="0" dirty="0" err="1" smtClean="0">
                <a:solidFill>
                  <a:schemeClr val="tx1"/>
                </a:solidFill>
              </a:rPr>
              <a:t>grafiek</a:t>
            </a:r>
            <a:r>
              <a:rPr lang="en-US" sz="1000" baseline="0" dirty="0" smtClean="0">
                <a:solidFill>
                  <a:schemeClr val="tx1"/>
                </a:solidFill>
              </a:rPr>
              <a:t> in PowerPoint </a:t>
            </a:r>
            <a:r>
              <a:rPr lang="en-US" sz="1000" baseline="0" dirty="0" err="1" smtClean="0">
                <a:solidFill>
                  <a:schemeClr val="tx1"/>
                </a:solidFill>
              </a:rPr>
              <a:t>zich</a:t>
            </a:r>
            <a:r>
              <a:rPr lang="en-US" sz="1000" baseline="0" dirty="0" smtClean="0">
                <a:solidFill>
                  <a:schemeClr val="tx1"/>
                </a:solidFill>
              </a:rPr>
              <a:t> </a:t>
            </a:r>
            <a:r>
              <a:rPr lang="en-US" sz="1000" baseline="0" dirty="0" err="1" smtClean="0">
                <a:solidFill>
                  <a:schemeClr val="tx1"/>
                </a:solidFill>
              </a:rPr>
              <a:t>automatisch</a:t>
            </a:r>
            <a:r>
              <a:rPr lang="en-US" sz="1000" baseline="0" dirty="0" smtClean="0">
                <a:solidFill>
                  <a:schemeClr val="tx1"/>
                </a:solidFill>
              </a:rPr>
              <a:t> </a:t>
            </a:r>
            <a:r>
              <a:rPr lang="en-US" sz="1000" baseline="0" dirty="0" err="1" smtClean="0">
                <a:solidFill>
                  <a:schemeClr val="tx1"/>
                </a:solidFill>
              </a:rPr>
              <a:t>aan</a:t>
            </a:r>
            <a:r>
              <a:rPr lang="en-US" sz="1000" baseline="0" dirty="0" smtClean="0">
                <a:solidFill>
                  <a:schemeClr val="tx1"/>
                </a:solidFill>
              </a:rPr>
              <a:t>, </a:t>
            </a:r>
            <a:r>
              <a:rPr lang="en-US" sz="1000" baseline="0" dirty="0" err="1" smtClean="0">
                <a:solidFill>
                  <a:schemeClr val="tx1"/>
                </a:solidFill>
              </a:rPr>
              <a:t>aan</a:t>
            </a:r>
            <a:r>
              <a:rPr lang="en-US" sz="1000" baseline="0" dirty="0" smtClean="0">
                <a:solidFill>
                  <a:schemeClr val="tx1"/>
                </a:solidFill>
              </a:rPr>
              <a:t> de </a:t>
            </a:r>
            <a:r>
              <a:rPr lang="en-US" sz="1000" baseline="0" dirty="0" err="1" smtClean="0">
                <a:solidFill>
                  <a:schemeClr val="tx1"/>
                </a:solidFill>
              </a:rPr>
              <a:t>nieuwe</a:t>
            </a:r>
            <a:r>
              <a:rPr lang="en-US" sz="1000" baseline="0" dirty="0" smtClean="0">
                <a:solidFill>
                  <a:schemeClr val="tx1"/>
                </a:solidFill>
              </a:rPr>
              <a:t> data.</a:t>
            </a:r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endParaRPr lang="nl-NL" sz="900" dirty="0">
              <a:solidFill>
                <a:schemeClr val="tx1"/>
              </a:solidFill>
            </a:endParaRPr>
          </a:p>
        </p:txBody>
      </p:sp>
      <p:grpSp>
        <p:nvGrpSpPr>
          <p:cNvPr id="60" name="Groep 59"/>
          <p:cNvGrpSpPr/>
          <p:nvPr userDrawn="1"/>
        </p:nvGrpSpPr>
        <p:grpSpPr>
          <a:xfrm>
            <a:off x="12349583" y="3518905"/>
            <a:ext cx="4020798" cy="3339095"/>
            <a:chOff x="8389025" y="-584060"/>
            <a:chExt cx="4020798" cy="3339095"/>
          </a:xfrm>
        </p:grpSpPr>
        <p:sp>
          <p:nvSpPr>
            <p:cNvPr id="64" name="Afgeronde rechthoek 63"/>
            <p:cNvSpPr/>
            <p:nvPr userDrawn="1"/>
          </p:nvSpPr>
          <p:spPr>
            <a:xfrm>
              <a:off x="8389025" y="-584060"/>
              <a:ext cx="4020798" cy="333909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65" name="Tekstvak 35"/>
            <p:cNvSpPr txBox="1"/>
            <p:nvPr userDrawn="1"/>
          </p:nvSpPr>
          <p:spPr>
            <a:xfrm>
              <a:off x="8575982" y="-504088"/>
              <a:ext cx="3744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>
                <a:defRPr sz="1600" b="1" cap="all" baseline="0">
                  <a:latin typeface="+mj-lt"/>
                </a:defRPr>
              </a:lvl1pPr>
            </a:lstStyle>
            <a:p>
              <a:pPr lvl="0"/>
              <a:r>
                <a:rPr lang="en-US" noProof="0" dirty="0" smtClean="0">
                  <a:solidFill>
                    <a:schemeClr val="tx2"/>
                  </a:solidFill>
                </a:rPr>
                <a:t>Grafiek invoegen</a:t>
              </a:r>
              <a:r>
                <a:rPr lang="en-US" dirty="0" smtClean="0">
                  <a:solidFill>
                    <a:schemeClr val="tx2"/>
                  </a:solidFill>
                </a:rPr>
                <a:t>:</a:t>
              </a:r>
            </a:p>
          </p:txBody>
        </p:sp>
        <p:sp>
          <p:nvSpPr>
            <p:cNvPr id="66" name="Tekstvak 36"/>
            <p:cNvSpPr txBox="1"/>
            <p:nvPr userDrawn="1"/>
          </p:nvSpPr>
          <p:spPr>
            <a:xfrm>
              <a:off x="8604448" y="-75224"/>
              <a:ext cx="3744415" cy="269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>
                <a:buAutoNum type="arabicPeriod"/>
              </a:pPr>
              <a:r>
                <a:rPr lang="en-US" sz="100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Verwijder</a:t>
              </a:r>
              <a:r>
                <a:rPr lang="en-US" sz="1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de </a:t>
              </a:r>
              <a:r>
                <a:rPr lang="en-US" sz="1000" kern="1200" baseline="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afbeelding</a:t>
              </a:r>
              <a:r>
                <a:rPr lang="en-US" sz="1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en </a:t>
              </a:r>
              <a:r>
                <a:rPr lang="en-US" sz="1000" kern="1200" baseline="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klik</a:t>
              </a:r>
              <a:r>
                <a:rPr lang="en-US" sz="1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op het </a:t>
              </a:r>
              <a:r>
                <a:rPr lang="en-US" sz="1000" kern="1200" baseline="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grafiek-icoon</a:t>
              </a:r>
              <a:r>
                <a:rPr lang="en-US" sz="1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r>
                <a:rPr lang="en-US" sz="1000" kern="1200" baseline="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Selecteer</a:t>
              </a:r>
              <a:r>
                <a:rPr lang="en-US" sz="1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de </a:t>
              </a:r>
              <a:r>
                <a:rPr lang="en-US" sz="1000" kern="1200" baseline="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gewenste</a:t>
              </a:r>
              <a:r>
                <a:rPr lang="en-US" sz="1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1000" kern="1200" baseline="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indeling</a:t>
              </a:r>
              <a:r>
                <a:rPr lang="en-US" sz="1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endParaRPr lang="nl-NL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803" y="4378809"/>
            <a:ext cx="1443308" cy="7814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8" name="Tijdelijke aanduiding voor grafiek 14"/>
          <p:cNvSpPr>
            <a:spLocks noGrp="1"/>
          </p:cNvSpPr>
          <p:nvPr userDrawn="1">
            <p:ph type="chart" sz="quarter" idx="16" hasCustomPrompt="1"/>
          </p:nvPr>
        </p:nvSpPr>
        <p:spPr>
          <a:xfrm>
            <a:off x="4696578" y="1446311"/>
            <a:ext cx="6652940" cy="3961388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 dirty="0" smtClean="0"/>
              <a:t>Klik om een grafiek</a:t>
            </a:r>
            <a:br>
              <a:rPr lang="en-GB" dirty="0" smtClean="0"/>
            </a:br>
            <a:r>
              <a:rPr lang="en-GB" dirty="0" smtClean="0"/>
              <a:t>in te voegen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r="1431" b="35227"/>
          <a:stretch/>
        </p:blipFill>
        <p:spPr bwMode="auto">
          <a:xfrm>
            <a:off x="12675618" y="1263585"/>
            <a:ext cx="1546173" cy="65399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618" y="5634936"/>
            <a:ext cx="1774588" cy="947554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Groep 58"/>
          <p:cNvGrpSpPr/>
          <p:nvPr userDrawn="1"/>
        </p:nvGrpSpPr>
        <p:grpSpPr>
          <a:xfrm>
            <a:off x="-2210814" y="1"/>
            <a:ext cx="2457937" cy="2647071"/>
            <a:chOff x="-2187867" y="1"/>
            <a:chExt cx="2183512" cy="2647071"/>
          </a:xfrm>
        </p:grpSpPr>
        <p:sp>
          <p:nvSpPr>
            <p:cNvPr id="61" name="Rechthoek 60"/>
            <p:cNvSpPr/>
            <p:nvPr userDrawn="1"/>
          </p:nvSpPr>
          <p:spPr>
            <a:xfrm>
              <a:off x="-2187867" y="1"/>
              <a:ext cx="2183512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800" b="1" dirty="0" smtClean="0">
                  <a:solidFill>
                    <a:schemeClr val="tx2"/>
                  </a:solidFill>
                </a:rPr>
                <a:t>TEXT LEVELS</a:t>
              </a:r>
              <a:endParaRPr lang="nl-NL" sz="1800" b="1" dirty="0">
                <a:solidFill>
                  <a:schemeClr val="tx2"/>
                </a:solidFill>
              </a:endParaRPr>
            </a:p>
          </p:txBody>
        </p:sp>
        <p:sp>
          <p:nvSpPr>
            <p:cNvPr id="62" name="Afgeronde rechthoek 61"/>
            <p:cNvSpPr/>
            <p:nvPr userDrawn="1"/>
          </p:nvSpPr>
          <p:spPr>
            <a:xfrm>
              <a:off x="-1350273" y="507640"/>
              <a:ext cx="514662" cy="506526"/>
            </a:xfrm>
            <a:prstGeom prst="roundRect">
              <a:avLst>
                <a:gd name="adj" fmla="val 10944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67" name="Groep 66"/>
            <p:cNvGrpSpPr/>
            <p:nvPr userDrawn="1"/>
          </p:nvGrpSpPr>
          <p:grpSpPr>
            <a:xfrm>
              <a:off x="-1263129" y="593931"/>
              <a:ext cx="340374" cy="333944"/>
              <a:chOff x="6366933" y="309013"/>
              <a:chExt cx="1901295" cy="1861668"/>
            </a:xfrm>
            <a:solidFill>
              <a:schemeClr val="tx1"/>
            </a:solidFill>
          </p:grpSpPr>
          <p:sp>
            <p:nvSpPr>
              <p:cNvPr id="93" name="Rechthoek 92"/>
              <p:cNvSpPr/>
              <p:nvPr userDrawn="1"/>
            </p:nvSpPr>
            <p:spPr>
              <a:xfrm>
                <a:off x="6608189" y="535149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" name="Rechthoek 93"/>
              <p:cNvSpPr/>
              <p:nvPr userDrawn="1"/>
            </p:nvSpPr>
            <p:spPr>
              <a:xfrm>
                <a:off x="6608189" y="1512611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Rechthoek 94"/>
              <p:cNvSpPr/>
              <p:nvPr userDrawn="1"/>
            </p:nvSpPr>
            <p:spPr>
              <a:xfrm>
                <a:off x="6608189" y="1780625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Rechthoek 95"/>
              <p:cNvSpPr/>
              <p:nvPr userDrawn="1"/>
            </p:nvSpPr>
            <p:spPr>
              <a:xfrm>
                <a:off x="7252238" y="535149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Rechthoek 96"/>
              <p:cNvSpPr/>
              <p:nvPr userDrawn="1"/>
            </p:nvSpPr>
            <p:spPr>
              <a:xfrm>
                <a:off x="7252238" y="1512611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Rechthoek 97"/>
              <p:cNvSpPr/>
              <p:nvPr userDrawn="1"/>
            </p:nvSpPr>
            <p:spPr>
              <a:xfrm>
                <a:off x="7252238" y="1780625"/>
                <a:ext cx="1777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Rechthoek 98"/>
              <p:cNvSpPr/>
              <p:nvPr userDrawn="1"/>
            </p:nvSpPr>
            <p:spPr>
              <a:xfrm>
                <a:off x="7252238" y="854236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Rechthoek 99"/>
              <p:cNvSpPr/>
              <p:nvPr userDrawn="1"/>
            </p:nvSpPr>
            <p:spPr>
              <a:xfrm>
                <a:off x="7252238" y="1191263"/>
                <a:ext cx="606415" cy="1990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Rechthoek 100"/>
              <p:cNvSpPr/>
              <p:nvPr userDrawn="1"/>
            </p:nvSpPr>
            <p:spPr>
              <a:xfrm>
                <a:off x="7252238" y="309013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Rechthoek 101"/>
              <p:cNvSpPr/>
              <p:nvPr userDrawn="1"/>
            </p:nvSpPr>
            <p:spPr>
              <a:xfrm>
                <a:off x="7252238" y="2021132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102"/>
              <p:cNvSpPr/>
              <p:nvPr userDrawn="1"/>
            </p:nvSpPr>
            <p:spPr>
              <a:xfrm flipH="1">
                <a:off x="6366933" y="804333"/>
                <a:ext cx="762000" cy="575734"/>
              </a:xfrm>
              <a:custGeom>
                <a:avLst/>
                <a:gdLst>
                  <a:gd name="connsiteX0" fmla="*/ 635000 w 762000"/>
                  <a:gd name="connsiteY0" fmla="*/ 0 h 575734"/>
                  <a:gd name="connsiteX1" fmla="*/ 482600 w 762000"/>
                  <a:gd name="connsiteY1" fmla="*/ 203200 h 575734"/>
                  <a:gd name="connsiteX2" fmla="*/ 762000 w 762000"/>
                  <a:gd name="connsiteY2" fmla="*/ 203200 h 575734"/>
                  <a:gd name="connsiteX3" fmla="*/ 762000 w 762000"/>
                  <a:gd name="connsiteY3" fmla="*/ 364067 h 575734"/>
                  <a:gd name="connsiteX4" fmla="*/ 482600 w 762000"/>
                  <a:gd name="connsiteY4" fmla="*/ 364067 h 575734"/>
                  <a:gd name="connsiteX5" fmla="*/ 635000 w 762000"/>
                  <a:gd name="connsiteY5" fmla="*/ 575734 h 575734"/>
                  <a:gd name="connsiteX6" fmla="*/ 524933 w 762000"/>
                  <a:gd name="connsiteY6" fmla="*/ 575734 h 575734"/>
                  <a:gd name="connsiteX7" fmla="*/ 0 w 762000"/>
                  <a:gd name="connsiteY7" fmla="*/ 313267 h 575734"/>
                  <a:gd name="connsiteX8" fmla="*/ 533400 w 762000"/>
                  <a:gd name="connsiteY8" fmla="*/ 0 h 575734"/>
                  <a:gd name="connsiteX9" fmla="*/ 635000 w 762000"/>
                  <a:gd name="connsiteY9" fmla="*/ 0 h 57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0" h="575734">
                    <a:moveTo>
                      <a:pt x="635000" y="0"/>
                    </a:moveTo>
                    <a:lnTo>
                      <a:pt x="482600" y="203200"/>
                    </a:lnTo>
                    <a:lnTo>
                      <a:pt x="762000" y="203200"/>
                    </a:lnTo>
                    <a:lnTo>
                      <a:pt x="762000" y="364067"/>
                    </a:lnTo>
                    <a:lnTo>
                      <a:pt x="482600" y="364067"/>
                    </a:lnTo>
                    <a:lnTo>
                      <a:pt x="635000" y="575734"/>
                    </a:lnTo>
                    <a:lnTo>
                      <a:pt x="524933" y="575734"/>
                    </a:lnTo>
                    <a:lnTo>
                      <a:pt x="0" y="313267"/>
                    </a:lnTo>
                    <a:lnTo>
                      <a:pt x="53340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69" name="Textfield placeholder"/>
            <p:cNvSpPr txBox="1">
              <a:spLocks/>
            </p:cNvSpPr>
            <p:nvPr userDrawn="1"/>
          </p:nvSpPr>
          <p:spPr>
            <a:xfrm>
              <a:off x="-1720893" y="1297534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1050" b="0" dirty="0" smtClean="0"/>
                <a:t>Plain text</a:t>
              </a:r>
            </a:p>
          </p:txBody>
        </p:sp>
        <p:sp>
          <p:nvSpPr>
            <p:cNvPr id="70" name="Ovaal 69"/>
            <p:cNvSpPr/>
            <p:nvPr userDrawn="1"/>
          </p:nvSpPr>
          <p:spPr>
            <a:xfrm>
              <a:off x="-2044474" y="1270890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1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71" name="Ovaal 70"/>
            <p:cNvSpPr/>
            <p:nvPr userDrawn="1"/>
          </p:nvSpPr>
          <p:spPr>
            <a:xfrm>
              <a:off x="-2044474" y="1607046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2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72" name="Ovaal 71"/>
            <p:cNvSpPr/>
            <p:nvPr userDrawn="1"/>
          </p:nvSpPr>
          <p:spPr>
            <a:xfrm>
              <a:off x="-2044474" y="1943203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3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73" name="Textfield placeholder"/>
            <p:cNvSpPr txBox="1">
              <a:spLocks/>
            </p:cNvSpPr>
            <p:nvPr userDrawn="1"/>
          </p:nvSpPr>
          <p:spPr>
            <a:xfrm>
              <a:off x="-1720893" y="1633691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1" indent="-92075" algn="l" defTabSz="914400" rtl="0" eaLnBrk="1" fontAlgn="auto" latinLnBrk="0" hangingPunct="1">
                <a:lnSpc>
                  <a:spcPts val="216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Eerste </a:t>
              </a:r>
              <a:r>
                <a:rPr kumimoji="0" lang="nl-NL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bullet</a:t>
              </a: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 niveau</a:t>
              </a:r>
            </a:p>
          </p:txBody>
        </p:sp>
        <p:sp>
          <p:nvSpPr>
            <p:cNvPr id="74" name="Textfield placeholder"/>
            <p:cNvSpPr txBox="1">
              <a:spLocks/>
            </p:cNvSpPr>
            <p:nvPr userDrawn="1"/>
          </p:nvSpPr>
          <p:spPr>
            <a:xfrm>
              <a:off x="-1720893" y="1969847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1" indent="-92075" algn="l" defTabSz="914400" rtl="0" eaLnBrk="1" fontAlgn="auto" latinLnBrk="0" hangingPunct="1">
                <a:lnSpc>
                  <a:spcPts val="216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87BBE2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Tweede </a:t>
              </a:r>
              <a:r>
                <a:rPr kumimoji="0" lang="nl-NL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bullet</a:t>
              </a: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 niveau</a:t>
              </a:r>
            </a:p>
          </p:txBody>
        </p:sp>
        <p:sp>
          <p:nvSpPr>
            <p:cNvPr id="75" name="Afgeronde rechthoek 74"/>
            <p:cNvSpPr/>
            <p:nvPr userDrawn="1"/>
          </p:nvSpPr>
          <p:spPr>
            <a:xfrm>
              <a:off x="-2020805" y="507640"/>
              <a:ext cx="514662" cy="506526"/>
            </a:xfrm>
            <a:prstGeom prst="roundRect">
              <a:avLst>
                <a:gd name="adj" fmla="val 10944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76" name="Groep 75"/>
            <p:cNvGrpSpPr/>
            <p:nvPr userDrawn="1"/>
          </p:nvGrpSpPr>
          <p:grpSpPr>
            <a:xfrm>
              <a:off x="-1933661" y="593931"/>
              <a:ext cx="340374" cy="333944"/>
              <a:chOff x="3708400" y="309013"/>
              <a:chExt cx="1901295" cy="1861668"/>
            </a:xfrm>
            <a:solidFill>
              <a:schemeClr val="tx1"/>
            </a:solidFill>
          </p:grpSpPr>
          <p:sp>
            <p:nvSpPr>
              <p:cNvPr id="82" name="Rechthoek 81"/>
              <p:cNvSpPr/>
              <p:nvPr userDrawn="1"/>
            </p:nvSpPr>
            <p:spPr>
              <a:xfrm>
                <a:off x="3949656" y="535149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/>
              <p:cNvSpPr/>
              <p:nvPr userDrawn="1"/>
            </p:nvSpPr>
            <p:spPr>
              <a:xfrm>
                <a:off x="3949656" y="1512611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/>
              <p:cNvSpPr/>
              <p:nvPr userDrawn="1"/>
            </p:nvSpPr>
            <p:spPr>
              <a:xfrm>
                <a:off x="3949656" y="1780625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Rechthoek 84"/>
              <p:cNvSpPr/>
              <p:nvPr userDrawn="1"/>
            </p:nvSpPr>
            <p:spPr>
              <a:xfrm>
                <a:off x="4593705" y="535149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Rechthoek 85"/>
              <p:cNvSpPr/>
              <p:nvPr userDrawn="1"/>
            </p:nvSpPr>
            <p:spPr>
              <a:xfrm>
                <a:off x="4593705" y="1512611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Rechthoek 86"/>
              <p:cNvSpPr/>
              <p:nvPr userDrawn="1"/>
            </p:nvSpPr>
            <p:spPr>
              <a:xfrm>
                <a:off x="4593705" y="1780625"/>
                <a:ext cx="1777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Rechthoek 87"/>
              <p:cNvSpPr/>
              <p:nvPr userDrawn="1"/>
            </p:nvSpPr>
            <p:spPr>
              <a:xfrm>
                <a:off x="4593705" y="854236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Rechthoek 88"/>
              <p:cNvSpPr/>
              <p:nvPr userDrawn="1"/>
            </p:nvSpPr>
            <p:spPr>
              <a:xfrm>
                <a:off x="4593705" y="1191263"/>
                <a:ext cx="606415" cy="1990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Rechthoek 89"/>
              <p:cNvSpPr/>
              <p:nvPr userDrawn="1"/>
            </p:nvSpPr>
            <p:spPr>
              <a:xfrm>
                <a:off x="4593705" y="309013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Rechthoek 90"/>
              <p:cNvSpPr/>
              <p:nvPr userDrawn="1"/>
            </p:nvSpPr>
            <p:spPr>
              <a:xfrm>
                <a:off x="4593705" y="2021132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91"/>
              <p:cNvSpPr/>
              <p:nvPr userDrawn="1"/>
            </p:nvSpPr>
            <p:spPr>
              <a:xfrm>
                <a:off x="3708400" y="804333"/>
                <a:ext cx="762000" cy="575734"/>
              </a:xfrm>
              <a:custGeom>
                <a:avLst/>
                <a:gdLst>
                  <a:gd name="connsiteX0" fmla="*/ 635000 w 762000"/>
                  <a:gd name="connsiteY0" fmla="*/ 0 h 575734"/>
                  <a:gd name="connsiteX1" fmla="*/ 482600 w 762000"/>
                  <a:gd name="connsiteY1" fmla="*/ 203200 h 575734"/>
                  <a:gd name="connsiteX2" fmla="*/ 762000 w 762000"/>
                  <a:gd name="connsiteY2" fmla="*/ 203200 h 575734"/>
                  <a:gd name="connsiteX3" fmla="*/ 762000 w 762000"/>
                  <a:gd name="connsiteY3" fmla="*/ 364067 h 575734"/>
                  <a:gd name="connsiteX4" fmla="*/ 482600 w 762000"/>
                  <a:gd name="connsiteY4" fmla="*/ 364067 h 575734"/>
                  <a:gd name="connsiteX5" fmla="*/ 635000 w 762000"/>
                  <a:gd name="connsiteY5" fmla="*/ 575734 h 575734"/>
                  <a:gd name="connsiteX6" fmla="*/ 524933 w 762000"/>
                  <a:gd name="connsiteY6" fmla="*/ 575734 h 575734"/>
                  <a:gd name="connsiteX7" fmla="*/ 0 w 762000"/>
                  <a:gd name="connsiteY7" fmla="*/ 313267 h 575734"/>
                  <a:gd name="connsiteX8" fmla="*/ 533400 w 762000"/>
                  <a:gd name="connsiteY8" fmla="*/ 0 h 575734"/>
                  <a:gd name="connsiteX9" fmla="*/ 635000 w 762000"/>
                  <a:gd name="connsiteY9" fmla="*/ 0 h 57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0" h="575734">
                    <a:moveTo>
                      <a:pt x="635000" y="0"/>
                    </a:moveTo>
                    <a:lnTo>
                      <a:pt x="482600" y="203200"/>
                    </a:lnTo>
                    <a:lnTo>
                      <a:pt x="762000" y="203200"/>
                    </a:lnTo>
                    <a:lnTo>
                      <a:pt x="762000" y="364067"/>
                    </a:lnTo>
                    <a:lnTo>
                      <a:pt x="482600" y="364067"/>
                    </a:lnTo>
                    <a:lnTo>
                      <a:pt x="635000" y="575734"/>
                    </a:lnTo>
                    <a:lnTo>
                      <a:pt x="524933" y="575734"/>
                    </a:lnTo>
                    <a:lnTo>
                      <a:pt x="0" y="313267"/>
                    </a:lnTo>
                    <a:lnTo>
                      <a:pt x="53340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77" name="Rechte verbindingslijn 76"/>
            <p:cNvCxnSpPr/>
            <p:nvPr userDrawn="1"/>
          </p:nvCxnSpPr>
          <p:spPr>
            <a:xfrm>
              <a:off x="-2044474" y="384987"/>
              <a:ext cx="173264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/>
            <p:cNvCxnSpPr/>
            <p:nvPr userDrawn="1"/>
          </p:nvCxnSpPr>
          <p:spPr>
            <a:xfrm>
              <a:off x="-2044474" y="1155454"/>
              <a:ext cx="173264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echte verbindingslijn 78"/>
            <p:cNvCxnSpPr/>
            <p:nvPr userDrawn="1"/>
          </p:nvCxnSpPr>
          <p:spPr>
            <a:xfrm>
              <a:off x="-2044474" y="2647072"/>
              <a:ext cx="173264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al 79"/>
            <p:cNvSpPr/>
            <p:nvPr userDrawn="1"/>
          </p:nvSpPr>
          <p:spPr>
            <a:xfrm>
              <a:off x="-2044474" y="2253722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4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81" name="Textfield placeholder"/>
            <p:cNvSpPr txBox="1">
              <a:spLocks/>
            </p:cNvSpPr>
            <p:nvPr userDrawn="1"/>
          </p:nvSpPr>
          <p:spPr>
            <a:xfrm>
              <a:off x="-1720893" y="2280366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1050" b="1" dirty="0" smtClean="0">
                  <a:solidFill>
                    <a:schemeClr val="tx2"/>
                  </a:solidFill>
                </a:rPr>
                <a:t>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977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000" cap="all">
                <a:solidFill>
                  <a:srgbClr val="7B0F70"/>
                </a:solidFill>
              </a:rPr>
              <a:t>Titeltekst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02154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02154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02154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02154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02154"/>
                </a:solidFill>
              </a:rPr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2871348833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000" cap="all">
                <a:solidFill>
                  <a:srgbClr val="7B0F70"/>
                </a:solidFill>
              </a:rPr>
              <a:t>Titeltekst</a:t>
            </a:r>
          </a:p>
        </p:txBody>
      </p:sp>
    </p:spTree>
    <p:extLst>
      <p:ext uri="{BB962C8B-B14F-4D97-AF65-F5344CB8AC3E}">
        <p14:creationId xmlns:p14="http://schemas.microsoft.com/office/powerpoint/2010/main" val="418987442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/ 50%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jdelijke aanduiding voor datum 3" hidden="1"/>
          <p:cNvSpPr>
            <a:spLocks noGrp="1"/>
          </p:cNvSpPr>
          <p:nvPr>
            <p:ph type="dt" sz="half" idx="10"/>
          </p:nvPr>
        </p:nvSpPr>
        <p:spPr>
          <a:xfrm>
            <a:off x="324247" y="6489195"/>
            <a:ext cx="273537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Copyright SIDN - 2013</a:t>
            </a:r>
            <a:endParaRPr lang="en-GB" dirty="0"/>
          </a:p>
        </p:txBody>
      </p:sp>
      <p:sp>
        <p:nvSpPr>
          <p:cNvPr id="6" name="Tijdelijke aanduiding voor dianummer 5" hidden="1"/>
          <p:cNvSpPr>
            <a:spLocks noGrp="1"/>
          </p:cNvSpPr>
          <p:nvPr>
            <p:ph type="sldNum" sz="quarter" idx="12"/>
          </p:nvPr>
        </p:nvSpPr>
        <p:spPr>
          <a:xfrm>
            <a:off x="4665080" y="6489195"/>
            <a:ext cx="2839614" cy="365125"/>
          </a:xfrm>
          <a:prstGeom prst="rect">
            <a:avLst/>
          </a:prstGeom>
        </p:spPr>
        <p:txBody>
          <a:bodyPr/>
          <a:lstStyle/>
          <a:p>
            <a:fld id="{3306BE86-9363-42CA-8E11-0F3C0D4BAB2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6084887" y="1314451"/>
            <a:ext cx="5688632" cy="4330022"/>
          </a:xfrm>
          <a:prstGeom prst="roundRect">
            <a:avLst>
              <a:gd name="adj" fmla="val 9806"/>
            </a:avLst>
          </a:prstGeom>
          <a:ln>
            <a:noFill/>
          </a:ln>
          <a:scene3d>
            <a:camera prst="perspectiveLeft"/>
            <a:lightRig rig="threePt" dir="t"/>
          </a:scene3d>
        </p:spPr>
        <p:txBody>
          <a:bodyPr numCol="1" anchor="ctr">
            <a:norm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om een 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3078443" y="-408861"/>
            <a:ext cx="9091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 smtClean="0">
                <a:solidFill>
                  <a:schemeClr val="tx2"/>
                </a:solidFill>
              </a:rPr>
              <a:t>50% tekst / 50% beeld</a:t>
            </a:r>
          </a:p>
        </p:txBody>
      </p:sp>
      <p:grpSp>
        <p:nvGrpSpPr>
          <p:cNvPr id="53" name="Groep 52"/>
          <p:cNvGrpSpPr/>
          <p:nvPr userDrawn="1"/>
        </p:nvGrpSpPr>
        <p:grpSpPr>
          <a:xfrm>
            <a:off x="12395303" y="0"/>
            <a:ext cx="4020798" cy="4889323"/>
            <a:chOff x="9290191" y="0"/>
            <a:chExt cx="4020798" cy="4889323"/>
          </a:xfrm>
        </p:grpSpPr>
        <p:grpSp>
          <p:nvGrpSpPr>
            <p:cNvPr id="54" name="Groep 53"/>
            <p:cNvGrpSpPr/>
            <p:nvPr userDrawn="1"/>
          </p:nvGrpSpPr>
          <p:grpSpPr>
            <a:xfrm>
              <a:off x="9290191" y="0"/>
              <a:ext cx="4020798" cy="4889323"/>
              <a:chOff x="9454397" y="3846816"/>
              <a:chExt cx="4020798" cy="4889323"/>
            </a:xfrm>
          </p:grpSpPr>
          <p:sp>
            <p:nvSpPr>
              <p:cNvPr id="57" name="Afgeronde rechthoek 56"/>
              <p:cNvSpPr/>
              <p:nvPr userDrawn="1"/>
            </p:nvSpPr>
            <p:spPr>
              <a:xfrm>
                <a:off x="9454397" y="3846816"/>
                <a:ext cx="4020798" cy="4725143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/>
              </a:p>
            </p:txBody>
          </p:sp>
          <p:sp>
            <p:nvSpPr>
              <p:cNvPr id="58" name="Tekstvak 32"/>
              <p:cNvSpPr txBox="1"/>
              <p:nvPr userDrawn="1"/>
            </p:nvSpPr>
            <p:spPr>
              <a:xfrm>
                <a:off x="9562030" y="3948610"/>
                <a:ext cx="37444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b="1" cap="all" baseline="0" dirty="0" err="1" smtClean="0">
                    <a:solidFill>
                      <a:schemeClr val="tx2"/>
                    </a:solidFill>
                    <a:latin typeface="+mj-lt"/>
                  </a:rPr>
                  <a:t>Voeg</a:t>
                </a:r>
                <a:r>
                  <a:rPr lang="en-US" sz="1600" b="1" cap="all" baseline="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en-US" sz="1600" b="1" cap="all" baseline="0" dirty="0" err="1" smtClean="0">
                    <a:solidFill>
                      <a:schemeClr val="tx2"/>
                    </a:solidFill>
                    <a:latin typeface="+mj-lt"/>
                  </a:rPr>
                  <a:t>een</a:t>
                </a:r>
                <a:r>
                  <a:rPr lang="en-US" sz="1600" b="1" cap="all" baseline="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en-US" sz="1600" b="1" cap="all" baseline="0" dirty="0" err="1" smtClean="0">
                    <a:solidFill>
                      <a:schemeClr val="tx2"/>
                    </a:solidFill>
                    <a:latin typeface="+mj-lt"/>
                  </a:rPr>
                  <a:t>foto</a:t>
                </a:r>
                <a:r>
                  <a:rPr lang="en-US" sz="1600" b="1" cap="all" baseline="0" dirty="0" smtClean="0">
                    <a:solidFill>
                      <a:schemeClr val="tx2"/>
                    </a:solidFill>
                    <a:latin typeface="+mj-lt"/>
                  </a:rPr>
                  <a:t> in:</a:t>
                </a:r>
              </a:p>
            </p:txBody>
          </p:sp>
          <p:sp>
            <p:nvSpPr>
              <p:cNvPr id="59" name="Tekstvak 33"/>
              <p:cNvSpPr txBox="1"/>
              <p:nvPr userDrawn="1"/>
            </p:nvSpPr>
            <p:spPr>
              <a:xfrm>
                <a:off x="9562429" y="4396489"/>
                <a:ext cx="3744016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Verwijder de bestaande foto en klik op het icoon, om een foto in te voegen:</a:t>
                </a: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Zoek de gewenste foto en dubbelklik hierop.</a:t>
                </a:r>
                <a:br>
                  <a:rPr lang="en-US" sz="1200" b="0" cap="none" baseline="0" dirty="0" smtClean="0">
                    <a:solidFill>
                      <a:schemeClr val="tx1"/>
                    </a:solidFill>
                  </a:rPr>
                </a:b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Staat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de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afbeelding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er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niet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goed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in? Selecteer de foto, klik ‘Format’ in het lint en selecteer ‘Crop’.</a:t>
                </a: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De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afbeelding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is nu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te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verschuiven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, door met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een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linkermuisklik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vast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te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houden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op de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afbeelding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en de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muis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naar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de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gewenste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richting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te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bewegen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.</a:t>
                </a:r>
                <a:br>
                  <a:rPr lang="en-US" sz="1200" b="0" cap="none" baseline="0" dirty="0" smtClean="0">
                    <a:solidFill>
                      <a:schemeClr val="tx1"/>
                    </a:solidFill>
                  </a:rPr>
                </a:b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200" b="0" cap="none" baseline="0" dirty="0" smtClean="0">
                    <a:solidFill>
                      <a:schemeClr val="tx1"/>
                    </a:solidFill>
                  </a:rPr>
                </a:b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nl-NL" sz="1200" kern="1200" dirty="0" smtClean="0">
                  <a:solidFill>
                    <a:schemeClr val="tx1"/>
                  </a:solidFill>
                  <a:effectLst/>
                </a:endParaRPr>
              </a:p>
            </p:txBody>
          </p:sp>
        </p:grpSp>
        <p:pic>
          <p:nvPicPr>
            <p:cNvPr id="55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0048" y="1069396"/>
              <a:ext cx="1255642" cy="641596"/>
            </a:xfrm>
            <a:prstGeom prst="round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60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1" b="11520"/>
          <a:stretch/>
        </p:blipFill>
        <p:spPr bwMode="auto">
          <a:xfrm>
            <a:off x="12835160" y="2740458"/>
            <a:ext cx="523875" cy="811102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Groep 55"/>
          <p:cNvGrpSpPr/>
          <p:nvPr userDrawn="1"/>
        </p:nvGrpSpPr>
        <p:grpSpPr>
          <a:xfrm>
            <a:off x="-2210814" y="1"/>
            <a:ext cx="2457937" cy="2647071"/>
            <a:chOff x="-2187867" y="1"/>
            <a:chExt cx="2183512" cy="2647071"/>
          </a:xfrm>
        </p:grpSpPr>
        <p:sp>
          <p:nvSpPr>
            <p:cNvPr id="61" name="Rechthoek 60"/>
            <p:cNvSpPr/>
            <p:nvPr userDrawn="1"/>
          </p:nvSpPr>
          <p:spPr>
            <a:xfrm>
              <a:off x="-2187867" y="1"/>
              <a:ext cx="2183512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800" b="1" dirty="0" smtClean="0">
                  <a:solidFill>
                    <a:schemeClr val="tx2"/>
                  </a:solidFill>
                </a:rPr>
                <a:t>TEXT LEVELS</a:t>
              </a:r>
              <a:endParaRPr lang="nl-NL" sz="1800" b="1" dirty="0">
                <a:solidFill>
                  <a:schemeClr val="tx2"/>
                </a:solidFill>
              </a:endParaRPr>
            </a:p>
          </p:txBody>
        </p:sp>
        <p:sp>
          <p:nvSpPr>
            <p:cNvPr id="62" name="Afgeronde rechthoek 61"/>
            <p:cNvSpPr/>
            <p:nvPr userDrawn="1"/>
          </p:nvSpPr>
          <p:spPr>
            <a:xfrm>
              <a:off x="-1350273" y="507640"/>
              <a:ext cx="514662" cy="506526"/>
            </a:xfrm>
            <a:prstGeom prst="roundRect">
              <a:avLst>
                <a:gd name="adj" fmla="val 10944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63" name="Groep 62"/>
            <p:cNvGrpSpPr/>
            <p:nvPr userDrawn="1"/>
          </p:nvGrpSpPr>
          <p:grpSpPr>
            <a:xfrm>
              <a:off x="-1263129" y="593931"/>
              <a:ext cx="340374" cy="333944"/>
              <a:chOff x="6366933" y="309013"/>
              <a:chExt cx="1901295" cy="1861668"/>
            </a:xfrm>
            <a:solidFill>
              <a:schemeClr val="tx1"/>
            </a:solidFill>
          </p:grpSpPr>
          <p:sp>
            <p:nvSpPr>
              <p:cNvPr id="88" name="Rechthoek 87"/>
              <p:cNvSpPr/>
              <p:nvPr userDrawn="1"/>
            </p:nvSpPr>
            <p:spPr>
              <a:xfrm>
                <a:off x="6608189" y="535149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Rechthoek 88"/>
              <p:cNvSpPr/>
              <p:nvPr userDrawn="1"/>
            </p:nvSpPr>
            <p:spPr>
              <a:xfrm>
                <a:off x="6608189" y="1512611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Rechthoek 89"/>
              <p:cNvSpPr/>
              <p:nvPr userDrawn="1"/>
            </p:nvSpPr>
            <p:spPr>
              <a:xfrm>
                <a:off x="6608189" y="1780625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Rechthoek 90"/>
              <p:cNvSpPr/>
              <p:nvPr userDrawn="1"/>
            </p:nvSpPr>
            <p:spPr>
              <a:xfrm>
                <a:off x="7252238" y="535149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Rechthoek 91"/>
              <p:cNvSpPr/>
              <p:nvPr userDrawn="1"/>
            </p:nvSpPr>
            <p:spPr>
              <a:xfrm>
                <a:off x="7252238" y="1512611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Rechthoek 92"/>
              <p:cNvSpPr/>
              <p:nvPr userDrawn="1"/>
            </p:nvSpPr>
            <p:spPr>
              <a:xfrm>
                <a:off x="7252238" y="1780625"/>
                <a:ext cx="1777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" name="Rechthoek 93"/>
              <p:cNvSpPr/>
              <p:nvPr userDrawn="1"/>
            </p:nvSpPr>
            <p:spPr>
              <a:xfrm>
                <a:off x="7252238" y="854236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Rechthoek 94"/>
              <p:cNvSpPr/>
              <p:nvPr userDrawn="1"/>
            </p:nvSpPr>
            <p:spPr>
              <a:xfrm>
                <a:off x="7252238" y="1191263"/>
                <a:ext cx="606415" cy="1990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Rechthoek 95"/>
              <p:cNvSpPr/>
              <p:nvPr userDrawn="1"/>
            </p:nvSpPr>
            <p:spPr>
              <a:xfrm>
                <a:off x="7252238" y="309013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Rechthoek 96"/>
              <p:cNvSpPr/>
              <p:nvPr userDrawn="1"/>
            </p:nvSpPr>
            <p:spPr>
              <a:xfrm>
                <a:off x="7252238" y="2021132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Vrije vorm 97"/>
              <p:cNvSpPr/>
              <p:nvPr userDrawn="1"/>
            </p:nvSpPr>
            <p:spPr>
              <a:xfrm flipH="1">
                <a:off x="6366933" y="804333"/>
                <a:ext cx="762000" cy="575734"/>
              </a:xfrm>
              <a:custGeom>
                <a:avLst/>
                <a:gdLst>
                  <a:gd name="connsiteX0" fmla="*/ 635000 w 762000"/>
                  <a:gd name="connsiteY0" fmla="*/ 0 h 575734"/>
                  <a:gd name="connsiteX1" fmla="*/ 482600 w 762000"/>
                  <a:gd name="connsiteY1" fmla="*/ 203200 h 575734"/>
                  <a:gd name="connsiteX2" fmla="*/ 762000 w 762000"/>
                  <a:gd name="connsiteY2" fmla="*/ 203200 h 575734"/>
                  <a:gd name="connsiteX3" fmla="*/ 762000 w 762000"/>
                  <a:gd name="connsiteY3" fmla="*/ 364067 h 575734"/>
                  <a:gd name="connsiteX4" fmla="*/ 482600 w 762000"/>
                  <a:gd name="connsiteY4" fmla="*/ 364067 h 575734"/>
                  <a:gd name="connsiteX5" fmla="*/ 635000 w 762000"/>
                  <a:gd name="connsiteY5" fmla="*/ 575734 h 575734"/>
                  <a:gd name="connsiteX6" fmla="*/ 524933 w 762000"/>
                  <a:gd name="connsiteY6" fmla="*/ 575734 h 575734"/>
                  <a:gd name="connsiteX7" fmla="*/ 0 w 762000"/>
                  <a:gd name="connsiteY7" fmla="*/ 313267 h 575734"/>
                  <a:gd name="connsiteX8" fmla="*/ 533400 w 762000"/>
                  <a:gd name="connsiteY8" fmla="*/ 0 h 575734"/>
                  <a:gd name="connsiteX9" fmla="*/ 635000 w 762000"/>
                  <a:gd name="connsiteY9" fmla="*/ 0 h 57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0" h="575734">
                    <a:moveTo>
                      <a:pt x="635000" y="0"/>
                    </a:moveTo>
                    <a:lnTo>
                      <a:pt x="482600" y="203200"/>
                    </a:lnTo>
                    <a:lnTo>
                      <a:pt x="762000" y="203200"/>
                    </a:lnTo>
                    <a:lnTo>
                      <a:pt x="762000" y="364067"/>
                    </a:lnTo>
                    <a:lnTo>
                      <a:pt x="482600" y="364067"/>
                    </a:lnTo>
                    <a:lnTo>
                      <a:pt x="635000" y="575734"/>
                    </a:lnTo>
                    <a:lnTo>
                      <a:pt x="524933" y="575734"/>
                    </a:lnTo>
                    <a:lnTo>
                      <a:pt x="0" y="313267"/>
                    </a:lnTo>
                    <a:lnTo>
                      <a:pt x="53340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64" name="Textfield placeholder"/>
            <p:cNvSpPr txBox="1">
              <a:spLocks/>
            </p:cNvSpPr>
            <p:nvPr userDrawn="1"/>
          </p:nvSpPr>
          <p:spPr>
            <a:xfrm>
              <a:off x="-1720893" y="1297534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5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1050" b="0" dirty="0" smtClean="0"/>
                <a:t>Plain text</a:t>
              </a:r>
            </a:p>
          </p:txBody>
        </p:sp>
        <p:sp>
          <p:nvSpPr>
            <p:cNvPr id="65" name="Ovaal 64"/>
            <p:cNvSpPr/>
            <p:nvPr userDrawn="1"/>
          </p:nvSpPr>
          <p:spPr>
            <a:xfrm>
              <a:off x="-2044474" y="1270890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1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66" name="Ovaal 65"/>
            <p:cNvSpPr/>
            <p:nvPr userDrawn="1"/>
          </p:nvSpPr>
          <p:spPr>
            <a:xfrm>
              <a:off x="-2044474" y="1607046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2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67" name="Ovaal 66"/>
            <p:cNvSpPr/>
            <p:nvPr userDrawn="1"/>
          </p:nvSpPr>
          <p:spPr>
            <a:xfrm>
              <a:off x="-2044474" y="1943203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3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68" name="Textfield placeholder"/>
            <p:cNvSpPr txBox="1">
              <a:spLocks/>
            </p:cNvSpPr>
            <p:nvPr userDrawn="1"/>
          </p:nvSpPr>
          <p:spPr>
            <a:xfrm>
              <a:off x="-1720893" y="1633691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5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1" indent="-92075" algn="l" defTabSz="914400" rtl="0" eaLnBrk="1" fontAlgn="auto" latinLnBrk="0" hangingPunct="1">
                <a:lnSpc>
                  <a:spcPts val="216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Eerste </a:t>
              </a:r>
              <a:r>
                <a:rPr kumimoji="0" lang="nl-NL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bullet</a:t>
              </a: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 niveau</a:t>
              </a:r>
            </a:p>
          </p:txBody>
        </p:sp>
        <p:sp>
          <p:nvSpPr>
            <p:cNvPr id="69" name="Textfield placeholder"/>
            <p:cNvSpPr txBox="1">
              <a:spLocks/>
            </p:cNvSpPr>
            <p:nvPr userDrawn="1"/>
          </p:nvSpPr>
          <p:spPr>
            <a:xfrm>
              <a:off x="-1720893" y="1969847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5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1" indent="-92075" algn="l" defTabSz="914400" rtl="0" eaLnBrk="1" fontAlgn="auto" latinLnBrk="0" hangingPunct="1">
                <a:lnSpc>
                  <a:spcPts val="216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87BBE2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Tweede </a:t>
              </a:r>
              <a:r>
                <a:rPr kumimoji="0" lang="nl-NL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bullet</a:t>
              </a: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 niveau</a:t>
              </a:r>
            </a:p>
          </p:txBody>
        </p:sp>
        <p:sp>
          <p:nvSpPr>
            <p:cNvPr id="70" name="Afgeronde rechthoek 69"/>
            <p:cNvSpPr/>
            <p:nvPr userDrawn="1"/>
          </p:nvSpPr>
          <p:spPr>
            <a:xfrm>
              <a:off x="-2020805" y="507640"/>
              <a:ext cx="514662" cy="506526"/>
            </a:xfrm>
            <a:prstGeom prst="roundRect">
              <a:avLst>
                <a:gd name="adj" fmla="val 10944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71" name="Groep 70"/>
            <p:cNvGrpSpPr/>
            <p:nvPr userDrawn="1"/>
          </p:nvGrpSpPr>
          <p:grpSpPr>
            <a:xfrm>
              <a:off x="-1933661" y="593931"/>
              <a:ext cx="340374" cy="333944"/>
              <a:chOff x="3708400" y="309013"/>
              <a:chExt cx="1901295" cy="1861668"/>
            </a:xfrm>
            <a:solidFill>
              <a:schemeClr val="tx1"/>
            </a:solidFill>
          </p:grpSpPr>
          <p:sp>
            <p:nvSpPr>
              <p:cNvPr id="77" name="Rechthoek 76"/>
              <p:cNvSpPr/>
              <p:nvPr userDrawn="1"/>
            </p:nvSpPr>
            <p:spPr>
              <a:xfrm>
                <a:off x="3949656" y="535149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Rechthoek 77"/>
              <p:cNvSpPr/>
              <p:nvPr userDrawn="1"/>
            </p:nvSpPr>
            <p:spPr>
              <a:xfrm>
                <a:off x="3949656" y="1512611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Rechthoek 78"/>
              <p:cNvSpPr/>
              <p:nvPr userDrawn="1"/>
            </p:nvSpPr>
            <p:spPr>
              <a:xfrm>
                <a:off x="3949656" y="1780625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Rechthoek 79"/>
              <p:cNvSpPr/>
              <p:nvPr userDrawn="1"/>
            </p:nvSpPr>
            <p:spPr>
              <a:xfrm>
                <a:off x="4593705" y="535149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Rechthoek 80"/>
              <p:cNvSpPr/>
              <p:nvPr userDrawn="1"/>
            </p:nvSpPr>
            <p:spPr>
              <a:xfrm>
                <a:off x="4593705" y="1512611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Rechthoek 81"/>
              <p:cNvSpPr/>
              <p:nvPr userDrawn="1"/>
            </p:nvSpPr>
            <p:spPr>
              <a:xfrm>
                <a:off x="4593705" y="1780625"/>
                <a:ext cx="1777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/>
              <p:cNvSpPr/>
              <p:nvPr userDrawn="1"/>
            </p:nvSpPr>
            <p:spPr>
              <a:xfrm>
                <a:off x="4593705" y="854236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/>
              <p:cNvSpPr/>
              <p:nvPr userDrawn="1"/>
            </p:nvSpPr>
            <p:spPr>
              <a:xfrm>
                <a:off x="4593705" y="1191263"/>
                <a:ext cx="606415" cy="1990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Rechthoek 84"/>
              <p:cNvSpPr/>
              <p:nvPr userDrawn="1"/>
            </p:nvSpPr>
            <p:spPr>
              <a:xfrm>
                <a:off x="4593705" y="309013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Rechthoek 85"/>
              <p:cNvSpPr/>
              <p:nvPr userDrawn="1"/>
            </p:nvSpPr>
            <p:spPr>
              <a:xfrm>
                <a:off x="4593705" y="2021132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Vrije vorm 86"/>
              <p:cNvSpPr/>
              <p:nvPr userDrawn="1"/>
            </p:nvSpPr>
            <p:spPr>
              <a:xfrm>
                <a:off x="3708400" y="804333"/>
                <a:ext cx="762000" cy="575734"/>
              </a:xfrm>
              <a:custGeom>
                <a:avLst/>
                <a:gdLst>
                  <a:gd name="connsiteX0" fmla="*/ 635000 w 762000"/>
                  <a:gd name="connsiteY0" fmla="*/ 0 h 575734"/>
                  <a:gd name="connsiteX1" fmla="*/ 482600 w 762000"/>
                  <a:gd name="connsiteY1" fmla="*/ 203200 h 575734"/>
                  <a:gd name="connsiteX2" fmla="*/ 762000 w 762000"/>
                  <a:gd name="connsiteY2" fmla="*/ 203200 h 575734"/>
                  <a:gd name="connsiteX3" fmla="*/ 762000 w 762000"/>
                  <a:gd name="connsiteY3" fmla="*/ 364067 h 575734"/>
                  <a:gd name="connsiteX4" fmla="*/ 482600 w 762000"/>
                  <a:gd name="connsiteY4" fmla="*/ 364067 h 575734"/>
                  <a:gd name="connsiteX5" fmla="*/ 635000 w 762000"/>
                  <a:gd name="connsiteY5" fmla="*/ 575734 h 575734"/>
                  <a:gd name="connsiteX6" fmla="*/ 524933 w 762000"/>
                  <a:gd name="connsiteY6" fmla="*/ 575734 h 575734"/>
                  <a:gd name="connsiteX7" fmla="*/ 0 w 762000"/>
                  <a:gd name="connsiteY7" fmla="*/ 313267 h 575734"/>
                  <a:gd name="connsiteX8" fmla="*/ 533400 w 762000"/>
                  <a:gd name="connsiteY8" fmla="*/ 0 h 575734"/>
                  <a:gd name="connsiteX9" fmla="*/ 635000 w 762000"/>
                  <a:gd name="connsiteY9" fmla="*/ 0 h 57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0" h="575734">
                    <a:moveTo>
                      <a:pt x="635000" y="0"/>
                    </a:moveTo>
                    <a:lnTo>
                      <a:pt x="482600" y="203200"/>
                    </a:lnTo>
                    <a:lnTo>
                      <a:pt x="762000" y="203200"/>
                    </a:lnTo>
                    <a:lnTo>
                      <a:pt x="762000" y="364067"/>
                    </a:lnTo>
                    <a:lnTo>
                      <a:pt x="482600" y="364067"/>
                    </a:lnTo>
                    <a:lnTo>
                      <a:pt x="635000" y="575734"/>
                    </a:lnTo>
                    <a:lnTo>
                      <a:pt x="524933" y="575734"/>
                    </a:lnTo>
                    <a:lnTo>
                      <a:pt x="0" y="313267"/>
                    </a:lnTo>
                    <a:lnTo>
                      <a:pt x="53340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72" name="Rechte verbindingslijn 71"/>
            <p:cNvCxnSpPr/>
            <p:nvPr userDrawn="1"/>
          </p:nvCxnSpPr>
          <p:spPr>
            <a:xfrm>
              <a:off x="-2044474" y="384987"/>
              <a:ext cx="173264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/>
            <p:cNvCxnSpPr/>
            <p:nvPr userDrawn="1"/>
          </p:nvCxnSpPr>
          <p:spPr>
            <a:xfrm>
              <a:off x="-2044474" y="1155454"/>
              <a:ext cx="173264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73"/>
            <p:cNvCxnSpPr/>
            <p:nvPr userDrawn="1"/>
          </p:nvCxnSpPr>
          <p:spPr>
            <a:xfrm>
              <a:off x="-2044474" y="2647072"/>
              <a:ext cx="173264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al 74"/>
            <p:cNvSpPr/>
            <p:nvPr userDrawn="1"/>
          </p:nvSpPr>
          <p:spPr>
            <a:xfrm>
              <a:off x="-2044474" y="2253722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4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76" name="Textfield placeholder"/>
            <p:cNvSpPr txBox="1">
              <a:spLocks/>
            </p:cNvSpPr>
            <p:nvPr userDrawn="1"/>
          </p:nvSpPr>
          <p:spPr>
            <a:xfrm>
              <a:off x="-1720893" y="2280366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5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1050" b="1" dirty="0" smtClean="0">
                  <a:solidFill>
                    <a:schemeClr val="tx2"/>
                  </a:solidFill>
                </a:rPr>
                <a:t>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629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>
            <a:lvl1pPr>
              <a:tabLst/>
              <a:defRPr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ijdelijke aanduiding voor datum 3" hidden="1"/>
          <p:cNvSpPr>
            <a:spLocks noGrp="1"/>
          </p:cNvSpPr>
          <p:nvPr>
            <p:ph type="dt" sz="half" idx="10"/>
          </p:nvPr>
        </p:nvSpPr>
        <p:spPr>
          <a:xfrm>
            <a:off x="324247" y="6489195"/>
            <a:ext cx="273537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Copyright SIDN - 2013</a:t>
            </a:r>
            <a:endParaRPr lang="en-GB" dirty="0"/>
          </a:p>
        </p:txBody>
      </p:sp>
      <p:sp>
        <p:nvSpPr>
          <p:cNvPr id="6" name="Tijdelijke aanduiding voor dianummer 5" hidden="1"/>
          <p:cNvSpPr>
            <a:spLocks noGrp="1"/>
          </p:cNvSpPr>
          <p:nvPr>
            <p:ph type="sldNum" sz="quarter" idx="12"/>
          </p:nvPr>
        </p:nvSpPr>
        <p:spPr>
          <a:xfrm>
            <a:off x="4665080" y="6489195"/>
            <a:ext cx="2839614" cy="365125"/>
          </a:xfrm>
          <a:prstGeom prst="rect">
            <a:avLst/>
          </a:prstGeom>
        </p:spPr>
        <p:txBody>
          <a:bodyPr/>
          <a:lstStyle/>
          <a:p>
            <a:fld id="{3306BE86-9363-42CA-8E11-0F3C0D4BAB2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kstvak 6"/>
          <p:cNvSpPr txBox="1"/>
          <p:nvPr userDrawn="1"/>
        </p:nvSpPr>
        <p:spPr>
          <a:xfrm>
            <a:off x="3078443" y="-408861"/>
            <a:ext cx="9091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 smtClean="0">
                <a:solidFill>
                  <a:schemeClr val="tx2"/>
                </a:solidFill>
              </a:rPr>
              <a:t>100% tekst</a:t>
            </a:r>
          </a:p>
        </p:txBody>
      </p:sp>
      <p:grpSp>
        <p:nvGrpSpPr>
          <p:cNvPr id="47" name="Groep 46"/>
          <p:cNvGrpSpPr/>
          <p:nvPr userDrawn="1"/>
        </p:nvGrpSpPr>
        <p:grpSpPr>
          <a:xfrm>
            <a:off x="-2210814" y="1"/>
            <a:ext cx="2457937" cy="2647071"/>
            <a:chOff x="-2187867" y="1"/>
            <a:chExt cx="2183512" cy="2647071"/>
          </a:xfrm>
        </p:grpSpPr>
        <p:sp>
          <p:nvSpPr>
            <p:cNvPr id="48" name="Rechthoek 47"/>
            <p:cNvSpPr/>
            <p:nvPr userDrawn="1"/>
          </p:nvSpPr>
          <p:spPr>
            <a:xfrm>
              <a:off x="-2187867" y="1"/>
              <a:ext cx="2183512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800" b="1" dirty="0" smtClean="0">
                  <a:solidFill>
                    <a:schemeClr val="tx2"/>
                  </a:solidFill>
                </a:rPr>
                <a:t>TEXT LEVELS</a:t>
              </a:r>
              <a:endParaRPr lang="nl-NL" sz="1800" b="1" dirty="0">
                <a:solidFill>
                  <a:schemeClr val="tx2"/>
                </a:solidFill>
              </a:endParaRPr>
            </a:p>
          </p:txBody>
        </p:sp>
        <p:sp>
          <p:nvSpPr>
            <p:cNvPr id="49" name="Afgeronde rechthoek 48"/>
            <p:cNvSpPr/>
            <p:nvPr userDrawn="1"/>
          </p:nvSpPr>
          <p:spPr>
            <a:xfrm>
              <a:off x="-1350273" y="507640"/>
              <a:ext cx="514662" cy="506526"/>
            </a:xfrm>
            <a:prstGeom prst="roundRect">
              <a:avLst>
                <a:gd name="adj" fmla="val 10944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50" name="Groep 49"/>
            <p:cNvGrpSpPr/>
            <p:nvPr userDrawn="1"/>
          </p:nvGrpSpPr>
          <p:grpSpPr>
            <a:xfrm>
              <a:off x="-1263129" y="593931"/>
              <a:ext cx="340374" cy="333944"/>
              <a:chOff x="6366933" y="309013"/>
              <a:chExt cx="1901295" cy="1861668"/>
            </a:xfrm>
            <a:solidFill>
              <a:schemeClr val="tx1"/>
            </a:solidFill>
          </p:grpSpPr>
          <p:sp>
            <p:nvSpPr>
              <p:cNvPr id="75" name="Rechthoek 74"/>
              <p:cNvSpPr/>
              <p:nvPr userDrawn="1"/>
            </p:nvSpPr>
            <p:spPr>
              <a:xfrm>
                <a:off x="6608189" y="535149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6" name="Rechthoek 75"/>
              <p:cNvSpPr/>
              <p:nvPr userDrawn="1"/>
            </p:nvSpPr>
            <p:spPr>
              <a:xfrm>
                <a:off x="6608189" y="1512611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" name="Rechthoek 76"/>
              <p:cNvSpPr/>
              <p:nvPr userDrawn="1"/>
            </p:nvSpPr>
            <p:spPr>
              <a:xfrm>
                <a:off x="6608189" y="1780625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Rechthoek 77"/>
              <p:cNvSpPr/>
              <p:nvPr userDrawn="1"/>
            </p:nvSpPr>
            <p:spPr>
              <a:xfrm>
                <a:off x="7252238" y="535149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Rechthoek 78"/>
              <p:cNvSpPr/>
              <p:nvPr userDrawn="1"/>
            </p:nvSpPr>
            <p:spPr>
              <a:xfrm>
                <a:off x="7252238" y="1512611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Rechthoek 79"/>
              <p:cNvSpPr/>
              <p:nvPr userDrawn="1"/>
            </p:nvSpPr>
            <p:spPr>
              <a:xfrm>
                <a:off x="7252238" y="1780625"/>
                <a:ext cx="1777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Rechthoek 80"/>
              <p:cNvSpPr/>
              <p:nvPr userDrawn="1"/>
            </p:nvSpPr>
            <p:spPr>
              <a:xfrm>
                <a:off x="7252238" y="854236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Rechthoek 81"/>
              <p:cNvSpPr/>
              <p:nvPr userDrawn="1"/>
            </p:nvSpPr>
            <p:spPr>
              <a:xfrm>
                <a:off x="7252238" y="1191263"/>
                <a:ext cx="606415" cy="1990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/>
              <p:cNvSpPr/>
              <p:nvPr userDrawn="1"/>
            </p:nvSpPr>
            <p:spPr>
              <a:xfrm>
                <a:off x="7252238" y="309013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/>
              <p:cNvSpPr/>
              <p:nvPr userDrawn="1"/>
            </p:nvSpPr>
            <p:spPr>
              <a:xfrm>
                <a:off x="7252238" y="2021132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Vrije vorm 84"/>
              <p:cNvSpPr/>
              <p:nvPr userDrawn="1"/>
            </p:nvSpPr>
            <p:spPr>
              <a:xfrm flipH="1">
                <a:off x="6366933" y="804333"/>
                <a:ext cx="762000" cy="575734"/>
              </a:xfrm>
              <a:custGeom>
                <a:avLst/>
                <a:gdLst>
                  <a:gd name="connsiteX0" fmla="*/ 635000 w 762000"/>
                  <a:gd name="connsiteY0" fmla="*/ 0 h 575734"/>
                  <a:gd name="connsiteX1" fmla="*/ 482600 w 762000"/>
                  <a:gd name="connsiteY1" fmla="*/ 203200 h 575734"/>
                  <a:gd name="connsiteX2" fmla="*/ 762000 w 762000"/>
                  <a:gd name="connsiteY2" fmla="*/ 203200 h 575734"/>
                  <a:gd name="connsiteX3" fmla="*/ 762000 w 762000"/>
                  <a:gd name="connsiteY3" fmla="*/ 364067 h 575734"/>
                  <a:gd name="connsiteX4" fmla="*/ 482600 w 762000"/>
                  <a:gd name="connsiteY4" fmla="*/ 364067 h 575734"/>
                  <a:gd name="connsiteX5" fmla="*/ 635000 w 762000"/>
                  <a:gd name="connsiteY5" fmla="*/ 575734 h 575734"/>
                  <a:gd name="connsiteX6" fmla="*/ 524933 w 762000"/>
                  <a:gd name="connsiteY6" fmla="*/ 575734 h 575734"/>
                  <a:gd name="connsiteX7" fmla="*/ 0 w 762000"/>
                  <a:gd name="connsiteY7" fmla="*/ 313267 h 575734"/>
                  <a:gd name="connsiteX8" fmla="*/ 533400 w 762000"/>
                  <a:gd name="connsiteY8" fmla="*/ 0 h 575734"/>
                  <a:gd name="connsiteX9" fmla="*/ 635000 w 762000"/>
                  <a:gd name="connsiteY9" fmla="*/ 0 h 57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0" h="575734">
                    <a:moveTo>
                      <a:pt x="635000" y="0"/>
                    </a:moveTo>
                    <a:lnTo>
                      <a:pt x="482600" y="203200"/>
                    </a:lnTo>
                    <a:lnTo>
                      <a:pt x="762000" y="203200"/>
                    </a:lnTo>
                    <a:lnTo>
                      <a:pt x="762000" y="364067"/>
                    </a:lnTo>
                    <a:lnTo>
                      <a:pt x="482600" y="364067"/>
                    </a:lnTo>
                    <a:lnTo>
                      <a:pt x="635000" y="575734"/>
                    </a:lnTo>
                    <a:lnTo>
                      <a:pt x="524933" y="575734"/>
                    </a:lnTo>
                    <a:lnTo>
                      <a:pt x="0" y="313267"/>
                    </a:lnTo>
                    <a:lnTo>
                      <a:pt x="53340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51" name="Textfield placeholder"/>
            <p:cNvSpPr txBox="1">
              <a:spLocks/>
            </p:cNvSpPr>
            <p:nvPr userDrawn="1"/>
          </p:nvSpPr>
          <p:spPr>
            <a:xfrm>
              <a:off x="-1720893" y="1297534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1050" b="0" dirty="0" smtClean="0"/>
                <a:t>Plain text</a:t>
              </a:r>
            </a:p>
          </p:txBody>
        </p:sp>
        <p:sp>
          <p:nvSpPr>
            <p:cNvPr id="52" name="Ovaal 51"/>
            <p:cNvSpPr/>
            <p:nvPr userDrawn="1"/>
          </p:nvSpPr>
          <p:spPr>
            <a:xfrm>
              <a:off x="-2044474" y="1270890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1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53" name="Ovaal 52"/>
            <p:cNvSpPr/>
            <p:nvPr userDrawn="1"/>
          </p:nvSpPr>
          <p:spPr>
            <a:xfrm>
              <a:off x="-2044474" y="1607046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2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54" name="Ovaal 53"/>
            <p:cNvSpPr/>
            <p:nvPr userDrawn="1"/>
          </p:nvSpPr>
          <p:spPr>
            <a:xfrm>
              <a:off x="-2044474" y="1943203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3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55" name="Textfield placeholder"/>
            <p:cNvSpPr txBox="1">
              <a:spLocks/>
            </p:cNvSpPr>
            <p:nvPr userDrawn="1"/>
          </p:nvSpPr>
          <p:spPr>
            <a:xfrm>
              <a:off x="-1720893" y="1633691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1" indent="-92075" algn="l" defTabSz="914400" rtl="0" eaLnBrk="1" fontAlgn="auto" latinLnBrk="0" hangingPunct="1">
                <a:lnSpc>
                  <a:spcPts val="216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Eerste </a:t>
              </a:r>
              <a:r>
                <a:rPr kumimoji="0" lang="nl-NL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bullet</a:t>
              </a: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 niveau</a:t>
              </a:r>
            </a:p>
          </p:txBody>
        </p:sp>
        <p:sp>
          <p:nvSpPr>
            <p:cNvPr id="56" name="Textfield placeholder"/>
            <p:cNvSpPr txBox="1">
              <a:spLocks/>
            </p:cNvSpPr>
            <p:nvPr userDrawn="1"/>
          </p:nvSpPr>
          <p:spPr>
            <a:xfrm>
              <a:off x="-1720893" y="1969847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1" indent="-92075" algn="l" defTabSz="914400" rtl="0" eaLnBrk="1" fontAlgn="auto" latinLnBrk="0" hangingPunct="1">
                <a:lnSpc>
                  <a:spcPts val="216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87BBE2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Tweede </a:t>
              </a:r>
              <a:r>
                <a:rPr kumimoji="0" lang="nl-NL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bullet</a:t>
              </a: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 niveau</a:t>
              </a:r>
            </a:p>
          </p:txBody>
        </p:sp>
        <p:sp>
          <p:nvSpPr>
            <p:cNvPr id="57" name="Afgeronde rechthoek 56"/>
            <p:cNvSpPr/>
            <p:nvPr userDrawn="1"/>
          </p:nvSpPr>
          <p:spPr>
            <a:xfrm>
              <a:off x="-2020805" y="507640"/>
              <a:ext cx="514662" cy="506526"/>
            </a:xfrm>
            <a:prstGeom prst="roundRect">
              <a:avLst>
                <a:gd name="adj" fmla="val 10944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58" name="Groep 57"/>
            <p:cNvGrpSpPr/>
            <p:nvPr userDrawn="1"/>
          </p:nvGrpSpPr>
          <p:grpSpPr>
            <a:xfrm>
              <a:off x="-1933661" y="593931"/>
              <a:ext cx="340374" cy="333944"/>
              <a:chOff x="3708400" y="309013"/>
              <a:chExt cx="1901295" cy="1861668"/>
            </a:xfrm>
            <a:solidFill>
              <a:schemeClr val="tx1"/>
            </a:solidFill>
          </p:grpSpPr>
          <p:sp>
            <p:nvSpPr>
              <p:cNvPr id="64" name="Rechthoek 63"/>
              <p:cNvSpPr/>
              <p:nvPr userDrawn="1"/>
            </p:nvSpPr>
            <p:spPr>
              <a:xfrm>
                <a:off x="3949656" y="535149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hthoek 64"/>
              <p:cNvSpPr/>
              <p:nvPr userDrawn="1"/>
            </p:nvSpPr>
            <p:spPr>
              <a:xfrm>
                <a:off x="3949656" y="1512611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" name="Rechthoek 65"/>
              <p:cNvSpPr/>
              <p:nvPr userDrawn="1"/>
            </p:nvSpPr>
            <p:spPr>
              <a:xfrm>
                <a:off x="3949656" y="1780625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7" name="Rechthoek 66"/>
              <p:cNvSpPr/>
              <p:nvPr userDrawn="1"/>
            </p:nvSpPr>
            <p:spPr>
              <a:xfrm>
                <a:off x="4593705" y="535149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8" name="Rechthoek 67"/>
              <p:cNvSpPr/>
              <p:nvPr userDrawn="1"/>
            </p:nvSpPr>
            <p:spPr>
              <a:xfrm>
                <a:off x="4593705" y="1512611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9" name="Rechthoek 68"/>
              <p:cNvSpPr/>
              <p:nvPr userDrawn="1"/>
            </p:nvSpPr>
            <p:spPr>
              <a:xfrm>
                <a:off x="4593705" y="1780625"/>
                <a:ext cx="1777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0" name="Rechthoek 69"/>
              <p:cNvSpPr/>
              <p:nvPr userDrawn="1"/>
            </p:nvSpPr>
            <p:spPr>
              <a:xfrm>
                <a:off x="4593705" y="854236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1" name="Rechthoek 70"/>
              <p:cNvSpPr/>
              <p:nvPr userDrawn="1"/>
            </p:nvSpPr>
            <p:spPr>
              <a:xfrm>
                <a:off x="4593705" y="1191263"/>
                <a:ext cx="606415" cy="1990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2" name="Rechthoek 71"/>
              <p:cNvSpPr/>
              <p:nvPr userDrawn="1"/>
            </p:nvSpPr>
            <p:spPr>
              <a:xfrm>
                <a:off x="4593705" y="309013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3" name="Rechthoek 72"/>
              <p:cNvSpPr/>
              <p:nvPr userDrawn="1"/>
            </p:nvSpPr>
            <p:spPr>
              <a:xfrm>
                <a:off x="4593705" y="2021132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4" name="Vrije vorm 73"/>
              <p:cNvSpPr/>
              <p:nvPr userDrawn="1"/>
            </p:nvSpPr>
            <p:spPr>
              <a:xfrm>
                <a:off x="3708400" y="804333"/>
                <a:ext cx="762000" cy="575734"/>
              </a:xfrm>
              <a:custGeom>
                <a:avLst/>
                <a:gdLst>
                  <a:gd name="connsiteX0" fmla="*/ 635000 w 762000"/>
                  <a:gd name="connsiteY0" fmla="*/ 0 h 575734"/>
                  <a:gd name="connsiteX1" fmla="*/ 482600 w 762000"/>
                  <a:gd name="connsiteY1" fmla="*/ 203200 h 575734"/>
                  <a:gd name="connsiteX2" fmla="*/ 762000 w 762000"/>
                  <a:gd name="connsiteY2" fmla="*/ 203200 h 575734"/>
                  <a:gd name="connsiteX3" fmla="*/ 762000 w 762000"/>
                  <a:gd name="connsiteY3" fmla="*/ 364067 h 575734"/>
                  <a:gd name="connsiteX4" fmla="*/ 482600 w 762000"/>
                  <a:gd name="connsiteY4" fmla="*/ 364067 h 575734"/>
                  <a:gd name="connsiteX5" fmla="*/ 635000 w 762000"/>
                  <a:gd name="connsiteY5" fmla="*/ 575734 h 575734"/>
                  <a:gd name="connsiteX6" fmla="*/ 524933 w 762000"/>
                  <a:gd name="connsiteY6" fmla="*/ 575734 h 575734"/>
                  <a:gd name="connsiteX7" fmla="*/ 0 w 762000"/>
                  <a:gd name="connsiteY7" fmla="*/ 313267 h 575734"/>
                  <a:gd name="connsiteX8" fmla="*/ 533400 w 762000"/>
                  <a:gd name="connsiteY8" fmla="*/ 0 h 575734"/>
                  <a:gd name="connsiteX9" fmla="*/ 635000 w 762000"/>
                  <a:gd name="connsiteY9" fmla="*/ 0 h 57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0" h="575734">
                    <a:moveTo>
                      <a:pt x="635000" y="0"/>
                    </a:moveTo>
                    <a:lnTo>
                      <a:pt x="482600" y="203200"/>
                    </a:lnTo>
                    <a:lnTo>
                      <a:pt x="762000" y="203200"/>
                    </a:lnTo>
                    <a:lnTo>
                      <a:pt x="762000" y="364067"/>
                    </a:lnTo>
                    <a:lnTo>
                      <a:pt x="482600" y="364067"/>
                    </a:lnTo>
                    <a:lnTo>
                      <a:pt x="635000" y="575734"/>
                    </a:lnTo>
                    <a:lnTo>
                      <a:pt x="524933" y="575734"/>
                    </a:lnTo>
                    <a:lnTo>
                      <a:pt x="0" y="313267"/>
                    </a:lnTo>
                    <a:lnTo>
                      <a:pt x="53340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59" name="Rechte verbindingslijn 58"/>
            <p:cNvCxnSpPr/>
            <p:nvPr userDrawn="1"/>
          </p:nvCxnSpPr>
          <p:spPr>
            <a:xfrm>
              <a:off x="-2044474" y="384987"/>
              <a:ext cx="173264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chte verbindingslijn 59"/>
            <p:cNvCxnSpPr/>
            <p:nvPr userDrawn="1"/>
          </p:nvCxnSpPr>
          <p:spPr>
            <a:xfrm>
              <a:off x="-2044474" y="1155454"/>
              <a:ext cx="173264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/>
            <p:cNvCxnSpPr/>
            <p:nvPr userDrawn="1"/>
          </p:nvCxnSpPr>
          <p:spPr>
            <a:xfrm>
              <a:off x="-2044474" y="2647072"/>
              <a:ext cx="173264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al 61"/>
            <p:cNvSpPr/>
            <p:nvPr userDrawn="1"/>
          </p:nvSpPr>
          <p:spPr>
            <a:xfrm>
              <a:off x="-2044474" y="2253722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4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63" name="Textfield placeholder"/>
            <p:cNvSpPr txBox="1">
              <a:spLocks/>
            </p:cNvSpPr>
            <p:nvPr userDrawn="1"/>
          </p:nvSpPr>
          <p:spPr>
            <a:xfrm>
              <a:off x="-1720893" y="2280366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1050" b="1" dirty="0" smtClean="0">
                  <a:solidFill>
                    <a:schemeClr val="tx2"/>
                  </a:solidFill>
                </a:rPr>
                <a:t>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867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/ 50% beeld (animat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6084887" y="1314451"/>
            <a:ext cx="5688632" cy="4400550"/>
          </a:xfrm>
          <a:prstGeom prst="roundRect">
            <a:avLst>
              <a:gd name="adj" fmla="val 9806"/>
            </a:avLst>
          </a:prstGeom>
          <a:ln>
            <a:noFill/>
          </a:ln>
          <a:scene3d>
            <a:camera prst="perspectiveLeft"/>
            <a:lightRig rig="threePt" dir="t"/>
          </a:scene3d>
        </p:spPr>
        <p:txBody>
          <a:bodyPr numCol="1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ijdelijke aanduiding voor datum 3" hidden="1"/>
          <p:cNvSpPr>
            <a:spLocks noGrp="1"/>
          </p:cNvSpPr>
          <p:nvPr>
            <p:ph type="dt" sz="half" idx="10"/>
          </p:nvPr>
        </p:nvSpPr>
        <p:spPr>
          <a:xfrm>
            <a:off x="324247" y="6489195"/>
            <a:ext cx="273537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Copyright SIDN - 2013</a:t>
            </a:r>
            <a:endParaRPr lang="en-GB"/>
          </a:p>
        </p:txBody>
      </p:sp>
      <p:sp>
        <p:nvSpPr>
          <p:cNvPr id="6" name="Tijdelijke aanduiding voor dianummer 5" hidden="1"/>
          <p:cNvSpPr>
            <a:spLocks noGrp="1"/>
          </p:cNvSpPr>
          <p:nvPr>
            <p:ph type="sldNum" sz="quarter" idx="12"/>
          </p:nvPr>
        </p:nvSpPr>
        <p:spPr>
          <a:xfrm>
            <a:off x="4665080" y="6489195"/>
            <a:ext cx="2839614" cy="365125"/>
          </a:xfrm>
          <a:prstGeom prst="rect">
            <a:avLst/>
          </a:prstGeom>
        </p:spPr>
        <p:txBody>
          <a:bodyPr/>
          <a:lstStyle/>
          <a:p>
            <a:fld id="{3306BE86-9363-42CA-8E11-0F3C0D4BAB2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4"/>
          </p:nvPr>
        </p:nvSpPr>
        <p:spPr>
          <a:xfrm rot="21423299">
            <a:off x="6404591" y="1279168"/>
            <a:ext cx="5378691" cy="4564350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noAutofit/>
          </a:bodyPr>
          <a:lstStyle>
            <a:lvl1pPr>
              <a:defRPr lang="en-GB" dirty="0">
                <a:noFill/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5"/>
          </p:nvPr>
        </p:nvSpPr>
        <p:spPr>
          <a:xfrm>
            <a:off x="6199632" y="1088451"/>
            <a:ext cx="5504688" cy="4621038"/>
          </a:xfrm>
          <a:prstGeom prst="round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noAutofit/>
          </a:bodyPr>
          <a:lstStyle>
            <a:lvl1pPr>
              <a:defRPr lang="en-GB" dirty="0">
                <a:noFill/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6"/>
          </p:nvPr>
        </p:nvSpPr>
        <p:spPr>
          <a:xfrm rot="186880">
            <a:off x="6268749" y="1328388"/>
            <a:ext cx="5638191" cy="4400392"/>
          </a:xfrm>
          <a:prstGeom prst="roundRect">
            <a:avLst>
              <a:gd name="adj" fmla="val 11330"/>
            </a:avLst>
          </a:prstGeom>
          <a:noFill/>
          <a:ln>
            <a:solidFill>
              <a:schemeClr val="accent1"/>
            </a:solidFill>
          </a:ln>
          <a:scene3d>
            <a:camera prst="perspectiveRight"/>
            <a:lightRig rig="threePt" dir="t"/>
          </a:scene3d>
        </p:spPr>
        <p:txBody>
          <a:bodyPr wrap="square" rtlCol="0">
            <a:noAutofit/>
          </a:bodyPr>
          <a:lstStyle>
            <a:lvl1pPr>
              <a:defRPr lang="en-GB" dirty="0">
                <a:noFill/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kstvak 10"/>
          <p:cNvSpPr txBox="1"/>
          <p:nvPr userDrawn="1"/>
        </p:nvSpPr>
        <p:spPr>
          <a:xfrm>
            <a:off x="3078443" y="-408861"/>
            <a:ext cx="9091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 smtClean="0">
                <a:solidFill>
                  <a:schemeClr val="tx2"/>
                </a:solidFill>
              </a:rPr>
              <a:t>50% tekst / 50% beeld (animatie)</a:t>
            </a:r>
          </a:p>
        </p:txBody>
      </p:sp>
      <p:grpSp>
        <p:nvGrpSpPr>
          <p:cNvPr id="56" name="Groep 55"/>
          <p:cNvGrpSpPr/>
          <p:nvPr userDrawn="1"/>
        </p:nvGrpSpPr>
        <p:grpSpPr>
          <a:xfrm>
            <a:off x="12395303" y="0"/>
            <a:ext cx="4020798" cy="6165304"/>
            <a:chOff x="12395303" y="0"/>
            <a:chExt cx="4020798" cy="6165304"/>
          </a:xfrm>
        </p:grpSpPr>
        <p:grpSp>
          <p:nvGrpSpPr>
            <p:cNvPr id="57" name="Groep 56"/>
            <p:cNvGrpSpPr/>
            <p:nvPr userDrawn="1"/>
          </p:nvGrpSpPr>
          <p:grpSpPr>
            <a:xfrm>
              <a:off x="12395303" y="0"/>
              <a:ext cx="4020798" cy="6165304"/>
              <a:chOff x="9454397" y="3846816"/>
              <a:chExt cx="4020798" cy="6165304"/>
            </a:xfrm>
          </p:grpSpPr>
          <p:sp>
            <p:nvSpPr>
              <p:cNvPr id="61" name="Afgeronde rechthoek 60"/>
              <p:cNvSpPr/>
              <p:nvPr userDrawn="1"/>
            </p:nvSpPr>
            <p:spPr>
              <a:xfrm>
                <a:off x="9454397" y="3846816"/>
                <a:ext cx="4020798" cy="616530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/>
              </a:p>
            </p:txBody>
          </p:sp>
          <p:sp>
            <p:nvSpPr>
              <p:cNvPr id="62" name="Tekstvak 32"/>
              <p:cNvSpPr txBox="1"/>
              <p:nvPr userDrawn="1"/>
            </p:nvSpPr>
            <p:spPr>
              <a:xfrm>
                <a:off x="9562030" y="3948610"/>
                <a:ext cx="37444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b="1" cap="all" baseline="0" dirty="0" err="1" smtClean="0">
                    <a:solidFill>
                      <a:schemeClr val="tx2"/>
                    </a:solidFill>
                    <a:latin typeface="+mj-lt"/>
                  </a:rPr>
                  <a:t>Voeg</a:t>
                </a:r>
                <a:r>
                  <a:rPr lang="en-US" sz="1600" b="1" cap="all" baseline="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en-US" sz="1600" b="1" cap="all" baseline="0" dirty="0" err="1" smtClean="0">
                    <a:solidFill>
                      <a:schemeClr val="tx2"/>
                    </a:solidFill>
                    <a:latin typeface="+mj-lt"/>
                  </a:rPr>
                  <a:t>een</a:t>
                </a:r>
                <a:r>
                  <a:rPr lang="en-US" sz="1600" b="1" cap="all" baseline="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en-US" sz="1600" b="1" cap="all" baseline="0" dirty="0" err="1" smtClean="0">
                    <a:solidFill>
                      <a:schemeClr val="tx2"/>
                    </a:solidFill>
                    <a:latin typeface="+mj-lt"/>
                  </a:rPr>
                  <a:t>foto</a:t>
                </a:r>
                <a:r>
                  <a:rPr lang="en-US" sz="1600" b="1" cap="all" baseline="0" dirty="0" smtClean="0">
                    <a:solidFill>
                      <a:schemeClr val="tx2"/>
                    </a:solidFill>
                    <a:latin typeface="+mj-lt"/>
                  </a:rPr>
                  <a:t> in:</a:t>
                </a:r>
              </a:p>
            </p:txBody>
          </p:sp>
          <p:sp>
            <p:nvSpPr>
              <p:cNvPr id="63" name="Tekstvak 33"/>
              <p:cNvSpPr txBox="1"/>
              <p:nvPr userDrawn="1"/>
            </p:nvSpPr>
            <p:spPr>
              <a:xfrm>
                <a:off x="9562429" y="4396489"/>
                <a:ext cx="3744016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Verwijder de bestaande foto en klik op het icoon, om een foto in te voegen:</a:t>
                </a: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Zoek de gewenste foto en dubbelklik hierop.</a:t>
                </a:r>
              </a:p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Staat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de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afbeelding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er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niet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goed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in? Selecteer de foto, klik ‘Format’ in het lint en selecteer ‘Crop’.</a:t>
                </a: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Als de afbeelding boven de geanimeerde lijnen verschijnt, kun</a:t>
                </a:r>
                <a:r>
                  <a:rPr lang="en-US" sz="1200" b="0" cap="none" dirty="0" smtClean="0">
                    <a:solidFill>
                      <a:schemeClr val="tx1"/>
                    </a:solidFill>
                  </a:rPr>
                  <a:t> je de slide resetten. </a:t>
                </a:r>
                <a:r>
                  <a:rPr lang="en-US" sz="1200" dirty="0" smtClean="0"/>
                  <a:t>Selecteer hiervoor de dia met een rechtermuisklik en selecteer ‘Reset slide’</a:t>
                </a:r>
                <a:br>
                  <a:rPr lang="en-US" sz="1200" dirty="0" smtClean="0"/>
                </a:br>
                <a:r>
                  <a:rPr lang="en-US" sz="1200" dirty="0" smtClean="0"/>
                  <a:t/>
                </a:r>
                <a:br>
                  <a:rPr lang="en-US" sz="1200" dirty="0" smtClean="0"/>
                </a:b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200" b="0" cap="none" baseline="0" dirty="0" smtClean="0">
                    <a:solidFill>
                      <a:schemeClr val="tx1"/>
                    </a:solidFill>
                  </a:rPr>
                </a:b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200" b="0" cap="none" baseline="0" dirty="0" smtClean="0">
                    <a:solidFill>
                      <a:schemeClr val="tx1"/>
                    </a:solidFill>
                  </a:rPr>
                </a:b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nl-NL" sz="1200" kern="1200" dirty="0" smtClean="0">
                  <a:solidFill>
                    <a:schemeClr val="tx1"/>
                  </a:solidFill>
                  <a:effectLst/>
                </a:endParaRPr>
              </a:p>
            </p:txBody>
          </p:sp>
        </p:grpSp>
        <p:pic>
          <p:nvPicPr>
            <p:cNvPr id="5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5160" y="1069396"/>
              <a:ext cx="1255642" cy="641596"/>
            </a:xfrm>
            <a:prstGeom prst="round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998" y="4424112"/>
              <a:ext cx="1732645" cy="1504188"/>
            </a:xfrm>
            <a:prstGeom prst="round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1" b="11520"/>
          <a:stretch/>
        </p:blipFill>
        <p:spPr bwMode="auto">
          <a:xfrm>
            <a:off x="12835160" y="2541280"/>
            <a:ext cx="523875" cy="811102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Groep 58"/>
          <p:cNvGrpSpPr/>
          <p:nvPr userDrawn="1"/>
        </p:nvGrpSpPr>
        <p:grpSpPr>
          <a:xfrm>
            <a:off x="-2210814" y="1"/>
            <a:ext cx="2457937" cy="2647071"/>
            <a:chOff x="-2187867" y="1"/>
            <a:chExt cx="2183512" cy="2647071"/>
          </a:xfrm>
        </p:grpSpPr>
        <p:sp>
          <p:nvSpPr>
            <p:cNvPr id="65" name="Rechthoek 64"/>
            <p:cNvSpPr/>
            <p:nvPr userDrawn="1"/>
          </p:nvSpPr>
          <p:spPr>
            <a:xfrm>
              <a:off x="-2187867" y="1"/>
              <a:ext cx="2183512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800" b="1" dirty="0" smtClean="0">
                  <a:solidFill>
                    <a:schemeClr val="tx2"/>
                  </a:solidFill>
                </a:rPr>
                <a:t>TEXT LEVELS</a:t>
              </a:r>
              <a:endParaRPr lang="nl-NL" sz="1800" b="1" dirty="0">
                <a:solidFill>
                  <a:schemeClr val="tx2"/>
                </a:solidFill>
              </a:endParaRPr>
            </a:p>
          </p:txBody>
        </p:sp>
        <p:sp>
          <p:nvSpPr>
            <p:cNvPr id="66" name="Afgeronde rechthoek 65"/>
            <p:cNvSpPr/>
            <p:nvPr userDrawn="1"/>
          </p:nvSpPr>
          <p:spPr>
            <a:xfrm>
              <a:off x="-1350273" y="507640"/>
              <a:ext cx="514662" cy="506526"/>
            </a:xfrm>
            <a:prstGeom prst="roundRect">
              <a:avLst>
                <a:gd name="adj" fmla="val 10944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67" name="Groep 66"/>
            <p:cNvGrpSpPr/>
            <p:nvPr userDrawn="1"/>
          </p:nvGrpSpPr>
          <p:grpSpPr>
            <a:xfrm>
              <a:off x="-1263129" y="593931"/>
              <a:ext cx="340374" cy="333944"/>
              <a:chOff x="6366933" y="309013"/>
              <a:chExt cx="1901295" cy="1861668"/>
            </a:xfrm>
            <a:solidFill>
              <a:schemeClr val="tx1"/>
            </a:solidFill>
          </p:grpSpPr>
          <p:sp>
            <p:nvSpPr>
              <p:cNvPr id="92" name="Rechthoek 91"/>
              <p:cNvSpPr/>
              <p:nvPr userDrawn="1"/>
            </p:nvSpPr>
            <p:spPr>
              <a:xfrm>
                <a:off x="6608189" y="535149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Rechthoek 92"/>
              <p:cNvSpPr/>
              <p:nvPr userDrawn="1"/>
            </p:nvSpPr>
            <p:spPr>
              <a:xfrm>
                <a:off x="6608189" y="1512611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" name="Rechthoek 93"/>
              <p:cNvSpPr/>
              <p:nvPr userDrawn="1"/>
            </p:nvSpPr>
            <p:spPr>
              <a:xfrm>
                <a:off x="6608189" y="1780625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Rechthoek 94"/>
              <p:cNvSpPr/>
              <p:nvPr userDrawn="1"/>
            </p:nvSpPr>
            <p:spPr>
              <a:xfrm>
                <a:off x="7252238" y="535149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Rechthoek 95"/>
              <p:cNvSpPr/>
              <p:nvPr userDrawn="1"/>
            </p:nvSpPr>
            <p:spPr>
              <a:xfrm>
                <a:off x="7252238" y="1512611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Rechthoek 96"/>
              <p:cNvSpPr/>
              <p:nvPr userDrawn="1"/>
            </p:nvSpPr>
            <p:spPr>
              <a:xfrm>
                <a:off x="7252238" y="1780625"/>
                <a:ext cx="1777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Rechthoek 97"/>
              <p:cNvSpPr/>
              <p:nvPr userDrawn="1"/>
            </p:nvSpPr>
            <p:spPr>
              <a:xfrm>
                <a:off x="7252238" y="854236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Rechthoek 98"/>
              <p:cNvSpPr/>
              <p:nvPr userDrawn="1"/>
            </p:nvSpPr>
            <p:spPr>
              <a:xfrm>
                <a:off x="7252238" y="1191263"/>
                <a:ext cx="606415" cy="1990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Rechthoek 99"/>
              <p:cNvSpPr/>
              <p:nvPr userDrawn="1"/>
            </p:nvSpPr>
            <p:spPr>
              <a:xfrm>
                <a:off x="7252238" y="309013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Rechthoek 100"/>
              <p:cNvSpPr/>
              <p:nvPr userDrawn="1"/>
            </p:nvSpPr>
            <p:spPr>
              <a:xfrm>
                <a:off x="7252238" y="2021132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Vrije vorm 101"/>
              <p:cNvSpPr/>
              <p:nvPr userDrawn="1"/>
            </p:nvSpPr>
            <p:spPr>
              <a:xfrm flipH="1">
                <a:off x="6366933" y="804333"/>
                <a:ext cx="762000" cy="575734"/>
              </a:xfrm>
              <a:custGeom>
                <a:avLst/>
                <a:gdLst>
                  <a:gd name="connsiteX0" fmla="*/ 635000 w 762000"/>
                  <a:gd name="connsiteY0" fmla="*/ 0 h 575734"/>
                  <a:gd name="connsiteX1" fmla="*/ 482600 w 762000"/>
                  <a:gd name="connsiteY1" fmla="*/ 203200 h 575734"/>
                  <a:gd name="connsiteX2" fmla="*/ 762000 w 762000"/>
                  <a:gd name="connsiteY2" fmla="*/ 203200 h 575734"/>
                  <a:gd name="connsiteX3" fmla="*/ 762000 w 762000"/>
                  <a:gd name="connsiteY3" fmla="*/ 364067 h 575734"/>
                  <a:gd name="connsiteX4" fmla="*/ 482600 w 762000"/>
                  <a:gd name="connsiteY4" fmla="*/ 364067 h 575734"/>
                  <a:gd name="connsiteX5" fmla="*/ 635000 w 762000"/>
                  <a:gd name="connsiteY5" fmla="*/ 575734 h 575734"/>
                  <a:gd name="connsiteX6" fmla="*/ 524933 w 762000"/>
                  <a:gd name="connsiteY6" fmla="*/ 575734 h 575734"/>
                  <a:gd name="connsiteX7" fmla="*/ 0 w 762000"/>
                  <a:gd name="connsiteY7" fmla="*/ 313267 h 575734"/>
                  <a:gd name="connsiteX8" fmla="*/ 533400 w 762000"/>
                  <a:gd name="connsiteY8" fmla="*/ 0 h 575734"/>
                  <a:gd name="connsiteX9" fmla="*/ 635000 w 762000"/>
                  <a:gd name="connsiteY9" fmla="*/ 0 h 57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0" h="575734">
                    <a:moveTo>
                      <a:pt x="635000" y="0"/>
                    </a:moveTo>
                    <a:lnTo>
                      <a:pt x="482600" y="203200"/>
                    </a:lnTo>
                    <a:lnTo>
                      <a:pt x="762000" y="203200"/>
                    </a:lnTo>
                    <a:lnTo>
                      <a:pt x="762000" y="364067"/>
                    </a:lnTo>
                    <a:lnTo>
                      <a:pt x="482600" y="364067"/>
                    </a:lnTo>
                    <a:lnTo>
                      <a:pt x="635000" y="575734"/>
                    </a:lnTo>
                    <a:lnTo>
                      <a:pt x="524933" y="575734"/>
                    </a:lnTo>
                    <a:lnTo>
                      <a:pt x="0" y="313267"/>
                    </a:lnTo>
                    <a:lnTo>
                      <a:pt x="53340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68" name="Textfield placeholder"/>
            <p:cNvSpPr txBox="1">
              <a:spLocks/>
            </p:cNvSpPr>
            <p:nvPr userDrawn="1"/>
          </p:nvSpPr>
          <p:spPr>
            <a:xfrm>
              <a:off x="-1720893" y="1297534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1050" b="0" dirty="0" smtClean="0"/>
                <a:t>Plain text</a:t>
              </a:r>
            </a:p>
          </p:txBody>
        </p:sp>
        <p:sp>
          <p:nvSpPr>
            <p:cNvPr id="69" name="Ovaal 68"/>
            <p:cNvSpPr/>
            <p:nvPr userDrawn="1"/>
          </p:nvSpPr>
          <p:spPr>
            <a:xfrm>
              <a:off x="-2044474" y="1270890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1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70" name="Ovaal 69"/>
            <p:cNvSpPr/>
            <p:nvPr userDrawn="1"/>
          </p:nvSpPr>
          <p:spPr>
            <a:xfrm>
              <a:off x="-2044474" y="1607046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2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71" name="Ovaal 70"/>
            <p:cNvSpPr/>
            <p:nvPr userDrawn="1"/>
          </p:nvSpPr>
          <p:spPr>
            <a:xfrm>
              <a:off x="-2044474" y="1943203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3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72" name="Textfield placeholder"/>
            <p:cNvSpPr txBox="1">
              <a:spLocks/>
            </p:cNvSpPr>
            <p:nvPr userDrawn="1"/>
          </p:nvSpPr>
          <p:spPr>
            <a:xfrm>
              <a:off x="-1720893" y="1633691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1" indent="-92075" algn="l" defTabSz="914400" rtl="0" eaLnBrk="1" fontAlgn="auto" latinLnBrk="0" hangingPunct="1">
                <a:lnSpc>
                  <a:spcPts val="216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Eerste </a:t>
              </a:r>
              <a:r>
                <a:rPr kumimoji="0" lang="nl-NL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bullet</a:t>
              </a: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 niveau</a:t>
              </a:r>
            </a:p>
          </p:txBody>
        </p:sp>
        <p:sp>
          <p:nvSpPr>
            <p:cNvPr id="73" name="Textfield placeholder"/>
            <p:cNvSpPr txBox="1">
              <a:spLocks/>
            </p:cNvSpPr>
            <p:nvPr userDrawn="1"/>
          </p:nvSpPr>
          <p:spPr>
            <a:xfrm>
              <a:off x="-1720893" y="1969847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1" indent="-92075" algn="l" defTabSz="914400" rtl="0" eaLnBrk="1" fontAlgn="auto" latinLnBrk="0" hangingPunct="1">
                <a:lnSpc>
                  <a:spcPts val="216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87BBE2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Tweede </a:t>
              </a:r>
              <a:r>
                <a:rPr kumimoji="0" lang="nl-NL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bullet</a:t>
              </a: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 niveau</a:t>
              </a:r>
            </a:p>
          </p:txBody>
        </p:sp>
        <p:sp>
          <p:nvSpPr>
            <p:cNvPr id="74" name="Afgeronde rechthoek 73"/>
            <p:cNvSpPr/>
            <p:nvPr userDrawn="1"/>
          </p:nvSpPr>
          <p:spPr>
            <a:xfrm>
              <a:off x="-2020805" y="507640"/>
              <a:ext cx="514662" cy="506526"/>
            </a:xfrm>
            <a:prstGeom prst="roundRect">
              <a:avLst>
                <a:gd name="adj" fmla="val 10944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75" name="Groep 74"/>
            <p:cNvGrpSpPr/>
            <p:nvPr userDrawn="1"/>
          </p:nvGrpSpPr>
          <p:grpSpPr>
            <a:xfrm>
              <a:off x="-1933661" y="593931"/>
              <a:ext cx="340374" cy="333944"/>
              <a:chOff x="3708400" y="309013"/>
              <a:chExt cx="1901295" cy="1861668"/>
            </a:xfrm>
            <a:solidFill>
              <a:schemeClr val="tx1"/>
            </a:solidFill>
          </p:grpSpPr>
          <p:sp>
            <p:nvSpPr>
              <p:cNvPr id="81" name="Rechthoek 80"/>
              <p:cNvSpPr/>
              <p:nvPr userDrawn="1"/>
            </p:nvSpPr>
            <p:spPr>
              <a:xfrm>
                <a:off x="3949656" y="535149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Rechthoek 81"/>
              <p:cNvSpPr/>
              <p:nvPr userDrawn="1"/>
            </p:nvSpPr>
            <p:spPr>
              <a:xfrm>
                <a:off x="3949656" y="1512611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/>
              <p:cNvSpPr/>
              <p:nvPr userDrawn="1"/>
            </p:nvSpPr>
            <p:spPr>
              <a:xfrm>
                <a:off x="3949656" y="1780625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/>
              <p:cNvSpPr/>
              <p:nvPr userDrawn="1"/>
            </p:nvSpPr>
            <p:spPr>
              <a:xfrm>
                <a:off x="4593705" y="535149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Rechthoek 84"/>
              <p:cNvSpPr/>
              <p:nvPr userDrawn="1"/>
            </p:nvSpPr>
            <p:spPr>
              <a:xfrm>
                <a:off x="4593705" y="1512611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Rechthoek 85"/>
              <p:cNvSpPr/>
              <p:nvPr userDrawn="1"/>
            </p:nvSpPr>
            <p:spPr>
              <a:xfrm>
                <a:off x="4593705" y="1780625"/>
                <a:ext cx="1777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Rechthoek 86"/>
              <p:cNvSpPr/>
              <p:nvPr userDrawn="1"/>
            </p:nvSpPr>
            <p:spPr>
              <a:xfrm>
                <a:off x="4593705" y="854236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Rechthoek 87"/>
              <p:cNvSpPr/>
              <p:nvPr userDrawn="1"/>
            </p:nvSpPr>
            <p:spPr>
              <a:xfrm>
                <a:off x="4593705" y="1191263"/>
                <a:ext cx="606415" cy="1990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Rechthoek 88"/>
              <p:cNvSpPr/>
              <p:nvPr userDrawn="1"/>
            </p:nvSpPr>
            <p:spPr>
              <a:xfrm>
                <a:off x="4593705" y="309013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Rechthoek 89"/>
              <p:cNvSpPr/>
              <p:nvPr userDrawn="1"/>
            </p:nvSpPr>
            <p:spPr>
              <a:xfrm>
                <a:off x="4593705" y="2021132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Vrije vorm 90"/>
              <p:cNvSpPr/>
              <p:nvPr userDrawn="1"/>
            </p:nvSpPr>
            <p:spPr>
              <a:xfrm>
                <a:off x="3708400" y="804333"/>
                <a:ext cx="762000" cy="575734"/>
              </a:xfrm>
              <a:custGeom>
                <a:avLst/>
                <a:gdLst>
                  <a:gd name="connsiteX0" fmla="*/ 635000 w 762000"/>
                  <a:gd name="connsiteY0" fmla="*/ 0 h 575734"/>
                  <a:gd name="connsiteX1" fmla="*/ 482600 w 762000"/>
                  <a:gd name="connsiteY1" fmla="*/ 203200 h 575734"/>
                  <a:gd name="connsiteX2" fmla="*/ 762000 w 762000"/>
                  <a:gd name="connsiteY2" fmla="*/ 203200 h 575734"/>
                  <a:gd name="connsiteX3" fmla="*/ 762000 w 762000"/>
                  <a:gd name="connsiteY3" fmla="*/ 364067 h 575734"/>
                  <a:gd name="connsiteX4" fmla="*/ 482600 w 762000"/>
                  <a:gd name="connsiteY4" fmla="*/ 364067 h 575734"/>
                  <a:gd name="connsiteX5" fmla="*/ 635000 w 762000"/>
                  <a:gd name="connsiteY5" fmla="*/ 575734 h 575734"/>
                  <a:gd name="connsiteX6" fmla="*/ 524933 w 762000"/>
                  <a:gd name="connsiteY6" fmla="*/ 575734 h 575734"/>
                  <a:gd name="connsiteX7" fmla="*/ 0 w 762000"/>
                  <a:gd name="connsiteY7" fmla="*/ 313267 h 575734"/>
                  <a:gd name="connsiteX8" fmla="*/ 533400 w 762000"/>
                  <a:gd name="connsiteY8" fmla="*/ 0 h 575734"/>
                  <a:gd name="connsiteX9" fmla="*/ 635000 w 762000"/>
                  <a:gd name="connsiteY9" fmla="*/ 0 h 57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0" h="575734">
                    <a:moveTo>
                      <a:pt x="635000" y="0"/>
                    </a:moveTo>
                    <a:lnTo>
                      <a:pt x="482600" y="203200"/>
                    </a:lnTo>
                    <a:lnTo>
                      <a:pt x="762000" y="203200"/>
                    </a:lnTo>
                    <a:lnTo>
                      <a:pt x="762000" y="364067"/>
                    </a:lnTo>
                    <a:lnTo>
                      <a:pt x="482600" y="364067"/>
                    </a:lnTo>
                    <a:lnTo>
                      <a:pt x="635000" y="575734"/>
                    </a:lnTo>
                    <a:lnTo>
                      <a:pt x="524933" y="575734"/>
                    </a:lnTo>
                    <a:lnTo>
                      <a:pt x="0" y="313267"/>
                    </a:lnTo>
                    <a:lnTo>
                      <a:pt x="53340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76" name="Rechte verbindingslijn 75"/>
            <p:cNvCxnSpPr/>
            <p:nvPr userDrawn="1"/>
          </p:nvCxnSpPr>
          <p:spPr>
            <a:xfrm>
              <a:off x="-2044474" y="384987"/>
              <a:ext cx="173264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/>
            <p:cNvCxnSpPr/>
            <p:nvPr userDrawn="1"/>
          </p:nvCxnSpPr>
          <p:spPr>
            <a:xfrm>
              <a:off x="-2044474" y="1155454"/>
              <a:ext cx="173264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/>
            <p:cNvCxnSpPr/>
            <p:nvPr userDrawn="1"/>
          </p:nvCxnSpPr>
          <p:spPr>
            <a:xfrm>
              <a:off x="-2044474" y="2647072"/>
              <a:ext cx="173264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al 78"/>
            <p:cNvSpPr/>
            <p:nvPr userDrawn="1"/>
          </p:nvSpPr>
          <p:spPr>
            <a:xfrm>
              <a:off x="-2044474" y="2253722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4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80" name="Textfield placeholder"/>
            <p:cNvSpPr txBox="1">
              <a:spLocks/>
            </p:cNvSpPr>
            <p:nvPr userDrawn="1"/>
          </p:nvSpPr>
          <p:spPr>
            <a:xfrm>
              <a:off x="-1720893" y="2280366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1050" b="1" dirty="0" smtClean="0">
                  <a:solidFill>
                    <a:schemeClr val="tx2"/>
                  </a:solidFill>
                </a:rPr>
                <a:t>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685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7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8" decel="7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decel="76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decel="76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decel="76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decel="76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decel="76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7" grpId="1"/>
      <p:bldP spid="14" grpId="0" animBg="1">
        <p:tmplLst>
          <p:tmpl>
            <p:tnLst>
              <p:par>
                <p:cTn xmlns:p14="http://schemas.microsoft.com/office/powerpoint/2010/main" presetID="23" presetClass="entr" presetSubtype="28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1" animBg="1"/>
      <p:bldP spid="17" grpId="0" animBg="1">
        <p:tmplLst>
          <p:tmpl>
            <p:tnLst>
              <p:par>
                <p:cTn xmlns:p14="http://schemas.microsoft.com/office/powerpoint/2010/main" presetID="23" presetClass="entr" presetSubtype="27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xmlns:p14="http://schemas.microsoft.com/office/powerpoint/2010/main" presetID="23" presetClass="entr" presetSubtype="28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 animBg="1">
        <p:tmplLst>
          <p:tmpl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ak / 100%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ijdelijke aanduiding voor datum 3" hidden="1"/>
          <p:cNvSpPr>
            <a:spLocks noGrp="1"/>
          </p:cNvSpPr>
          <p:nvPr>
            <p:ph type="dt" sz="half" idx="10"/>
          </p:nvPr>
        </p:nvSpPr>
        <p:spPr>
          <a:xfrm>
            <a:off x="324247" y="6489195"/>
            <a:ext cx="273537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Copyright SIDN - 2013</a:t>
            </a:r>
            <a:endParaRPr lang="en-GB"/>
          </a:p>
        </p:txBody>
      </p:sp>
      <p:sp>
        <p:nvSpPr>
          <p:cNvPr id="6" name="Tijdelijke aanduiding voor dianummer 5" hidden="1"/>
          <p:cNvSpPr>
            <a:spLocks noGrp="1"/>
          </p:cNvSpPr>
          <p:nvPr>
            <p:ph type="sldNum" sz="quarter" idx="12"/>
          </p:nvPr>
        </p:nvSpPr>
        <p:spPr>
          <a:xfrm>
            <a:off x="4665080" y="6489195"/>
            <a:ext cx="2839614" cy="365125"/>
          </a:xfrm>
          <a:prstGeom prst="rect">
            <a:avLst/>
          </a:prstGeom>
        </p:spPr>
        <p:txBody>
          <a:bodyPr/>
          <a:lstStyle/>
          <a:p>
            <a:fld id="{3306BE86-9363-42CA-8E11-0F3C0D4BAB2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357188" y="1052736"/>
            <a:ext cx="11416331" cy="474853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numCol="1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4287" y="1445626"/>
            <a:ext cx="3240360" cy="3923654"/>
          </a:xfrm>
          <a:prstGeom prst="roundRect">
            <a:avLst>
              <a:gd name="adj" fmla="val 10193"/>
            </a:avLst>
          </a:prstGeom>
          <a:solidFill>
            <a:schemeClr val="bg1">
              <a:alpha val="79000"/>
            </a:schemeClr>
          </a:solidFill>
        </p:spPr>
        <p:txBody>
          <a:bodyPr vert="horz" numCol="1"/>
          <a:lstStyle>
            <a:lvl1pPr>
              <a:lnSpc>
                <a:spcPts val="2500"/>
              </a:lnSpc>
              <a:defRPr sz="1800">
                <a:solidFill>
                  <a:schemeClr val="tx2"/>
                </a:solidFill>
              </a:defRPr>
            </a:lvl1pPr>
            <a:lvl2pPr marL="174625" indent="-174625">
              <a:lnSpc>
                <a:spcPts val="2500"/>
              </a:lnSpc>
              <a:defRPr sz="1800">
                <a:solidFill>
                  <a:schemeClr val="tx2"/>
                </a:solidFill>
              </a:defRPr>
            </a:lvl2pPr>
            <a:lvl3pPr marL="363538" indent="-188913">
              <a:lnSpc>
                <a:spcPts val="2500"/>
              </a:lnSpc>
              <a:defRPr sz="1600">
                <a:solidFill>
                  <a:schemeClr val="tx2"/>
                </a:solidFill>
              </a:defRPr>
            </a:lvl3pPr>
            <a:lvl4pPr marL="1069975" indent="-346075">
              <a:lnSpc>
                <a:spcPts val="2500"/>
              </a:lnSpc>
              <a:defRPr sz="2000">
                <a:solidFill>
                  <a:schemeClr val="tx2"/>
                </a:solidFill>
              </a:defRPr>
            </a:lvl4pPr>
            <a:lvl5pPr>
              <a:lnSpc>
                <a:spcPts val="2500"/>
              </a:lnSpc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3078443" y="-408861"/>
            <a:ext cx="9091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 err="1" smtClean="0">
                <a:solidFill>
                  <a:schemeClr val="tx2"/>
                </a:solidFill>
              </a:rPr>
              <a:t>Tekstvak</a:t>
            </a:r>
            <a:r>
              <a:rPr lang="nl-NL" sz="1600" b="1" dirty="0" smtClean="0">
                <a:solidFill>
                  <a:schemeClr val="tx2"/>
                </a:solidFill>
              </a:rPr>
              <a:t> / 100% beeld</a:t>
            </a:r>
          </a:p>
        </p:txBody>
      </p:sp>
      <p:grpSp>
        <p:nvGrpSpPr>
          <p:cNvPr id="50" name="Groep 49"/>
          <p:cNvGrpSpPr/>
          <p:nvPr userDrawn="1"/>
        </p:nvGrpSpPr>
        <p:grpSpPr>
          <a:xfrm>
            <a:off x="12395303" y="0"/>
            <a:ext cx="4020798" cy="6165304"/>
            <a:chOff x="12395303" y="0"/>
            <a:chExt cx="4020798" cy="6165304"/>
          </a:xfrm>
        </p:grpSpPr>
        <p:grpSp>
          <p:nvGrpSpPr>
            <p:cNvPr id="51" name="Groep 50"/>
            <p:cNvGrpSpPr/>
            <p:nvPr userDrawn="1"/>
          </p:nvGrpSpPr>
          <p:grpSpPr>
            <a:xfrm>
              <a:off x="12395303" y="0"/>
              <a:ext cx="4020798" cy="6165304"/>
              <a:chOff x="9454397" y="3846816"/>
              <a:chExt cx="4020798" cy="6165304"/>
            </a:xfrm>
          </p:grpSpPr>
          <p:sp>
            <p:nvSpPr>
              <p:cNvPr id="55" name="Afgeronde rechthoek 54"/>
              <p:cNvSpPr/>
              <p:nvPr userDrawn="1"/>
            </p:nvSpPr>
            <p:spPr>
              <a:xfrm>
                <a:off x="9454397" y="3846816"/>
                <a:ext cx="4020798" cy="616530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/>
              </a:p>
            </p:txBody>
          </p:sp>
          <p:sp>
            <p:nvSpPr>
              <p:cNvPr id="56" name="Tekstvak 32"/>
              <p:cNvSpPr txBox="1"/>
              <p:nvPr userDrawn="1"/>
            </p:nvSpPr>
            <p:spPr>
              <a:xfrm>
                <a:off x="9562030" y="3948610"/>
                <a:ext cx="37444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b="1" cap="all" baseline="0" dirty="0" err="1" smtClean="0">
                    <a:solidFill>
                      <a:schemeClr val="tx2"/>
                    </a:solidFill>
                    <a:latin typeface="+mj-lt"/>
                  </a:rPr>
                  <a:t>Voeg</a:t>
                </a:r>
                <a:r>
                  <a:rPr lang="en-US" sz="1600" b="1" cap="all" baseline="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en-US" sz="1600" b="1" cap="all" baseline="0" dirty="0" err="1" smtClean="0">
                    <a:solidFill>
                      <a:schemeClr val="tx2"/>
                    </a:solidFill>
                    <a:latin typeface="+mj-lt"/>
                  </a:rPr>
                  <a:t>een</a:t>
                </a:r>
                <a:r>
                  <a:rPr lang="en-US" sz="1600" b="1" cap="all" baseline="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en-US" sz="1600" b="1" cap="all" baseline="0" dirty="0" err="1" smtClean="0">
                    <a:solidFill>
                      <a:schemeClr val="tx2"/>
                    </a:solidFill>
                    <a:latin typeface="+mj-lt"/>
                  </a:rPr>
                  <a:t>foto</a:t>
                </a:r>
                <a:r>
                  <a:rPr lang="en-US" sz="1600" b="1" cap="all" baseline="0" dirty="0" smtClean="0">
                    <a:solidFill>
                      <a:schemeClr val="tx2"/>
                    </a:solidFill>
                    <a:latin typeface="+mj-lt"/>
                  </a:rPr>
                  <a:t> in:</a:t>
                </a:r>
              </a:p>
            </p:txBody>
          </p:sp>
          <p:sp>
            <p:nvSpPr>
              <p:cNvPr id="57" name="Tekstvak 33"/>
              <p:cNvSpPr txBox="1"/>
              <p:nvPr userDrawn="1"/>
            </p:nvSpPr>
            <p:spPr>
              <a:xfrm>
                <a:off x="9562429" y="4396489"/>
                <a:ext cx="3744016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Verwijder de bestaande foto en klik op het icoon, om een foto in te voegen:</a:t>
                </a: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Zoek de gewenste foto en dubbelklik hierop.</a:t>
                </a:r>
              </a:p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Staat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de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afbeelding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er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niet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goed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in? Selecteer de foto, klik ‘Format’ in het lint en selecteer ‘Crop’.</a:t>
                </a:r>
              </a:p>
              <a:p>
                <a:pPr marL="0" indent="0" algn="l" defTabSz="355600">
                  <a:buFont typeface="+mj-lt"/>
                  <a:buNone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Als de afbeelding boven het tekstvak verschijnt, kun</a:t>
                </a:r>
                <a:r>
                  <a:rPr lang="en-US" sz="1200" b="0" cap="none" dirty="0" smtClean="0">
                    <a:solidFill>
                      <a:schemeClr val="tx1"/>
                    </a:solidFill>
                  </a:rPr>
                  <a:t> je de slide resetten. </a:t>
                </a:r>
                <a:r>
                  <a:rPr lang="en-US" sz="1200" dirty="0" smtClean="0"/>
                  <a:t>Selecteer hiervoor de dia met een rechtermuisklik en selecteer ‘Reset slide’</a:t>
                </a:r>
                <a:br>
                  <a:rPr lang="en-US" sz="1200" dirty="0" smtClean="0"/>
                </a:br>
                <a:r>
                  <a:rPr lang="en-US" sz="1200" dirty="0" smtClean="0"/>
                  <a:t/>
                </a:r>
                <a:br>
                  <a:rPr lang="en-US" sz="1200" dirty="0" smtClean="0"/>
                </a:b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200" b="0" cap="none" baseline="0" dirty="0" smtClean="0">
                    <a:solidFill>
                      <a:schemeClr val="tx1"/>
                    </a:solidFill>
                  </a:rPr>
                </a:b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200" b="0" cap="none" baseline="0" dirty="0" smtClean="0">
                    <a:solidFill>
                      <a:schemeClr val="tx1"/>
                    </a:solidFill>
                  </a:rPr>
                </a:b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nl-NL" sz="1200" kern="1200" dirty="0" smtClean="0">
                  <a:solidFill>
                    <a:schemeClr val="tx1"/>
                  </a:solidFill>
                  <a:effectLst/>
                </a:endParaRPr>
              </a:p>
            </p:txBody>
          </p:sp>
        </p:grpSp>
        <p:pic>
          <p:nvPicPr>
            <p:cNvPr id="52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5160" y="1069396"/>
              <a:ext cx="1255642" cy="641596"/>
            </a:xfrm>
            <a:prstGeom prst="round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998" y="4424112"/>
              <a:ext cx="1732645" cy="1504188"/>
            </a:xfrm>
            <a:prstGeom prst="round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1" b="11520"/>
          <a:stretch/>
        </p:blipFill>
        <p:spPr bwMode="auto">
          <a:xfrm>
            <a:off x="12835160" y="2541280"/>
            <a:ext cx="523875" cy="811102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Groep 58"/>
          <p:cNvGrpSpPr/>
          <p:nvPr userDrawn="1"/>
        </p:nvGrpSpPr>
        <p:grpSpPr>
          <a:xfrm>
            <a:off x="-2210814" y="1"/>
            <a:ext cx="2457937" cy="2647071"/>
            <a:chOff x="-2187867" y="1"/>
            <a:chExt cx="2183512" cy="2647071"/>
          </a:xfrm>
        </p:grpSpPr>
        <p:sp>
          <p:nvSpPr>
            <p:cNvPr id="60" name="Rechthoek 59"/>
            <p:cNvSpPr/>
            <p:nvPr userDrawn="1"/>
          </p:nvSpPr>
          <p:spPr>
            <a:xfrm>
              <a:off x="-2187867" y="1"/>
              <a:ext cx="2183512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800" b="1" dirty="0" smtClean="0">
                  <a:solidFill>
                    <a:schemeClr val="tx2"/>
                  </a:solidFill>
                </a:rPr>
                <a:t>TEXT LEVELS</a:t>
              </a:r>
              <a:endParaRPr lang="nl-NL" sz="1800" b="1" dirty="0">
                <a:solidFill>
                  <a:schemeClr val="tx2"/>
                </a:solidFill>
              </a:endParaRPr>
            </a:p>
          </p:txBody>
        </p:sp>
        <p:sp>
          <p:nvSpPr>
            <p:cNvPr id="61" name="Afgeronde rechthoek 60"/>
            <p:cNvSpPr/>
            <p:nvPr userDrawn="1"/>
          </p:nvSpPr>
          <p:spPr>
            <a:xfrm>
              <a:off x="-1350273" y="507640"/>
              <a:ext cx="514662" cy="506526"/>
            </a:xfrm>
            <a:prstGeom prst="roundRect">
              <a:avLst>
                <a:gd name="adj" fmla="val 10944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62" name="Groep 61"/>
            <p:cNvGrpSpPr/>
            <p:nvPr userDrawn="1"/>
          </p:nvGrpSpPr>
          <p:grpSpPr>
            <a:xfrm>
              <a:off x="-1263129" y="593931"/>
              <a:ext cx="340374" cy="333944"/>
              <a:chOff x="6366933" y="309013"/>
              <a:chExt cx="1901295" cy="1861668"/>
            </a:xfrm>
            <a:solidFill>
              <a:schemeClr val="tx1"/>
            </a:solidFill>
          </p:grpSpPr>
          <p:sp>
            <p:nvSpPr>
              <p:cNvPr id="87" name="Rechthoek 86"/>
              <p:cNvSpPr/>
              <p:nvPr userDrawn="1"/>
            </p:nvSpPr>
            <p:spPr>
              <a:xfrm>
                <a:off x="6608189" y="535149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Rechthoek 87"/>
              <p:cNvSpPr/>
              <p:nvPr userDrawn="1"/>
            </p:nvSpPr>
            <p:spPr>
              <a:xfrm>
                <a:off x="6608189" y="1512611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Rechthoek 88"/>
              <p:cNvSpPr/>
              <p:nvPr userDrawn="1"/>
            </p:nvSpPr>
            <p:spPr>
              <a:xfrm>
                <a:off x="6608189" y="1780625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Rechthoek 89"/>
              <p:cNvSpPr/>
              <p:nvPr userDrawn="1"/>
            </p:nvSpPr>
            <p:spPr>
              <a:xfrm>
                <a:off x="7252238" y="535149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Rechthoek 90"/>
              <p:cNvSpPr/>
              <p:nvPr userDrawn="1"/>
            </p:nvSpPr>
            <p:spPr>
              <a:xfrm>
                <a:off x="7252238" y="1512611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Rechthoek 91"/>
              <p:cNvSpPr/>
              <p:nvPr userDrawn="1"/>
            </p:nvSpPr>
            <p:spPr>
              <a:xfrm>
                <a:off x="7252238" y="1780625"/>
                <a:ext cx="1777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Rechthoek 92"/>
              <p:cNvSpPr/>
              <p:nvPr userDrawn="1"/>
            </p:nvSpPr>
            <p:spPr>
              <a:xfrm>
                <a:off x="7252238" y="854236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" name="Rechthoek 93"/>
              <p:cNvSpPr/>
              <p:nvPr userDrawn="1"/>
            </p:nvSpPr>
            <p:spPr>
              <a:xfrm>
                <a:off x="7252238" y="1191263"/>
                <a:ext cx="606415" cy="1990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Rechthoek 94"/>
              <p:cNvSpPr/>
              <p:nvPr userDrawn="1"/>
            </p:nvSpPr>
            <p:spPr>
              <a:xfrm>
                <a:off x="7252238" y="309013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Rechthoek 95"/>
              <p:cNvSpPr/>
              <p:nvPr userDrawn="1"/>
            </p:nvSpPr>
            <p:spPr>
              <a:xfrm>
                <a:off x="7252238" y="2021132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96"/>
              <p:cNvSpPr/>
              <p:nvPr userDrawn="1"/>
            </p:nvSpPr>
            <p:spPr>
              <a:xfrm flipH="1">
                <a:off x="6366933" y="804333"/>
                <a:ext cx="762000" cy="575734"/>
              </a:xfrm>
              <a:custGeom>
                <a:avLst/>
                <a:gdLst>
                  <a:gd name="connsiteX0" fmla="*/ 635000 w 762000"/>
                  <a:gd name="connsiteY0" fmla="*/ 0 h 575734"/>
                  <a:gd name="connsiteX1" fmla="*/ 482600 w 762000"/>
                  <a:gd name="connsiteY1" fmla="*/ 203200 h 575734"/>
                  <a:gd name="connsiteX2" fmla="*/ 762000 w 762000"/>
                  <a:gd name="connsiteY2" fmla="*/ 203200 h 575734"/>
                  <a:gd name="connsiteX3" fmla="*/ 762000 w 762000"/>
                  <a:gd name="connsiteY3" fmla="*/ 364067 h 575734"/>
                  <a:gd name="connsiteX4" fmla="*/ 482600 w 762000"/>
                  <a:gd name="connsiteY4" fmla="*/ 364067 h 575734"/>
                  <a:gd name="connsiteX5" fmla="*/ 635000 w 762000"/>
                  <a:gd name="connsiteY5" fmla="*/ 575734 h 575734"/>
                  <a:gd name="connsiteX6" fmla="*/ 524933 w 762000"/>
                  <a:gd name="connsiteY6" fmla="*/ 575734 h 575734"/>
                  <a:gd name="connsiteX7" fmla="*/ 0 w 762000"/>
                  <a:gd name="connsiteY7" fmla="*/ 313267 h 575734"/>
                  <a:gd name="connsiteX8" fmla="*/ 533400 w 762000"/>
                  <a:gd name="connsiteY8" fmla="*/ 0 h 575734"/>
                  <a:gd name="connsiteX9" fmla="*/ 635000 w 762000"/>
                  <a:gd name="connsiteY9" fmla="*/ 0 h 57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0" h="575734">
                    <a:moveTo>
                      <a:pt x="635000" y="0"/>
                    </a:moveTo>
                    <a:lnTo>
                      <a:pt x="482600" y="203200"/>
                    </a:lnTo>
                    <a:lnTo>
                      <a:pt x="762000" y="203200"/>
                    </a:lnTo>
                    <a:lnTo>
                      <a:pt x="762000" y="364067"/>
                    </a:lnTo>
                    <a:lnTo>
                      <a:pt x="482600" y="364067"/>
                    </a:lnTo>
                    <a:lnTo>
                      <a:pt x="635000" y="575734"/>
                    </a:lnTo>
                    <a:lnTo>
                      <a:pt x="524933" y="575734"/>
                    </a:lnTo>
                    <a:lnTo>
                      <a:pt x="0" y="313267"/>
                    </a:lnTo>
                    <a:lnTo>
                      <a:pt x="53340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63" name="Textfield placeholder"/>
            <p:cNvSpPr txBox="1">
              <a:spLocks/>
            </p:cNvSpPr>
            <p:nvPr userDrawn="1"/>
          </p:nvSpPr>
          <p:spPr>
            <a:xfrm>
              <a:off x="-1720893" y="1297534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1050" b="0" dirty="0" smtClean="0"/>
                <a:t>Plain text</a:t>
              </a:r>
            </a:p>
          </p:txBody>
        </p:sp>
        <p:sp>
          <p:nvSpPr>
            <p:cNvPr id="64" name="Ovaal 63"/>
            <p:cNvSpPr/>
            <p:nvPr userDrawn="1"/>
          </p:nvSpPr>
          <p:spPr>
            <a:xfrm>
              <a:off x="-2044474" y="1270890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1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65" name="Ovaal 64"/>
            <p:cNvSpPr/>
            <p:nvPr userDrawn="1"/>
          </p:nvSpPr>
          <p:spPr>
            <a:xfrm>
              <a:off x="-2044474" y="1607046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2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66" name="Ovaal 65"/>
            <p:cNvSpPr/>
            <p:nvPr userDrawn="1"/>
          </p:nvSpPr>
          <p:spPr>
            <a:xfrm>
              <a:off x="-2044474" y="1943203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3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67" name="Textfield placeholder"/>
            <p:cNvSpPr txBox="1">
              <a:spLocks/>
            </p:cNvSpPr>
            <p:nvPr userDrawn="1"/>
          </p:nvSpPr>
          <p:spPr>
            <a:xfrm>
              <a:off x="-1720893" y="1633691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1" indent="-92075" algn="l" defTabSz="914400" rtl="0" eaLnBrk="1" fontAlgn="auto" latinLnBrk="0" hangingPunct="1">
                <a:lnSpc>
                  <a:spcPts val="216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Eerste </a:t>
              </a:r>
              <a:r>
                <a:rPr kumimoji="0" lang="nl-NL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bullet</a:t>
              </a: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 niveau</a:t>
              </a:r>
            </a:p>
          </p:txBody>
        </p:sp>
        <p:sp>
          <p:nvSpPr>
            <p:cNvPr id="68" name="Textfield placeholder"/>
            <p:cNvSpPr txBox="1">
              <a:spLocks/>
            </p:cNvSpPr>
            <p:nvPr userDrawn="1"/>
          </p:nvSpPr>
          <p:spPr>
            <a:xfrm>
              <a:off x="-1720893" y="1969847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marR="0" lvl="1" indent="-92075" algn="l" defTabSz="914400" rtl="0" eaLnBrk="1" fontAlgn="auto" latinLnBrk="0" hangingPunct="1">
                <a:lnSpc>
                  <a:spcPts val="216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87BBE2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Tweede </a:t>
              </a:r>
              <a:r>
                <a:rPr kumimoji="0" lang="nl-NL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bullet</a:t>
              </a:r>
              <a:r>
                <a:rPr kumimoji="0" lang="nl-N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154"/>
                  </a:solidFill>
                  <a:effectLst/>
                  <a:uLnTx/>
                  <a:uFillTx/>
                  <a:latin typeface="+mn-lt"/>
                </a:rPr>
                <a:t> niveau</a:t>
              </a:r>
            </a:p>
          </p:txBody>
        </p:sp>
        <p:sp>
          <p:nvSpPr>
            <p:cNvPr id="69" name="Afgeronde rechthoek 68"/>
            <p:cNvSpPr/>
            <p:nvPr userDrawn="1"/>
          </p:nvSpPr>
          <p:spPr>
            <a:xfrm>
              <a:off x="-2020805" y="507640"/>
              <a:ext cx="514662" cy="506526"/>
            </a:xfrm>
            <a:prstGeom prst="roundRect">
              <a:avLst>
                <a:gd name="adj" fmla="val 10944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70" name="Groep 69"/>
            <p:cNvGrpSpPr/>
            <p:nvPr userDrawn="1"/>
          </p:nvGrpSpPr>
          <p:grpSpPr>
            <a:xfrm>
              <a:off x="-1933661" y="593931"/>
              <a:ext cx="340374" cy="333944"/>
              <a:chOff x="3708400" y="309013"/>
              <a:chExt cx="1901295" cy="1861668"/>
            </a:xfrm>
            <a:solidFill>
              <a:schemeClr val="tx1"/>
            </a:solidFill>
          </p:grpSpPr>
          <p:sp>
            <p:nvSpPr>
              <p:cNvPr id="76" name="Rechthoek 75"/>
              <p:cNvSpPr/>
              <p:nvPr userDrawn="1"/>
            </p:nvSpPr>
            <p:spPr>
              <a:xfrm>
                <a:off x="3949656" y="535149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" name="Rechthoek 76"/>
              <p:cNvSpPr/>
              <p:nvPr userDrawn="1"/>
            </p:nvSpPr>
            <p:spPr>
              <a:xfrm>
                <a:off x="3949656" y="1512611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Rechthoek 77"/>
              <p:cNvSpPr/>
              <p:nvPr userDrawn="1"/>
            </p:nvSpPr>
            <p:spPr>
              <a:xfrm>
                <a:off x="3949656" y="1780625"/>
                <a:ext cx="45757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Rechthoek 78"/>
              <p:cNvSpPr/>
              <p:nvPr userDrawn="1"/>
            </p:nvSpPr>
            <p:spPr>
              <a:xfrm>
                <a:off x="4593705" y="535149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Rechthoek 79"/>
              <p:cNvSpPr/>
              <p:nvPr userDrawn="1"/>
            </p:nvSpPr>
            <p:spPr>
              <a:xfrm>
                <a:off x="4593705" y="1512611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Rechthoek 80"/>
              <p:cNvSpPr/>
              <p:nvPr userDrawn="1"/>
            </p:nvSpPr>
            <p:spPr>
              <a:xfrm>
                <a:off x="4593705" y="1780625"/>
                <a:ext cx="1777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Rechthoek 81"/>
              <p:cNvSpPr/>
              <p:nvPr userDrawn="1"/>
            </p:nvSpPr>
            <p:spPr>
              <a:xfrm>
                <a:off x="4593705" y="854236"/>
                <a:ext cx="1015990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/>
              <p:cNvSpPr/>
              <p:nvPr userDrawn="1"/>
            </p:nvSpPr>
            <p:spPr>
              <a:xfrm>
                <a:off x="4593705" y="1191263"/>
                <a:ext cx="606415" cy="1990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/>
              <p:cNvSpPr/>
              <p:nvPr userDrawn="1"/>
            </p:nvSpPr>
            <p:spPr>
              <a:xfrm>
                <a:off x="4593705" y="309013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Rechthoek 84"/>
              <p:cNvSpPr/>
              <p:nvPr userDrawn="1"/>
            </p:nvSpPr>
            <p:spPr>
              <a:xfrm>
                <a:off x="4593705" y="2021132"/>
                <a:ext cx="88895" cy="1495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5"/>
              <p:cNvSpPr/>
              <p:nvPr userDrawn="1"/>
            </p:nvSpPr>
            <p:spPr>
              <a:xfrm>
                <a:off x="3708400" y="804333"/>
                <a:ext cx="762000" cy="575734"/>
              </a:xfrm>
              <a:custGeom>
                <a:avLst/>
                <a:gdLst>
                  <a:gd name="connsiteX0" fmla="*/ 635000 w 762000"/>
                  <a:gd name="connsiteY0" fmla="*/ 0 h 575734"/>
                  <a:gd name="connsiteX1" fmla="*/ 482600 w 762000"/>
                  <a:gd name="connsiteY1" fmla="*/ 203200 h 575734"/>
                  <a:gd name="connsiteX2" fmla="*/ 762000 w 762000"/>
                  <a:gd name="connsiteY2" fmla="*/ 203200 h 575734"/>
                  <a:gd name="connsiteX3" fmla="*/ 762000 w 762000"/>
                  <a:gd name="connsiteY3" fmla="*/ 364067 h 575734"/>
                  <a:gd name="connsiteX4" fmla="*/ 482600 w 762000"/>
                  <a:gd name="connsiteY4" fmla="*/ 364067 h 575734"/>
                  <a:gd name="connsiteX5" fmla="*/ 635000 w 762000"/>
                  <a:gd name="connsiteY5" fmla="*/ 575734 h 575734"/>
                  <a:gd name="connsiteX6" fmla="*/ 524933 w 762000"/>
                  <a:gd name="connsiteY6" fmla="*/ 575734 h 575734"/>
                  <a:gd name="connsiteX7" fmla="*/ 0 w 762000"/>
                  <a:gd name="connsiteY7" fmla="*/ 313267 h 575734"/>
                  <a:gd name="connsiteX8" fmla="*/ 533400 w 762000"/>
                  <a:gd name="connsiteY8" fmla="*/ 0 h 575734"/>
                  <a:gd name="connsiteX9" fmla="*/ 635000 w 762000"/>
                  <a:gd name="connsiteY9" fmla="*/ 0 h 57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0" h="575734">
                    <a:moveTo>
                      <a:pt x="635000" y="0"/>
                    </a:moveTo>
                    <a:lnTo>
                      <a:pt x="482600" y="203200"/>
                    </a:lnTo>
                    <a:lnTo>
                      <a:pt x="762000" y="203200"/>
                    </a:lnTo>
                    <a:lnTo>
                      <a:pt x="762000" y="364067"/>
                    </a:lnTo>
                    <a:lnTo>
                      <a:pt x="482600" y="364067"/>
                    </a:lnTo>
                    <a:lnTo>
                      <a:pt x="635000" y="575734"/>
                    </a:lnTo>
                    <a:lnTo>
                      <a:pt x="524933" y="575734"/>
                    </a:lnTo>
                    <a:lnTo>
                      <a:pt x="0" y="313267"/>
                    </a:lnTo>
                    <a:lnTo>
                      <a:pt x="53340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71" name="Rechte verbindingslijn 70"/>
            <p:cNvCxnSpPr/>
            <p:nvPr userDrawn="1"/>
          </p:nvCxnSpPr>
          <p:spPr>
            <a:xfrm>
              <a:off x="-2044474" y="384987"/>
              <a:ext cx="173264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/>
            <p:cNvCxnSpPr/>
            <p:nvPr userDrawn="1"/>
          </p:nvCxnSpPr>
          <p:spPr>
            <a:xfrm>
              <a:off x="-2044474" y="1155454"/>
              <a:ext cx="173264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/>
            <p:cNvCxnSpPr/>
            <p:nvPr userDrawn="1"/>
          </p:nvCxnSpPr>
          <p:spPr>
            <a:xfrm>
              <a:off x="-2044474" y="2647072"/>
              <a:ext cx="173264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al 73"/>
            <p:cNvSpPr/>
            <p:nvPr userDrawn="1"/>
          </p:nvSpPr>
          <p:spPr>
            <a:xfrm>
              <a:off x="-2044474" y="2253722"/>
              <a:ext cx="239389" cy="2398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>
                  <a:solidFill>
                    <a:schemeClr val="bg1"/>
                  </a:solidFill>
                </a:rPr>
                <a:t>4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field placeholder"/>
            <p:cNvSpPr txBox="1">
              <a:spLocks/>
            </p:cNvSpPr>
            <p:nvPr userDrawn="1"/>
          </p:nvSpPr>
          <p:spPr>
            <a:xfrm>
              <a:off x="-1720893" y="2280366"/>
              <a:ext cx="1712192" cy="186578"/>
            </a:xfrm>
            <a:prstGeom prst="rect">
              <a:avLst/>
            </a:prstGeom>
          </p:spPr>
          <p:txBody>
            <a:bodyPr vert="horz" lIns="0" tIns="0" rIns="54000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1050" b="1" dirty="0" smtClean="0">
                  <a:solidFill>
                    <a:schemeClr val="tx2"/>
                  </a:solidFill>
                </a:rPr>
                <a:t>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822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xmlns:p14="http://schemas.microsoft.com/office/powerpoint/2010/main"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xmlns:p14="http://schemas.microsoft.com/office/powerpoint/2010/main"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ijdelijke aanduiding voor datum 3" hidden="1"/>
          <p:cNvSpPr>
            <a:spLocks noGrp="1"/>
          </p:cNvSpPr>
          <p:nvPr>
            <p:ph type="dt" sz="half" idx="10"/>
          </p:nvPr>
        </p:nvSpPr>
        <p:spPr>
          <a:xfrm>
            <a:off x="324247" y="6489195"/>
            <a:ext cx="273537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Copyright SIDN - 2013</a:t>
            </a:r>
            <a:endParaRPr lang="en-GB"/>
          </a:p>
        </p:txBody>
      </p:sp>
      <p:sp>
        <p:nvSpPr>
          <p:cNvPr id="6" name="Tijdelijke aanduiding voor dianummer 5" hidden="1"/>
          <p:cNvSpPr>
            <a:spLocks noGrp="1"/>
          </p:cNvSpPr>
          <p:nvPr>
            <p:ph type="sldNum" sz="quarter" idx="12"/>
          </p:nvPr>
        </p:nvSpPr>
        <p:spPr>
          <a:xfrm>
            <a:off x="4665080" y="6489195"/>
            <a:ext cx="2839614" cy="365125"/>
          </a:xfrm>
          <a:prstGeom prst="rect">
            <a:avLst/>
          </a:prstGeom>
        </p:spPr>
        <p:txBody>
          <a:bodyPr/>
          <a:lstStyle/>
          <a:p>
            <a:fld id="{3306BE86-9363-42CA-8E11-0F3C0D4BAB2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357188" y="1052736"/>
            <a:ext cx="11416331" cy="474853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numCol="1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8" name="Tekstvak 7"/>
          <p:cNvSpPr txBox="1"/>
          <p:nvPr userDrawn="1"/>
        </p:nvSpPr>
        <p:spPr>
          <a:xfrm>
            <a:off x="3078443" y="-408861"/>
            <a:ext cx="9091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 smtClean="0">
                <a:solidFill>
                  <a:schemeClr val="tx2"/>
                </a:solidFill>
              </a:rPr>
              <a:t>100% beeld</a:t>
            </a:r>
          </a:p>
        </p:txBody>
      </p:sp>
      <p:grpSp>
        <p:nvGrpSpPr>
          <p:cNvPr id="9" name="Groep 8"/>
          <p:cNvGrpSpPr/>
          <p:nvPr userDrawn="1"/>
        </p:nvGrpSpPr>
        <p:grpSpPr>
          <a:xfrm>
            <a:off x="12395303" y="0"/>
            <a:ext cx="4020798" cy="4889323"/>
            <a:chOff x="9290191" y="0"/>
            <a:chExt cx="4020798" cy="4889323"/>
          </a:xfrm>
        </p:grpSpPr>
        <p:grpSp>
          <p:nvGrpSpPr>
            <p:cNvPr id="10" name="Groep 9"/>
            <p:cNvGrpSpPr/>
            <p:nvPr userDrawn="1"/>
          </p:nvGrpSpPr>
          <p:grpSpPr>
            <a:xfrm>
              <a:off x="9290191" y="0"/>
              <a:ext cx="4020798" cy="4889323"/>
              <a:chOff x="9454397" y="3846816"/>
              <a:chExt cx="4020798" cy="4889323"/>
            </a:xfrm>
          </p:grpSpPr>
          <p:sp>
            <p:nvSpPr>
              <p:cNvPr id="13" name="Afgeronde rechthoek 12"/>
              <p:cNvSpPr/>
              <p:nvPr userDrawn="1"/>
            </p:nvSpPr>
            <p:spPr>
              <a:xfrm>
                <a:off x="9454397" y="3846816"/>
                <a:ext cx="4020798" cy="4725143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/>
              </a:p>
            </p:txBody>
          </p:sp>
          <p:sp>
            <p:nvSpPr>
              <p:cNvPr id="14" name="Tekstvak 32"/>
              <p:cNvSpPr txBox="1"/>
              <p:nvPr userDrawn="1"/>
            </p:nvSpPr>
            <p:spPr>
              <a:xfrm>
                <a:off x="9562030" y="3948610"/>
                <a:ext cx="37444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b="1" cap="all" baseline="0" dirty="0" err="1" smtClean="0">
                    <a:solidFill>
                      <a:schemeClr val="tx2"/>
                    </a:solidFill>
                    <a:latin typeface="+mj-lt"/>
                  </a:rPr>
                  <a:t>Voeg</a:t>
                </a:r>
                <a:r>
                  <a:rPr lang="en-US" sz="1600" b="1" cap="all" baseline="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en-US" sz="1600" b="1" cap="all" baseline="0" dirty="0" err="1" smtClean="0">
                    <a:solidFill>
                      <a:schemeClr val="tx2"/>
                    </a:solidFill>
                    <a:latin typeface="+mj-lt"/>
                  </a:rPr>
                  <a:t>een</a:t>
                </a:r>
                <a:r>
                  <a:rPr lang="en-US" sz="1600" b="1" cap="all" baseline="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en-US" sz="1600" b="1" cap="all" baseline="0" dirty="0" err="1" smtClean="0">
                    <a:solidFill>
                      <a:schemeClr val="tx2"/>
                    </a:solidFill>
                    <a:latin typeface="+mj-lt"/>
                  </a:rPr>
                  <a:t>foto</a:t>
                </a:r>
                <a:r>
                  <a:rPr lang="en-US" sz="1600" b="1" cap="all" baseline="0" dirty="0" smtClean="0">
                    <a:solidFill>
                      <a:schemeClr val="tx2"/>
                    </a:solidFill>
                    <a:latin typeface="+mj-lt"/>
                  </a:rPr>
                  <a:t> in:</a:t>
                </a:r>
              </a:p>
            </p:txBody>
          </p:sp>
          <p:sp>
            <p:nvSpPr>
              <p:cNvPr id="15" name="Tekstvak 33"/>
              <p:cNvSpPr txBox="1"/>
              <p:nvPr userDrawn="1"/>
            </p:nvSpPr>
            <p:spPr>
              <a:xfrm>
                <a:off x="9562429" y="4396489"/>
                <a:ext cx="3744016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Verwijder de bestaande foto en klik op het icoon, om een foto in te voegen:</a:t>
                </a: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Zoek de gewenste foto en dubbelklik hierop.</a:t>
                </a:r>
                <a:br>
                  <a:rPr lang="en-US" sz="1200" b="0" cap="none" baseline="0" dirty="0" smtClean="0">
                    <a:solidFill>
                      <a:schemeClr val="tx1"/>
                    </a:solidFill>
                  </a:rPr>
                </a:b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Staat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de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afbeelding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er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niet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goed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in? Selecteer de foto, klik ‘Format’ in het lint en selecteer ‘Crop’.</a:t>
                </a: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De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afbeelding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is nu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te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verschuiven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, door met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een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linkermuisklik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vast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te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houden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op de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afbeelding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en de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muis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naar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de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gewenste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richting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te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0" cap="none" baseline="0" dirty="0" err="1" smtClean="0">
                    <a:solidFill>
                      <a:schemeClr val="tx1"/>
                    </a:solidFill>
                  </a:rPr>
                  <a:t>bewegen</a:t>
                </a: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.</a:t>
                </a:r>
                <a:br>
                  <a:rPr lang="en-US" sz="1200" b="0" cap="none" baseline="0" dirty="0" smtClean="0">
                    <a:solidFill>
                      <a:schemeClr val="tx1"/>
                    </a:solidFill>
                  </a:rPr>
                </a:b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200" b="0" cap="none" baseline="0" dirty="0" smtClean="0">
                    <a:solidFill>
                      <a:schemeClr val="tx1"/>
                    </a:solidFill>
                  </a:rPr>
                </a:b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nl-NL" sz="1200" kern="1200" dirty="0" smtClean="0">
                  <a:solidFill>
                    <a:schemeClr val="tx1"/>
                  </a:solidFill>
                  <a:effectLst/>
                </a:endParaRPr>
              </a:p>
            </p:txBody>
          </p:sp>
        </p:grpSp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0048" y="1069396"/>
              <a:ext cx="1255642" cy="641596"/>
            </a:xfrm>
            <a:prstGeom prst="round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1" b="11520"/>
          <a:stretch/>
        </p:blipFill>
        <p:spPr bwMode="auto">
          <a:xfrm>
            <a:off x="12835160" y="2777154"/>
            <a:ext cx="523875" cy="811102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07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ijdelijke aanduiding voor datum 3" hidden="1"/>
          <p:cNvSpPr>
            <a:spLocks noGrp="1"/>
          </p:cNvSpPr>
          <p:nvPr>
            <p:ph type="dt" sz="half" idx="10"/>
          </p:nvPr>
        </p:nvSpPr>
        <p:spPr>
          <a:xfrm>
            <a:off x="324247" y="6489195"/>
            <a:ext cx="273537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Copyright SIDN - 2013</a:t>
            </a:r>
            <a:endParaRPr lang="en-GB"/>
          </a:p>
        </p:txBody>
      </p:sp>
      <p:sp>
        <p:nvSpPr>
          <p:cNvPr id="6" name="Tijdelijke aanduiding voor dianummer 5" hidden="1"/>
          <p:cNvSpPr>
            <a:spLocks noGrp="1"/>
          </p:cNvSpPr>
          <p:nvPr>
            <p:ph type="sldNum" sz="quarter" idx="12"/>
          </p:nvPr>
        </p:nvSpPr>
        <p:spPr>
          <a:xfrm>
            <a:off x="4665080" y="6489195"/>
            <a:ext cx="2839614" cy="365125"/>
          </a:xfrm>
          <a:prstGeom prst="rect">
            <a:avLst/>
          </a:prstGeom>
        </p:spPr>
        <p:txBody>
          <a:bodyPr/>
          <a:lstStyle/>
          <a:p>
            <a:fld id="{3306BE86-9363-42CA-8E11-0F3C0D4BAB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kstvak 7"/>
          <p:cNvSpPr txBox="1"/>
          <p:nvPr userDrawn="1"/>
        </p:nvSpPr>
        <p:spPr>
          <a:xfrm>
            <a:off x="3078443" y="-408861"/>
            <a:ext cx="9091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 smtClean="0">
                <a:solidFill>
                  <a:schemeClr val="tx2"/>
                </a:solidFill>
              </a:rPr>
              <a:t>Video-slide</a:t>
            </a:r>
          </a:p>
        </p:txBody>
      </p:sp>
      <p:grpSp>
        <p:nvGrpSpPr>
          <p:cNvPr id="10" name="Groep 9"/>
          <p:cNvGrpSpPr/>
          <p:nvPr userDrawn="1"/>
        </p:nvGrpSpPr>
        <p:grpSpPr>
          <a:xfrm>
            <a:off x="12395303" y="0"/>
            <a:ext cx="4020798" cy="2673331"/>
            <a:chOff x="9454397" y="3846816"/>
            <a:chExt cx="4020798" cy="2673331"/>
          </a:xfrm>
        </p:grpSpPr>
        <p:sp>
          <p:nvSpPr>
            <p:cNvPr id="13" name="Afgeronde rechthoek 12"/>
            <p:cNvSpPr/>
            <p:nvPr userDrawn="1"/>
          </p:nvSpPr>
          <p:spPr>
            <a:xfrm>
              <a:off x="9454397" y="3846816"/>
              <a:ext cx="4020798" cy="267333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14" name="Tekstvak 32"/>
            <p:cNvSpPr txBox="1"/>
            <p:nvPr userDrawn="1"/>
          </p:nvSpPr>
          <p:spPr>
            <a:xfrm>
              <a:off x="9562030" y="3948610"/>
              <a:ext cx="3744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b="1" cap="all" baseline="0" dirty="0" smtClean="0">
                  <a:solidFill>
                    <a:schemeClr val="tx2"/>
                  </a:solidFill>
                  <a:latin typeface="+mj-lt"/>
                </a:rPr>
                <a:t>Voeg een VIDEO in:</a:t>
              </a:r>
            </a:p>
          </p:txBody>
        </p:sp>
        <p:sp>
          <p:nvSpPr>
            <p:cNvPr id="15" name="Tekstvak 33"/>
            <p:cNvSpPr txBox="1"/>
            <p:nvPr userDrawn="1"/>
          </p:nvSpPr>
          <p:spPr>
            <a:xfrm>
              <a:off x="9562429" y="4396489"/>
              <a:ext cx="374401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 algn="l" defTabSz="355600">
                <a:buFont typeface="+mj-lt"/>
                <a:buAutoNum type="arabicPeriod"/>
              </a:pPr>
              <a:r>
                <a:rPr lang="en-US" sz="1200" b="0" cap="none" baseline="0" dirty="0" smtClean="0">
                  <a:solidFill>
                    <a:schemeClr val="tx1"/>
                  </a:solidFill>
                </a:rPr>
                <a:t>Verwijder de bestaande foto en klik op het icoon, om een video in te voegen:</a:t>
              </a:r>
            </a:p>
            <a:p>
              <a:pPr marL="228600" indent="-228600" algn="l" defTabSz="355600">
                <a:buFont typeface="+mj-lt"/>
                <a:buAutoNum type="arabicPeriod"/>
              </a:pPr>
              <a:endParaRPr lang="en-US" sz="1200" b="0" cap="none" baseline="0" dirty="0" smtClean="0">
                <a:solidFill>
                  <a:schemeClr val="tx1"/>
                </a:solidFill>
              </a:endParaRPr>
            </a:p>
            <a:p>
              <a:pPr marL="228600" indent="-228600" algn="l" defTabSz="355600">
                <a:buFont typeface="+mj-lt"/>
                <a:buAutoNum type="arabicPeriod"/>
              </a:pPr>
              <a:endParaRPr lang="en-US" sz="1200" b="0" cap="none" baseline="0" dirty="0" smtClean="0">
                <a:solidFill>
                  <a:schemeClr val="tx1"/>
                </a:solidFill>
              </a:endParaRPr>
            </a:p>
            <a:p>
              <a:pPr marL="228600" indent="-228600" algn="l" defTabSz="355600">
                <a:buFont typeface="+mj-lt"/>
                <a:buAutoNum type="arabicPeriod"/>
              </a:pPr>
              <a:endParaRPr lang="en-US" sz="1200" b="0" cap="none" baseline="0" dirty="0" smtClean="0">
                <a:solidFill>
                  <a:schemeClr val="tx1"/>
                </a:solidFill>
              </a:endParaRPr>
            </a:p>
            <a:p>
              <a:pPr marL="228600" indent="-228600" algn="l" defTabSz="355600">
                <a:buFont typeface="+mj-lt"/>
                <a:buAutoNum type="arabicPeriod"/>
              </a:pPr>
              <a:endParaRPr lang="en-US" sz="1200" b="0" cap="none" baseline="0" dirty="0" smtClean="0">
                <a:solidFill>
                  <a:schemeClr val="tx1"/>
                </a:solidFill>
              </a:endParaRPr>
            </a:p>
            <a:p>
              <a:pPr marL="228600" indent="-228600" algn="l" defTabSz="355600">
                <a:buFont typeface="+mj-lt"/>
                <a:buAutoNum type="arabicPeriod"/>
              </a:pPr>
              <a:endParaRPr lang="en-US" sz="1200" b="0" cap="none" baseline="0" dirty="0" smtClean="0">
                <a:solidFill>
                  <a:schemeClr val="tx1"/>
                </a:solidFill>
              </a:endParaRPr>
            </a:p>
            <a:p>
              <a:pPr marL="228600" indent="-228600" algn="l" defTabSz="355600">
                <a:buFont typeface="+mj-lt"/>
                <a:buAutoNum type="arabicPeriod"/>
              </a:pPr>
              <a:endParaRPr lang="en-US" sz="1200" b="0" cap="none" baseline="0" dirty="0" smtClean="0">
                <a:solidFill>
                  <a:schemeClr val="tx1"/>
                </a:solidFill>
              </a:endParaRPr>
            </a:p>
            <a:p>
              <a:pPr marL="228600" indent="-228600" algn="l" defTabSz="355600">
                <a:buFont typeface="+mj-lt"/>
                <a:buAutoNum type="arabicPeriod"/>
              </a:pPr>
              <a:r>
                <a:rPr lang="en-US" sz="1200" b="0" cap="none" baseline="0" dirty="0" smtClean="0">
                  <a:solidFill>
                    <a:schemeClr val="tx1"/>
                  </a:solidFill>
                </a:rPr>
                <a:t>Zoek de gewenste video en dubbelklik hierop.</a:t>
              </a:r>
              <a:br>
                <a:rPr lang="en-US" sz="1200" b="0" cap="none" baseline="0" dirty="0" smtClean="0">
                  <a:solidFill>
                    <a:schemeClr val="tx1"/>
                  </a:solidFill>
                </a:rPr>
              </a:br>
              <a:endParaRPr lang="en-US" sz="1200" b="0" cap="none" baseline="0" dirty="0" smtClean="0">
                <a:solidFill>
                  <a:schemeClr val="tx1"/>
                </a:solidFill>
              </a:endParaRPr>
            </a:p>
            <a:p>
              <a:pPr marL="228600" indent="-228600" algn="l" defTabSz="355600">
                <a:buFont typeface="+mj-lt"/>
                <a:buAutoNum type="arabicPeriod"/>
              </a:pPr>
              <a:endParaRPr lang="nl-NL" sz="1200" kern="1200" dirty="0" smtClean="0">
                <a:solidFill>
                  <a:schemeClr val="tx1"/>
                </a:solidFill>
                <a:effectLst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3" b="17763"/>
          <a:stretch>
            <a:fillRect/>
          </a:stretch>
        </p:blipFill>
        <p:spPr bwMode="auto">
          <a:xfrm>
            <a:off x="357188" y="1052736"/>
            <a:ext cx="11416331" cy="47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jdelijke aanduiding voor media 11"/>
          <p:cNvSpPr>
            <a:spLocks noGrp="1"/>
          </p:cNvSpPr>
          <p:nvPr>
            <p:ph type="media" sz="quarter" idx="13" hasCustomPrompt="1"/>
          </p:nvPr>
        </p:nvSpPr>
        <p:spPr>
          <a:xfrm>
            <a:off x="357188" y="1052899"/>
            <a:ext cx="11415712" cy="4748212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nl-NL" dirty="0" smtClean="0"/>
              <a:t>Klik om een </a:t>
            </a:r>
            <a:br>
              <a:rPr lang="nl-NL" dirty="0" smtClean="0"/>
            </a:br>
            <a:r>
              <a:rPr lang="nl-NL" dirty="0" smtClean="0"/>
              <a:t>video in te voegen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375" y="1112540"/>
            <a:ext cx="1800225" cy="8763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59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ube video-slid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" b="308"/>
          <a:stretch>
            <a:fillRect/>
          </a:stretch>
        </p:blipFill>
        <p:spPr bwMode="auto">
          <a:xfrm>
            <a:off x="357188" y="1052736"/>
            <a:ext cx="11416331" cy="47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ijdelijke aanduiding voor datum 3" hidden="1"/>
          <p:cNvSpPr>
            <a:spLocks noGrp="1"/>
          </p:cNvSpPr>
          <p:nvPr>
            <p:ph type="dt" sz="half" idx="10"/>
          </p:nvPr>
        </p:nvSpPr>
        <p:spPr>
          <a:xfrm>
            <a:off x="324247" y="6489195"/>
            <a:ext cx="273537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Copyright SIDN - 2013</a:t>
            </a:r>
            <a:endParaRPr lang="en-GB"/>
          </a:p>
        </p:txBody>
      </p:sp>
      <p:sp>
        <p:nvSpPr>
          <p:cNvPr id="6" name="Tijdelijke aanduiding voor dianummer 5" hidden="1"/>
          <p:cNvSpPr>
            <a:spLocks noGrp="1"/>
          </p:cNvSpPr>
          <p:nvPr>
            <p:ph type="sldNum" sz="quarter" idx="12"/>
          </p:nvPr>
        </p:nvSpPr>
        <p:spPr>
          <a:xfrm>
            <a:off x="4665080" y="6489195"/>
            <a:ext cx="2839614" cy="365125"/>
          </a:xfrm>
          <a:prstGeom prst="rect">
            <a:avLst/>
          </a:prstGeom>
        </p:spPr>
        <p:txBody>
          <a:bodyPr/>
          <a:lstStyle/>
          <a:p>
            <a:fld id="{3306BE86-9363-42CA-8E11-0F3C0D4BAB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kstvak 7"/>
          <p:cNvSpPr txBox="1"/>
          <p:nvPr userDrawn="1"/>
        </p:nvSpPr>
        <p:spPr>
          <a:xfrm>
            <a:off x="3078443" y="-408861"/>
            <a:ext cx="9091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 err="1" smtClean="0">
                <a:solidFill>
                  <a:schemeClr val="tx2"/>
                </a:solidFill>
              </a:rPr>
              <a:t>Youtube</a:t>
            </a:r>
            <a:r>
              <a:rPr lang="nl-NL" sz="1600" b="1" dirty="0" smtClean="0">
                <a:solidFill>
                  <a:schemeClr val="tx2"/>
                </a:solidFill>
              </a:rPr>
              <a:t> video-slide + tekst</a:t>
            </a:r>
          </a:p>
        </p:txBody>
      </p:sp>
      <p:sp>
        <p:nvSpPr>
          <p:cNvPr id="26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4287" y="1445626"/>
            <a:ext cx="3240360" cy="3923654"/>
          </a:xfrm>
          <a:prstGeom prst="roundRect">
            <a:avLst>
              <a:gd name="adj" fmla="val 10193"/>
            </a:avLst>
          </a:prstGeom>
          <a:solidFill>
            <a:schemeClr val="bg1">
              <a:alpha val="79000"/>
            </a:schemeClr>
          </a:solidFill>
        </p:spPr>
        <p:txBody>
          <a:bodyPr vert="horz" numCol="1"/>
          <a:lstStyle>
            <a:lvl1pPr>
              <a:lnSpc>
                <a:spcPts val="2500"/>
              </a:lnSpc>
              <a:defRPr sz="1800">
                <a:solidFill>
                  <a:schemeClr val="tx2"/>
                </a:solidFill>
              </a:defRPr>
            </a:lvl1pPr>
            <a:lvl2pPr marL="174625" indent="-174625">
              <a:lnSpc>
                <a:spcPts val="2500"/>
              </a:lnSpc>
              <a:defRPr sz="1800">
                <a:solidFill>
                  <a:schemeClr val="tx2"/>
                </a:solidFill>
              </a:defRPr>
            </a:lvl2pPr>
            <a:lvl3pPr marL="363538" indent="-188913">
              <a:lnSpc>
                <a:spcPts val="2500"/>
              </a:lnSpc>
              <a:defRPr sz="1600">
                <a:solidFill>
                  <a:schemeClr val="tx2"/>
                </a:solidFill>
              </a:defRPr>
            </a:lvl3pPr>
            <a:lvl4pPr marL="1069975" indent="-346075">
              <a:lnSpc>
                <a:spcPts val="2500"/>
              </a:lnSpc>
              <a:defRPr sz="2000">
                <a:solidFill>
                  <a:schemeClr val="tx2"/>
                </a:solidFill>
              </a:defRPr>
            </a:lvl4pPr>
            <a:lvl5pPr>
              <a:lnSpc>
                <a:spcPts val="2500"/>
              </a:lnSpc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grpSp>
        <p:nvGrpSpPr>
          <p:cNvPr id="32" name="Groep 31"/>
          <p:cNvGrpSpPr/>
          <p:nvPr userDrawn="1"/>
        </p:nvGrpSpPr>
        <p:grpSpPr>
          <a:xfrm>
            <a:off x="4572719" y="1659676"/>
            <a:ext cx="6502350" cy="3495554"/>
            <a:chOff x="2833713" y="1681223"/>
            <a:chExt cx="6502350" cy="3495554"/>
          </a:xfrm>
        </p:grpSpPr>
        <p:pic>
          <p:nvPicPr>
            <p:cNvPr id="33" name="Picture 43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713" y="4781821"/>
              <a:ext cx="6502350" cy="394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echthoek 33"/>
            <p:cNvSpPr/>
            <p:nvPr/>
          </p:nvSpPr>
          <p:spPr>
            <a:xfrm>
              <a:off x="2833713" y="1681223"/>
              <a:ext cx="6502350" cy="3495554"/>
            </a:xfrm>
            <a:prstGeom prst="rect">
              <a:avLst/>
            </a:prstGeom>
            <a:noFill/>
            <a:ln w="28575">
              <a:solidFill>
                <a:srgbClr val="2A49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1531" y="1659676"/>
            <a:ext cx="6513537" cy="310059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grpSp>
        <p:nvGrpSpPr>
          <p:cNvPr id="42" name="Groep 41"/>
          <p:cNvGrpSpPr/>
          <p:nvPr userDrawn="1"/>
        </p:nvGrpSpPr>
        <p:grpSpPr>
          <a:xfrm>
            <a:off x="12395303" y="0"/>
            <a:ext cx="4020798" cy="4760274"/>
            <a:chOff x="12395303" y="0"/>
            <a:chExt cx="4020798" cy="4760274"/>
          </a:xfrm>
        </p:grpSpPr>
        <p:grpSp>
          <p:nvGrpSpPr>
            <p:cNvPr id="43" name="Groep 42"/>
            <p:cNvGrpSpPr/>
            <p:nvPr userDrawn="1"/>
          </p:nvGrpSpPr>
          <p:grpSpPr>
            <a:xfrm>
              <a:off x="12395303" y="0"/>
              <a:ext cx="4020798" cy="4760274"/>
              <a:chOff x="9454397" y="3846816"/>
              <a:chExt cx="4020798" cy="4760274"/>
            </a:xfrm>
          </p:grpSpPr>
          <p:sp>
            <p:nvSpPr>
              <p:cNvPr id="46" name="Afgeronde rechthoek 45"/>
              <p:cNvSpPr/>
              <p:nvPr userDrawn="1"/>
            </p:nvSpPr>
            <p:spPr>
              <a:xfrm>
                <a:off x="9454397" y="3846816"/>
                <a:ext cx="4020798" cy="476027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/>
              </a:p>
            </p:txBody>
          </p:sp>
          <p:sp>
            <p:nvSpPr>
              <p:cNvPr id="47" name="Tekstvak 32"/>
              <p:cNvSpPr txBox="1"/>
              <p:nvPr userDrawn="1"/>
            </p:nvSpPr>
            <p:spPr>
              <a:xfrm>
                <a:off x="9562030" y="3948610"/>
                <a:ext cx="37444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b="1" cap="all" baseline="0" dirty="0" err="1" smtClean="0">
                    <a:solidFill>
                      <a:schemeClr val="tx2"/>
                    </a:solidFill>
                    <a:latin typeface="+mj-lt"/>
                  </a:rPr>
                  <a:t>Voeg</a:t>
                </a:r>
                <a:r>
                  <a:rPr lang="en-US" sz="1600" b="1" cap="all" baseline="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en-US" sz="1600" b="1" cap="all" baseline="0" dirty="0" err="1" smtClean="0">
                    <a:solidFill>
                      <a:schemeClr val="tx2"/>
                    </a:solidFill>
                    <a:latin typeface="+mj-lt"/>
                  </a:rPr>
                  <a:t>een</a:t>
                </a:r>
                <a:r>
                  <a:rPr lang="en-US" sz="1600" b="1" cap="all" baseline="0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en-US" sz="1600" b="1" cap="all" baseline="0" dirty="0" err="1" smtClean="0">
                    <a:solidFill>
                      <a:schemeClr val="tx2"/>
                    </a:solidFill>
                    <a:latin typeface="+mj-lt"/>
                  </a:rPr>
                  <a:t>foto</a:t>
                </a:r>
                <a:r>
                  <a:rPr lang="en-US" sz="1600" b="1" cap="all" baseline="0" dirty="0" smtClean="0">
                    <a:solidFill>
                      <a:schemeClr val="tx2"/>
                    </a:solidFill>
                    <a:latin typeface="+mj-lt"/>
                  </a:rPr>
                  <a:t> in:</a:t>
                </a:r>
              </a:p>
            </p:txBody>
          </p:sp>
          <p:sp>
            <p:nvSpPr>
              <p:cNvPr id="48" name="Tekstvak 33"/>
              <p:cNvSpPr txBox="1"/>
              <p:nvPr userDrawn="1"/>
            </p:nvSpPr>
            <p:spPr>
              <a:xfrm>
                <a:off x="9562429" y="4396489"/>
                <a:ext cx="3744016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Verwijder de bestaande foto en klik op het icoon, om een foto in te voegen:</a:t>
                </a: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Zoek de gewenste foto en dubbelklik hierop.</a:t>
                </a:r>
              </a:p>
              <a:p>
                <a:pPr marL="228600" indent="-228600" algn="l" defTabSz="355600">
                  <a:buFont typeface="+mj-lt"/>
                  <a:buAutoNum type="arabicPeriod"/>
                </a:pP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>Als de afbeelding boven de geanimeerde lijnen verschijnt, kun</a:t>
                </a:r>
                <a:r>
                  <a:rPr lang="en-US" sz="1200" b="0" cap="none" dirty="0" smtClean="0">
                    <a:solidFill>
                      <a:schemeClr val="tx1"/>
                    </a:solidFill>
                  </a:rPr>
                  <a:t> je de slide resetten. </a:t>
                </a:r>
                <a:r>
                  <a:rPr lang="en-US" sz="1200" dirty="0" smtClean="0"/>
                  <a:t>Selecteer hiervoor de dia met een rechtermuisklik en selecteer ‘Reset slide’</a:t>
                </a:r>
                <a:br>
                  <a:rPr lang="en-US" sz="1200" dirty="0" smtClean="0"/>
                </a:br>
                <a:r>
                  <a:rPr lang="en-US" sz="1200" dirty="0" smtClean="0"/>
                  <a:t/>
                </a:r>
                <a:br>
                  <a:rPr lang="en-US" sz="1200" dirty="0" smtClean="0"/>
                </a:b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200" b="0" cap="none" baseline="0" dirty="0" smtClean="0">
                    <a:solidFill>
                      <a:schemeClr val="tx1"/>
                    </a:solidFill>
                  </a:rPr>
                </a:br>
                <a:r>
                  <a:rPr lang="en-US" sz="1200" b="0" cap="none" baseline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200" b="0" cap="none" baseline="0" dirty="0" smtClean="0">
                    <a:solidFill>
                      <a:schemeClr val="tx1"/>
                    </a:solidFill>
                  </a:rPr>
                </a:br>
                <a:endParaRPr lang="en-US" sz="1200" b="0" cap="none" baseline="0" dirty="0" smtClean="0">
                  <a:solidFill>
                    <a:schemeClr val="tx1"/>
                  </a:solidFill>
                </a:endParaRPr>
              </a:p>
              <a:p>
                <a:pPr marL="228600" indent="-228600" algn="l" defTabSz="355600">
                  <a:buFont typeface="+mj-lt"/>
                  <a:buAutoNum type="arabicPeriod"/>
                </a:pPr>
                <a:endParaRPr lang="nl-NL" sz="1200" kern="1200" dirty="0" smtClean="0">
                  <a:solidFill>
                    <a:schemeClr val="tx1"/>
                  </a:solidFill>
                  <a:effectLst/>
                </a:endParaRPr>
              </a:p>
            </p:txBody>
          </p:sp>
        </p:grp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5160" y="1069396"/>
              <a:ext cx="1255642" cy="641596"/>
            </a:xfrm>
            <a:prstGeom prst="round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998" y="2919924"/>
              <a:ext cx="1732645" cy="1504188"/>
            </a:xfrm>
            <a:prstGeom prst="round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Groep 59"/>
          <p:cNvGrpSpPr/>
          <p:nvPr userDrawn="1"/>
        </p:nvGrpSpPr>
        <p:grpSpPr>
          <a:xfrm>
            <a:off x="12395303" y="4861560"/>
            <a:ext cx="4020798" cy="2971441"/>
            <a:chOff x="8434745" y="-533846"/>
            <a:chExt cx="4020798" cy="4895078"/>
          </a:xfrm>
        </p:grpSpPr>
        <p:sp>
          <p:nvSpPr>
            <p:cNvPr id="50" name="Afgeronde rechthoek 63"/>
            <p:cNvSpPr/>
            <p:nvPr userDrawn="1"/>
          </p:nvSpPr>
          <p:spPr>
            <a:xfrm>
              <a:off x="8434745" y="-533846"/>
              <a:ext cx="4020798" cy="328888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51" name="Tekstvak 35"/>
            <p:cNvSpPr txBox="1"/>
            <p:nvPr userDrawn="1"/>
          </p:nvSpPr>
          <p:spPr>
            <a:xfrm>
              <a:off x="8575982" y="-504088"/>
              <a:ext cx="3744415" cy="55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>
                <a:defRPr sz="1600" b="1" cap="all" baseline="0">
                  <a:latin typeface="+mj-lt"/>
                </a:defRPr>
              </a:lvl1pPr>
            </a:lstStyle>
            <a:p>
              <a:pPr lvl="0"/>
              <a:r>
                <a:rPr lang="en-US" noProof="0" dirty="0" smtClean="0">
                  <a:solidFill>
                    <a:schemeClr val="tx2"/>
                  </a:solidFill>
                </a:rPr>
                <a:t>Link naar youtube invoegen:</a:t>
              </a:r>
              <a:endParaRPr lang="en-US" dirty="0" smtClean="0">
                <a:solidFill>
                  <a:schemeClr val="tx2"/>
                </a:solidFill>
              </a:endParaRPr>
            </a:p>
          </p:txBody>
        </p:sp>
        <p:sp>
          <p:nvSpPr>
            <p:cNvPr id="52" name="Tekstvak 36"/>
            <p:cNvSpPr txBox="1"/>
            <p:nvPr userDrawn="1"/>
          </p:nvSpPr>
          <p:spPr>
            <a:xfrm>
              <a:off x="8604448" y="-75223"/>
              <a:ext cx="3744415" cy="4436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>
                <a:buAutoNum type="arabicPeriod"/>
              </a:pPr>
              <a:r>
                <a:rPr lang="en-US" sz="10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Selecteer de doorzichtige</a:t>
              </a:r>
              <a:r>
                <a:rPr lang="en-US" sz="1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vorm bovenop de play-knop.</a:t>
              </a: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indent="0">
                <a:buNone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indent="0">
                <a:buNone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indent="0">
                <a:buNone/>
              </a:pPr>
              <a:r>
                <a:rPr lang="en-US" sz="1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2.     Selecteer ‘Invoegen’ in het lint en vervolgens ‘Hyperlink’</a:t>
              </a:r>
              <a:br>
                <a:rPr lang="en-US" sz="1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</a:br>
              <a:r>
                <a:rPr lang="en-US" sz="1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       (sneltoets Ctrl + K) en voeg de link naar de video in bij ‘Adres’.</a:t>
              </a: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228600" indent="-228600">
                <a:buAutoNum type="arabicPeriod"/>
              </a:pPr>
              <a:endPara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endParaRPr lang="nl-NL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280" y="5355806"/>
            <a:ext cx="1005306" cy="769016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280" y="6620754"/>
            <a:ext cx="2525782" cy="158162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0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nimBg="1">
        <p:tmplLst>
          <p:tmpl>
            <p:tnLst>
              <p:par>
                <p:cTn xmlns:p14="http://schemas.microsoft.com/office/powerpoint/2010/main"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xmlns:p14="http://schemas.microsoft.com/office/powerpoint/2010/main"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-slide +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ijdelijke aanduiding voor datum 3" hidden="1"/>
          <p:cNvSpPr>
            <a:spLocks noGrp="1"/>
          </p:cNvSpPr>
          <p:nvPr>
            <p:ph type="dt" sz="half" idx="10"/>
          </p:nvPr>
        </p:nvSpPr>
        <p:spPr>
          <a:xfrm>
            <a:off x="324247" y="6489195"/>
            <a:ext cx="273537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Copyright SIDN - 2013</a:t>
            </a:r>
            <a:endParaRPr lang="en-GB"/>
          </a:p>
        </p:txBody>
      </p:sp>
      <p:sp>
        <p:nvSpPr>
          <p:cNvPr id="6" name="Tijdelijke aanduiding voor dianummer 5" hidden="1"/>
          <p:cNvSpPr>
            <a:spLocks noGrp="1"/>
          </p:cNvSpPr>
          <p:nvPr>
            <p:ph type="sldNum" sz="quarter" idx="12"/>
          </p:nvPr>
        </p:nvSpPr>
        <p:spPr>
          <a:xfrm>
            <a:off x="4665080" y="6489195"/>
            <a:ext cx="2839614" cy="365125"/>
          </a:xfrm>
          <a:prstGeom prst="rect">
            <a:avLst/>
          </a:prstGeom>
        </p:spPr>
        <p:txBody>
          <a:bodyPr/>
          <a:lstStyle/>
          <a:p>
            <a:fld id="{3306BE86-9363-42CA-8E11-0F3C0D4BAB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kstvak 7"/>
          <p:cNvSpPr txBox="1"/>
          <p:nvPr userDrawn="1"/>
        </p:nvSpPr>
        <p:spPr>
          <a:xfrm>
            <a:off x="3078443" y="-408861"/>
            <a:ext cx="9091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 smtClean="0">
                <a:solidFill>
                  <a:schemeClr val="tx2"/>
                </a:solidFill>
              </a:rPr>
              <a:t>Video-slide + ondertitel</a:t>
            </a:r>
          </a:p>
        </p:txBody>
      </p:sp>
      <p:grpSp>
        <p:nvGrpSpPr>
          <p:cNvPr id="10" name="Groep 9"/>
          <p:cNvGrpSpPr/>
          <p:nvPr userDrawn="1"/>
        </p:nvGrpSpPr>
        <p:grpSpPr>
          <a:xfrm>
            <a:off x="12395303" y="0"/>
            <a:ext cx="4020798" cy="2673331"/>
            <a:chOff x="9454397" y="3846816"/>
            <a:chExt cx="4020798" cy="2673331"/>
          </a:xfrm>
        </p:grpSpPr>
        <p:sp>
          <p:nvSpPr>
            <p:cNvPr id="13" name="Afgeronde rechthoek 12"/>
            <p:cNvSpPr/>
            <p:nvPr userDrawn="1"/>
          </p:nvSpPr>
          <p:spPr>
            <a:xfrm>
              <a:off x="9454397" y="3846816"/>
              <a:ext cx="4020798" cy="267333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14" name="Tekstvak 32"/>
            <p:cNvSpPr txBox="1"/>
            <p:nvPr userDrawn="1"/>
          </p:nvSpPr>
          <p:spPr>
            <a:xfrm>
              <a:off x="9562030" y="3948610"/>
              <a:ext cx="3744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b="1" cap="all" baseline="0" dirty="0" smtClean="0">
                  <a:solidFill>
                    <a:schemeClr val="tx2"/>
                  </a:solidFill>
                  <a:latin typeface="+mj-lt"/>
                </a:rPr>
                <a:t>Voeg een VIDEO in:</a:t>
              </a:r>
            </a:p>
          </p:txBody>
        </p:sp>
        <p:sp>
          <p:nvSpPr>
            <p:cNvPr id="15" name="Tekstvak 33"/>
            <p:cNvSpPr txBox="1"/>
            <p:nvPr userDrawn="1"/>
          </p:nvSpPr>
          <p:spPr>
            <a:xfrm>
              <a:off x="9562429" y="4396489"/>
              <a:ext cx="374401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 algn="l" defTabSz="355600">
                <a:buFont typeface="+mj-lt"/>
                <a:buAutoNum type="arabicPeriod"/>
              </a:pPr>
              <a:r>
                <a:rPr lang="en-US" sz="1200" b="0" cap="none" baseline="0" dirty="0" smtClean="0">
                  <a:solidFill>
                    <a:schemeClr val="tx1"/>
                  </a:solidFill>
                </a:rPr>
                <a:t>Verwijder de bestaande foto en klik op het icoon, om een video in te voegen:</a:t>
              </a:r>
            </a:p>
            <a:p>
              <a:pPr marL="228600" indent="-228600" algn="l" defTabSz="355600">
                <a:buFont typeface="+mj-lt"/>
                <a:buAutoNum type="arabicPeriod"/>
              </a:pPr>
              <a:endParaRPr lang="en-US" sz="1200" b="0" cap="none" baseline="0" dirty="0" smtClean="0">
                <a:solidFill>
                  <a:schemeClr val="tx1"/>
                </a:solidFill>
              </a:endParaRPr>
            </a:p>
            <a:p>
              <a:pPr marL="228600" indent="-228600" algn="l" defTabSz="355600">
                <a:buFont typeface="+mj-lt"/>
                <a:buAutoNum type="arabicPeriod"/>
              </a:pPr>
              <a:endParaRPr lang="en-US" sz="1200" b="0" cap="none" baseline="0" dirty="0" smtClean="0">
                <a:solidFill>
                  <a:schemeClr val="tx1"/>
                </a:solidFill>
              </a:endParaRPr>
            </a:p>
            <a:p>
              <a:pPr marL="228600" indent="-228600" algn="l" defTabSz="355600">
                <a:buFont typeface="+mj-lt"/>
                <a:buAutoNum type="arabicPeriod"/>
              </a:pPr>
              <a:endParaRPr lang="en-US" sz="1200" b="0" cap="none" baseline="0" dirty="0" smtClean="0">
                <a:solidFill>
                  <a:schemeClr val="tx1"/>
                </a:solidFill>
              </a:endParaRPr>
            </a:p>
            <a:p>
              <a:pPr marL="228600" indent="-228600" algn="l" defTabSz="355600">
                <a:buFont typeface="+mj-lt"/>
                <a:buAutoNum type="arabicPeriod"/>
              </a:pPr>
              <a:endParaRPr lang="en-US" sz="1200" b="0" cap="none" baseline="0" dirty="0" smtClean="0">
                <a:solidFill>
                  <a:schemeClr val="tx1"/>
                </a:solidFill>
              </a:endParaRPr>
            </a:p>
            <a:p>
              <a:pPr marL="228600" indent="-228600" algn="l" defTabSz="355600">
                <a:buFont typeface="+mj-lt"/>
                <a:buAutoNum type="arabicPeriod"/>
              </a:pPr>
              <a:endParaRPr lang="en-US" sz="1200" b="0" cap="none" baseline="0" dirty="0" smtClean="0">
                <a:solidFill>
                  <a:schemeClr val="tx1"/>
                </a:solidFill>
              </a:endParaRPr>
            </a:p>
            <a:p>
              <a:pPr marL="228600" indent="-228600" algn="l" defTabSz="355600">
                <a:buFont typeface="+mj-lt"/>
                <a:buAutoNum type="arabicPeriod"/>
              </a:pPr>
              <a:endParaRPr lang="en-US" sz="1200" b="0" cap="none" baseline="0" dirty="0" smtClean="0">
                <a:solidFill>
                  <a:schemeClr val="tx1"/>
                </a:solidFill>
              </a:endParaRPr>
            </a:p>
            <a:p>
              <a:pPr marL="228600" indent="-228600" algn="l" defTabSz="355600">
                <a:buFont typeface="+mj-lt"/>
                <a:buAutoNum type="arabicPeriod"/>
              </a:pPr>
              <a:r>
                <a:rPr lang="en-US" sz="1200" b="0" cap="none" baseline="0" dirty="0" smtClean="0">
                  <a:solidFill>
                    <a:schemeClr val="tx1"/>
                  </a:solidFill>
                </a:rPr>
                <a:t>Zoek de gewenste video en dubbelklik hierop.</a:t>
              </a:r>
              <a:br>
                <a:rPr lang="en-US" sz="1200" b="0" cap="none" baseline="0" dirty="0" smtClean="0">
                  <a:solidFill>
                    <a:schemeClr val="tx1"/>
                  </a:solidFill>
                </a:rPr>
              </a:br>
              <a:endParaRPr lang="en-US" sz="1200" b="0" cap="none" baseline="0" dirty="0" smtClean="0">
                <a:solidFill>
                  <a:schemeClr val="tx1"/>
                </a:solidFill>
              </a:endParaRPr>
            </a:p>
            <a:p>
              <a:pPr marL="228600" indent="-228600" algn="l" defTabSz="355600">
                <a:buFont typeface="+mj-lt"/>
                <a:buAutoNum type="arabicPeriod"/>
              </a:pPr>
              <a:endParaRPr lang="nl-NL" sz="1200" kern="1200" dirty="0" smtClean="0">
                <a:solidFill>
                  <a:schemeClr val="tx1"/>
                </a:solidFill>
                <a:effectLst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3" b="17763"/>
          <a:stretch>
            <a:fillRect/>
          </a:stretch>
        </p:blipFill>
        <p:spPr bwMode="auto">
          <a:xfrm>
            <a:off x="357188" y="1052736"/>
            <a:ext cx="11416331" cy="47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jdelijke aanduiding voor media 11"/>
          <p:cNvSpPr>
            <a:spLocks noGrp="1"/>
          </p:cNvSpPr>
          <p:nvPr>
            <p:ph type="media" sz="quarter" idx="13" hasCustomPrompt="1"/>
          </p:nvPr>
        </p:nvSpPr>
        <p:spPr>
          <a:xfrm>
            <a:off x="357188" y="1052899"/>
            <a:ext cx="11415712" cy="4189661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nl-NL" dirty="0" smtClean="0"/>
              <a:t>Klik om een </a:t>
            </a:r>
            <a:br>
              <a:rPr lang="nl-NL" dirty="0" smtClean="0"/>
            </a:br>
            <a:r>
              <a:rPr lang="nl-NL" dirty="0" smtClean="0"/>
              <a:t>video in te voegen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375" y="1112540"/>
            <a:ext cx="1800225" cy="8763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jdelijke aanduiding voor tekst 10"/>
          <p:cNvSpPr>
            <a:spLocks noGrp="1"/>
          </p:cNvSpPr>
          <p:nvPr>
            <p:ph type="body" sz="quarter" idx="15"/>
          </p:nvPr>
        </p:nvSpPr>
        <p:spPr>
          <a:xfrm>
            <a:off x="357188" y="5220182"/>
            <a:ext cx="11415712" cy="580543"/>
          </a:xfrm>
          <a:solidFill>
            <a:schemeClr val="tx2"/>
          </a:solidFill>
        </p:spPr>
        <p:txBody>
          <a:bodyPr lIns="0" tIns="0" rIns="0" bIns="0" numCol="1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47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Afgeronde rechthoek 1034" hidden="1"/>
          <p:cNvSpPr/>
          <p:nvPr/>
        </p:nvSpPr>
        <p:spPr>
          <a:xfrm rot="21484075">
            <a:off x="319056" y="6091294"/>
            <a:ext cx="6996449" cy="1096437"/>
          </a:xfrm>
          <a:prstGeom prst="roundRect">
            <a:avLst>
              <a:gd name="adj" fmla="val 145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hthoek 43" hidden="1"/>
          <p:cNvSpPr/>
          <p:nvPr/>
        </p:nvSpPr>
        <p:spPr>
          <a:xfrm>
            <a:off x="362856" y="1052736"/>
            <a:ext cx="11436063" cy="4680520"/>
          </a:xfrm>
          <a:prstGeom prst="rect">
            <a:avLst/>
          </a:prstGeom>
          <a:solidFill>
            <a:srgbClr val="C293BC">
              <a:alpha val="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ond enkele hoek rechthoek 42" hidden="1"/>
          <p:cNvSpPr/>
          <p:nvPr/>
        </p:nvSpPr>
        <p:spPr>
          <a:xfrm>
            <a:off x="362856" y="383456"/>
            <a:ext cx="11436063" cy="669280"/>
          </a:xfrm>
          <a:prstGeom prst="round1Rect">
            <a:avLst>
              <a:gd name="adj" fmla="val 50000"/>
            </a:avLst>
          </a:prstGeom>
          <a:solidFill>
            <a:srgbClr val="C293B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hthoek 30" hidden="1"/>
          <p:cNvSpPr/>
          <p:nvPr/>
        </p:nvSpPr>
        <p:spPr>
          <a:xfrm>
            <a:off x="362857" y="841829"/>
            <a:ext cx="11422742" cy="4920342"/>
          </a:xfrm>
          <a:prstGeom prst="rect">
            <a:avLst/>
          </a:prstGeom>
          <a:gradFill>
            <a:gsLst>
              <a:gs pos="0">
                <a:srgbClr val="FAFAFA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2856" y="383456"/>
            <a:ext cx="11410662" cy="669280"/>
          </a:xfrm>
          <a:prstGeom prst="rect">
            <a:avLst/>
          </a:prstGeom>
          <a:noFill/>
        </p:spPr>
        <p:txBody>
          <a:bodyPr vert="horz" lIns="180000" tIns="0" rIns="108000" bIns="0" rtlCol="0" anchor="ctr">
            <a:noAutofit/>
          </a:bodyPr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stijl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2856" y="1052736"/>
            <a:ext cx="11410661" cy="4748537"/>
          </a:xfrm>
          <a:prstGeom prst="rect">
            <a:avLst/>
          </a:prstGeom>
        </p:spPr>
        <p:txBody>
          <a:bodyPr vert="horz" lIns="180000" tIns="180000" rIns="108000" bIns="45720" numCol="1" rtlCol="0">
            <a:noAutofit/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modelstijlen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7" t="13406" r="13567" b="13406"/>
          <a:stretch/>
        </p:blipFill>
        <p:spPr bwMode="auto">
          <a:xfrm>
            <a:off x="11018597" y="6061150"/>
            <a:ext cx="780322" cy="53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Kader 26" hidden="1"/>
          <p:cNvSpPr/>
          <p:nvPr/>
        </p:nvSpPr>
        <p:spPr>
          <a:xfrm>
            <a:off x="0" y="-1"/>
            <a:ext cx="12169775" cy="6858001"/>
          </a:xfrm>
          <a:prstGeom prst="frame">
            <a:avLst>
              <a:gd name="adj1" fmla="val 567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88096" y="6206684"/>
            <a:ext cx="1492335" cy="221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40" baseline="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noProof="0" dirty="0" smtClean="0"/>
              <a:t>© Copyright SIDN - 2013</a:t>
            </a:r>
            <a:endParaRPr lang="en-US" noProof="0" dirty="0"/>
          </a:p>
        </p:txBody>
      </p:sp>
      <p:sp>
        <p:nvSpPr>
          <p:cNvPr id="1031" name="Kader 1030" hidden="1"/>
          <p:cNvSpPr/>
          <p:nvPr/>
        </p:nvSpPr>
        <p:spPr>
          <a:xfrm>
            <a:off x="0" y="0"/>
            <a:ext cx="12169775" cy="6078882"/>
          </a:xfrm>
          <a:prstGeom prst="frame">
            <a:avLst>
              <a:gd name="adj1" fmla="val 618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020" y="6077223"/>
            <a:ext cx="86739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74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92" r:id="rId2"/>
    <p:sldLayoutId id="2147483722" r:id="rId3"/>
    <p:sldLayoutId id="2147483695" r:id="rId4"/>
    <p:sldLayoutId id="2147483693" r:id="rId5"/>
    <p:sldLayoutId id="2147483710" r:id="rId6"/>
    <p:sldLayoutId id="2147483724" r:id="rId7"/>
    <p:sldLayoutId id="2147483723" r:id="rId8"/>
    <p:sldLayoutId id="2147483726" r:id="rId9"/>
    <p:sldLayoutId id="2147483697" r:id="rId10"/>
    <p:sldLayoutId id="2147483709" r:id="rId11"/>
    <p:sldLayoutId id="2147483727" r:id="rId12"/>
    <p:sldLayoutId id="2147483728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ts val="2400"/>
        </a:lnSpc>
        <a:spcBef>
          <a:spcPts val="100"/>
        </a:spcBef>
        <a:spcAft>
          <a:spcPts val="100"/>
        </a:spcAft>
        <a:buNone/>
        <a:defRPr sz="2800" kern="1200">
          <a:solidFill>
            <a:schemeClr val="accent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000"/>
        </a:lnSpc>
        <a:spcBef>
          <a:spcPts val="600"/>
        </a:spcBef>
        <a:spcAft>
          <a:spcPts val="600"/>
        </a:spcAft>
        <a:buClr>
          <a:schemeClr val="tx2"/>
        </a:buClr>
        <a:buFont typeface="Wingdings" pitchFamily="2" charset="2"/>
        <a:buNone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ts val="2000"/>
        </a:lnSpc>
        <a:spcBef>
          <a:spcPts val="6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34963" indent="-160338" algn="l" defTabSz="914400" rtl="0" eaLnBrk="1" latinLnBrk="0" hangingPunct="1">
        <a:lnSpc>
          <a:spcPts val="1800"/>
        </a:lnSpc>
        <a:spcBef>
          <a:spcPts val="60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17525" indent="-157163" algn="l" defTabSz="914400" rtl="0" eaLnBrk="1" latinLnBrk="0" hangingPunct="1">
        <a:lnSpc>
          <a:spcPts val="2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000"/>
        </a:lnSpc>
        <a:spcBef>
          <a:spcPts val="600"/>
        </a:spcBef>
        <a:spcAft>
          <a:spcPts val="600"/>
        </a:spcAft>
        <a:buClr>
          <a:schemeClr val="tx2"/>
        </a:buClr>
        <a:buFont typeface="Wingdings" pitchFamily="2" charset="2"/>
        <a:buNone/>
        <a:defRPr sz="1800" b="1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ts val="2160"/>
        </a:lnSpc>
        <a:spcBef>
          <a:spcPts val="600"/>
        </a:spcBef>
        <a:spcAft>
          <a:spcPts val="600"/>
        </a:spcAft>
        <a:buFont typeface="Arial" pitchFamily="34" charset="0"/>
        <a:buNone/>
        <a:defRPr sz="1800" b="1" kern="1200" baseline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gif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5.png"/><Relationship Id="rId4" Type="http://schemas.openxmlformats.org/officeDocument/2006/relationships/image" Target="../media/image3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0" name="Tijdelijke aanduiding voor verticale tekst 29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62856" y="383456"/>
            <a:ext cx="11410662" cy="66928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ts val="2400"/>
              </a:lnSpc>
              <a:spcBef>
                <a:spcPts val="100"/>
              </a:spcBef>
              <a:spcAft>
                <a:spcPts val="100"/>
              </a:spcAft>
              <a:buNone/>
              <a:defRPr sz="2800" kern="1200">
                <a:solidFill>
                  <a:schemeClr val="accent1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r>
              <a:rPr lang="nl-NL" dirty="0" smtClean="0"/>
              <a:t>Klik om de stijl te bewerken</a:t>
            </a:r>
            <a:endParaRPr lang="en-GB" dirty="0"/>
          </a:p>
        </p:txBody>
      </p:sp>
      <p:sp>
        <p:nvSpPr>
          <p:cNvPr id="7" name="Tijdelijke aanduiding voor verticale tekst 2"/>
          <p:cNvSpPr txBox="1">
            <a:spLocks/>
          </p:cNvSpPr>
          <p:nvPr/>
        </p:nvSpPr>
        <p:spPr>
          <a:xfrm>
            <a:off x="362856" y="1052737"/>
            <a:ext cx="11410661" cy="468052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 sz="1800" b="0" kern="1200">
                <a:solidFill>
                  <a:schemeClr val="tx2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 sz="1800" b="1" i="0" kern="1200">
                <a:solidFill>
                  <a:schemeClr val="tx2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800" b="1" kern="1200" baseline="0">
                <a:solidFill>
                  <a:schemeClr val="bg2">
                    <a:lumMod val="50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8" name="Tijdelijke aanduiding voor voettekst 4"/>
          <p:cNvSpPr txBox="1">
            <a:spLocks/>
          </p:cNvSpPr>
          <p:nvPr/>
        </p:nvSpPr>
        <p:spPr>
          <a:xfrm>
            <a:off x="488096" y="6232017"/>
            <a:ext cx="10433050" cy="226714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Wie zijn wij?   |   Mijlpalen   |   Organisatie   |   Het huidige internet   |   Missie - Visie   |   Diensten   |   Referenties   |   Samenvatting</a:t>
            </a:r>
            <a:endParaRPr lang="en-GB" dirty="0"/>
          </a:p>
        </p:txBody>
      </p:sp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4665080" y="6489195"/>
            <a:ext cx="2839614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A5EA42-C117-4828-8C27-4CEB5DB85A6D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hoek 10"/>
          <p:cNvSpPr/>
          <p:nvPr/>
        </p:nvSpPr>
        <p:spPr>
          <a:xfrm>
            <a:off x="0" y="6021288"/>
            <a:ext cx="12169775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hthoek 11"/>
          <p:cNvSpPr/>
          <p:nvPr/>
        </p:nvSpPr>
        <p:spPr>
          <a:xfrm>
            <a:off x="0" y="6439644"/>
            <a:ext cx="12169775" cy="418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8"/>
          <a:stretch/>
        </p:blipFill>
        <p:spPr bwMode="auto">
          <a:xfrm>
            <a:off x="2036762" y="1048545"/>
            <a:ext cx="8096250" cy="378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8"/>
          <a:stretch/>
        </p:blipFill>
        <p:spPr bwMode="auto">
          <a:xfrm>
            <a:off x="2036762" y="1048545"/>
            <a:ext cx="8096250" cy="378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2" b="-2809"/>
          <a:stretch/>
        </p:blipFill>
        <p:spPr bwMode="auto">
          <a:xfrm>
            <a:off x="2036762" y="4830691"/>
            <a:ext cx="8096250" cy="111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al 14"/>
          <p:cNvSpPr/>
          <p:nvPr/>
        </p:nvSpPr>
        <p:spPr>
          <a:xfrm>
            <a:off x="-4939575" y="-1645468"/>
            <a:ext cx="9001000" cy="9001000"/>
          </a:xfrm>
          <a:prstGeom prst="ellipse">
            <a:avLst/>
          </a:prstGeom>
          <a:noFill/>
          <a:ln w="3175" cmpd="dbl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al 15"/>
          <p:cNvSpPr/>
          <p:nvPr/>
        </p:nvSpPr>
        <p:spPr>
          <a:xfrm>
            <a:off x="-5479689" y="-333375"/>
            <a:ext cx="7524748" cy="7524748"/>
          </a:xfrm>
          <a:prstGeom prst="ellipse">
            <a:avLst/>
          </a:prstGeom>
          <a:noFill/>
          <a:ln w="3175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al 16"/>
          <p:cNvSpPr/>
          <p:nvPr/>
        </p:nvSpPr>
        <p:spPr>
          <a:xfrm>
            <a:off x="-4905001" y="-19050"/>
            <a:ext cx="7029448" cy="7029448"/>
          </a:xfrm>
          <a:prstGeom prst="ellipse">
            <a:avLst/>
          </a:prstGeom>
          <a:noFill/>
          <a:ln w="3175" cmpd="dbl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al 17"/>
          <p:cNvSpPr/>
          <p:nvPr/>
        </p:nvSpPr>
        <p:spPr>
          <a:xfrm>
            <a:off x="-4647826" y="238125"/>
            <a:ext cx="6515098" cy="6515098"/>
          </a:xfrm>
          <a:prstGeom prst="ellipse">
            <a:avLst/>
          </a:prstGeom>
          <a:noFill/>
          <a:ln w="3175" cmpd="dbl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al 18"/>
          <p:cNvSpPr/>
          <p:nvPr/>
        </p:nvSpPr>
        <p:spPr>
          <a:xfrm>
            <a:off x="-5493244" y="-616866"/>
            <a:ext cx="6560044" cy="6560044"/>
          </a:xfrm>
          <a:prstGeom prst="ellipse">
            <a:avLst/>
          </a:prstGeom>
          <a:noFill/>
          <a:ln w="1905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al 19"/>
          <p:cNvSpPr/>
          <p:nvPr/>
        </p:nvSpPr>
        <p:spPr>
          <a:xfrm>
            <a:off x="-5076353" y="836712"/>
            <a:ext cx="5913662" cy="5913662"/>
          </a:xfrm>
          <a:prstGeom prst="ellipse">
            <a:avLst/>
          </a:prstGeom>
          <a:noFill/>
          <a:ln w="3175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al 20"/>
          <p:cNvSpPr/>
          <p:nvPr/>
        </p:nvSpPr>
        <p:spPr>
          <a:xfrm>
            <a:off x="-5009678" y="381422"/>
            <a:ext cx="6253586" cy="6253586"/>
          </a:xfrm>
          <a:prstGeom prst="ellipse">
            <a:avLst/>
          </a:prstGeom>
          <a:noFill/>
          <a:ln w="317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al 21"/>
          <p:cNvSpPr/>
          <p:nvPr/>
        </p:nvSpPr>
        <p:spPr>
          <a:xfrm>
            <a:off x="-5076353" y="944338"/>
            <a:ext cx="5913662" cy="5913662"/>
          </a:xfrm>
          <a:prstGeom prst="ellipse">
            <a:avLst/>
          </a:prstGeom>
          <a:noFill/>
          <a:ln w="3175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al 22"/>
          <p:cNvSpPr/>
          <p:nvPr/>
        </p:nvSpPr>
        <p:spPr>
          <a:xfrm>
            <a:off x="-5170053" y="809045"/>
            <a:ext cx="5913662" cy="5913662"/>
          </a:xfrm>
          <a:prstGeom prst="ellipse">
            <a:avLst/>
          </a:prstGeom>
          <a:noFill/>
          <a:ln w="3175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al 23"/>
          <p:cNvSpPr/>
          <p:nvPr/>
        </p:nvSpPr>
        <p:spPr>
          <a:xfrm>
            <a:off x="-5861199" y="-63500"/>
            <a:ext cx="7483354" cy="7483354"/>
          </a:xfrm>
          <a:prstGeom prst="ellipse">
            <a:avLst/>
          </a:prstGeom>
          <a:noFill/>
          <a:ln w="3175" cmpd="dbl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al 24"/>
          <p:cNvSpPr/>
          <p:nvPr/>
        </p:nvSpPr>
        <p:spPr>
          <a:xfrm>
            <a:off x="-5927232" y="1329572"/>
            <a:ext cx="7428020" cy="7428020"/>
          </a:xfrm>
          <a:prstGeom prst="ellipse">
            <a:avLst/>
          </a:prstGeom>
          <a:noFill/>
          <a:ln w="3175" cmpd="dbl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fgeronde rechthoek 25"/>
          <p:cNvSpPr/>
          <p:nvPr/>
        </p:nvSpPr>
        <p:spPr>
          <a:xfrm rot="1800000">
            <a:off x="1881721" y="-1635297"/>
            <a:ext cx="753480" cy="507164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fgeronde rechthoek 26"/>
          <p:cNvSpPr/>
          <p:nvPr/>
        </p:nvSpPr>
        <p:spPr>
          <a:xfrm rot="1800000">
            <a:off x="2196237" y="-1760130"/>
            <a:ext cx="1730341" cy="724761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kstvak 3"/>
          <p:cNvSpPr txBox="1"/>
          <p:nvPr/>
        </p:nvSpPr>
        <p:spPr>
          <a:xfrm>
            <a:off x="2258461" y="1556792"/>
            <a:ext cx="843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7" t="13406" r="13567" b="13406"/>
          <a:stretch/>
        </p:blipFill>
        <p:spPr bwMode="auto">
          <a:xfrm>
            <a:off x="11018597" y="6061150"/>
            <a:ext cx="780322" cy="53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0" y="1270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Titel 1"/>
          <p:cNvSpPr>
            <a:spLocks noGrp="1"/>
          </p:cNvSpPr>
          <p:nvPr/>
        </p:nvSpPr>
        <p:spPr>
          <a:xfrm>
            <a:off x="4012289" y="3600065"/>
            <a:ext cx="6969318" cy="2938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solidFill>
                  <a:srgbClr val="002060"/>
                </a:solidFill>
              </a:rPr>
              <a:t>DNS-OARC </a:t>
            </a:r>
            <a:r>
              <a:rPr lang="nl-NL" sz="3200" dirty="0" err="1">
                <a:solidFill>
                  <a:srgbClr val="002060"/>
                </a:solidFill>
              </a:rPr>
              <a:t>Fall</a:t>
            </a:r>
            <a:r>
              <a:rPr lang="nl-NL" sz="3200" dirty="0">
                <a:solidFill>
                  <a:srgbClr val="002060"/>
                </a:solidFill>
              </a:rPr>
              <a:t> 2015 Workshop</a:t>
            </a:r>
            <a:endParaRPr lang="en-US" sz="2900" dirty="0" smtClean="0">
              <a:solidFill>
                <a:srgbClr val="002060"/>
              </a:solidFill>
            </a:endParaRPr>
          </a:p>
          <a:p>
            <a:pPr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900" dirty="0" smtClean="0">
                <a:solidFill>
                  <a:srgbClr val="002060"/>
                </a:solidFill>
              </a:rPr>
              <a:t>October 4th 2015</a:t>
            </a:r>
          </a:p>
          <a:p>
            <a:pPr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900" dirty="0" smtClean="0">
                <a:solidFill>
                  <a:srgbClr val="002060"/>
                </a:solidFill>
              </a:rPr>
              <a:t>Maarten Wullink, SIDN</a:t>
            </a:r>
            <a:endParaRPr lang="nl-NL" sz="3300" dirty="0">
              <a:solidFill>
                <a:srgbClr val="002060"/>
              </a:solidFill>
            </a:endParaRPr>
          </a:p>
        </p:txBody>
      </p:sp>
      <p:sp>
        <p:nvSpPr>
          <p:cNvPr id="36" name="Titel 1"/>
          <p:cNvSpPr>
            <a:spLocks noGrp="1"/>
          </p:cNvSpPr>
          <p:nvPr/>
        </p:nvSpPr>
        <p:spPr>
          <a:xfrm>
            <a:off x="4049279" y="1233705"/>
            <a:ext cx="6969318" cy="1515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rgbClr val="002060"/>
                </a:solidFill>
              </a:rPr>
              <a:t>DNS Big Data Analytics</a:t>
            </a:r>
            <a:endParaRPr lang="nl-NL" sz="3300" dirty="0">
              <a:solidFill>
                <a:srgbClr val="002060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020" y="6077223"/>
            <a:ext cx="86739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2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3 -0.02893 L 0.69431 0.422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5" y="225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4213 -0.02893 L 0.69431 0.4224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5" y="2256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" presetClass="entr" presetSubtype="8" decel="8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8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8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8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8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8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8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8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8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decel="8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decel="82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2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62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4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6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3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47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37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4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16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8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4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1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4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1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4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3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18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2" presetClass="path" presetSubtype="0" accel="3800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845E-6 1.90751E-6 L 0.42848 0.4948 " pathEditMode="relative" rAng="0" ptsTypes="AA">
                                      <p:cBhvr>
                                        <p:cTn id="187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7" y="2474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2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2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25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25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5" grpId="0" animBg="1"/>
      <p:bldP spid="31" grpId="0" build="p"/>
      <p:bldP spid="3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Impala (2)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b="1" dirty="0"/>
              <a:t>Data formats</a:t>
            </a:r>
          </a:p>
          <a:p>
            <a:pPr marL="285750" indent="-285750">
              <a:buFont typeface="Arial"/>
              <a:buChar char="•"/>
            </a:pPr>
            <a:r>
              <a:rPr lang="nl-NL" sz="2000" dirty="0" err="1" smtClean="0"/>
              <a:t>Text</a:t>
            </a:r>
            <a:endParaRPr lang="nl-NL" sz="2000" dirty="0"/>
          </a:p>
          <a:p>
            <a:pPr marL="285750" indent="-285750">
              <a:buFont typeface="Arial"/>
              <a:buChar char="•"/>
            </a:pPr>
            <a:r>
              <a:rPr lang="nl-NL" sz="2000" dirty="0" err="1"/>
              <a:t>Hadoop</a:t>
            </a:r>
            <a:r>
              <a:rPr lang="nl-NL" sz="2000" dirty="0"/>
              <a:t> </a:t>
            </a:r>
            <a:r>
              <a:rPr lang="nl-NL" sz="2000" dirty="0" smtClean="0"/>
              <a:t>formats</a:t>
            </a:r>
          </a:p>
          <a:p>
            <a:pPr marL="285750" indent="-285750">
              <a:buFont typeface="Arial"/>
              <a:buChar char="•"/>
            </a:pPr>
            <a:r>
              <a:rPr lang="nl-NL" sz="2000" dirty="0" smtClean="0"/>
              <a:t>Apache </a:t>
            </a:r>
            <a:r>
              <a:rPr lang="nl-NL" sz="2000" dirty="0" err="1" smtClean="0"/>
              <a:t>Avro</a:t>
            </a:r>
            <a:endParaRPr lang="nl-NL" sz="2000" dirty="0"/>
          </a:p>
          <a:p>
            <a:pPr marL="285750" indent="-285750">
              <a:buFont typeface="Arial"/>
              <a:buChar char="•"/>
            </a:pPr>
            <a:r>
              <a:rPr lang="nl-NL" sz="2000" dirty="0" smtClean="0"/>
              <a:t>Apache </a:t>
            </a:r>
            <a:r>
              <a:rPr lang="nl-NL" sz="2000" dirty="0" err="1" smtClean="0"/>
              <a:t>Parquet</a:t>
            </a:r>
            <a:endParaRPr lang="nl-NL" sz="2000" dirty="0"/>
          </a:p>
          <a:p>
            <a:endParaRPr lang="nl-NL" b="1" dirty="0" smtClean="0"/>
          </a:p>
          <a:p>
            <a:r>
              <a:rPr lang="nl-NL" b="1" dirty="0" smtClean="0"/>
              <a:t>Interfaces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nl-NL" sz="2000" dirty="0"/>
              <a:t>Web-</a:t>
            </a:r>
            <a:r>
              <a:rPr lang="nl-NL" sz="2000" dirty="0" err="1"/>
              <a:t>based</a:t>
            </a:r>
            <a:r>
              <a:rPr lang="nl-NL" sz="2000" dirty="0"/>
              <a:t>  GUI</a:t>
            </a:r>
          </a:p>
          <a:p>
            <a:pPr marL="285750" indent="-285750">
              <a:buFont typeface="Arial"/>
              <a:buChar char="•"/>
            </a:pPr>
            <a:r>
              <a:rPr lang="nl-NL" sz="2000" dirty="0" err="1"/>
              <a:t>Command</a:t>
            </a:r>
            <a:r>
              <a:rPr lang="nl-NL" sz="2000" dirty="0"/>
              <a:t> line (impala-shell) </a:t>
            </a:r>
          </a:p>
          <a:p>
            <a:pPr marL="285750" indent="-285750">
              <a:buFont typeface="Arial"/>
              <a:buChar char="•"/>
            </a:pPr>
            <a:r>
              <a:rPr lang="nl-NL" sz="2000" dirty="0"/>
              <a:t>Python (</a:t>
            </a:r>
            <a:r>
              <a:rPr lang="nl-NL" sz="2000" dirty="0" err="1"/>
              <a:t>Impyla</a:t>
            </a:r>
            <a:r>
              <a:rPr lang="nl-NL" sz="2000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nl-NL" sz="2000" dirty="0"/>
              <a:t>JDBC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390" y="687929"/>
            <a:ext cx="23114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3678103" y="4160868"/>
            <a:ext cx="777696" cy="463973"/>
          </a:xfrm>
          <a:prstGeom prst="rightArrow">
            <a:avLst>
              <a:gd name="adj1" fmla="val 32000"/>
              <a:gd name="adj2" fmla="val 80603"/>
            </a:avLst>
          </a:prstGeom>
          <a:solidFill>
            <a:srgbClr val="808785"/>
          </a:solidFill>
          <a:ln w="12700">
            <a:miter lim="400000"/>
          </a:ln>
        </p:spPr>
        <p:txBody>
          <a:bodyPr lIns="42469" tIns="42469" rIns="42469" bIns="42469" anchor="ctr"/>
          <a:lstStyle/>
          <a:p>
            <a:pPr lvl="0" algn="ctr"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3678103" y="5056813"/>
            <a:ext cx="777696" cy="463973"/>
          </a:xfrm>
          <a:prstGeom prst="rightArrow">
            <a:avLst>
              <a:gd name="adj1" fmla="val 32000"/>
              <a:gd name="adj2" fmla="val 80603"/>
            </a:avLst>
          </a:prstGeom>
          <a:solidFill>
            <a:srgbClr val="808785"/>
          </a:solidFill>
          <a:ln w="12700">
            <a:miter lim="400000"/>
          </a:ln>
        </p:spPr>
        <p:txBody>
          <a:bodyPr lIns="42469" tIns="42469" rIns="42469" bIns="42469" anchor="ctr"/>
          <a:lstStyle/>
          <a:p>
            <a:pPr lvl="0" algn="ctr">
              <a:defRPr sz="3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40" name="Group 140"/>
          <p:cNvGrpSpPr/>
          <p:nvPr/>
        </p:nvGrpSpPr>
        <p:grpSpPr>
          <a:xfrm>
            <a:off x="4763261" y="3777080"/>
            <a:ext cx="6520656" cy="969176"/>
            <a:chOff x="0" y="-70646"/>
            <a:chExt cx="6968067" cy="1378381"/>
          </a:xfrm>
        </p:grpSpPr>
        <p:pic>
          <p:nvPicPr>
            <p:cNvPr id="138" name="parquet-row-oriented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02505"/>
              <a:ext cx="6968067" cy="1005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Shape 139"/>
            <p:cNvSpPr/>
            <p:nvPr/>
          </p:nvSpPr>
          <p:spPr>
            <a:xfrm>
              <a:off x="2478104" y="-70646"/>
              <a:ext cx="1916745" cy="649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3800"/>
                </a:spcBef>
                <a:defRPr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300">
                  <a:solidFill>
                    <a:srgbClr val="002154"/>
                  </a:solidFill>
                </a:rPr>
                <a:t>row oriented</a:t>
              </a:r>
            </a:p>
          </p:txBody>
        </p:sp>
      </p:grpSp>
      <p:grpSp>
        <p:nvGrpSpPr>
          <p:cNvPr id="143" name="Group 143"/>
          <p:cNvGrpSpPr/>
          <p:nvPr/>
        </p:nvGrpSpPr>
        <p:grpSpPr>
          <a:xfrm>
            <a:off x="4819019" y="4696838"/>
            <a:ext cx="6361602" cy="982812"/>
            <a:chOff x="0" y="-70646"/>
            <a:chExt cx="6798100" cy="1397776"/>
          </a:xfrm>
        </p:grpSpPr>
        <p:pic>
          <p:nvPicPr>
            <p:cNvPr id="141" name="parquet-column-oriented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97915"/>
              <a:ext cx="6798100" cy="1129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" name="Shape 142"/>
            <p:cNvSpPr/>
            <p:nvPr/>
          </p:nvSpPr>
          <p:spPr>
            <a:xfrm>
              <a:off x="2181945" y="-70646"/>
              <a:ext cx="2384298" cy="649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3800"/>
                </a:spcBef>
                <a:defRPr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300">
                  <a:solidFill>
                    <a:srgbClr val="002154"/>
                  </a:solidFill>
                </a:rPr>
                <a:t>column oriented</a:t>
              </a:r>
            </a:p>
          </p:txBody>
        </p:sp>
      </p:grpSp>
      <p:grpSp>
        <p:nvGrpSpPr>
          <p:cNvPr id="146" name="Group 146"/>
          <p:cNvGrpSpPr/>
          <p:nvPr/>
        </p:nvGrpSpPr>
        <p:grpSpPr>
          <a:xfrm>
            <a:off x="885860" y="3782535"/>
            <a:ext cx="2578399" cy="1809294"/>
            <a:chOff x="0" y="10146"/>
            <a:chExt cx="2755314" cy="2573217"/>
          </a:xfrm>
        </p:grpSpPr>
        <p:pic>
          <p:nvPicPr>
            <p:cNvPr id="144" name="parquet-format-tabl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328086"/>
              <a:ext cx="2755314" cy="22552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" name="Shape 145"/>
            <p:cNvSpPr/>
            <p:nvPr/>
          </p:nvSpPr>
          <p:spPr>
            <a:xfrm>
              <a:off x="918732" y="10146"/>
              <a:ext cx="685197" cy="627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3800"/>
                </a:spcBef>
                <a:defRPr sz="2600"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002154"/>
                  </a:solidFill>
                </a:rPr>
                <a:t>data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Apache </a:t>
            </a:r>
            <a:r>
              <a:rPr lang="nl-NL" dirty="0" err="1" smtClean="0"/>
              <a:t>Parquet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5654" y="0"/>
            <a:ext cx="2694121" cy="26941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477" y="1453444"/>
            <a:ext cx="6957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2154"/>
                </a:solidFill>
              </a:rPr>
              <a:t>Why not </a:t>
            </a:r>
            <a:r>
              <a:rPr lang="en-US" sz="2000" dirty="0" smtClean="0">
                <a:solidFill>
                  <a:srgbClr val="002154"/>
                </a:solidFill>
              </a:rPr>
              <a:t>just use the </a:t>
            </a:r>
            <a:r>
              <a:rPr lang="en-US" sz="2000" dirty="0" smtClean="0">
                <a:solidFill>
                  <a:srgbClr val="002154"/>
                </a:solidFill>
              </a:rPr>
              <a:t>PCAP </a:t>
            </a:r>
            <a:r>
              <a:rPr lang="en-US" sz="2000" dirty="0">
                <a:solidFill>
                  <a:srgbClr val="002154"/>
                </a:solidFill>
              </a:rPr>
              <a:t>files?</a:t>
            </a:r>
          </a:p>
          <a:p>
            <a:pPr marL="742950" lvl="1" indent="-285750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2154"/>
                </a:solidFill>
              </a:rPr>
              <a:t>Reading (compressed) PCAP data is just too slow</a:t>
            </a:r>
          </a:p>
          <a:p>
            <a:pPr marL="742950" lvl="1" indent="-285750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2154"/>
                </a:solidFill>
              </a:rPr>
              <a:t>Analytical engines cannot read PCAP </a:t>
            </a:r>
            <a:r>
              <a:rPr lang="en-US" sz="2000" dirty="0" smtClean="0">
                <a:solidFill>
                  <a:srgbClr val="002154"/>
                </a:solidFill>
              </a:rPr>
              <a:t>files</a:t>
            </a:r>
            <a:endParaRPr lang="en-US" sz="2000" dirty="0">
              <a:solidFill>
                <a:srgbClr val="002154"/>
              </a:solidFill>
            </a:endParaRPr>
          </a:p>
          <a:p>
            <a:pPr marL="742950" lvl="1" indent="-285750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endParaRPr lang="en-US" sz="2000" dirty="0" smtClean="0">
              <a:solidFill>
                <a:srgbClr val="002154"/>
              </a:solidFill>
            </a:endParaRPr>
          </a:p>
          <a:p>
            <a:pPr marL="285750" indent="-285750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2154"/>
                </a:solidFill>
              </a:rPr>
              <a:t>Columnar storage format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endParaRPr lang="en-US" sz="2000" dirty="0" smtClean="0">
              <a:solidFill>
                <a:srgbClr val="002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Apache </a:t>
            </a:r>
            <a:r>
              <a:rPr lang="nl-NL" dirty="0" err="1" smtClean="0"/>
              <a:t>Parquet</a:t>
            </a:r>
            <a:r>
              <a:rPr lang="nl-NL" dirty="0" smtClean="0"/>
              <a:t> (2)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l-NL" sz="2400" dirty="0" err="1" smtClean="0"/>
              <a:t>Columnar</a:t>
            </a:r>
            <a:r>
              <a:rPr lang="nl-NL" sz="2400" dirty="0" smtClean="0"/>
              <a:t> storage </a:t>
            </a:r>
            <a:r>
              <a:rPr lang="nl-NL" sz="2400" dirty="0" err="1" smtClean="0"/>
              <a:t>allows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efficient</a:t>
            </a:r>
            <a:r>
              <a:rPr lang="nl-NL" sz="2400" dirty="0" smtClean="0"/>
              <a:t> </a:t>
            </a:r>
            <a:r>
              <a:rPr lang="nl-NL" sz="2400" dirty="0" err="1" smtClean="0"/>
              <a:t>encoding</a:t>
            </a:r>
            <a:r>
              <a:rPr lang="nl-NL" sz="2400" dirty="0" smtClean="0"/>
              <a:t>/</a:t>
            </a:r>
            <a:r>
              <a:rPr lang="nl-NL" sz="2400" dirty="0" err="1" smtClean="0"/>
              <a:t>compression</a:t>
            </a:r>
            <a:endParaRPr lang="nl-NL" sz="2400" dirty="0" smtClean="0"/>
          </a:p>
          <a:p>
            <a:pPr marL="677863" lvl="2" indent="-342900"/>
            <a:r>
              <a:rPr lang="nl-NL" sz="2400" dirty="0" smtClean="0"/>
              <a:t>multiple </a:t>
            </a:r>
            <a:r>
              <a:rPr lang="nl-NL" sz="2400" dirty="0" err="1" smtClean="0"/>
              <a:t>encoding</a:t>
            </a:r>
            <a:r>
              <a:rPr lang="nl-NL" sz="2400" dirty="0" smtClean="0"/>
              <a:t> </a:t>
            </a:r>
            <a:r>
              <a:rPr lang="nl-NL" sz="2400" dirty="0" err="1" smtClean="0"/>
              <a:t>schemes</a:t>
            </a:r>
            <a:endParaRPr lang="nl-NL" sz="2400" dirty="0"/>
          </a:p>
          <a:p>
            <a:pPr marL="620713" lvl="2" indent="-285750">
              <a:buFont typeface="Arial"/>
              <a:buChar char="•"/>
            </a:pPr>
            <a:r>
              <a:rPr lang="nl-NL" sz="2400" dirty="0" smtClean="0"/>
              <a:t>support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Snappy</a:t>
            </a:r>
            <a:r>
              <a:rPr lang="nl-NL" sz="2400" dirty="0" smtClean="0"/>
              <a:t> </a:t>
            </a:r>
            <a:r>
              <a:rPr lang="nl-NL" sz="2400" dirty="0" err="1" smtClean="0"/>
              <a:t>compression</a:t>
            </a:r>
            <a:endParaRPr lang="nl-NL" sz="2400" dirty="0" smtClean="0"/>
          </a:p>
          <a:p>
            <a:endParaRPr lang="nl-NL" sz="2400" dirty="0" smtClean="0"/>
          </a:p>
          <a:p>
            <a:pPr marL="285750" indent="-285750">
              <a:buFont typeface="Arial"/>
              <a:buChar char="•"/>
            </a:pPr>
            <a:r>
              <a:rPr lang="nl-NL" sz="2400" dirty="0" err="1" smtClean="0"/>
              <a:t>Partition</a:t>
            </a:r>
            <a:r>
              <a:rPr lang="nl-NL" sz="2400" dirty="0" smtClean="0"/>
              <a:t> data (e.g. </a:t>
            </a:r>
            <a:r>
              <a:rPr lang="nl-NL" sz="2400" dirty="0" err="1" smtClean="0"/>
              <a:t>by</a:t>
            </a:r>
            <a:r>
              <a:rPr lang="nl-NL" sz="2400" dirty="0" smtClean="0"/>
              <a:t> </a:t>
            </a:r>
            <a:r>
              <a:rPr lang="nl-NL" sz="2400" dirty="0" err="1"/>
              <a:t>year</a:t>
            </a:r>
            <a:r>
              <a:rPr lang="nl-NL" sz="2400" dirty="0"/>
              <a:t>, </a:t>
            </a:r>
            <a:r>
              <a:rPr lang="nl-NL" sz="2400" dirty="0" err="1"/>
              <a:t>month</a:t>
            </a:r>
            <a:r>
              <a:rPr lang="nl-NL" sz="2400" dirty="0"/>
              <a:t>, </a:t>
            </a:r>
            <a:r>
              <a:rPr lang="nl-NL" sz="2400" dirty="0" err="1" smtClean="0"/>
              <a:t>day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server)</a:t>
            </a:r>
            <a:endParaRPr lang="nl-NL" sz="2400" dirty="0"/>
          </a:p>
          <a:p>
            <a:pPr marL="620713" lvl="2" indent="-285750">
              <a:buFont typeface="Arial"/>
              <a:buChar char="•"/>
            </a:pPr>
            <a:r>
              <a:rPr lang="nl-NL" sz="2400" dirty="0" err="1" smtClean="0"/>
              <a:t>Partition</a:t>
            </a:r>
            <a:r>
              <a:rPr lang="nl-NL" sz="2400" dirty="0" smtClean="0"/>
              <a:t> </a:t>
            </a:r>
            <a:r>
              <a:rPr lang="nl-NL" sz="2400" dirty="0" err="1" smtClean="0"/>
              <a:t>pruning</a:t>
            </a:r>
            <a:r>
              <a:rPr lang="nl-NL" sz="2400" dirty="0" smtClean="0"/>
              <a:t> </a:t>
            </a:r>
            <a:r>
              <a:rPr lang="nl-NL" sz="2400" dirty="0" err="1" smtClean="0"/>
              <a:t>allows</a:t>
            </a:r>
            <a:r>
              <a:rPr lang="nl-NL" sz="2400" dirty="0" smtClean="0"/>
              <a:t> Impala </a:t>
            </a:r>
            <a:r>
              <a:rPr lang="nl-NL" sz="2400" dirty="0" err="1" smtClean="0"/>
              <a:t>to</a:t>
            </a:r>
            <a:r>
              <a:rPr lang="nl-NL" sz="2400" dirty="0" smtClean="0"/>
              <a:t> skip data we </a:t>
            </a:r>
            <a:r>
              <a:rPr lang="nl-NL" sz="2400" dirty="0"/>
              <a:t>are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interested</a:t>
            </a:r>
            <a:r>
              <a:rPr lang="nl-NL" sz="2400" dirty="0"/>
              <a:t> </a:t>
            </a:r>
            <a:r>
              <a:rPr lang="nl-NL" sz="2400" dirty="0" smtClean="0"/>
              <a:t>in</a:t>
            </a:r>
          </a:p>
          <a:p>
            <a:pPr marL="620713" lvl="2" indent="-285750">
              <a:buFont typeface="Arial"/>
              <a:buChar char="•"/>
            </a:pPr>
            <a:endParaRPr lang="nl-NL" sz="2400" dirty="0"/>
          </a:p>
          <a:p>
            <a:pPr marL="285750" indent="-285750">
              <a:buFont typeface="Arial"/>
              <a:buChar char="•"/>
            </a:pPr>
            <a:r>
              <a:rPr lang="nl-NL" sz="2400" dirty="0" err="1" smtClean="0"/>
              <a:t>Other</a:t>
            </a:r>
            <a:r>
              <a:rPr lang="nl-NL" sz="2400" dirty="0" smtClean="0"/>
              <a:t> </a:t>
            </a:r>
            <a:r>
              <a:rPr lang="nl-NL" sz="2400" dirty="0" err="1"/>
              <a:t>analytical</a:t>
            </a:r>
            <a:r>
              <a:rPr lang="nl-NL" sz="2400" dirty="0"/>
              <a:t> </a:t>
            </a:r>
            <a:r>
              <a:rPr lang="nl-NL" sz="2400" dirty="0" smtClean="0"/>
              <a:t>engines </a:t>
            </a:r>
            <a:r>
              <a:rPr lang="nl-NL" sz="2400" dirty="0" err="1" smtClean="0"/>
              <a:t>such</a:t>
            </a:r>
            <a:r>
              <a:rPr lang="nl-NL" sz="2400" dirty="0" smtClean="0"/>
              <a:t> as Apache </a:t>
            </a:r>
            <a:r>
              <a:rPr lang="nl-NL" sz="2400" dirty="0" err="1" smtClean="0"/>
              <a:t>Spark</a:t>
            </a:r>
            <a:r>
              <a:rPr lang="nl-NL" sz="2400" dirty="0" smtClean="0"/>
              <a:t> </a:t>
            </a:r>
            <a:r>
              <a:rPr lang="nl-NL" sz="2400" dirty="0" err="1" smtClean="0"/>
              <a:t>can</a:t>
            </a:r>
            <a:r>
              <a:rPr lang="nl-NL" sz="2400" dirty="0" smtClean="0"/>
              <a:t> </a:t>
            </a:r>
            <a:r>
              <a:rPr lang="nl-NL" sz="2400" dirty="0" err="1" smtClean="0"/>
              <a:t>use</a:t>
            </a:r>
            <a:r>
              <a:rPr lang="nl-NL" sz="2400" dirty="0" smtClean="0"/>
              <a:t> the </a:t>
            </a:r>
            <a:r>
              <a:rPr lang="nl-NL" sz="2400" dirty="0" err="1" smtClean="0"/>
              <a:t>same</a:t>
            </a:r>
            <a:r>
              <a:rPr lang="nl-NL" sz="2400" dirty="0" smtClean="0"/>
              <a:t> </a:t>
            </a:r>
            <a:r>
              <a:rPr lang="nl-NL" sz="2400" dirty="0" err="1" smtClean="0"/>
              <a:t>Parquet</a:t>
            </a:r>
            <a:r>
              <a:rPr lang="nl-NL" sz="2400" dirty="0" smtClean="0"/>
              <a:t> data.</a:t>
            </a:r>
            <a:endParaRPr lang="nl-NL" sz="2400" dirty="0"/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654" y="0"/>
            <a:ext cx="2694121" cy="26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ENTRADA Architecture </a:t>
            </a:r>
            <a:endParaRPr lang="en-US" dirty="0"/>
          </a:p>
        </p:txBody>
      </p:sp>
      <p:pic>
        <p:nvPicPr>
          <p:cNvPr id="4" name="Afbeelding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874936"/>
            <a:ext cx="5778500" cy="4947951"/>
          </a:xfrm>
          <a:prstGeom prst="rect">
            <a:avLst/>
          </a:prstGeom>
        </p:spPr>
      </p:pic>
      <p:sp>
        <p:nvSpPr>
          <p:cNvPr id="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2857" y="1052736"/>
            <a:ext cx="5707744" cy="5208364"/>
          </a:xfrm>
        </p:spPr>
        <p:txBody>
          <a:bodyPr/>
          <a:lstStyle/>
          <a:p>
            <a:pPr lvl="1"/>
            <a:r>
              <a:rPr lang="en-US" dirty="0" smtClean="0"/>
              <a:t>‘DNS big data’ system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Goal: develop applications and services that further enhance the security and stability of .</a:t>
            </a:r>
            <a:r>
              <a:rPr lang="en-US" dirty="0" err="1" smtClean="0"/>
              <a:t>nl</a:t>
            </a:r>
            <a:r>
              <a:rPr lang="en-US" dirty="0" smtClean="0"/>
              <a:t>, the DNS, and the Internet at large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ENTRADA main components</a:t>
            </a:r>
          </a:p>
          <a:p>
            <a:pPr lvl="2"/>
            <a:r>
              <a:rPr lang="en-US" dirty="0" smtClean="0"/>
              <a:t>Applications and services</a:t>
            </a:r>
          </a:p>
          <a:p>
            <a:pPr lvl="2"/>
            <a:r>
              <a:rPr lang="en-US" dirty="0" smtClean="0"/>
              <a:t>Platform</a:t>
            </a:r>
          </a:p>
          <a:p>
            <a:pPr lvl="2"/>
            <a:r>
              <a:rPr lang="en-US" dirty="0" smtClean="0"/>
              <a:t>Data sources</a:t>
            </a:r>
          </a:p>
          <a:p>
            <a:pPr lvl="2"/>
            <a:r>
              <a:rPr lang="en-US" dirty="0" smtClean="0"/>
              <a:t>Privacy </a:t>
            </a:r>
            <a:r>
              <a:rPr lang="en-US" dirty="0"/>
              <a:t>framework</a:t>
            </a:r>
          </a:p>
          <a:p>
            <a:pPr lvl="2"/>
            <a:endParaRPr lang="en-US" dirty="0" smtClean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0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ENTRADA Privacy Framework</a:t>
            </a:r>
            <a:endParaRPr lang="nl-NL" dirty="0"/>
          </a:p>
        </p:txBody>
      </p:sp>
      <p:pic>
        <p:nvPicPr>
          <p:cNvPr id="4" name="Picture 4"/>
          <p:cNvPicPr/>
          <p:nvPr/>
        </p:nvPicPr>
        <p:blipFill>
          <a:blip r:embed="rId3"/>
          <a:stretch/>
        </p:blipFill>
        <p:spPr>
          <a:xfrm>
            <a:off x="532327" y="1120877"/>
            <a:ext cx="6799202" cy="4659437"/>
          </a:xfrm>
          <a:prstGeom prst="rect">
            <a:avLst/>
          </a:prstGeom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703942" y="3546951"/>
            <a:ext cx="30093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</a:rPr>
              <a:t>Policy </a:t>
            </a:r>
            <a:r>
              <a:rPr lang="nl-NL" sz="2000" dirty="0" err="1" smtClean="0">
                <a:solidFill>
                  <a:schemeClr val="tx2"/>
                </a:solidFill>
              </a:rPr>
              <a:t>elements</a:t>
            </a:r>
            <a:r>
              <a:rPr lang="nl-NL" sz="2000" dirty="0" smtClean="0">
                <a:solidFill>
                  <a:schemeClr val="tx2"/>
                </a:solidFill>
              </a:rPr>
              <a:t>:</a:t>
            </a:r>
            <a:endParaRPr lang="nl-NL" sz="2000" dirty="0">
              <a:solidFill>
                <a:schemeClr val="tx2"/>
              </a:solidFill>
            </a:endParaRPr>
          </a:p>
          <a:p>
            <a:r>
              <a:rPr lang="nl-NL" sz="2000" dirty="0">
                <a:solidFill>
                  <a:schemeClr val="tx2"/>
                </a:solidFill>
              </a:rPr>
              <a:t>• </a:t>
            </a:r>
            <a:r>
              <a:rPr lang="nl-NL" sz="2000" dirty="0" err="1">
                <a:solidFill>
                  <a:schemeClr val="tx2"/>
                </a:solidFill>
              </a:rPr>
              <a:t>Purpose</a:t>
            </a:r>
            <a:endParaRPr lang="nl-NL" sz="2000" dirty="0">
              <a:solidFill>
                <a:schemeClr val="tx2"/>
              </a:solidFill>
            </a:endParaRPr>
          </a:p>
          <a:p>
            <a:r>
              <a:rPr lang="nl-NL" sz="2000" dirty="0">
                <a:solidFill>
                  <a:schemeClr val="tx2"/>
                </a:solidFill>
              </a:rPr>
              <a:t>• Data </a:t>
            </a:r>
            <a:r>
              <a:rPr lang="nl-NL" sz="2000" dirty="0" err="1">
                <a:solidFill>
                  <a:schemeClr val="tx2"/>
                </a:solidFill>
              </a:rPr>
              <a:t>that</a:t>
            </a:r>
            <a:r>
              <a:rPr lang="nl-NL" sz="2000" dirty="0">
                <a:solidFill>
                  <a:schemeClr val="tx2"/>
                </a:solidFill>
              </a:rPr>
              <a:t> is </a:t>
            </a:r>
            <a:r>
              <a:rPr lang="nl-NL" sz="2000" dirty="0" err="1">
                <a:solidFill>
                  <a:schemeClr val="tx2"/>
                </a:solidFill>
              </a:rPr>
              <a:t>used</a:t>
            </a:r>
            <a:endParaRPr lang="nl-NL" sz="2000" dirty="0">
              <a:solidFill>
                <a:schemeClr val="tx2"/>
              </a:solidFill>
            </a:endParaRPr>
          </a:p>
          <a:p>
            <a:r>
              <a:rPr lang="nl-NL" sz="2000" dirty="0">
                <a:solidFill>
                  <a:schemeClr val="tx2"/>
                </a:solidFill>
              </a:rPr>
              <a:t>• Filters on </a:t>
            </a:r>
            <a:r>
              <a:rPr lang="nl-NL" sz="2000" dirty="0" err="1">
                <a:solidFill>
                  <a:schemeClr val="tx2"/>
                </a:solidFill>
              </a:rPr>
              <a:t>the</a:t>
            </a:r>
            <a:r>
              <a:rPr lang="nl-NL" sz="2000" dirty="0">
                <a:solidFill>
                  <a:schemeClr val="tx2"/>
                </a:solidFill>
              </a:rPr>
              <a:t> </a:t>
            </a:r>
            <a:r>
              <a:rPr lang="nl-NL" sz="2000" dirty="0" smtClean="0">
                <a:solidFill>
                  <a:schemeClr val="tx2"/>
                </a:solidFill>
              </a:rPr>
              <a:t>data</a:t>
            </a:r>
          </a:p>
          <a:p>
            <a:r>
              <a:rPr lang="nl-NL" sz="2000" dirty="0">
                <a:solidFill>
                  <a:schemeClr val="tx2"/>
                </a:solidFill>
              </a:rPr>
              <a:t>• </a:t>
            </a:r>
            <a:r>
              <a:rPr lang="nl-NL" sz="2000" dirty="0" err="1" smtClean="0">
                <a:solidFill>
                  <a:schemeClr val="tx2"/>
                </a:solidFill>
              </a:rPr>
              <a:t>Retention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nl-NL" sz="2000" dirty="0" err="1" smtClean="0">
                <a:solidFill>
                  <a:schemeClr val="tx2"/>
                </a:solidFill>
              </a:rPr>
              <a:t>period</a:t>
            </a:r>
            <a:endParaRPr lang="nl-NL" sz="2000" dirty="0">
              <a:solidFill>
                <a:schemeClr val="tx2"/>
              </a:solidFill>
            </a:endParaRPr>
          </a:p>
          <a:p>
            <a:r>
              <a:rPr lang="nl-NL" sz="2000" dirty="0">
                <a:solidFill>
                  <a:schemeClr val="tx2"/>
                </a:solidFill>
              </a:rPr>
              <a:t>• Access </a:t>
            </a:r>
            <a:r>
              <a:rPr lang="nl-NL" sz="2000" dirty="0" err="1">
                <a:solidFill>
                  <a:schemeClr val="tx2"/>
                </a:solidFill>
              </a:rPr>
              <a:t>to</a:t>
            </a:r>
            <a:r>
              <a:rPr lang="nl-NL" sz="2000" dirty="0">
                <a:solidFill>
                  <a:schemeClr val="tx2"/>
                </a:solidFill>
              </a:rPr>
              <a:t> </a:t>
            </a:r>
            <a:r>
              <a:rPr lang="nl-NL" sz="2000" dirty="0" err="1">
                <a:solidFill>
                  <a:schemeClr val="tx2"/>
                </a:solidFill>
              </a:rPr>
              <a:t>the</a:t>
            </a:r>
            <a:r>
              <a:rPr lang="nl-NL" sz="2000" dirty="0">
                <a:solidFill>
                  <a:schemeClr val="tx2"/>
                </a:solidFill>
              </a:rPr>
              <a:t> data</a:t>
            </a:r>
          </a:p>
          <a:p>
            <a:r>
              <a:rPr lang="nl-NL" sz="2000" dirty="0">
                <a:solidFill>
                  <a:schemeClr val="tx2"/>
                </a:solidFill>
              </a:rPr>
              <a:t>• Type of </a:t>
            </a:r>
            <a:r>
              <a:rPr lang="nl-NL" sz="2000" dirty="0" err="1">
                <a:solidFill>
                  <a:schemeClr val="tx2"/>
                </a:solidFill>
              </a:rPr>
              <a:t>application</a:t>
            </a:r>
            <a:r>
              <a:rPr lang="nl-NL" sz="2000" dirty="0">
                <a:solidFill>
                  <a:schemeClr val="tx2"/>
                </a:solidFill>
              </a:rPr>
              <a:t> </a:t>
            </a:r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dirty="0">
                <a:solidFill>
                  <a:schemeClr val="tx2"/>
                </a:solidFill>
              </a:rPr>
              <a:t> </a:t>
            </a:r>
            <a:r>
              <a:rPr lang="nl-NL" sz="2000" dirty="0" smtClean="0">
                <a:solidFill>
                  <a:schemeClr val="tx2"/>
                </a:solidFill>
              </a:rPr>
              <a:t>  </a:t>
            </a:r>
            <a:r>
              <a:rPr lang="nl-NL" sz="2000" dirty="0" smtClean="0">
                <a:solidFill>
                  <a:schemeClr val="tx2"/>
                </a:solidFill>
              </a:rPr>
              <a:t>(</a:t>
            </a:r>
            <a:r>
              <a:rPr lang="nl-NL" sz="2000" dirty="0">
                <a:solidFill>
                  <a:schemeClr val="tx2"/>
                </a:solidFill>
              </a:rPr>
              <a:t>Research vs. </a:t>
            </a:r>
            <a:r>
              <a:rPr lang="nl-NL" sz="2000" dirty="0" err="1">
                <a:solidFill>
                  <a:schemeClr val="tx2"/>
                </a:solidFill>
              </a:rPr>
              <a:t>Production</a:t>
            </a:r>
            <a:r>
              <a:rPr lang="nl-NL" sz="2000" dirty="0" smtClean="0">
                <a:solidFill>
                  <a:schemeClr val="tx2"/>
                </a:solidFill>
              </a:rPr>
              <a:t>)</a:t>
            </a:r>
            <a:endParaRPr lang="nl-NL" sz="20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808" y="0"/>
            <a:ext cx="3267967" cy="326796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542782" y="2953648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 smtClean="0"/>
              <a:t>Download paper:</a:t>
            </a:r>
          </a:p>
          <a:p>
            <a:r>
              <a:rPr lang="nl-NL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http://</a:t>
            </a:r>
            <a:r>
              <a:rPr lang="nl-NL" sz="16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goo.gl</a:t>
            </a:r>
            <a:r>
              <a:rPr lang="nl-NL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/</a:t>
            </a:r>
            <a:r>
              <a:rPr lang="nl-NL" sz="16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GvsfzQ</a:t>
            </a:r>
            <a:endParaRPr lang="nl-NL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328070-hp-proliant-dl380p-gen8-serve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822" y="2309455"/>
            <a:ext cx="2170837" cy="122504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99" name="Shape 99"/>
          <p:cNvSpPr/>
          <p:nvPr/>
        </p:nvSpPr>
        <p:spPr>
          <a:xfrm>
            <a:off x="1744389" y="1967431"/>
            <a:ext cx="1865251" cy="36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2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002154"/>
                </a:solidFill>
              </a:rPr>
              <a:t>management node</a:t>
            </a:r>
          </a:p>
        </p:txBody>
      </p:sp>
      <p:pic>
        <p:nvPicPr>
          <p:cNvPr id="100" name="328070-hp-proliant-dl380p-gen8-serve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09180" y="2309455"/>
            <a:ext cx="2170837" cy="1225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328070-hp-proliant-dl380p-gen8-serve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3334" y="3022388"/>
            <a:ext cx="2170837" cy="122504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02" name="328070-hp-proliant-dl380p-gen8-serve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33005" y="2309455"/>
            <a:ext cx="2170837" cy="122504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03" name="328070-hp-proliant-dl380p-gen8-serve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7160" y="3042352"/>
            <a:ext cx="2170836" cy="122504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516520" y="868528"/>
            <a:ext cx="3937322" cy="36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2469" tIns="42469" rIns="42469" bIns="42469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2154"/>
                </a:solidFill>
              </a:rPr>
              <a:t>nano sized</a:t>
            </a:r>
          </a:p>
        </p:txBody>
      </p:sp>
      <p:sp>
        <p:nvSpPr>
          <p:cNvPr id="105" name="Shape 105"/>
          <p:cNvSpPr/>
          <p:nvPr/>
        </p:nvSpPr>
        <p:spPr>
          <a:xfrm>
            <a:off x="5175391" y="4957889"/>
            <a:ext cx="1876078" cy="43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002154"/>
                </a:solidFill>
              </a:rPr>
              <a:t>2Gb/s network</a:t>
            </a:r>
          </a:p>
        </p:txBody>
      </p:sp>
      <p:sp>
        <p:nvSpPr>
          <p:cNvPr id="106" name="Shape 106"/>
          <p:cNvSpPr/>
          <p:nvPr/>
        </p:nvSpPr>
        <p:spPr>
          <a:xfrm flipV="1">
            <a:off x="4639678" y="1926793"/>
            <a:ext cx="1" cy="3037003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42469" tIns="42469" rIns="42469" bIns="42469" anchor="ctr"/>
          <a:lstStyle/>
          <a:p>
            <a:pPr lvl="0" algn="ctr">
              <a:defRPr sz="36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1744390" y="1637890"/>
            <a:ext cx="1190831" cy="43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002154"/>
                </a:solidFill>
              </a:rPr>
              <a:t>location I</a:t>
            </a:r>
          </a:p>
        </p:txBody>
      </p:sp>
      <p:sp>
        <p:nvSpPr>
          <p:cNvPr id="108" name="Shape 108"/>
          <p:cNvSpPr/>
          <p:nvPr/>
        </p:nvSpPr>
        <p:spPr>
          <a:xfrm flipV="1">
            <a:off x="7797121" y="1921804"/>
            <a:ext cx="1" cy="3037004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42469" tIns="42469" rIns="42469" bIns="42469" anchor="ctr"/>
          <a:lstStyle/>
          <a:p>
            <a:pPr lvl="0" algn="ctr">
              <a:defRPr sz="36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5534400" y="1637889"/>
            <a:ext cx="1265146" cy="43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002154"/>
                </a:solidFill>
              </a:rPr>
              <a:t>location II</a:t>
            </a:r>
          </a:p>
        </p:txBody>
      </p:sp>
      <p:sp>
        <p:nvSpPr>
          <p:cNvPr id="110" name="Shape 110"/>
          <p:cNvSpPr/>
          <p:nvPr/>
        </p:nvSpPr>
        <p:spPr>
          <a:xfrm>
            <a:off x="8586460" y="1637889"/>
            <a:ext cx="1339460" cy="43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002154"/>
                </a:solidFill>
              </a:rPr>
              <a:t>location III</a:t>
            </a:r>
          </a:p>
        </p:txBody>
      </p:sp>
      <p:sp>
        <p:nvSpPr>
          <p:cNvPr id="111" name="Shape 111"/>
          <p:cNvSpPr/>
          <p:nvPr/>
        </p:nvSpPr>
        <p:spPr>
          <a:xfrm>
            <a:off x="5534399" y="1967431"/>
            <a:ext cx="1127106" cy="36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2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002154"/>
                </a:solidFill>
              </a:rPr>
              <a:t>data nodes</a:t>
            </a:r>
          </a:p>
        </p:txBody>
      </p:sp>
      <p:sp>
        <p:nvSpPr>
          <p:cNvPr id="112" name="Shape 112"/>
          <p:cNvSpPr/>
          <p:nvPr/>
        </p:nvSpPr>
        <p:spPr>
          <a:xfrm>
            <a:off x="8565469" y="1967431"/>
            <a:ext cx="1127106" cy="36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2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002154"/>
                </a:solidFill>
              </a:rPr>
              <a:t>data nodes</a:t>
            </a:r>
          </a:p>
        </p:txBody>
      </p:sp>
      <p:sp>
        <p:nvSpPr>
          <p:cNvPr id="113" name="Shape 113"/>
          <p:cNvSpPr/>
          <p:nvPr/>
        </p:nvSpPr>
        <p:spPr>
          <a:xfrm>
            <a:off x="3593284" y="5331249"/>
            <a:ext cx="5227442" cy="1"/>
          </a:xfrm>
          <a:prstGeom prst="line">
            <a:avLst/>
          </a:prstGeom>
          <a:ln w="25400">
            <a:solidFill>
              <a:srgbClr val="5A5F5E"/>
            </a:solidFill>
            <a:miter lim="400000"/>
            <a:headEnd type="triangle"/>
            <a:tailEnd type="triangle"/>
          </a:ln>
        </p:spPr>
        <p:txBody>
          <a:bodyPr lIns="42469" tIns="42469" rIns="42469" bIns="42469" anchor="ctr"/>
          <a:lstStyle/>
          <a:p>
            <a:pPr lvl="0" algn="ctr">
              <a:defRPr sz="36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Cluster Design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30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328070-hp-proliant-dl380p-gen8-serve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80680" y="1263469"/>
            <a:ext cx="5026953" cy="283681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18" name="Shape 118"/>
          <p:cNvSpPr/>
          <p:nvPr/>
        </p:nvSpPr>
        <p:spPr>
          <a:xfrm>
            <a:off x="546042" y="1443023"/>
            <a:ext cx="2882300" cy="501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2154"/>
                </a:solidFill>
              </a:rPr>
              <a:t>Management node</a:t>
            </a:r>
          </a:p>
        </p:txBody>
      </p:sp>
      <p:sp>
        <p:nvSpPr>
          <p:cNvPr id="119" name="Shape 119"/>
          <p:cNvSpPr/>
          <p:nvPr/>
        </p:nvSpPr>
        <p:spPr>
          <a:xfrm>
            <a:off x="546043" y="3592100"/>
            <a:ext cx="1666034" cy="501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2154"/>
                </a:solidFill>
              </a:rPr>
              <a:t>Data node</a:t>
            </a:r>
          </a:p>
        </p:txBody>
      </p:sp>
      <p:sp>
        <p:nvSpPr>
          <p:cNvPr id="120" name="Shape 120"/>
          <p:cNvSpPr/>
          <p:nvPr/>
        </p:nvSpPr>
        <p:spPr>
          <a:xfrm>
            <a:off x="833240" y="1932732"/>
            <a:ext cx="2017010" cy="39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2154"/>
                </a:solidFill>
              </a:rPr>
              <a:t>HP ProLiant </a:t>
            </a:r>
            <a:r>
              <a:rPr sz="2000" dirty="0" smtClean="0">
                <a:solidFill>
                  <a:srgbClr val="002154"/>
                </a:solidFill>
              </a:rPr>
              <a:t>DL380</a:t>
            </a:r>
            <a:endParaRPr sz="2000" dirty="0">
              <a:solidFill>
                <a:srgbClr val="002154"/>
              </a:solidFill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833240" y="2654622"/>
            <a:ext cx="1212002" cy="39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2154"/>
                </a:solidFill>
              </a:rPr>
              <a:t>64GB RAM</a:t>
            </a:r>
          </a:p>
        </p:txBody>
      </p:sp>
      <p:sp>
        <p:nvSpPr>
          <p:cNvPr id="122" name="Shape 122"/>
          <p:cNvSpPr/>
          <p:nvPr/>
        </p:nvSpPr>
        <p:spPr>
          <a:xfrm>
            <a:off x="833240" y="2267668"/>
            <a:ext cx="2808618" cy="39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2154"/>
                </a:solidFill>
              </a:rPr>
              <a:t>Xeon 1.9 GHz </a:t>
            </a:r>
            <a:r>
              <a:rPr lang="nl-NL" sz="2000" dirty="0" smtClean="0">
                <a:solidFill>
                  <a:srgbClr val="002154"/>
                </a:solidFill>
              </a:rPr>
              <a:t>12</a:t>
            </a:r>
            <a:r>
              <a:rPr sz="2000" dirty="0" smtClean="0">
                <a:solidFill>
                  <a:srgbClr val="002154"/>
                </a:solidFill>
              </a:rPr>
              <a:t> </a:t>
            </a:r>
            <a:r>
              <a:rPr sz="2000" dirty="0">
                <a:solidFill>
                  <a:srgbClr val="002154"/>
                </a:solidFill>
              </a:rPr>
              <a:t>core CPU</a:t>
            </a:r>
          </a:p>
        </p:txBody>
      </p:sp>
      <p:sp>
        <p:nvSpPr>
          <p:cNvPr id="123" name="Shape 123"/>
          <p:cNvSpPr/>
          <p:nvPr/>
        </p:nvSpPr>
        <p:spPr>
          <a:xfrm>
            <a:off x="833241" y="3041575"/>
            <a:ext cx="1378314" cy="39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2154"/>
                </a:solidFill>
              </a:rPr>
              <a:t>3 TB storage</a:t>
            </a:r>
          </a:p>
        </p:txBody>
      </p:sp>
      <p:sp>
        <p:nvSpPr>
          <p:cNvPr id="124" name="Shape 124"/>
          <p:cNvSpPr/>
          <p:nvPr/>
        </p:nvSpPr>
        <p:spPr>
          <a:xfrm>
            <a:off x="833240" y="4078979"/>
            <a:ext cx="2017010" cy="39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2154"/>
                </a:solidFill>
              </a:rPr>
              <a:t>HP ProLiant DL380</a:t>
            </a:r>
          </a:p>
        </p:txBody>
      </p:sp>
      <p:sp>
        <p:nvSpPr>
          <p:cNvPr id="125" name="Shape 125"/>
          <p:cNvSpPr/>
          <p:nvPr/>
        </p:nvSpPr>
        <p:spPr>
          <a:xfrm>
            <a:off x="833240" y="4800869"/>
            <a:ext cx="1212002" cy="39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2154"/>
                </a:solidFill>
              </a:rPr>
              <a:t>64GB RAM</a:t>
            </a:r>
          </a:p>
        </p:txBody>
      </p:sp>
      <p:sp>
        <p:nvSpPr>
          <p:cNvPr id="126" name="Shape 126"/>
          <p:cNvSpPr/>
          <p:nvPr/>
        </p:nvSpPr>
        <p:spPr>
          <a:xfrm>
            <a:off x="833240" y="4413915"/>
            <a:ext cx="2808618" cy="39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2154"/>
                </a:solidFill>
              </a:rPr>
              <a:t>Xeon 1.9 GHz </a:t>
            </a:r>
            <a:r>
              <a:rPr lang="nl-NL" sz="2000" dirty="0" smtClean="0">
                <a:solidFill>
                  <a:srgbClr val="002154"/>
                </a:solidFill>
              </a:rPr>
              <a:t>12</a:t>
            </a:r>
            <a:r>
              <a:rPr sz="2000" dirty="0" smtClean="0">
                <a:solidFill>
                  <a:srgbClr val="002154"/>
                </a:solidFill>
              </a:rPr>
              <a:t> </a:t>
            </a:r>
            <a:r>
              <a:rPr sz="2000" dirty="0">
                <a:solidFill>
                  <a:srgbClr val="002154"/>
                </a:solidFill>
              </a:rPr>
              <a:t>core CPU</a:t>
            </a:r>
          </a:p>
        </p:txBody>
      </p:sp>
      <p:sp>
        <p:nvSpPr>
          <p:cNvPr id="127" name="Shape 127"/>
          <p:cNvSpPr/>
          <p:nvPr/>
        </p:nvSpPr>
        <p:spPr>
          <a:xfrm>
            <a:off x="833241" y="5187821"/>
            <a:ext cx="1378314" cy="39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2154"/>
                </a:solidFill>
              </a:rPr>
              <a:t>6 TB storage</a:t>
            </a:r>
          </a:p>
        </p:txBody>
      </p:sp>
      <p:sp>
        <p:nvSpPr>
          <p:cNvPr id="128" name="Shape 128"/>
          <p:cNvSpPr/>
          <p:nvPr/>
        </p:nvSpPr>
        <p:spPr>
          <a:xfrm>
            <a:off x="4901164" y="3601769"/>
            <a:ext cx="1126373" cy="501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002154"/>
                </a:solidFill>
              </a:rPr>
              <a:t>Scaling</a:t>
            </a:r>
          </a:p>
        </p:txBody>
      </p:sp>
      <p:sp>
        <p:nvSpPr>
          <p:cNvPr id="129" name="Shape 129"/>
          <p:cNvSpPr/>
          <p:nvPr/>
        </p:nvSpPr>
        <p:spPr>
          <a:xfrm>
            <a:off x="5265320" y="4022979"/>
            <a:ext cx="4407463" cy="70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2400"/>
            </a:lvl1pPr>
          </a:lstStyle>
          <a:p>
            <a:pPr marL="342900" lvl="0" indent="-342900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2154"/>
                </a:solidFill>
              </a:rPr>
              <a:t>V</a:t>
            </a:r>
            <a:r>
              <a:rPr sz="2000" dirty="0" smtClean="0">
                <a:solidFill>
                  <a:srgbClr val="002154"/>
                </a:solidFill>
              </a:rPr>
              <a:t>ertical</a:t>
            </a:r>
            <a:r>
              <a:rPr lang="nl-NL" sz="2000" dirty="0" smtClean="0">
                <a:solidFill>
                  <a:srgbClr val="002154"/>
                </a:solidFill>
              </a:rPr>
              <a:t> </a:t>
            </a:r>
            <a:r>
              <a:rPr lang="nl-NL" sz="2000" dirty="0" err="1" smtClean="0">
                <a:solidFill>
                  <a:srgbClr val="002154"/>
                </a:solidFill>
              </a:rPr>
              <a:t>by</a:t>
            </a:r>
            <a:r>
              <a:rPr sz="2000" dirty="0" smtClean="0">
                <a:solidFill>
                  <a:srgbClr val="002154"/>
                </a:solidFill>
              </a:rPr>
              <a:t> add</a:t>
            </a:r>
            <a:r>
              <a:rPr lang="nl-NL" sz="2000" dirty="0" err="1" smtClean="0">
                <a:solidFill>
                  <a:srgbClr val="002154"/>
                </a:solidFill>
              </a:rPr>
              <a:t>ing</a:t>
            </a:r>
            <a:r>
              <a:rPr sz="2000" dirty="0" smtClean="0">
                <a:solidFill>
                  <a:srgbClr val="002154"/>
                </a:solidFill>
              </a:rPr>
              <a:t> </a:t>
            </a:r>
            <a:r>
              <a:rPr sz="2000" dirty="0">
                <a:solidFill>
                  <a:srgbClr val="002154"/>
                </a:solidFill>
              </a:rPr>
              <a:t>more </a:t>
            </a:r>
            <a:r>
              <a:rPr lang="nl-NL" sz="2000" dirty="0">
                <a:solidFill>
                  <a:srgbClr val="002154"/>
                </a:solidFill>
              </a:rPr>
              <a:t> </a:t>
            </a:r>
            <a:r>
              <a:rPr lang="nl-NL" sz="2000" dirty="0" smtClean="0">
                <a:solidFill>
                  <a:srgbClr val="002154"/>
                </a:solidFill>
              </a:rPr>
              <a:t>resources</a:t>
            </a:r>
          </a:p>
          <a:p>
            <a:pPr marL="342900" indent="-342900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000" dirty="0" err="1" smtClean="0">
                <a:solidFill>
                  <a:srgbClr val="002154"/>
                </a:solidFill>
              </a:rPr>
              <a:t>Horizontal</a:t>
            </a:r>
            <a:r>
              <a:rPr lang="nl-NL" sz="2000" dirty="0" smtClean="0">
                <a:solidFill>
                  <a:srgbClr val="002154"/>
                </a:solidFill>
              </a:rPr>
              <a:t> </a:t>
            </a:r>
            <a:r>
              <a:rPr lang="nl-NL" sz="2000" dirty="0" err="1" smtClean="0">
                <a:solidFill>
                  <a:srgbClr val="002154"/>
                </a:solidFill>
              </a:rPr>
              <a:t>by</a:t>
            </a:r>
            <a:r>
              <a:rPr lang="nl-NL" sz="2000" dirty="0" smtClean="0">
                <a:solidFill>
                  <a:srgbClr val="002154"/>
                </a:solidFill>
              </a:rPr>
              <a:t> </a:t>
            </a:r>
            <a:r>
              <a:rPr lang="nl-NL" sz="2000" dirty="0" err="1" smtClean="0">
                <a:solidFill>
                  <a:srgbClr val="002154"/>
                </a:solidFill>
              </a:rPr>
              <a:t>adding</a:t>
            </a:r>
            <a:r>
              <a:rPr lang="nl-NL" sz="2000" dirty="0" smtClean="0">
                <a:solidFill>
                  <a:srgbClr val="002154"/>
                </a:solidFill>
              </a:rPr>
              <a:t> </a:t>
            </a:r>
            <a:r>
              <a:rPr lang="nl-NL" sz="2000" dirty="0">
                <a:solidFill>
                  <a:srgbClr val="002154"/>
                </a:solidFill>
              </a:rPr>
              <a:t>more data </a:t>
            </a:r>
            <a:r>
              <a:rPr lang="nl-NL" sz="2000" dirty="0" err="1" smtClean="0">
                <a:solidFill>
                  <a:srgbClr val="002154"/>
                </a:solidFill>
              </a:rPr>
              <a:t>nodes</a:t>
            </a:r>
            <a:endParaRPr lang="nl-NL" sz="2000" dirty="0">
              <a:solidFill>
                <a:srgbClr val="00215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Hardware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87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Workflow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831846" y="6242788"/>
            <a:ext cx="508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>Query data </a:t>
            </a:r>
            <a:r>
              <a:rPr lang="nl-NL" dirty="0" err="1" smtClean="0">
                <a:solidFill>
                  <a:schemeClr val="tx2"/>
                </a:solidFill>
              </a:rPr>
              <a:t>available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for</a:t>
            </a:r>
            <a:r>
              <a:rPr lang="nl-NL" dirty="0" smtClean="0">
                <a:solidFill>
                  <a:schemeClr val="tx2"/>
                </a:solidFill>
              </a:rPr>
              <a:t> analysis </a:t>
            </a:r>
            <a:r>
              <a:rPr lang="nl-NL" dirty="0" err="1" smtClean="0">
                <a:solidFill>
                  <a:schemeClr val="tx2"/>
                </a:solidFill>
              </a:rPr>
              <a:t>within</a:t>
            </a:r>
            <a:r>
              <a:rPr lang="nl-NL" dirty="0" smtClean="0">
                <a:solidFill>
                  <a:schemeClr val="tx2"/>
                </a:solidFill>
              </a:rPr>
              <a:t> 10 minutes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28" name="Shape 172"/>
          <p:cNvSpPr/>
          <p:nvPr/>
        </p:nvSpPr>
        <p:spPr>
          <a:xfrm>
            <a:off x="622461" y="1115558"/>
            <a:ext cx="1329986" cy="70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69" tIns="42469" rIns="42469" bIns="42469" anchor="ctr"/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chemeClr val="bg1"/>
                </a:solidFill>
              </a:rPr>
              <a:t>name server</a:t>
            </a:r>
          </a:p>
        </p:txBody>
      </p:sp>
      <p:sp>
        <p:nvSpPr>
          <p:cNvPr id="31" name="Shape 175"/>
          <p:cNvSpPr/>
          <p:nvPr/>
        </p:nvSpPr>
        <p:spPr>
          <a:xfrm>
            <a:off x="2721702" y="1155579"/>
            <a:ext cx="1683521" cy="579175"/>
          </a:xfrm>
          <a:prstGeom prst="roundRect">
            <a:avLst>
              <a:gd name="adj" fmla="val 15848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69" tIns="42469" rIns="42469" bIns="42469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PCAP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staging</a:t>
            </a:r>
          </a:p>
        </p:txBody>
      </p:sp>
      <p:sp>
        <p:nvSpPr>
          <p:cNvPr id="32" name="Shape 176"/>
          <p:cNvSpPr/>
          <p:nvPr/>
        </p:nvSpPr>
        <p:spPr>
          <a:xfrm>
            <a:off x="5171962" y="1191298"/>
            <a:ext cx="1683521" cy="579175"/>
          </a:xfrm>
          <a:prstGeom prst="roundRect">
            <a:avLst>
              <a:gd name="adj" fmla="val 15848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69" tIns="42469" rIns="42469" bIns="42469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PCAP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</a:rPr>
              <a:t>decode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3" name="Shape 178"/>
          <p:cNvSpPr/>
          <p:nvPr/>
        </p:nvSpPr>
        <p:spPr>
          <a:xfrm>
            <a:off x="5209672" y="5519984"/>
            <a:ext cx="1683521" cy="579175"/>
          </a:xfrm>
          <a:prstGeom prst="roundRect">
            <a:avLst>
              <a:gd name="adj" fmla="val 15848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69" tIns="42469" rIns="42469" bIns="42469" anchor="ctr"/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chemeClr val="bg2"/>
                </a:solidFill>
              </a:rPr>
              <a:t>Import</a:t>
            </a:r>
          </a:p>
        </p:txBody>
      </p:sp>
      <p:sp>
        <p:nvSpPr>
          <p:cNvPr id="34" name="Shape 181"/>
          <p:cNvSpPr/>
          <p:nvPr/>
        </p:nvSpPr>
        <p:spPr>
          <a:xfrm>
            <a:off x="7817959" y="2246396"/>
            <a:ext cx="2064004" cy="2345652"/>
          </a:xfrm>
          <a:prstGeom prst="rect">
            <a:avLst/>
          </a:prstGeom>
          <a:ln w="25400">
            <a:solidFill>
              <a:srgbClr val="808785"/>
            </a:solidFill>
            <a:prstDash val="dash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/>
              <a:t>Hadoop</a:t>
            </a:r>
          </a:p>
        </p:txBody>
      </p:sp>
      <p:sp>
        <p:nvSpPr>
          <p:cNvPr id="35" name="Shape 182"/>
          <p:cNvSpPr/>
          <p:nvPr/>
        </p:nvSpPr>
        <p:spPr>
          <a:xfrm>
            <a:off x="8012898" y="3749839"/>
            <a:ext cx="1683521" cy="579175"/>
          </a:xfrm>
          <a:prstGeom prst="roundRect">
            <a:avLst>
              <a:gd name="adj" fmla="val 15848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69" tIns="42469" rIns="42469" bIns="42469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</a:rPr>
              <a:t>Parquet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6" name="Shape 183"/>
          <p:cNvSpPr/>
          <p:nvPr/>
        </p:nvSpPr>
        <p:spPr>
          <a:xfrm>
            <a:off x="8012898" y="2868405"/>
            <a:ext cx="1683521" cy="579175"/>
          </a:xfrm>
          <a:prstGeom prst="roundRect">
            <a:avLst>
              <a:gd name="adj" fmla="val 15848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69" tIns="42469" rIns="42469" bIns="42469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Impala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37" name="Shape 201"/>
          <p:cNvSpPr/>
          <p:nvPr/>
        </p:nvSpPr>
        <p:spPr>
          <a:xfrm flipV="1">
            <a:off x="9792014" y="3009344"/>
            <a:ext cx="733668" cy="139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80" extrusionOk="0">
                <a:moveTo>
                  <a:pt x="21600" y="20680"/>
                </a:moveTo>
                <a:cubicBezTo>
                  <a:pt x="12947" y="5941"/>
                  <a:pt x="5747" y="-920"/>
                  <a:pt x="0" y="98"/>
                </a:cubicBezTo>
              </a:path>
            </a:pathLst>
          </a:custGeom>
          <a:ln w="25400">
            <a:solidFill>
              <a:schemeClr val="tx1"/>
            </a:solidFill>
            <a:miter lim="400000"/>
            <a:tailEnd type="triangle"/>
          </a:ln>
        </p:spPr>
        <p:txBody>
          <a:bodyPr lIns="76444" tIns="38222" rIns="76444" bIns="38222"/>
          <a:lstStyle/>
          <a:p>
            <a:pPr lvl="0"/>
            <a:endParaRPr/>
          </a:p>
        </p:txBody>
      </p:sp>
      <p:cxnSp>
        <p:nvCxnSpPr>
          <p:cNvPr id="39" name="Connector 187"/>
          <p:cNvCxnSpPr>
            <a:endCxn id="31" idx="1"/>
          </p:cNvCxnSpPr>
          <p:nvPr/>
        </p:nvCxnSpPr>
        <p:spPr>
          <a:xfrm flipV="1">
            <a:off x="1980213" y="1445167"/>
            <a:ext cx="741489" cy="19970"/>
          </a:xfrm>
          <a:prstGeom prst="straightConnector1">
            <a:avLst/>
          </a:prstGeom>
          <a:ln w="25400">
            <a:solidFill>
              <a:schemeClr val="tx1"/>
            </a:solidFill>
            <a:miter lim="400000"/>
            <a:tailEnd type="triangle"/>
          </a:ln>
        </p:spPr>
      </p:cxnSp>
      <p:cxnSp>
        <p:nvCxnSpPr>
          <p:cNvPr id="41" name="Connector 189"/>
          <p:cNvCxnSpPr>
            <a:stCxn id="31" idx="3"/>
          </p:cNvCxnSpPr>
          <p:nvPr/>
        </p:nvCxnSpPr>
        <p:spPr>
          <a:xfrm>
            <a:off x="4405223" y="1445166"/>
            <a:ext cx="744262" cy="0"/>
          </a:xfrm>
          <a:prstGeom prst="straightConnector1">
            <a:avLst/>
          </a:prstGeom>
          <a:ln w="25400">
            <a:solidFill>
              <a:schemeClr val="tx1"/>
            </a:solidFill>
            <a:miter lim="400000"/>
            <a:tailEnd type="triangle"/>
          </a:ln>
        </p:spPr>
      </p:cxnSp>
      <p:cxnSp>
        <p:nvCxnSpPr>
          <p:cNvPr id="42" name="Connector 190"/>
          <p:cNvCxnSpPr>
            <a:stCxn id="33" idx="3"/>
            <a:endCxn id="35" idx="1"/>
          </p:cNvCxnSpPr>
          <p:nvPr/>
        </p:nvCxnSpPr>
        <p:spPr>
          <a:xfrm flipV="1">
            <a:off x="6893193" y="4039427"/>
            <a:ext cx="1119705" cy="177014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miter lim="400000"/>
            <a:tailEnd type="triangle"/>
          </a:ln>
        </p:spPr>
      </p:cxnSp>
      <p:sp>
        <p:nvSpPr>
          <p:cNvPr id="43" name="Shape 192"/>
          <p:cNvSpPr/>
          <p:nvPr/>
        </p:nvSpPr>
        <p:spPr>
          <a:xfrm>
            <a:off x="10731741" y="3198974"/>
            <a:ext cx="739793" cy="347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nl-NL" sz="1700" dirty="0" err="1">
                <a:solidFill>
                  <a:srgbClr val="002154"/>
                </a:solidFill>
              </a:rPr>
              <a:t>Analyst</a:t>
            </a:r>
            <a:endParaRPr sz="1700" dirty="0">
              <a:solidFill>
                <a:srgbClr val="002154"/>
              </a:solidFill>
            </a:endParaRPr>
          </a:p>
        </p:txBody>
      </p:sp>
      <p:cxnSp>
        <p:nvCxnSpPr>
          <p:cNvPr id="45" name="Connector 196"/>
          <p:cNvCxnSpPr>
            <a:stCxn id="36" idx="2"/>
            <a:endCxn id="35" idx="0"/>
          </p:cNvCxnSpPr>
          <p:nvPr/>
        </p:nvCxnSpPr>
        <p:spPr>
          <a:xfrm>
            <a:off x="8854659" y="3447579"/>
            <a:ext cx="0" cy="302260"/>
          </a:xfrm>
          <a:prstGeom prst="straightConnector1">
            <a:avLst/>
          </a:prstGeom>
          <a:ln w="25400">
            <a:solidFill>
              <a:srgbClr val="5A5F5E"/>
            </a:solidFill>
            <a:miter lim="400000"/>
            <a:tailEnd type="triangle"/>
          </a:ln>
        </p:spPr>
      </p:cxnSp>
      <p:sp>
        <p:nvSpPr>
          <p:cNvPr id="46" name="Shape 176"/>
          <p:cNvSpPr/>
          <p:nvPr/>
        </p:nvSpPr>
        <p:spPr>
          <a:xfrm>
            <a:off x="5196843" y="3822537"/>
            <a:ext cx="1683521" cy="579175"/>
          </a:xfrm>
          <a:prstGeom prst="roundRect">
            <a:avLst>
              <a:gd name="adj" fmla="val 15848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69" tIns="42469" rIns="42469" bIns="42469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nl-NL" dirty="0" err="1">
                <a:solidFill>
                  <a:srgbClr val="FFFFFF"/>
                </a:solidFill>
              </a:rPr>
              <a:t>Enrich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8" name="guest-5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04844" y="2168925"/>
            <a:ext cx="1329986" cy="99931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176"/>
          <p:cNvSpPr/>
          <p:nvPr/>
        </p:nvSpPr>
        <p:spPr>
          <a:xfrm>
            <a:off x="5175263" y="2078879"/>
            <a:ext cx="1683521" cy="579175"/>
          </a:xfrm>
          <a:prstGeom prst="roundRect">
            <a:avLst>
              <a:gd name="adj" fmla="val 15848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69" tIns="42469" rIns="42469" bIns="42469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nl-NL" dirty="0" err="1" smtClean="0">
                <a:solidFill>
                  <a:srgbClr val="FFFFFF"/>
                </a:solidFill>
              </a:rPr>
              <a:t>Join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7" name="Shape 176"/>
          <p:cNvSpPr/>
          <p:nvPr/>
        </p:nvSpPr>
        <p:spPr>
          <a:xfrm>
            <a:off x="5188480" y="2942044"/>
            <a:ext cx="1683521" cy="579175"/>
          </a:xfrm>
          <a:prstGeom prst="roundRect">
            <a:avLst>
              <a:gd name="adj" fmla="val 15848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69" tIns="42469" rIns="42469" bIns="42469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nl-NL" dirty="0" smtClean="0">
                <a:solidFill>
                  <a:srgbClr val="FFFFFF"/>
                </a:solidFill>
              </a:rPr>
              <a:t>Filter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32" idx="2"/>
            <a:endCxn id="54" idx="0"/>
          </p:cNvCxnSpPr>
          <p:nvPr/>
        </p:nvCxnSpPr>
        <p:spPr>
          <a:xfrm>
            <a:off x="6013723" y="1770473"/>
            <a:ext cx="3301" cy="3084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4" idx="2"/>
            <a:endCxn id="57" idx="0"/>
          </p:cNvCxnSpPr>
          <p:nvPr/>
        </p:nvCxnSpPr>
        <p:spPr>
          <a:xfrm>
            <a:off x="6017024" y="2658054"/>
            <a:ext cx="13217" cy="2839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7" idx="2"/>
            <a:endCxn id="46" idx="0"/>
          </p:cNvCxnSpPr>
          <p:nvPr/>
        </p:nvCxnSpPr>
        <p:spPr>
          <a:xfrm>
            <a:off x="6030241" y="3521219"/>
            <a:ext cx="8363" cy="3013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6" idx="2"/>
            <a:endCxn id="33" idx="0"/>
          </p:cNvCxnSpPr>
          <p:nvPr/>
        </p:nvCxnSpPr>
        <p:spPr>
          <a:xfrm>
            <a:off x="6038604" y="4401712"/>
            <a:ext cx="12829" cy="111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Shape 172"/>
          <p:cNvSpPr/>
          <p:nvPr/>
        </p:nvSpPr>
        <p:spPr>
          <a:xfrm>
            <a:off x="2894258" y="4659032"/>
            <a:ext cx="1329986" cy="70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69" tIns="42469" rIns="42469" bIns="42469" anchor="ctr"/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nl-NL" sz="1800" dirty="0" smtClean="0">
                <a:solidFill>
                  <a:schemeClr val="bg1"/>
                </a:solidFill>
              </a:rPr>
              <a:t>Monitoring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81" name="Shape 178"/>
          <p:cNvSpPr/>
          <p:nvPr/>
        </p:nvSpPr>
        <p:spPr>
          <a:xfrm>
            <a:off x="5208126" y="4697479"/>
            <a:ext cx="1683521" cy="579175"/>
          </a:xfrm>
          <a:prstGeom prst="roundRect">
            <a:avLst>
              <a:gd name="adj" fmla="val 15848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69" tIns="42469" rIns="42469" bIns="42469" anchor="ctr"/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nl-NL" sz="1800" dirty="0" err="1" smtClean="0">
                <a:solidFill>
                  <a:schemeClr val="bg2"/>
                </a:solidFill>
              </a:rPr>
              <a:t>Metrics</a:t>
            </a:r>
            <a:endParaRPr sz="1800" dirty="0">
              <a:solidFill>
                <a:schemeClr val="bg2"/>
              </a:solidFill>
            </a:endParaRPr>
          </a:p>
        </p:txBody>
      </p:sp>
      <p:cxnSp>
        <p:nvCxnSpPr>
          <p:cNvPr id="83" name="Straight Arrow Connector 82"/>
          <p:cNvCxnSpPr>
            <a:stCxn id="81" idx="1"/>
          </p:cNvCxnSpPr>
          <p:nvPr/>
        </p:nvCxnSpPr>
        <p:spPr>
          <a:xfrm flipH="1" flipV="1">
            <a:off x="4210272" y="4974985"/>
            <a:ext cx="997854" cy="1208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40979" y="991518"/>
            <a:ext cx="2122535" cy="523591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5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Performance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1486"/>
          <a:stretch/>
        </p:blipFill>
        <p:spPr>
          <a:xfrm>
            <a:off x="5564044" y="1290206"/>
            <a:ext cx="6392458" cy="35884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5603" y="5572087"/>
            <a:ext cx="5164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154"/>
                </a:solidFill>
              </a:rPr>
              <a:t>1 </a:t>
            </a:r>
            <a:r>
              <a:rPr lang="nl-NL" sz="2000" dirty="0" err="1" smtClean="0">
                <a:solidFill>
                  <a:srgbClr val="002154"/>
                </a:solidFill>
              </a:rPr>
              <a:t>Year</a:t>
            </a:r>
            <a:r>
              <a:rPr lang="nl-NL" sz="2000" dirty="0" smtClean="0">
                <a:solidFill>
                  <a:srgbClr val="002154"/>
                </a:solidFill>
              </a:rPr>
              <a:t> of data is 2.2TB </a:t>
            </a:r>
            <a:r>
              <a:rPr lang="nl-NL" sz="2000" dirty="0" err="1" smtClean="0">
                <a:solidFill>
                  <a:srgbClr val="002154"/>
                </a:solidFill>
              </a:rPr>
              <a:t>Parquet</a:t>
            </a:r>
            <a:r>
              <a:rPr lang="nl-NL" sz="2000" dirty="0" smtClean="0">
                <a:solidFill>
                  <a:srgbClr val="002154"/>
                </a:solidFill>
              </a:rPr>
              <a:t> ~ 52TB of PCAP</a:t>
            </a:r>
            <a:endParaRPr lang="nl-NL" sz="2000" dirty="0">
              <a:solidFill>
                <a:srgbClr val="00215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139" y="1711563"/>
            <a:ext cx="4824583" cy="258532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154"/>
                </a:solidFill>
                <a:latin typeface="Courier New"/>
                <a:cs typeface="Courier New"/>
              </a:rPr>
              <a:t>select </a:t>
            </a:r>
            <a:r>
              <a:rPr lang="en-US" dirty="0" err="1">
                <a:solidFill>
                  <a:srgbClr val="002154"/>
                </a:solidFill>
                <a:latin typeface="Courier New"/>
                <a:cs typeface="Courier New"/>
              </a:rPr>
              <a:t>concat_ws</a:t>
            </a:r>
            <a:r>
              <a:rPr lang="en-US" dirty="0">
                <a:solidFill>
                  <a:srgbClr val="002154"/>
                </a:solidFill>
                <a:latin typeface="Courier New"/>
                <a:cs typeface="Courier New"/>
              </a:rPr>
              <a:t>(’-’,</a:t>
            </a:r>
            <a:r>
              <a:rPr lang="en-US" dirty="0" err="1">
                <a:solidFill>
                  <a:srgbClr val="002154"/>
                </a:solidFill>
                <a:latin typeface="Courier New"/>
                <a:cs typeface="Courier New"/>
              </a:rPr>
              <a:t>day,month,year</a:t>
            </a:r>
            <a:r>
              <a:rPr lang="en-US" dirty="0" smtClean="0">
                <a:solidFill>
                  <a:srgbClr val="002154"/>
                </a:solidFill>
                <a:latin typeface="Courier New"/>
                <a:cs typeface="Courier New"/>
              </a:rPr>
              <a:t>), </a:t>
            </a:r>
            <a:r>
              <a:rPr lang="en-US" dirty="0">
                <a:solidFill>
                  <a:srgbClr val="002154"/>
                </a:solidFill>
                <a:latin typeface="Courier New"/>
                <a:cs typeface="Courier New"/>
              </a:rPr>
              <a:t>count(1</a:t>
            </a:r>
            <a:r>
              <a:rPr lang="en-US" dirty="0" smtClean="0">
                <a:solidFill>
                  <a:srgbClr val="002154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dirty="0" smtClean="0">
                <a:solidFill>
                  <a:srgbClr val="002154"/>
                </a:solidFill>
                <a:latin typeface="Courier New"/>
                <a:cs typeface="Courier New"/>
              </a:rPr>
              <a:t>from </a:t>
            </a:r>
            <a:r>
              <a:rPr lang="en-US" dirty="0" err="1" smtClean="0">
                <a:solidFill>
                  <a:srgbClr val="002154"/>
                </a:solidFill>
                <a:latin typeface="Courier New"/>
                <a:cs typeface="Courier New"/>
              </a:rPr>
              <a:t>dns.queries</a:t>
            </a:r>
            <a:endParaRPr lang="en-US" dirty="0" smtClean="0">
              <a:solidFill>
                <a:srgbClr val="002154"/>
              </a:solidFill>
              <a:latin typeface="Courier New"/>
              <a:cs typeface="Courier New"/>
            </a:endParaRPr>
          </a:p>
          <a:p>
            <a:r>
              <a:rPr lang="en-US" dirty="0" smtClean="0">
                <a:solidFill>
                  <a:srgbClr val="002154"/>
                </a:solidFill>
                <a:latin typeface="Courier New"/>
                <a:cs typeface="Courier New"/>
              </a:rPr>
              <a:t>where </a:t>
            </a:r>
            <a:r>
              <a:rPr lang="en-US" dirty="0" err="1">
                <a:solidFill>
                  <a:srgbClr val="002154"/>
                </a:solidFill>
                <a:latin typeface="Courier New"/>
                <a:cs typeface="Courier New"/>
              </a:rPr>
              <a:t>ipv</a:t>
            </a:r>
            <a:r>
              <a:rPr lang="en-US" dirty="0">
                <a:solidFill>
                  <a:srgbClr val="002154"/>
                </a:solidFill>
                <a:latin typeface="Courier New"/>
                <a:cs typeface="Courier New"/>
              </a:rPr>
              <a:t>=4 </a:t>
            </a:r>
            <a:endParaRPr lang="en-US" dirty="0" smtClean="0">
              <a:solidFill>
                <a:srgbClr val="002154"/>
              </a:solidFill>
              <a:latin typeface="Courier New"/>
              <a:cs typeface="Courier New"/>
            </a:endParaRPr>
          </a:p>
          <a:p>
            <a:r>
              <a:rPr lang="en-US" dirty="0" smtClean="0">
                <a:solidFill>
                  <a:srgbClr val="002154"/>
                </a:solidFill>
                <a:latin typeface="Courier New"/>
                <a:cs typeface="Courier New"/>
              </a:rPr>
              <a:t>group </a:t>
            </a:r>
            <a:r>
              <a:rPr lang="en-US" dirty="0">
                <a:solidFill>
                  <a:srgbClr val="002154"/>
                </a:solidFill>
                <a:latin typeface="Courier New"/>
                <a:cs typeface="Courier New"/>
              </a:rPr>
              <a:t>by </a:t>
            </a:r>
            <a:r>
              <a:rPr lang="en-US" dirty="0" err="1" smtClean="0">
                <a:solidFill>
                  <a:srgbClr val="002154"/>
                </a:solidFill>
                <a:latin typeface="Courier New"/>
                <a:cs typeface="Courier New"/>
              </a:rPr>
              <a:t>concat_ws</a:t>
            </a:r>
            <a:r>
              <a:rPr lang="en-US" dirty="0">
                <a:solidFill>
                  <a:srgbClr val="002154"/>
                </a:solidFill>
                <a:latin typeface="Courier New"/>
                <a:cs typeface="Courier New"/>
              </a:rPr>
              <a:t>(’-’,</a:t>
            </a:r>
            <a:r>
              <a:rPr lang="en-US" dirty="0" err="1">
                <a:solidFill>
                  <a:srgbClr val="002154"/>
                </a:solidFill>
                <a:latin typeface="Courier New"/>
                <a:cs typeface="Courier New"/>
              </a:rPr>
              <a:t>day,month,year</a:t>
            </a:r>
            <a:r>
              <a:rPr lang="en-US" dirty="0" smtClean="0">
                <a:solidFill>
                  <a:srgbClr val="002154"/>
                </a:solidFill>
                <a:latin typeface="Courier New"/>
                <a:cs typeface="Courier New"/>
              </a:rPr>
              <a:t>) </a:t>
            </a:r>
          </a:p>
          <a:p>
            <a:endParaRPr lang="en-US" dirty="0">
              <a:solidFill>
                <a:srgbClr val="002154"/>
              </a:solidFill>
              <a:latin typeface="Courier New"/>
              <a:cs typeface="Courier New"/>
            </a:endParaRPr>
          </a:p>
          <a:p>
            <a:endParaRPr lang="nl-NL" dirty="0">
              <a:solidFill>
                <a:srgbClr val="002154"/>
              </a:solidFill>
              <a:latin typeface="Courier New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745" y="1280679"/>
            <a:ext cx="4526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rgbClr val="002154"/>
                </a:solidFill>
              </a:rPr>
              <a:t>Example</a:t>
            </a:r>
            <a:r>
              <a:rPr lang="nl-NL" dirty="0" smtClean="0">
                <a:solidFill>
                  <a:srgbClr val="002154"/>
                </a:solidFill>
              </a:rPr>
              <a:t> query, </a:t>
            </a:r>
            <a:r>
              <a:rPr lang="nl-NL" dirty="0" err="1" smtClean="0">
                <a:solidFill>
                  <a:srgbClr val="002154"/>
                </a:solidFill>
              </a:rPr>
              <a:t>count</a:t>
            </a:r>
            <a:r>
              <a:rPr lang="nl-NL" dirty="0" smtClean="0">
                <a:solidFill>
                  <a:srgbClr val="002154"/>
                </a:solidFill>
              </a:rPr>
              <a:t> </a:t>
            </a:r>
            <a:r>
              <a:rPr lang="nl-NL" dirty="0">
                <a:solidFill>
                  <a:srgbClr val="002154"/>
                </a:solidFill>
              </a:rPr>
              <a:t># ipv4 queries per </a:t>
            </a:r>
            <a:r>
              <a:rPr lang="nl-NL" dirty="0" err="1">
                <a:solidFill>
                  <a:srgbClr val="002154"/>
                </a:solidFill>
              </a:rPr>
              <a:t>day</a:t>
            </a:r>
            <a:r>
              <a:rPr lang="nl-NL" dirty="0">
                <a:solidFill>
                  <a:srgbClr val="002154"/>
                </a:solidFill>
              </a:rPr>
              <a:t>.</a:t>
            </a:r>
          </a:p>
          <a:p>
            <a:endParaRPr lang="nl-NL" dirty="0">
              <a:solidFill>
                <a:srgbClr val="00215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0435" y="4761996"/>
            <a:ext cx="223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2154"/>
                </a:solidFill>
              </a:rPr>
              <a:t>Query response </a:t>
            </a:r>
            <a:r>
              <a:rPr lang="nl-NL" dirty="0" err="1" smtClean="0">
                <a:solidFill>
                  <a:srgbClr val="002154"/>
                </a:solidFill>
              </a:rPr>
              <a:t>times</a:t>
            </a:r>
            <a:endParaRPr lang="nl-NL" dirty="0">
              <a:solidFill>
                <a:srgbClr val="002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6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" name="Table 272"/>
          <p:cNvGraphicFramePr/>
          <p:nvPr>
            <p:extLst>
              <p:ext uri="{D42A27DB-BD31-4B8C-83A1-F6EECF244321}">
                <p14:modId xmlns:p14="http://schemas.microsoft.com/office/powerpoint/2010/main" val="1236753029"/>
              </p:ext>
            </p:extLst>
          </p:nvPr>
        </p:nvGraphicFramePr>
        <p:xfrm>
          <a:off x="546209" y="1204547"/>
          <a:ext cx="7359785" cy="4680765"/>
        </p:xfrm>
        <a:graphic>
          <a:graphicData uri="http://schemas.openxmlformats.org/drawingml/2006/table">
            <a:tbl>
              <a:tblPr/>
              <a:tblGrid>
                <a:gridCol w="4114731"/>
                <a:gridCol w="3245054"/>
              </a:tblGrid>
              <a:tr h="520085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dirty="0" smtClean="0">
                          <a:solidFill>
                            <a:srgbClr val="002154"/>
                          </a:solidFill>
                        </a:rPr>
                        <a:t>Name server feeds</a:t>
                      </a:r>
                      <a:endParaRPr sz="2400" dirty="0">
                        <a:solidFill>
                          <a:srgbClr val="002154"/>
                        </a:solidFill>
                      </a:endParaRPr>
                    </a:p>
                  </a:txBody>
                  <a:tcPr marL="47538" marR="47538" marT="35719" marB="35719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dirty="0" smtClean="0">
                          <a:solidFill>
                            <a:srgbClr val="002154"/>
                          </a:solidFill>
                        </a:rPr>
                        <a:t>1</a:t>
                      </a:r>
                      <a:endParaRPr sz="2400" dirty="0">
                        <a:solidFill>
                          <a:srgbClr val="002154"/>
                        </a:solidFill>
                      </a:endParaRPr>
                    </a:p>
                  </a:txBody>
                  <a:tcPr marL="47538" marR="47538" marT="35719" marB="35719" anchor="ctr" horzOverflow="overflow"/>
                </a:tc>
              </a:tr>
              <a:tr h="520085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dirty="0" smtClean="0">
                          <a:solidFill>
                            <a:srgbClr val="002154"/>
                          </a:solidFill>
                        </a:rPr>
                        <a:t>Q</a:t>
                      </a:r>
                      <a:r>
                        <a:rPr sz="2400" dirty="0" smtClean="0">
                          <a:solidFill>
                            <a:srgbClr val="002154"/>
                          </a:solidFill>
                        </a:rPr>
                        <a:t>ueries </a:t>
                      </a:r>
                      <a:r>
                        <a:rPr sz="2400" dirty="0">
                          <a:solidFill>
                            <a:srgbClr val="002154"/>
                          </a:solidFill>
                        </a:rPr>
                        <a:t>per day</a:t>
                      </a:r>
                    </a:p>
                  </a:txBody>
                  <a:tcPr marL="47538" marR="47538" marT="35719" marB="35719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2154"/>
                          </a:solidFill>
                        </a:rPr>
                        <a:t>~150M</a:t>
                      </a:r>
                    </a:p>
                  </a:txBody>
                  <a:tcPr marL="47538" marR="47538" marT="35719" marB="35719" anchor="ctr" horzOverflow="overflow"/>
                </a:tc>
              </a:tr>
              <a:tr h="520085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002154"/>
                          </a:solidFill>
                        </a:rPr>
                        <a:t>Daily PCAP </a:t>
                      </a:r>
                      <a:r>
                        <a:rPr lang="nl-NL" sz="2400" dirty="0" smtClean="0">
                          <a:solidFill>
                            <a:srgbClr val="002154"/>
                          </a:solidFill>
                        </a:rPr>
                        <a:t>volume</a:t>
                      </a:r>
                      <a:r>
                        <a:rPr sz="2400" dirty="0" smtClean="0">
                          <a:solidFill>
                            <a:srgbClr val="002154"/>
                          </a:solidFill>
                        </a:rPr>
                        <a:t>(</a:t>
                      </a:r>
                      <a:r>
                        <a:rPr sz="2400" dirty="0">
                          <a:solidFill>
                            <a:srgbClr val="002154"/>
                          </a:solidFill>
                        </a:rPr>
                        <a:t>gzipped)</a:t>
                      </a:r>
                    </a:p>
                  </a:txBody>
                  <a:tcPr marL="47538" marR="47538" marT="35719" marB="35719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2154"/>
                          </a:solidFill>
                        </a:rPr>
                        <a:t>~33GB</a:t>
                      </a:r>
                    </a:p>
                  </a:txBody>
                  <a:tcPr marL="47538" marR="47538" marT="35719" marB="35719" anchor="ctr" horzOverflow="overflow"/>
                </a:tc>
              </a:tr>
              <a:tr h="520085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002154"/>
                          </a:solidFill>
                        </a:rPr>
                        <a:t>Daily Parquet </a:t>
                      </a:r>
                      <a:r>
                        <a:rPr lang="nl-NL" sz="2400" dirty="0" smtClean="0">
                          <a:solidFill>
                            <a:srgbClr val="002154"/>
                          </a:solidFill>
                        </a:rPr>
                        <a:t>volume</a:t>
                      </a:r>
                      <a:endParaRPr sz="2400" dirty="0">
                        <a:solidFill>
                          <a:srgbClr val="002154"/>
                        </a:solidFill>
                      </a:endParaRPr>
                    </a:p>
                  </a:txBody>
                  <a:tcPr marL="47538" marR="47538" marT="35719" marB="35719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2154"/>
                          </a:solidFill>
                        </a:rPr>
                        <a:t>~6GB</a:t>
                      </a:r>
                    </a:p>
                  </a:txBody>
                  <a:tcPr marL="47538" marR="47538" marT="35719" marB="35719" anchor="ctr" horzOverflow="overflow"/>
                </a:tc>
              </a:tr>
              <a:tr h="520085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dirty="0" smtClean="0">
                          <a:solidFill>
                            <a:srgbClr val="002154"/>
                          </a:solidFill>
                        </a:rPr>
                        <a:t>M</a:t>
                      </a:r>
                      <a:r>
                        <a:rPr sz="2400" dirty="0" smtClean="0">
                          <a:solidFill>
                            <a:srgbClr val="002154"/>
                          </a:solidFill>
                        </a:rPr>
                        <a:t>onths </a:t>
                      </a:r>
                      <a:r>
                        <a:rPr sz="2400" dirty="0">
                          <a:solidFill>
                            <a:srgbClr val="002154"/>
                          </a:solidFill>
                        </a:rPr>
                        <a:t>operational</a:t>
                      </a:r>
                    </a:p>
                  </a:txBody>
                  <a:tcPr marL="47538" marR="47538" marT="35719" marB="35719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dirty="0" smtClean="0">
                          <a:solidFill>
                            <a:srgbClr val="002154"/>
                          </a:solidFill>
                        </a:rPr>
                        <a:t>18</a:t>
                      </a:r>
                      <a:endParaRPr sz="2400" dirty="0">
                        <a:solidFill>
                          <a:srgbClr val="002154"/>
                        </a:solidFill>
                      </a:endParaRPr>
                    </a:p>
                  </a:txBody>
                  <a:tcPr marL="47538" marR="47538" marT="35719" marB="35719" anchor="ctr" horzOverflow="overflow"/>
                </a:tc>
              </a:tr>
              <a:tr h="520085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2154"/>
                          </a:solidFill>
                        </a:rPr>
                        <a:t>Total # queries stored</a:t>
                      </a:r>
                    </a:p>
                  </a:txBody>
                  <a:tcPr marL="47538" marR="47538" marT="35719" marB="35719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002154"/>
                          </a:solidFill>
                        </a:rPr>
                        <a:t>&gt; </a:t>
                      </a:r>
                      <a:r>
                        <a:rPr lang="nl-NL" sz="2400" dirty="0" smtClean="0">
                          <a:solidFill>
                            <a:srgbClr val="002154"/>
                          </a:solidFill>
                        </a:rPr>
                        <a:t>71</a:t>
                      </a:r>
                      <a:r>
                        <a:rPr sz="2400" dirty="0" smtClean="0">
                          <a:solidFill>
                            <a:srgbClr val="002154"/>
                          </a:solidFill>
                        </a:rPr>
                        <a:t>B</a:t>
                      </a:r>
                      <a:endParaRPr sz="2400" dirty="0">
                        <a:solidFill>
                          <a:srgbClr val="002154"/>
                        </a:solidFill>
                      </a:endParaRPr>
                    </a:p>
                  </a:txBody>
                  <a:tcPr marL="47538" marR="47538" marT="35719" marB="35719" anchor="ctr" horzOverflow="overflow"/>
                </a:tc>
              </a:tr>
              <a:tr h="520085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002154"/>
                          </a:solidFill>
                        </a:rPr>
                        <a:t>Total Parquet </a:t>
                      </a:r>
                      <a:r>
                        <a:rPr lang="nl-NL" sz="2400" dirty="0" smtClean="0">
                          <a:solidFill>
                            <a:srgbClr val="002154"/>
                          </a:solidFill>
                        </a:rPr>
                        <a:t>volume</a:t>
                      </a:r>
                      <a:endParaRPr sz="2400" dirty="0">
                        <a:solidFill>
                          <a:srgbClr val="002154"/>
                        </a:solidFill>
                      </a:endParaRPr>
                    </a:p>
                  </a:txBody>
                  <a:tcPr marL="47538" marR="47538" marT="35719" marB="35719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002154"/>
                          </a:solidFill>
                        </a:rPr>
                        <a:t>&gt; </a:t>
                      </a:r>
                      <a:r>
                        <a:rPr lang="nl-NL" sz="2400" dirty="0" smtClean="0">
                          <a:solidFill>
                            <a:srgbClr val="002154"/>
                          </a:solidFill>
                        </a:rPr>
                        <a:t>3TB</a:t>
                      </a:r>
                      <a:endParaRPr sz="2400" dirty="0">
                        <a:solidFill>
                          <a:srgbClr val="002154"/>
                        </a:solidFill>
                      </a:endParaRPr>
                    </a:p>
                  </a:txBody>
                  <a:tcPr marL="47538" marR="47538" marT="35719" marB="35719" anchor="ctr" horzOverflow="overflow"/>
                </a:tc>
              </a:tr>
              <a:tr h="520085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2154"/>
                          </a:solidFill>
                        </a:rPr>
                        <a:t>HDFS (3x replication)</a:t>
                      </a:r>
                    </a:p>
                  </a:txBody>
                  <a:tcPr marL="47538" marR="47538" marT="35719" marB="35719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002154"/>
                          </a:solidFill>
                        </a:rPr>
                        <a:t>&gt; </a:t>
                      </a:r>
                      <a:r>
                        <a:rPr lang="nl-NL" sz="2400" dirty="0" smtClean="0">
                          <a:solidFill>
                            <a:srgbClr val="002154"/>
                          </a:solidFill>
                        </a:rPr>
                        <a:t>9TB</a:t>
                      </a:r>
                      <a:endParaRPr sz="2400" dirty="0">
                        <a:solidFill>
                          <a:srgbClr val="002154"/>
                        </a:solidFill>
                      </a:endParaRPr>
                    </a:p>
                  </a:txBody>
                  <a:tcPr marL="47538" marR="47538" marT="35719" marB="35719" anchor="ctr" horzOverflow="overflow"/>
                </a:tc>
              </a:tr>
              <a:tr h="520085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2154"/>
                          </a:solidFill>
                        </a:rPr>
                        <a:t>Cluster capacity</a:t>
                      </a:r>
                    </a:p>
                  </a:txBody>
                  <a:tcPr marL="47538" marR="47538" marT="35719" marB="35719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002154"/>
                          </a:solidFill>
                        </a:rPr>
                        <a:t>~</a:t>
                      </a:r>
                      <a:r>
                        <a:rPr sz="2400" dirty="0" smtClean="0">
                          <a:solidFill>
                            <a:srgbClr val="002154"/>
                          </a:solidFill>
                        </a:rPr>
                        <a:t>1</a:t>
                      </a:r>
                      <a:r>
                        <a:rPr lang="nl-NL" sz="2400" dirty="0" smtClean="0">
                          <a:solidFill>
                            <a:srgbClr val="002154"/>
                          </a:solidFill>
                        </a:rPr>
                        <a:t>5</a:t>
                      </a:r>
                      <a:r>
                        <a:rPr sz="2400" dirty="0" smtClean="0">
                          <a:solidFill>
                            <a:srgbClr val="002154"/>
                          </a:solidFill>
                        </a:rPr>
                        <a:t>0</a:t>
                      </a:r>
                      <a:r>
                        <a:rPr lang="nl-NL" sz="2400" dirty="0" smtClean="0">
                          <a:solidFill>
                            <a:srgbClr val="002154"/>
                          </a:solidFill>
                        </a:rPr>
                        <a:t>B-200</a:t>
                      </a:r>
                      <a:r>
                        <a:rPr sz="2400" dirty="0" smtClean="0">
                          <a:solidFill>
                            <a:srgbClr val="002154"/>
                          </a:solidFill>
                        </a:rPr>
                        <a:t>B </a:t>
                      </a:r>
                      <a:r>
                        <a:rPr sz="2400" dirty="0" smtClean="0">
                          <a:solidFill>
                            <a:srgbClr val="002154"/>
                          </a:solidFill>
                        </a:rPr>
                        <a:t>tuples</a:t>
                      </a:r>
                      <a:endParaRPr sz="2400" dirty="0">
                        <a:solidFill>
                          <a:srgbClr val="002154"/>
                        </a:solidFill>
                      </a:endParaRPr>
                    </a:p>
                  </a:txBody>
                  <a:tcPr marL="47538" marR="47538" marT="35719" marB="35719" anchor="ctr" horzOverflow="overflow"/>
                </a:tc>
              </a:tr>
            </a:tbl>
          </a:graphicData>
        </a:graphic>
      </p:graphicFrame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62856" y="383456"/>
            <a:ext cx="11410662" cy="669280"/>
          </a:xfrm>
        </p:spPr>
        <p:txBody>
          <a:bodyPr/>
          <a:lstStyle/>
          <a:p>
            <a:r>
              <a:rPr lang="nl-NL" dirty="0" smtClean="0"/>
              <a:t>ENTRADA Status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81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SIDN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62856" y="1052736"/>
            <a:ext cx="8652123" cy="4748537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nl-NL" sz="2400" dirty="0" smtClean="0"/>
              <a:t>Domain name </a:t>
            </a:r>
            <a:r>
              <a:rPr lang="nl-NL" sz="2400" dirty="0" err="1" smtClean="0"/>
              <a:t>registry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.nl </a:t>
            </a:r>
            <a:r>
              <a:rPr lang="nl-NL" sz="2400" dirty="0" err="1" smtClean="0"/>
              <a:t>ccTLD</a:t>
            </a:r>
            <a:endParaRPr lang="nl-NL" sz="2400" dirty="0" smtClean="0"/>
          </a:p>
          <a:p>
            <a:pPr marL="285750" indent="-285750">
              <a:buFont typeface="Arial" charset="0"/>
              <a:buChar char="•"/>
            </a:pPr>
            <a:endParaRPr lang="nl-NL" sz="2400" dirty="0" smtClean="0"/>
          </a:p>
          <a:p>
            <a:pPr marL="285750" indent="-285750">
              <a:buFont typeface="Arial" charset="0"/>
              <a:buChar char="•"/>
            </a:pPr>
            <a:r>
              <a:rPr lang="nl-NL" sz="2400" dirty="0" smtClean="0"/>
              <a:t>&gt; 5,6 </a:t>
            </a:r>
            <a:r>
              <a:rPr lang="nl-NL" sz="2400" dirty="0" err="1" smtClean="0"/>
              <a:t>million</a:t>
            </a:r>
            <a:r>
              <a:rPr lang="nl-NL" sz="2400" dirty="0" smtClean="0"/>
              <a:t> domain </a:t>
            </a:r>
            <a:r>
              <a:rPr lang="nl-NL" sz="2400" dirty="0" err="1" smtClean="0"/>
              <a:t>names</a:t>
            </a:r>
            <a:endParaRPr lang="nl-NL" sz="2400" dirty="0" smtClean="0"/>
          </a:p>
          <a:p>
            <a:endParaRPr lang="nl-NL" sz="2400" dirty="0" smtClean="0"/>
          </a:p>
          <a:p>
            <a:pPr marL="285750" indent="-285750">
              <a:buFont typeface="Arial" charset="0"/>
              <a:buChar char="•"/>
            </a:pPr>
            <a:r>
              <a:rPr lang="nl-NL" sz="2400" dirty="0" smtClean="0"/>
              <a:t>2,45 </a:t>
            </a:r>
            <a:r>
              <a:rPr lang="nl-NL" sz="2400" dirty="0" err="1" smtClean="0"/>
              <a:t>million</a:t>
            </a:r>
            <a:r>
              <a:rPr lang="nl-NL" sz="2400" dirty="0" smtClean="0"/>
              <a:t> domain </a:t>
            </a:r>
            <a:r>
              <a:rPr lang="nl-NL" sz="2400" dirty="0" err="1" smtClean="0"/>
              <a:t>names</a:t>
            </a:r>
            <a:r>
              <a:rPr lang="nl-NL" sz="2400" dirty="0" smtClean="0"/>
              <a:t> </a:t>
            </a:r>
            <a:r>
              <a:rPr lang="nl-NL" sz="2400" dirty="0" err="1" smtClean="0"/>
              <a:t>secured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DNSSEC</a:t>
            </a:r>
          </a:p>
          <a:p>
            <a:pPr marL="285750" indent="-285750">
              <a:buFont typeface="Arial" charset="0"/>
              <a:buChar char="•"/>
            </a:pPr>
            <a:endParaRPr lang="nl-NL" sz="2400" dirty="0" smtClean="0"/>
          </a:p>
          <a:p>
            <a:pPr marL="285750" indent="-285750">
              <a:buFont typeface="Arial" charset="0"/>
              <a:buChar char="•"/>
            </a:pPr>
            <a:r>
              <a:rPr lang="nl-NL" sz="2400" dirty="0"/>
              <a:t>SIDN </a:t>
            </a:r>
            <a:r>
              <a:rPr lang="nl-NL" sz="2400" dirty="0" smtClean="0"/>
              <a:t>Labs is </a:t>
            </a:r>
            <a:r>
              <a:rPr lang="nl-NL" sz="2400" dirty="0" err="1" smtClean="0"/>
              <a:t>the</a:t>
            </a:r>
            <a:r>
              <a:rPr lang="nl-NL" sz="2400" dirty="0" smtClean="0"/>
              <a:t> </a:t>
            </a:r>
            <a:r>
              <a:rPr lang="nl-NL" sz="2400" dirty="0"/>
              <a:t>R&amp;D team of </a:t>
            </a:r>
            <a:r>
              <a:rPr lang="nl-NL" sz="2400" dirty="0" smtClean="0"/>
              <a:t>SIDN</a:t>
            </a:r>
            <a:endParaRPr lang="nl-NL" sz="2400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460375" lvl="1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0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529033" y="845744"/>
            <a:ext cx="6813120" cy="45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nl-NL" sz="2400" dirty="0" err="1" smtClean="0">
                <a:solidFill>
                  <a:srgbClr val="002154"/>
                </a:solidFill>
              </a:rPr>
              <a:t>Focussed</a:t>
            </a:r>
            <a:r>
              <a:rPr lang="nl-NL" sz="2400" dirty="0" smtClean="0">
                <a:solidFill>
                  <a:srgbClr val="002154"/>
                </a:solidFill>
              </a:rPr>
              <a:t> on </a:t>
            </a:r>
            <a:r>
              <a:rPr lang="nl-NL" sz="2400" dirty="0" err="1" smtClean="0">
                <a:solidFill>
                  <a:srgbClr val="002154"/>
                </a:solidFill>
              </a:rPr>
              <a:t>increasing</a:t>
            </a:r>
            <a:r>
              <a:rPr lang="nl-NL" sz="2400" dirty="0" smtClean="0">
                <a:solidFill>
                  <a:srgbClr val="002154"/>
                </a:solidFill>
              </a:rPr>
              <a:t> the security </a:t>
            </a:r>
            <a:r>
              <a:rPr lang="nl-NL" sz="2400" dirty="0" err="1" smtClean="0">
                <a:solidFill>
                  <a:srgbClr val="002154"/>
                </a:solidFill>
              </a:rPr>
              <a:t>and</a:t>
            </a:r>
            <a:r>
              <a:rPr lang="nl-NL" sz="2400" dirty="0" smtClean="0">
                <a:solidFill>
                  <a:srgbClr val="002154"/>
                </a:solidFill>
              </a:rPr>
              <a:t> </a:t>
            </a:r>
            <a:r>
              <a:rPr lang="nl-NL" sz="2400" dirty="0" err="1" smtClean="0">
                <a:solidFill>
                  <a:srgbClr val="002154"/>
                </a:solidFill>
              </a:rPr>
              <a:t>stability</a:t>
            </a:r>
            <a:r>
              <a:rPr lang="nl-NL" sz="2400" dirty="0" smtClean="0">
                <a:solidFill>
                  <a:srgbClr val="002154"/>
                </a:solidFill>
              </a:rPr>
              <a:t> of .nl </a:t>
            </a:r>
            <a:endParaRPr sz="2400" dirty="0">
              <a:solidFill>
                <a:srgbClr val="00215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Use</a:t>
            </a:r>
            <a:r>
              <a:rPr lang="nl-NL" dirty="0" smtClean="0"/>
              <a:t> Cases</a:t>
            </a:r>
            <a:endParaRPr lang="nl-NL" dirty="0"/>
          </a:p>
        </p:txBody>
      </p:sp>
      <p:sp>
        <p:nvSpPr>
          <p:cNvPr id="3" name="Rectangle 2"/>
          <p:cNvSpPr/>
          <p:nvPr/>
        </p:nvSpPr>
        <p:spPr>
          <a:xfrm>
            <a:off x="598304" y="1677344"/>
            <a:ext cx="103588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2400" dirty="0" err="1">
                <a:solidFill>
                  <a:srgbClr val="002154"/>
                </a:solidFill>
              </a:rPr>
              <a:t>Visualize</a:t>
            </a:r>
            <a:r>
              <a:rPr lang="nl-NL" sz="2400" dirty="0">
                <a:solidFill>
                  <a:srgbClr val="002154"/>
                </a:solidFill>
              </a:rPr>
              <a:t> DNS </a:t>
            </a:r>
            <a:r>
              <a:rPr lang="nl-NL" sz="2400" dirty="0" err="1">
                <a:solidFill>
                  <a:srgbClr val="002154"/>
                </a:solidFill>
              </a:rPr>
              <a:t>patterns</a:t>
            </a:r>
            <a:r>
              <a:rPr lang="nl-NL" sz="2400" dirty="0">
                <a:solidFill>
                  <a:srgbClr val="002154"/>
                </a:solidFill>
              </a:rPr>
              <a:t> (</a:t>
            </a:r>
            <a:r>
              <a:rPr lang="nl-NL" sz="2400" dirty="0" err="1">
                <a:solidFill>
                  <a:srgbClr val="002154"/>
                </a:solidFill>
              </a:rPr>
              <a:t>visualize</a:t>
            </a:r>
            <a:r>
              <a:rPr lang="nl-NL" sz="2400" dirty="0">
                <a:solidFill>
                  <a:srgbClr val="002154"/>
                </a:solidFill>
              </a:rPr>
              <a:t> traffic </a:t>
            </a:r>
            <a:r>
              <a:rPr lang="nl-NL" sz="2400" dirty="0" err="1">
                <a:solidFill>
                  <a:srgbClr val="002154"/>
                </a:solidFill>
              </a:rPr>
              <a:t>patterns</a:t>
            </a:r>
            <a:r>
              <a:rPr lang="nl-NL" sz="2400" dirty="0">
                <a:solidFill>
                  <a:srgbClr val="002154"/>
                </a:solidFill>
              </a:rPr>
              <a:t> </a:t>
            </a:r>
            <a:r>
              <a:rPr lang="nl-NL" sz="2400" dirty="0" err="1">
                <a:solidFill>
                  <a:srgbClr val="002154"/>
                </a:solidFill>
              </a:rPr>
              <a:t>for</a:t>
            </a:r>
            <a:r>
              <a:rPr lang="nl-NL" sz="2400" dirty="0">
                <a:solidFill>
                  <a:srgbClr val="002154"/>
                </a:solidFill>
              </a:rPr>
              <a:t> </a:t>
            </a:r>
            <a:r>
              <a:rPr lang="nl-NL" sz="2400" dirty="0" err="1">
                <a:solidFill>
                  <a:srgbClr val="002154"/>
                </a:solidFill>
              </a:rPr>
              <a:t>phishing</a:t>
            </a:r>
            <a:r>
              <a:rPr lang="nl-NL" sz="2400" dirty="0">
                <a:solidFill>
                  <a:srgbClr val="002154"/>
                </a:solidFill>
              </a:rPr>
              <a:t> domain </a:t>
            </a:r>
            <a:r>
              <a:rPr lang="nl-NL" sz="2400" dirty="0" err="1">
                <a:solidFill>
                  <a:srgbClr val="002154"/>
                </a:solidFill>
              </a:rPr>
              <a:t>names</a:t>
            </a:r>
            <a:r>
              <a:rPr lang="nl-NL" sz="2400" dirty="0">
                <a:solidFill>
                  <a:srgbClr val="002154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nl-NL" sz="2400" dirty="0" err="1">
                <a:solidFill>
                  <a:srgbClr val="002154"/>
                </a:solidFill>
              </a:rPr>
              <a:t>Detect</a:t>
            </a:r>
            <a:r>
              <a:rPr lang="nl-NL" sz="2400" dirty="0">
                <a:solidFill>
                  <a:srgbClr val="002154"/>
                </a:solidFill>
              </a:rPr>
              <a:t> </a:t>
            </a:r>
            <a:r>
              <a:rPr lang="nl-NL" sz="2400" dirty="0" err="1">
                <a:solidFill>
                  <a:srgbClr val="002154"/>
                </a:solidFill>
              </a:rPr>
              <a:t>botnet</a:t>
            </a:r>
            <a:r>
              <a:rPr lang="nl-NL" sz="2400" dirty="0">
                <a:solidFill>
                  <a:srgbClr val="002154"/>
                </a:solidFill>
              </a:rPr>
              <a:t> </a:t>
            </a:r>
            <a:r>
              <a:rPr lang="nl-NL" sz="2400" dirty="0" err="1">
                <a:solidFill>
                  <a:srgbClr val="002154"/>
                </a:solidFill>
              </a:rPr>
              <a:t>infections</a:t>
            </a:r>
            <a:r>
              <a:rPr lang="nl-NL" sz="2400" dirty="0">
                <a:solidFill>
                  <a:srgbClr val="002154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nl-NL" sz="2400" dirty="0">
                <a:solidFill>
                  <a:srgbClr val="002154"/>
                </a:solidFill>
              </a:rPr>
              <a:t>Real-time </a:t>
            </a:r>
            <a:r>
              <a:rPr lang="nl-NL" sz="2400" dirty="0" err="1">
                <a:solidFill>
                  <a:srgbClr val="002154"/>
                </a:solidFill>
              </a:rPr>
              <a:t>Phishing</a:t>
            </a:r>
            <a:r>
              <a:rPr lang="nl-NL" sz="2400" dirty="0">
                <a:solidFill>
                  <a:srgbClr val="002154"/>
                </a:solidFill>
              </a:rPr>
              <a:t> </a:t>
            </a:r>
            <a:r>
              <a:rPr lang="nl-NL" sz="2400" dirty="0" err="1">
                <a:solidFill>
                  <a:srgbClr val="002154"/>
                </a:solidFill>
              </a:rPr>
              <a:t>detection</a:t>
            </a:r>
            <a:endParaRPr lang="nl-NL" sz="2400" dirty="0">
              <a:solidFill>
                <a:srgbClr val="00215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 err="1">
                <a:solidFill>
                  <a:srgbClr val="002154"/>
                </a:solidFill>
              </a:rPr>
              <a:t>Statistics</a:t>
            </a:r>
            <a:r>
              <a:rPr lang="nl-NL" sz="2400" dirty="0">
                <a:solidFill>
                  <a:srgbClr val="002154"/>
                </a:solidFill>
              </a:rPr>
              <a:t> (</a:t>
            </a:r>
            <a:r>
              <a:rPr lang="nl-NL" sz="2400" dirty="0" err="1">
                <a:solidFill>
                  <a:srgbClr val="002154"/>
                </a:solidFill>
              </a:rPr>
              <a:t>stats.sidnlabs.nl</a:t>
            </a:r>
            <a:r>
              <a:rPr lang="nl-NL" sz="2400" dirty="0">
                <a:solidFill>
                  <a:srgbClr val="002154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nl-NL" sz="2400" dirty="0" err="1">
                <a:solidFill>
                  <a:srgbClr val="002154"/>
                </a:solidFill>
              </a:rPr>
              <a:t>Scientific</a:t>
            </a:r>
            <a:r>
              <a:rPr lang="nl-NL" sz="2400" dirty="0">
                <a:solidFill>
                  <a:srgbClr val="002154"/>
                </a:solidFill>
              </a:rPr>
              <a:t> research (</a:t>
            </a:r>
            <a:r>
              <a:rPr lang="nl-NL" sz="2400" dirty="0" err="1">
                <a:solidFill>
                  <a:srgbClr val="002154"/>
                </a:solidFill>
              </a:rPr>
              <a:t>collaboration</a:t>
            </a:r>
            <a:r>
              <a:rPr lang="nl-NL" sz="2400" dirty="0">
                <a:solidFill>
                  <a:srgbClr val="002154"/>
                </a:solidFill>
              </a:rPr>
              <a:t> </a:t>
            </a:r>
            <a:r>
              <a:rPr lang="nl-NL" sz="2400" dirty="0" err="1">
                <a:solidFill>
                  <a:srgbClr val="002154"/>
                </a:solidFill>
              </a:rPr>
              <a:t>with</a:t>
            </a:r>
            <a:r>
              <a:rPr lang="nl-NL" sz="2400" dirty="0">
                <a:solidFill>
                  <a:srgbClr val="002154"/>
                </a:solidFill>
              </a:rPr>
              <a:t> Dutch </a:t>
            </a:r>
            <a:r>
              <a:rPr lang="nl-NL" sz="2400" dirty="0" err="1">
                <a:solidFill>
                  <a:srgbClr val="002154"/>
                </a:solidFill>
              </a:rPr>
              <a:t>Universities</a:t>
            </a:r>
            <a:r>
              <a:rPr lang="nl-NL" sz="2400" dirty="0">
                <a:solidFill>
                  <a:srgbClr val="002154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nl-NL" sz="2400" dirty="0" err="1">
                <a:solidFill>
                  <a:srgbClr val="002154"/>
                </a:solidFill>
              </a:rPr>
              <a:t>Operational</a:t>
            </a:r>
            <a:r>
              <a:rPr lang="nl-NL" sz="2400" dirty="0">
                <a:solidFill>
                  <a:srgbClr val="002154"/>
                </a:solidFill>
              </a:rPr>
              <a:t> support </a:t>
            </a:r>
            <a:r>
              <a:rPr lang="nl-NL" sz="2400" dirty="0" err="1">
                <a:solidFill>
                  <a:srgbClr val="002154"/>
                </a:solidFill>
              </a:rPr>
              <a:t>for</a:t>
            </a:r>
            <a:r>
              <a:rPr lang="nl-NL" sz="2400" dirty="0">
                <a:solidFill>
                  <a:srgbClr val="002154"/>
                </a:solidFill>
              </a:rPr>
              <a:t> DNS operators</a:t>
            </a:r>
          </a:p>
        </p:txBody>
      </p:sp>
    </p:spTree>
    <p:extLst>
      <p:ext uri="{BB962C8B-B14F-4D97-AF65-F5344CB8AC3E}">
        <p14:creationId xmlns:p14="http://schemas.microsoft.com/office/powerpoint/2010/main" val="20992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Example</a:t>
            </a:r>
            <a:r>
              <a:rPr lang="nl-NL" dirty="0" smtClean="0"/>
              <a:t> Applications</a:t>
            </a:r>
            <a:endParaRPr lang="nl-NL" dirty="0"/>
          </a:p>
        </p:txBody>
      </p:sp>
      <p:sp>
        <p:nvSpPr>
          <p:cNvPr id="5" name="Tijdelijke aanduiding voor verticale tekst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r>
              <a:rPr lang="nl-NL" sz="2400" dirty="0" smtClean="0"/>
              <a:t>DNS security scoreboard</a:t>
            </a:r>
          </a:p>
          <a:p>
            <a:pPr marL="285750" indent="-285750">
              <a:buFont typeface="Arial" charset="0"/>
              <a:buChar char="•"/>
            </a:pPr>
            <a:endParaRPr lang="nl-NL" sz="2400" dirty="0"/>
          </a:p>
          <a:p>
            <a:pPr marL="285750" indent="-285750">
              <a:buFont typeface="Arial" charset="0"/>
              <a:buChar char="•"/>
            </a:pPr>
            <a:r>
              <a:rPr lang="nl-NL" sz="2400" dirty="0" err="1" smtClean="0"/>
              <a:t>Resolver</a:t>
            </a:r>
            <a:r>
              <a:rPr lang="nl-NL" sz="2400" dirty="0" smtClean="0"/>
              <a:t> </a:t>
            </a:r>
            <a:r>
              <a:rPr lang="nl-NL" sz="2400" dirty="0" err="1" smtClean="0"/>
              <a:t>reputation</a:t>
            </a:r>
            <a:endParaRPr lang="nl-NL" sz="2400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261" y="1567734"/>
            <a:ext cx="3991043" cy="29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DNS </a:t>
            </a:r>
            <a:r>
              <a:rPr lang="nl-NL" dirty="0" smtClean="0"/>
              <a:t>Security </a:t>
            </a:r>
            <a:r>
              <a:rPr lang="nl-NL" dirty="0" err="1" smtClean="0"/>
              <a:t>Dcoreboard</a:t>
            </a:r>
            <a:endParaRPr lang="nl-NL" dirty="0"/>
          </a:p>
        </p:txBody>
      </p:sp>
      <p:sp>
        <p:nvSpPr>
          <p:cNvPr id="8" name="Tijdelijke aanduiding voor verticale tekst 4"/>
          <p:cNvSpPr txBox="1">
            <a:spLocks/>
          </p:cNvSpPr>
          <p:nvPr/>
        </p:nvSpPr>
        <p:spPr>
          <a:xfrm>
            <a:off x="362856" y="1052736"/>
            <a:ext cx="7294809" cy="2907035"/>
          </a:xfrm>
          <a:prstGeom prst="rect">
            <a:avLst/>
          </a:prstGeom>
        </p:spPr>
        <p:txBody>
          <a:bodyPr vert="horz" lIns="180000" tIns="180000" rIns="10800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34963" indent="-160338" algn="l" defTabSz="914400" rtl="0" eaLnBrk="1" latinLnBrk="0" hangingPunct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17525" indent="-157163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 sz="18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8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b="1" dirty="0" smtClean="0"/>
              <a:t>Goal</a:t>
            </a:r>
            <a:r>
              <a:rPr lang="nl-NL" sz="2400" dirty="0" smtClean="0"/>
              <a:t>: </a:t>
            </a:r>
            <a:r>
              <a:rPr lang="nl-NL" sz="2400" dirty="0" err="1" smtClean="0"/>
              <a:t>Visualize</a:t>
            </a:r>
            <a:r>
              <a:rPr lang="nl-NL" sz="2400" dirty="0" smtClean="0"/>
              <a:t> DNS </a:t>
            </a:r>
            <a:r>
              <a:rPr lang="nl-NL" sz="2400" dirty="0" err="1" smtClean="0"/>
              <a:t>patterns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endParaRPr lang="nl-NL" sz="2400" dirty="0" smtClean="0"/>
          </a:p>
          <a:p>
            <a:r>
              <a:rPr lang="nl-NL" sz="2400" dirty="0" err="1" smtClean="0"/>
              <a:t>malicious</a:t>
            </a:r>
            <a:r>
              <a:rPr lang="nl-NL" sz="2400" dirty="0" smtClean="0"/>
              <a:t> </a:t>
            </a:r>
            <a:r>
              <a:rPr lang="nl-NL" sz="2400" dirty="0" err="1" smtClean="0"/>
              <a:t>activity</a:t>
            </a:r>
            <a:endParaRPr lang="nl-NL" sz="2400" dirty="0" smtClean="0"/>
          </a:p>
          <a:p>
            <a:endParaRPr lang="nl-NL" dirty="0" smtClean="0"/>
          </a:p>
          <a:p>
            <a:r>
              <a:rPr lang="nl-NL" sz="2400" b="1" dirty="0" smtClean="0"/>
              <a:t>How</a:t>
            </a:r>
            <a:r>
              <a:rPr lang="nl-NL" sz="2400" dirty="0" smtClean="0"/>
              <a:t>: Combine </a:t>
            </a:r>
            <a:r>
              <a:rPr lang="nl-NL" sz="2400" dirty="0" err="1" smtClean="0"/>
              <a:t>external</a:t>
            </a:r>
            <a:r>
              <a:rPr lang="nl-NL" sz="2400" dirty="0" smtClean="0"/>
              <a:t> </a:t>
            </a:r>
            <a:r>
              <a:rPr lang="nl-NL" sz="2400" dirty="0" err="1"/>
              <a:t>p</a:t>
            </a:r>
            <a:r>
              <a:rPr lang="nl-NL" sz="2400" dirty="0" err="1" smtClean="0"/>
              <a:t>hishing</a:t>
            </a:r>
            <a:endParaRPr lang="nl-NL" sz="2400" dirty="0" smtClean="0"/>
          </a:p>
          <a:p>
            <a:r>
              <a:rPr lang="nl-NL" sz="2400" dirty="0" smtClean="0"/>
              <a:t>feeds </a:t>
            </a:r>
            <a:r>
              <a:rPr lang="nl-NL" sz="2400" dirty="0" err="1" smtClean="0"/>
              <a:t>with</a:t>
            </a:r>
            <a:r>
              <a:rPr lang="nl-NL" sz="2400" dirty="0" smtClean="0"/>
              <a:t> DNS </a:t>
            </a:r>
            <a:r>
              <a:rPr lang="nl-NL" sz="2400" dirty="0" smtClean="0"/>
              <a:t>data</a:t>
            </a:r>
            <a:endParaRPr lang="nl-NL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54" y="684041"/>
            <a:ext cx="7321616" cy="489977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04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7436623" y="5255397"/>
            <a:ext cx="2055548" cy="779262"/>
          </a:xfrm>
          <a:prstGeom prst="roundRect">
            <a:avLst>
              <a:gd name="adj" fmla="val 15000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69" tIns="42469" rIns="42469" bIns="42469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FFFFFF"/>
                </a:solidFill>
              </a:rPr>
              <a:t>Web </a:t>
            </a:r>
            <a:r>
              <a:rPr lang="nl-NL" sz="2300" dirty="0">
                <a:solidFill>
                  <a:srgbClr val="FFFFFF"/>
                </a:solidFill>
              </a:rPr>
              <a:t> </a:t>
            </a:r>
            <a:r>
              <a:rPr lang="nl-NL" sz="2300" dirty="0" smtClean="0">
                <a:solidFill>
                  <a:srgbClr val="FFFFFF"/>
                </a:solidFill>
              </a:rPr>
              <a:t>UI</a:t>
            </a:r>
            <a:endParaRPr sz="2300" dirty="0">
              <a:solidFill>
                <a:srgbClr val="FFFFFF"/>
              </a:solidFill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1178148" y="1120951"/>
            <a:ext cx="1782791" cy="881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69" tIns="42469" rIns="42469" bIns="42469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FFFFFF"/>
                </a:solidFill>
              </a:rPr>
              <a:t>Security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FFFFFF"/>
                </a:solidFill>
              </a:rPr>
              <a:t>feed I</a:t>
            </a:r>
          </a:p>
        </p:txBody>
      </p:sp>
      <p:sp>
        <p:nvSpPr>
          <p:cNvPr id="312" name="Shape 312"/>
          <p:cNvSpPr/>
          <p:nvPr/>
        </p:nvSpPr>
        <p:spPr>
          <a:xfrm>
            <a:off x="3662019" y="1120952"/>
            <a:ext cx="1782791" cy="779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69" tIns="42469" rIns="42469" bIns="42469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Security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feed II</a:t>
            </a:r>
          </a:p>
        </p:txBody>
      </p:sp>
      <p:sp>
        <p:nvSpPr>
          <p:cNvPr id="313" name="Shape 313"/>
          <p:cNvSpPr/>
          <p:nvPr/>
        </p:nvSpPr>
        <p:spPr>
          <a:xfrm>
            <a:off x="2234295" y="2853856"/>
            <a:ext cx="2055547" cy="779262"/>
          </a:xfrm>
          <a:prstGeom prst="roundRect">
            <a:avLst>
              <a:gd name="adj" fmla="val 15000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69" tIns="42469" rIns="42469" bIns="42469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Event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Analyzer</a:t>
            </a:r>
          </a:p>
        </p:txBody>
      </p:sp>
      <p:cxnSp>
        <p:nvCxnSpPr>
          <p:cNvPr id="314" name="Connector 314"/>
          <p:cNvCxnSpPr>
            <a:endCxn id="313" idx="0"/>
          </p:cNvCxnSpPr>
          <p:nvPr/>
        </p:nvCxnSpPr>
        <p:spPr>
          <a:xfrm>
            <a:off x="2116753" y="1971138"/>
            <a:ext cx="1145316" cy="882718"/>
          </a:xfrm>
          <a:prstGeom prst="straightConnector1">
            <a:avLst/>
          </a:prstGeom>
          <a:ln w="25400">
            <a:solidFill>
              <a:srgbClr val="5A5F5E"/>
            </a:solidFill>
            <a:miter lim="400000"/>
            <a:tailEnd type="triangle"/>
          </a:ln>
        </p:spPr>
      </p:cxnSp>
      <p:cxnSp>
        <p:nvCxnSpPr>
          <p:cNvPr id="315" name="Connector 315"/>
          <p:cNvCxnSpPr>
            <a:endCxn id="313" idx="0"/>
          </p:cNvCxnSpPr>
          <p:nvPr/>
        </p:nvCxnSpPr>
        <p:spPr>
          <a:xfrm flipH="1">
            <a:off x="3262069" y="1859069"/>
            <a:ext cx="1145758" cy="994787"/>
          </a:xfrm>
          <a:prstGeom prst="straightConnector1">
            <a:avLst/>
          </a:prstGeom>
          <a:ln w="25400">
            <a:solidFill>
              <a:srgbClr val="5A5F5E"/>
            </a:solidFill>
            <a:miter lim="400000"/>
            <a:tailEnd type="triangle"/>
          </a:ln>
        </p:spPr>
      </p:cxnSp>
      <p:sp>
        <p:nvSpPr>
          <p:cNvPr id="316" name="Shape 316"/>
          <p:cNvSpPr/>
          <p:nvPr/>
        </p:nvSpPr>
        <p:spPr>
          <a:xfrm>
            <a:off x="7436623" y="1402355"/>
            <a:ext cx="2055548" cy="779262"/>
          </a:xfrm>
          <a:prstGeom prst="roundRect">
            <a:avLst>
              <a:gd name="adj" fmla="val 20773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69" tIns="42469" rIns="42469" bIns="42469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300" dirty="0" smtClean="0">
                <a:solidFill>
                  <a:srgbClr val="FFFFFF"/>
                </a:solidFill>
              </a:rPr>
              <a:t>Hadoop</a:t>
            </a:r>
            <a:endParaRPr sz="2300" dirty="0">
              <a:solidFill>
                <a:srgbClr val="FFFFFF"/>
              </a:solidFill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7436623" y="2661323"/>
            <a:ext cx="2055548" cy="779262"/>
          </a:xfrm>
          <a:prstGeom prst="roundRect">
            <a:avLst>
              <a:gd name="adj" fmla="val 20773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69" tIns="42469" rIns="42469" bIns="42469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300" dirty="0" smtClean="0">
                <a:solidFill>
                  <a:srgbClr val="FFFFFF"/>
                </a:solidFill>
              </a:rPr>
              <a:t>PostgreSQL</a:t>
            </a:r>
            <a:endParaRPr sz="2300" dirty="0">
              <a:solidFill>
                <a:srgbClr val="FFFFFF"/>
              </a:solidFill>
            </a:endParaRPr>
          </a:p>
        </p:txBody>
      </p:sp>
      <p:cxnSp>
        <p:nvCxnSpPr>
          <p:cNvPr id="318" name="Connector 318"/>
          <p:cNvCxnSpPr>
            <a:stCxn id="313" idx="3"/>
            <a:endCxn id="316" idx="1"/>
          </p:cNvCxnSpPr>
          <p:nvPr/>
        </p:nvCxnSpPr>
        <p:spPr>
          <a:xfrm flipV="1">
            <a:off x="4289842" y="1791986"/>
            <a:ext cx="3146781" cy="1451501"/>
          </a:xfrm>
          <a:prstGeom prst="straightConnector1">
            <a:avLst/>
          </a:prstGeom>
          <a:ln w="25400">
            <a:solidFill>
              <a:srgbClr val="5A5F5E"/>
            </a:solidFill>
            <a:miter lim="400000"/>
            <a:tailEnd type="triangle"/>
          </a:ln>
        </p:spPr>
      </p:cxnSp>
      <p:cxnSp>
        <p:nvCxnSpPr>
          <p:cNvPr id="319" name="Connector 319"/>
          <p:cNvCxnSpPr>
            <a:stCxn id="313" idx="3"/>
          </p:cNvCxnSpPr>
          <p:nvPr/>
        </p:nvCxnSpPr>
        <p:spPr>
          <a:xfrm flipV="1">
            <a:off x="4289842" y="2997530"/>
            <a:ext cx="3178436" cy="245957"/>
          </a:xfrm>
          <a:prstGeom prst="straightConnector1">
            <a:avLst/>
          </a:prstGeom>
          <a:ln w="25400">
            <a:solidFill>
              <a:srgbClr val="5A5F5E"/>
            </a:solidFill>
            <a:miter lim="400000"/>
            <a:tailEnd type="triangle"/>
          </a:ln>
        </p:spPr>
      </p:cxnSp>
      <p:cxnSp>
        <p:nvCxnSpPr>
          <p:cNvPr id="320" name="Connector 320"/>
          <p:cNvCxnSpPr>
            <a:stCxn id="310" idx="0"/>
            <a:endCxn id="326" idx="2"/>
          </p:cNvCxnSpPr>
          <p:nvPr/>
        </p:nvCxnSpPr>
        <p:spPr>
          <a:xfrm flipV="1">
            <a:off x="8464397" y="4734343"/>
            <a:ext cx="0" cy="521054"/>
          </a:xfrm>
          <a:prstGeom prst="straightConnector1">
            <a:avLst/>
          </a:prstGeom>
          <a:ln w="25400">
            <a:solidFill>
              <a:srgbClr val="5A5F5E"/>
            </a:solidFill>
            <a:miter lim="400000"/>
            <a:tailEnd type="triangle"/>
          </a:ln>
        </p:spPr>
      </p:cxnSp>
      <p:sp>
        <p:nvSpPr>
          <p:cNvPr id="321" name="Shape 321"/>
          <p:cNvSpPr/>
          <p:nvPr/>
        </p:nvSpPr>
        <p:spPr>
          <a:xfrm>
            <a:off x="1669013" y="2126731"/>
            <a:ext cx="1235966" cy="40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2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 dirty="0">
                <a:solidFill>
                  <a:srgbClr val="002154"/>
                </a:solidFill>
              </a:rPr>
              <a:t>new event</a:t>
            </a:r>
          </a:p>
        </p:txBody>
      </p:sp>
      <p:sp>
        <p:nvSpPr>
          <p:cNvPr id="322" name="Shape 322"/>
          <p:cNvSpPr/>
          <p:nvPr/>
        </p:nvSpPr>
        <p:spPr>
          <a:xfrm>
            <a:off x="3486228" y="1940498"/>
            <a:ext cx="1235966" cy="40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2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 dirty="0">
                <a:solidFill>
                  <a:srgbClr val="002154"/>
                </a:solidFill>
              </a:rPr>
              <a:t>new event</a:t>
            </a:r>
          </a:p>
        </p:txBody>
      </p:sp>
      <p:sp>
        <p:nvSpPr>
          <p:cNvPr id="323" name="Shape 323"/>
          <p:cNvSpPr/>
          <p:nvPr/>
        </p:nvSpPr>
        <p:spPr>
          <a:xfrm rot="20143346">
            <a:off x="4376788" y="2201443"/>
            <a:ext cx="2393923" cy="40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2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 dirty="0">
                <a:solidFill>
                  <a:srgbClr val="002154"/>
                </a:solidFill>
              </a:rPr>
              <a:t>enrich with DNS data</a:t>
            </a:r>
          </a:p>
        </p:txBody>
      </p:sp>
      <p:sp>
        <p:nvSpPr>
          <p:cNvPr id="324" name="Shape 324"/>
          <p:cNvSpPr/>
          <p:nvPr/>
        </p:nvSpPr>
        <p:spPr>
          <a:xfrm rot="21300000">
            <a:off x="4732793" y="3151089"/>
            <a:ext cx="2280836" cy="40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2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 dirty="0">
                <a:solidFill>
                  <a:srgbClr val="002154"/>
                </a:solidFill>
              </a:rPr>
              <a:t>save enriched event</a:t>
            </a:r>
          </a:p>
        </p:txBody>
      </p:sp>
      <p:sp>
        <p:nvSpPr>
          <p:cNvPr id="325" name="Shape 325"/>
          <p:cNvSpPr/>
          <p:nvPr/>
        </p:nvSpPr>
        <p:spPr>
          <a:xfrm>
            <a:off x="8563225" y="4763123"/>
            <a:ext cx="2181951" cy="40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69" tIns="42469" rIns="42469" bIns="42469" anchor="ctr">
            <a:spAutoFit/>
          </a:bodyPr>
          <a:lstStyle>
            <a:lvl1pPr>
              <a:defRPr sz="2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 dirty="0">
                <a:solidFill>
                  <a:srgbClr val="002154"/>
                </a:solidFill>
              </a:rPr>
              <a:t>retrieve event data</a:t>
            </a:r>
          </a:p>
        </p:txBody>
      </p:sp>
      <p:sp>
        <p:nvSpPr>
          <p:cNvPr id="326" name="Shape 326"/>
          <p:cNvSpPr/>
          <p:nvPr/>
        </p:nvSpPr>
        <p:spPr>
          <a:xfrm>
            <a:off x="7436623" y="3955081"/>
            <a:ext cx="2055548" cy="779262"/>
          </a:xfrm>
          <a:prstGeom prst="roundRect">
            <a:avLst>
              <a:gd name="adj" fmla="val 16854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69" tIns="42469" rIns="42469" bIns="42469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300" dirty="0" smtClean="0">
                <a:solidFill>
                  <a:srgbClr val="FFFFFF"/>
                </a:solidFill>
              </a:rPr>
              <a:t>REST</a:t>
            </a:r>
            <a:r>
              <a:rPr lang="nl-NL" sz="2300" dirty="0" smtClean="0">
                <a:solidFill>
                  <a:srgbClr val="FFFFFF"/>
                </a:solidFill>
              </a:rPr>
              <a:t> API</a:t>
            </a:r>
            <a:endParaRPr sz="2300" dirty="0">
              <a:solidFill>
                <a:srgbClr val="FFFFFF"/>
              </a:solidFill>
            </a:endParaRPr>
          </a:p>
        </p:txBody>
      </p:sp>
      <p:cxnSp>
        <p:nvCxnSpPr>
          <p:cNvPr id="327" name="Connector 327"/>
          <p:cNvCxnSpPr>
            <a:stCxn id="317" idx="2"/>
            <a:endCxn id="326" idx="0"/>
          </p:cNvCxnSpPr>
          <p:nvPr/>
        </p:nvCxnSpPr>
        <p:spPr>
          <a:xfrm>
            <a:off x="8464397" y="3440585"/>
            <a:ext cx="0" cy="514496"/>
          </a:xfrm>
          <a:prstGeom prst="straightConnector1">
            <a:avLst/>
          </a:prstGeom>
          <a:ln w="25400">
            <a:solidFill>
              <a:srgbClr val="5A5F5E"/>
            </a:solidFill>
            <a:miter lim="400000"/>
            <a:headEnd type="triangle"/>
          </a:ln>
        </p:spPr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Architecture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59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Traffic </a:t>
            </a:r>
            <a:r>
              <a:rPr lang="nl-NL" dirty="0" err="1" smtClean="0"/>
              <a:t>Visualization</a:t>
            </a:r>
            <a:endParaRPr lang="nl-NL" dirty="0"/>
          </a:p>
        </p:txBody>
      </p:sp>
      <p:pic>
        <p:nvPicPr>
          <p:cNvPr id="5" name="Picture 4" descr="screenshot-phishing.sidnlabs.n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2" y="921938"/>
            <a:ext cx="7272825" cy="56707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58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Resolver</a:t>
            </a:r>
            <a:r>
              <a:rPr lang="nl-NL" dirty="0" smtClean="0"/>
              <a:t> </a:t>
            </a:r>
            <a:r>
              <a:rPr lang="nl-NL" dirty="0" err="1" smtClean="0"/>
              <a:t>Reputation</a:t>
            </a:r>
            <a:r>
              <a:rPr lang="nl-NL" dirty="0" smtClean="0"/>
              <a:t> (RESREP)</a:t>
            </a:r>
            <a:endParaRPr lang="nl-NL" dirty="0"/>
          </a:p>
        </p:txBody>
      </p:sp>
      <p:sp>
        <p:nvSpPr>
          <p:cNvPr id="5" name="Tijdelijke aanduiding voor verticale tekst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sz="2400" b="1" dirty="0" smtClean="0"/>
              <a:t>Goal</a:t>
            </a:r>
            <a:r>
              <a:rPr lang="nl-NL" sz="2400" dirty="0" smtClean="0"/>
              <a:t>: </a:t>
            </a:r>
            <a:r>
              <a:rPr lang="nl-NL" sz="2400" dirty="0" err="1" smtClean="0"/>
              <a:t>Try</a:t>
            </a:r>
            <a:r>
              <a:rPr lang="nl-NL" sz="2400" dirty="0" smtClean="0"/>
              <a:t>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detect</a:t>
            </a:r>
            <a:r>
              <a:rPr lang="nl-NL" sz="2400" dirty="0" smtClean="0"/>
              <a:t> </a:t>
            </a:r>
            <a:r>
              <a:rPr lang="nl-NL" sz="2400" dirty="0" err="1" smtClean="0"/>
              <a:t>malicious</a:t>
            </a:r>
            <a:r>
              <a:rPr lang="nl-NL" sz="2400" dirty="0" smtClean="0"/>
              <a:t> </a:t>
            </a:r>
            <a:r>
              <a:rPr lang="nl-NL" sz="2400" dirty="0" err="1" smtClean="0"/>
              <a:t>activity</a:t>
            </a:r>
            <a:r>
              <a:rPr lang="nl-NL" sz="2400" dirty="0" smtClean="0"/>
              <a:t> </a:t>
            </a:r>
            <a:r>
              <a:rPr lang="nl-NL" sz="2400" dirty="0" err="1" smtClean="0"/>
              <a:t>by</a:t>
            </a:r>
            <a:r>
              <a:rPr lang="nl-NL" sz="2400" dirty="0" smtClean="0"/>
              <a:t> </a:t>
            </a:r>
            <a:r>
              <a:rPr lang="nl-NL" sz="2400" dirty="0" err="1" smtClean="0"/>
              <a:t>assigning</a:t>
            </a:r>
            <a:r>
              <a:rPr lang="nl-NL" sz="2400" dirty="0" smtClean="0"/>
              <a:t> reputation scores </a:t>
            </a:r>
            <a:r>
              <a:rPr lang="nl-NL" sz="2400" dirty="0" err="1" smtClean="0"/>
              <a:t>to</a:t>
            </a:r>
            <a:r>
              <a:rPr lang="nl-NL" sz="2400" dirty="0" smtClean="0"/>
              <a:t> resolvers</a:t>
            </a:r>
          </a:p>
          <a:p>
            <a:endParaRPr lang="nl-NL" sz="2400" dirty="0"/>
          </a:p>
          <a:p>
            <a:r>
              <a:rPr lang="nl-NL" sz="2400" b="1" dirty="0" smtClean="0"/>
              <a:t>How</a:t>
            </a:r>
            <a:r>
              <a:rPr lang="nl-NL" sz="2400" dirty="0" smtClean="0"/>
              <a:t>: “</a:t>
            </a:r>
            <a:r>
              <a:rPr lang="nl-NL" sz="2400" dirty="0" err="1" smtClean="0"/>
              <a:t>fingerprinting</a:t>
            </a:r>
            <a:r>
              <a:rPr lang="nl-NL" sz="2400" dirty="0" smtClean="0"/>
              <a:t>” </a:t>
            </a:r>
            <a:r>
              <a:rPr lang="nl-NL" sz="2400" dirty="0" err="1" smtClean="0"/>
              <a:t>resolver</a:t>
            </a:r>
            <a:r>
              <a:rPr lang="nl-NL" sz="2400" dirty="0" smtClean="0"/>
              <a:t> </a:t>
            </a:r>
            <a:r>
              <a:rPr lang="nl-NL" sz="2400" dirty="0" err="1" smtClean="0"/>
              <a:t>behaviour</a:t>
            </a:r>
            <a:endParaRPr lang="nl-NL" sz="2400" dirty="0"/>
          </a:p>
        </p:txBody>
      </p:sp>
      <p:pic>
        <p:nvPicPr>
          <p:cNvPr id="9" name="Afbeelding 8" descr="fingerpri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63" y="2074959"/>
            <a:ext cx="3891388" cy="351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RESREP Concept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430840" y="1052736"/>
            <a:ext cx="3342677" cy="4748537"/>
          </a:xfrm>
        </p:spPr>
        <p:txBody>
          <a:bodyPr/>
          <a:lstStyle/>
          <a:p>
            <a:r>
              <a:rPr lang="nl-NL" sz="2000" dirty="0" err="1" smtClean="0">
                <a:solidFill>
                  <a:srgbClr val="002154"/>
                </a:solidFill>
              </a:rPr>
              <a:t>Malicious</a:t>
            </a:r>
            <a:r>
              <a:rPr lang="nl-NL" sz="2000" dirty="0" smtClean="0">
                <a:solidFill>
                  <a:srgbClr val="002154"/>
                </a:solidFill>
              </a:rPr>
              <a:t> </a:t>
            </a:r>
            <a:r>
              <a:rPr lang="nl-NL" sz="2000" dirty="0" err="1" smtClean="0">
                <a:solidFill>
                  <a:srgbClr val="002154"/>
                </a:solidFill>
              </a:rPr>
              <a:t>activity</a:t>
            </a:r>
            <a:r>
              <a:rPr lang="nl-NL" sz="2000" dirty="0" smtClean="0">
                <a:solidFill>
                  <a:srgbClr val="002154"/>
                </a:solidFill>
              </a:rPr>
              <a:t>:</a:t>
            </a:r>
            <a:endParaRPr lang="nl-NL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nl-NL" sz="2000" dirty="0">
                <a:solidFill>
                  <a:srgbClr val="002154"/>
                </a:solidFill>
              </a:rPr>
              <a:t>Spam-runs</a:t>
            </a:r>
            <a:endParaRPr lang="nl-NL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nl-NL" sz="2000" dirty="0" err="1" smtClean="0">
                <a:solidFill>
                  <a:srgbClr val="002154"/>
                </a:solidFill>
              </a:rPr>
              <a:t>Botnets</a:t>
            </a:r>
            <a:r>
              <a:rPr lang="nl-NL" sz="2000" dirty="0" smtClean="0">
                <a:solidFill>
                  <a:srgbClr val="002154"/>
                </a:solidFill>
              </a:rPr>
              <a:t> </a:t>
            </a:r>
            <a:r>
              <a:rPr lang="nl-NL" sz="2000" dirty="0" err="1" smtClean="0">
                <a:solidFill>
                  <a:srgbClr val="002154"/>
                </a:solidFill>
              </a:rPr>
              <a:t>like</a:t>
            </a:r>
            <a:r>
              <a:rPr lang="nl-NL" sz="2000" dirty="0" smtClean="0">
                <a:solidFill>
                  <a:srgbClr val="002154"/>
                </a:solidFill>
              </a:rPr>
              <a:t> </a:t>
            </a:r>
            <a:r>
              <a:rPr lang="nl-NL" sz="2000" dirty="0" err="1" smtClean="0">
                <a:solidFill>
                  <a:srgbClr val="002154"/>
                </a:solidFill>
              </a:rPr>
              <a:t>Cutwail</a:t>
            </a:r>
            <a:endParaRPr lang="nl-NL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nl-NL" sz="2000" dirty="0" smtClean="0">
                <a:solidFill>
                  <a:srgbClr val="002154"/>
                </a:solidFill>
              </a:rPr>
              <a:t>DNS-</a:t>
            </a:r>
            <a:r>
              <a:rPr lang="nl-NL" sz="2000" dirty="0" err="1" smtClean="0">
                <a:solidFill>
                  <a:srgbClr val="002154"/>
                </a:solidFill>
              </a:rPr>
              <a:t>amplification</a:t>
            </a:r>
            <a:r>
              <a:rPr lang="nl-NL" sz="2000" dirty="0" smtClean="0">
                <a:solidFill>
                  <a:srgbClr val="002154"/>
                </a:solidFill>
              </a:rPr>
              <a:t> attacks</a:t>
            </a:r>
            <a:endParaRPr lang="nl-NL" dirty="0"/>
          </a:p>
          <a:p>
            <a:endParaRPr lang="nl-NL" dirty="0"/>
          </a:p>
        </p:txBody>
      </p:sp>
      <p:sp>
        <p:nvSpPr>
          <p:cNvPr id="5" name="CustomShape 1"/>
          <p:cNvSpPr/>
          <p:nvPr/>
        </p:nvSpPr>
        <p:spPr>
          <a:xfrm>
            <a:off x="5759302" y="857033"/>
            <a:ext cx="1979640" cy="4944240"/>
          </a:xfrm>
          <a:prstGeom prst="roundRect">
            <a:avLst>
              <a:gd name="adj" fmla="val 12498"/>
            </a:avLst>
          </a:prstGeom>
          <a:solidFill>
            <a:srgbClr val="D9D9D9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Picture 34"/>
          <p:cNvPicPr/>
          <p:nvPr/>
        </p:nvPicPr>
        <p:blipFill>
          <a:blip r:embed="rId3"/>
          <a:stretch/>
        </p:blipFill>
        <p:spPr>
          <a:xfrm>
            <a:off x="6591262" y="3509513"/>
            <a:ext cx="656280" cy="1304640"/>
          </a:xfrm>
          <a:prstGeom prst="rect">
            <a:avLst/>
          </a:prstGeom>
          <a:ln>
            <a:noFill/>
          </a:ln>
        </p:spPr>
      </p:pic>
      <p:pic>
        <p:nvPicPr>
          <p:cNvPr id="7" name="Picture 15"/>
          <p:cNvPicPr/>
          <p:nvPr/>
        </p:nvPicPr>
        <p:blipFill>
          <a:blip r:embed="rId4"/>
          <a:stretch/>
        </p:blipFill>
        <p:spPr>
          <a:xfrm>
            <a:off x="2047342" y="2651633"/>
            <a:ext cx="2082240" cy="1760760"/>
          </a:xfrm>
          <a:prstGeom prst="rect">
            <a:avLst/>
          </a:prstGeom>
          <a:ln>
            <a:noFill/>
          </a:ln>
        </p:spPr>
      </p:pic>
      <p:pic>
        <p:nvPicPr>
          <p:cNvPr id="8" name="Picture 66"/>
          <p:cNvPicPr/>
          <p:nvPr/>
        </p:nvPicPr>
        <p:blipFill>
          <a:blip r:embed="rId5"/>
          <a:stretch/>
        </p:blipFill>
        <p:spPr>
          <a:xfrm>
            <a:off x="2716582" y="3040073"/>
            <a:ext cx="450720" cy="892080"/>
          </a:xfrm>
          <a:prstGeom prst="rect">
            <a:avLst/>
          </a:prstGeom>
          <a:ln>
            <a:noFill/>
          </a:ln>
        </p:spPr>
      </p:pic>
      <p:pic>
        <p:nvPicPr>
          <p:cNvPr id="9" name="Picture 67"/>
          <p:cNvPicPr/>
          <p:nvPr/>
        </p:nvPicPr>
        <p:blipFill>
          <a:blip r:embed="rId3"/>
          <a:stretch/>
        </p:blipFill>
        <p:spPr>
          <a:xfrm>
            <a:off x="6399742" y="3030713"/>
            <a:ext cx="656280" cy="1304640"/>
          </a:xfrm>
          <a:prstGeom prst="rect">
            <a:avLst/>
          </a:prstGeom>
          <a:ln>
            <a:noFill/>
          </a:ln>
        </p:spPr>
      </p:pic>
      <p:pic>
        <p:nvPicPr>
          <p:cNvPr id="10" name="Picture 74"/>
          <p:cNvPicPr/>
          <p:nvPr/>
        </p:nvPicPr>
        <p:blipFill>
          <a:blip r:embed="rId5"/>
          <a:stretch/>
        </p:blipFill>
        <p:spPr>
          <a:xfrm>
            <a:off x="3127342" y="3056633"/>
            <a:ext cx="450720" cy="892080"/>
          </a:xfrm>
          <a:prstGeom prst="rect">
            <a:avLst/>
          </a:prstGeom>
          <a:ln>
            <a:noFill/>
          </a:ln>
        </p:spPr>
      </p:pic>
      <p:pic>
        <p:nvPicPr>
          <p:cNvPr id="11" name="Picture 89"/>
          <p:cNvPicPr/>
          <p:nvPr/>
        </p:nvPicPr>
        <p:blipFill>
          <a:blip r:embed="rId5"/>
          <a:stretch/>
        </p:blipFill>
        <p:spPr>
          <a:xfrm>
            <a:off x="2901982" y="3396833"/>
            <a:ext cx="450720" cy="892080"/>
          </a:xfrm>
          <a:prstGeom prst="rect">
            <a:avLst/>
          </a:prstGeom>
          <a:ln>
            <a:noFill/>
          </a:ln>
        </p:spPr>
      </p:pic>
      <p:sp>
        <p:nvSpPr>
          <p:cNvPr id="12" name="CustomShape 3"/>
          <p:cNvSpPr/>
          <p:nvPr/>
        </p:nvSpPr>
        <p:spPr>
          <a:xfrm>
            <a:off x="2611102" y="1934873"/>
            <a:ext cx="1004040" cy="32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nl-NL" sz="1600" strike="noStrike" dirty="0" smtClean="0">
                <a:solidFill>
                  <a:srgbClr val="595959"/>
                </a:solidFill>
                <a:latin typeface="Calibri"/>
              </a:rPr>
              <a:t>ISP </a:t>
            </a:r>
            <a:r>
              <a:rPr lang="nl-NL" sz="1600" strike="noStrike" dirty="0" err="1" smtClean="0">
                <a:solidFill>
                  <a:srgbClr val="595959"/>
                </a:solidFill>
                <a:latin typeface="Calibri"/>
              </a:rPr>
              <a:t>Resolvers</a:t>
            </a:r>
            <a:endParaRPr dirty="0"/>
          </a:p>
        </p:txBody>
      </p:sp>
      <p:sp>
        <p:nvSpPr>
          <p:cNvPr id="13" name="CustomShape 4"/>
          <p:cNvSpPr/>
          <p:nvPr/>
        </p:nvSpPr>
        <p:spPr>
          <a:xfrm>
            <a:off x="4280422" y="3575033"/>
            <a:ext cx="11901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nl-NL" sz="1600" strike="noStrike" dirty="0" smtClean="0">
                <a:solidFill>
                  <a:srgbClr val="595959"/>
                </a:solidFill>
                <a:latin typeface="Calibri"/>
              </a:rPr>
              <a:t>DNS </a:t>
            </a:r>
            <a:r>
              <a:rPr lang="nl-NL" sz="1600" strike="noStrike" dirty="0" err="1" smtClean="0">
                <a:solidFill>
                  <a:srgbClr val="595959"/>
                </a:solidFill>
                <a:latin typeface="Calibri"/>
              </a:rPr>
              <a:t>questions</a:t>
            </a:r>
            <a:endParaRPr lang="nl-NL" sz="1600" strike="noStrike" dirty="0" smtClean="0">
              <a:solidFill>
                <a:srgbClr val="595959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nl-NL" sz="1600" strike="noStrike" dirty="0" smtClean="0">
                <a:solidFill>
                  <a:srgbClr val="595959"/>
                </a:solidFill>
                <a:latin typeface="Calibri"/>
              </a:rPr>
              <a:t> </a:t>
            </a:r>
            <a:r>
              <a:rPr lang="nl-NL" sz="1600" strike="noStrike" dirty="0" err="1" smtClean="0">
                <a:solidFill>
                  <a:srgbClr val="595959"/>
                </a:solidFill>
                <a:latin typeface="Calibri"/>
              </a:rPr>
              <a:t>and</a:t>
            </a:r>
            <a:r>
              <a:rPr lang="nl-NL" sz="1600" strike="noStrike" dirty="0" smtClean="0">
                <a:solidFill>
                  <a:srgbClr val="595959"/>
                </a:solidFill>
                <a:latin typeface="Calibri"/>
              </a:rPr>
              <a:t> responses</a:t>
            </a:r>
            <a:endParaRPr dirty="0"/>
          </a:p>
        </p:txBody>
      </p:sp>
      <p:sp>
        <p:nvSpPr>
          <p:cNvPr id="14" name="CustomShape 5"/>
          <p:cNvSpPr/>
          <p:nvPr/>
        </p:nvSpPr>
        <p:spPr>
          <a:xfrm flipH="1">
            <a:off x="3094942" y="2262113"/>
            <a:ext cx="360" cy="734760"/>
          </a:xfrm>
          <a:prstGeom prst="straightConnector1">
            <a:avLst/>
          </a:prstGeom>
          <a:noFill/>
          <a:ln w="38160">
            <a:solidFill>
              <a:srgbClr val="595959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6"/>
          <p:cNvSpPr/>
          <p:nvPr/>
        </p:nvSpPr>
        <p:spPr>
          <a:xfrm>
            <a:off x="1833142" y="2781953"/>
            <a:ext cx="445680" cy="257760"/>
          </a:xfrm>
          <a:prstGeom prst="straightConnector1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7"/>
          <p:cNvSpPr/>
          <p:nvPr/>
        </p:nvSpPr>
        <p:spPr>
          <a:xfrm flipV="1">
            <a:off x="1407982" y="3524993"/>
            <a:ext cx="723960" cy="105480"/>
          </a:xfrm>
          <a:prstGeom prst="straightConnector1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8"/>
          <p:cNvSpPr/>
          <p:nvPr/>
        </p:nvSpPr>
        <p:spPr>
          <a:xfrm flipV="1">
            <a:off x="1893982" y="4071833"/>
            <a:ext cx="432720" cy="349560"/>
          </a:xfrm>
          <a:prstGeom prst="straightConnector1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" name="Picture 73"/>
          <p:cNvPicPr/>
          <p:nvPr/>
        </p:nvPicPr>
        <p:blipFill>
          <a:blip r:embed="rId6"/>
          <a:stretch/>
        </p:blipFill>
        <p:spPr>
          <a:xfrm>
            <a:off x="1356142" y="2306033"/>
            <a:ext cx="690840" cy="690840"/>
          </a:xfrm>
          <a:prstGeom prst="rect">
            <a:avLst/>
          </a:prstGeom>
          <a:ln>
            <a:noFill/>
          </a:ln>
        </p:spPr>
      </p:pic>
      <p:pic>
        <p:nvPicPr>
          <p:cNvPr id="19" name="Picture 90"/>
          <p:cNvPicPr/>
          <p:nvPr/>
        </p:nvPicPr>
        <p:blipFill>
          <a:blip r:embed="rId6"/>
          <a:stretch/>
        </p:blipFill>
        <p:spPr>
          <a:xfrm>
            <a:off x="1404742" y="4233473"/>
            <a:ext cx="690840" cy="690840"/>
          </a:xfrm>
          <a:prstGeom prst="rect">
            <a:avLst/>
          </a:prstGeom>
          <a:ln>
            <a:noFill/>
          </a:ln>
        </p:spPr>
      </p:pic>
      <p:sp>
        <p:nvSpPr>
          <p:cNvPr id="20" name="CustomShape 9"/>
          <p:cNvSpPr/>
          <p:nvPr/>
        </p:nvSpPr>
        <p:spPr>
          <a:xfrm>
            <a:off x="6050542" y="2166353"/>
            <a:ext cx="1368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nl-NL" sz="1600" strike="noStrike" dirty="0" err="1" smtClean="0">
                <a:solidFill>
                  <a:srgbClr val="595959"/>
                </a:solidFill>
                <a:latin typeface="Calibri"/>
              </a:rPr>
              <a:t>Authoritative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nl-NL" sz="1600" strike="noStrike" dirty="0">
                <a:solidFill>
                  <a:srgbClr val="595959"/>
                </a:solidFill>
                <a:latin typeface="Calibri"/>
              </a:rPr>
              <a:t>DNS .nl</a:t>
            </a:r>
            <a:endParaRPr dirty="0"/>
          </a:p>
        </p:txBody>
      </p:sp>
      <p:sp>
        <p:nvSpPr>
          <p:cNvPr id="21" name="CustomShape 10"/>
          <p:cNvSpPr/>
          <p:nvPr/>
        </p:nvSpPr>
        <p:spPr>
          <a:xfrm>
            <a:off x="6225142" y="978353"/>
            <a:ext cx="1017360" cy="2437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00" tIns="0" rIns="54000" bIns="0"/>
          <a:lstStyle/>
          <a:p>
            <a:pPr algn="ctr">
              <a:lnSpc>
                <a:spcPct val="100000"/>
              </a:lnSpc>
            </a:pPr>
            <a:r>
              <a:rPr lang="nl-NL" sz="1600" strike="noStrike">
                <a:solidFill>
                  <a:srgbClr val="FFFFFF"/>
                </a:solidFill>
                <a:latin typeface="Calibri"/>
              </a:rPr>
              <a:t>.nl Registry</a:t>
            </a:r>
            <a:endParaRPr/>
          </a:p>
        </p:txBody>
      </p:sp>
      <p:sp>
        <p:nvSpPr>
          <p:cNvPr id="22" name="CustomShape 11"/>
          <p:cNvSpPr/>
          <p:nvPr/>
        </p:nvSpPr>
        <p:spPr>
          <a:xfrm>
            <a:off x="3524782" y="3503033"/>
            <a:ext cx="2699640" cy="6120"/>
          </a:xfrm>
          <a:prstGeom prst="straightConnector1">
            <a:avLst/>
          </a:prstGeom>
          <a:noFill/>
          <a:ln w="95400">
            <a:solidFill>
              <a:srgbClr val="595959"/>
            </a:solidFill>
            <a:round/>
            <a:headEnd type="triangl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Picture 90"/>
          <p:cNvPicPr/>
          <p:nvPr/>
        </p:nvPicPr>
        <p:blipFill>
          <a:blip r:embed="rId6"/>
          <a:stretch/>
        </p:blipFill>
        <p:spPr>
          <a:xfrm>
            <a:off x="2926462" y="5456033"/>
            <a:ext cx="690840" cy="690840"/>
          </a:xfrm>
          <a:prstGeom prst="rect">
            <a:avLst/>
          </a:prstGeom>
          <a:ln>
            <a:noFill/>
          </a:ln>
        </p:spPr>
      </p:pic>
      <p:sp>
        <p:nvSpPr>
          <p:cNvPr id="24" name="CustomShape 12"/>
          <p:cNvSpPr/>
          <p:nvPr/>
        </p:nvSpPr>
        <p:spPr>
          <a:xfrm flipV="1">
            <a:off x="2734942" y="3949073"/>
            <a:ext cx="3664440" cy="1324800"/>
          </a:xfrm>
          <a:prstGeom prst="straightConnector1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" name="Picture 90"/>
          <p:cNvPicPr/>
          <p:nvPr/>
        </p:nvPicPr>
        <p:blipFill>
          <a:blip r:embed="rId6"/>
          <a:stretch/>
        </p:blipFill>
        <p:spPr>
          <a:xfrm>
            <a:off x="2175142" y="5076953"/>
            <a:ext cx="690840" cy="690840"/>
          </a:xfrm>
          <a:prstGeom prst="rect">
            <a:avLst/>
          </a:prstGeom>
          <a:ln>
            <a:noFill/>
          </a:ln>
        </p:spPr>
      </p:pic>
      <p:sp>
        <p:nvSpPr>
          <p:cNvPr id="26" name="CustomShape 13"/>
          <p:cNvSpPr/>
          <p:nvPr/>
        </p:nvSpPr>
        <p:spPr>
          <a:xfrm flipV="1">
            <a:off x="3524782" y="4049153"/>
            <a:ext cx="2874600" cy="1551960"/>
          </a:xfrm>
          <a:prstGeom prst="straightConnector1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14"/>
          <p:cNvSpPr/>
          <p:nvPr/>
        </p:nvSpPr>
        <p:spPr>
          <a:xfrm flipV="1">
            <a:off x="4567342" y="4094513"/>
            <a:ext cx="1832040" cy="1506600"/>
          </a:xfrm>
          <a:prstGeom prst="straightConnector1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" name="Picture 90"/>
          <p:cNvPicPr/>
          <p:nvPr/>
        </p:nvPicPr>
        <p:blipFill>
          <a:blip r:embed="rId6"/>
          <a:stretch/>
        </p:blipFill>
        <p:spPr>
          <a:xfrm>
            <a:off x="4057582" y="5393033"/>
            <a:ext cx="690840" cy="690840"/>
          </a:xfrm>
          <a:prstGeom prst="rect">
            <a:avLst/>
          </a:prstGeom>
          <a:ln>
            <a:noFill/>
          </a:ln>
        </p:spPr>
      </p:pic>
      <p:sp>
        <p:nvSpPr>
          <p:cNvPr id="29" name="CustomShape 15"/>
          <p:cNvSpPr/>
          <p:nvPr/>
        </p:nvSpPr>
        <p:spPr>
          <a:xfrm>
            <a:off x="5089342" y="2781953"/>
            <a:ext cx="1222920" cy="720360"/>
          </a:xfrm>
          <a:prstGeom prst="straightConnector1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16"/>
          <p:cNvSpPr/>
          <p:nvPr/>
        </p:nvSpPr>
        <p:spPr>
          <a:xfrm>
            <a:off x="4719622" y="1814993"/>
            <a:ext cx="1679760" cy="1640160"/>
          </a:xfrm>
          <a:prstGeom prst="straightConnector1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" name="Picture 72"/>
          <p:cNvPicPr/>
          <p:nvPr/>
        </p:nvPicPr>
        <p:blipFill>
          <a:blip r:embed="rId7"/>
          <a:stretch/>
        </p:blipFill>
        <p:spPr>
          <a:xfrm>
            <a:off x="4461862" y="2211353"/>
            <a:ext cx="836280" cy="836280"/>
          </a:xfrm>
          <a:prstGeom prst="rect">
            <a:avLst/>
          </a:prstGeom>
          <a:ln>
            <a:noFill/>
          </a:ln>
        </p:spPr>
      </p:pic>
      <p:pic>
        <p:nvPicPr>
          <p:cNvPr id="32" name="Picture 72"/>
          <p:cNvPicPr/>
          <p:nvPr/>
        </p:nvPicPr>
        <p:blipFill>
          <a:blip r:embed="rId7"/>
          <a:stretch/>
        </p:blipFill>
        <p:spPr>
          <a:xfrm>
            <a:off x="4006102" y="1273913"/>
            <a:ext cx="836280" cy="836280"/>
          </a:xfrm>
          <a:prstGeom prst="rect">
            <a:avLst/>
          </a:prstGeom>
          <a:ln>
            <a:noFill/>
          </a:ln>
        </p:spPr>
      </p:pic>
      <p:pic>
        <p:nvPicPr>
          <p:cNvPr id="33" name="Picture 34"/>
          <p:cNvPicPr/>
          <p:nvPr/>
        </p:nvPicPr>
        <p:blipFill>
          <a:blip r:embed="rId3"/>
          <a:stretch/>
        </p:blipFill>
        <p:spPr>
          <a:xfrm>
            <a:off x="6224782" y="3360833"/>
            <a:ext cx="656280" cy="1304640"/>
          </a:xfrm>
          <a:prstGeom prst="rect">
            <a:avLst/>
          </a:prstGeom>
          <a:ln>
            <a:noFill/>
          </a:ln>
        </p:spPr>
      </p:pic>
      <p:pic>
        <p:nvPicPr>
          <p:cNvPr id="34" name="Afbeelding 1"/>
          <p:cNvPicPr/>
          <p:nvPr/>
        </p:nvPicPr>
        <p:blipFill>
          <a:blip r:embed="rId8"/>
          <a:stretch/>
        </p:blipFill>
        <p:spPr>
          <a:xfrm>
            <a:off x="4161622" y="1101473"/>
            <a:ext cx="576000" cy="576000"/>
          </a:xfrm>
          <a:prstGeom prst="rect">
            <a:avLst/>
          </a:prstGeom>
          <a:ln>
            <a:noFill/>
          </a:ln>
        </p:spPr>
      </p:pic>
      <p:pic>
        <p:nvPicPr>
          <p:cNvPr id="35" name="Afbeelding 3"/>
          <p:cNvPicPr/>
          <p:nvPr/>
        </p:nvPicPr>
        <p:blipFill>
          <a:blip r:embed="rId9"/>
          <a:stretch/>
        </p:blipFill>
        <p:spPr>
          <a:xfrm>
            <a:off x="4719622" y="5527673"/>
            <a:ext cx="556200" cy="556200"/>
          </a:xfrm>
          <a:prstGeom prst="rect">
            <a:avLst/>
          </a:prstGeom>
          <a:ln>
            <a:noFill/>
          </a:ln>
        </p:spPr>
      </p:pic>
      <p:pic>
        <p:nvPicPr>
          <p:cNvPr id="36" name="Afbeelding 4"/>
          <p:cNvPicPr/>
          <p:nvPr/>
        </p:nvPicPr>
        <p:blipFill>
          <a:blip r:embed="rId10"/>
          <a:stretch/>
        </p:blipFill>
        <p:spPr>
          <a:xfrm>
            <a:off x="3117262" y="5805953"/>
            <a:ext cx="588600" cy="588600"/>
          </a:xfrm>
          <a:prstGeom prst="rect">
            <a:avLst/>
          </a:prstGeom>
          <a:ln>
            <a:noFill/>
          </a:ln>
        </p:spPr>
      </p:pic>
      <p:pic>
        <p:nvPicPr>
          <p:cNvPr id="37" name="Afbeelding 6"/>
          <p:cNvPicPr/>
          <p:nvPr/>
        </p:nvPicPr>
        <p:blipFill>
          <a:blip r:embed="rId11"/>
          <a:stretch/>
        </p:blipFill>
        <p:spPr>
          <a:xfrm>
            <a:off x="1806502" y="5312393"/>
            <a:ext cx="685440" cy="685440"/>
          </a:xfrm>
          <a:prstGeom prst="rect">
            <a:avLst/>
          </a:prstGeom>
          <a:ln>
            <a:noFill/>
          </a:ln>
        </p:spPr>
      </p:pic>
      <p:pic>
        <p:nvPicPr>
          <p:cNvPr id="38" name="Picture 90"/>
          <p:cNvPicPr/>
          <p:nvPr/>
        </p:nvPicPr>
        <p:blipFill>
          <a:blip r:embed="rId6"/>
          <a:stretch/>
        </p:blipFill>
        <p:spPr>
          <a:xfrm>
            <a:off x="814206" y="3229613"/>
            <a:ext cx="690840" cy="690840"/>
          </a:xfrm>
          <a:prstGeom prst="rect">
            <a:avLst/>
          </a:prstGeom>
          <a:ln>
            <a:noFill/>
          </a:ln>
        </p:spPr>
      </p:pic>
      <p:pic>
        <p:nvPicPr>
          <p:cNvPr id="39" name="Afbeelding 3"/>
          <p:cNvPicPr/>
          <p:nvPr/>
        </p:nvPicPr>
        <p:blipFill>
          <a:blip r:embed="rId9"/>
          <a:stretch/>
        </p:blipFill>
        <p:spPr>
          <a:xfrm>
            <a:off x="994735" y="4333373"/>
            <a:ext cx="556200" cy="556200"/>
          </a:xfrm>
          <a:prstGeom prst="rect">
            <a:avLst/>
          </a:prstGeom>
          <a:ln>
            <a:noFill/>
          </a:ln>
        </p:spPr>
      </p:pic>
      <p:pic>
        <p:nvPicPr>
          <p:cNvPr id="40" name="Afbeelding 3"/>
          <p:cNvPicPr/>
          <p:nvPr/>
        </p:nvPicPr>
        <p:blipFill>
          <a:blip r:embed="rId9"/>
          <a:stretch/>
        </p:blipFill>
        <p:spPr>
          <a:xfrm>
            <a:off x="954382" y="2200157"/>
            <a:ext cx="556200" cy="556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40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383" y="355940"/>
            <a:ext cx="11410662" cy="669280"/>
          </a:xfrm>
        </p:spPr>
        <p:txBody>
          <a:bodyPr/>
          <a:lstStyle/>
          <a:p>
            <a:r>
              <a:rPr lang="nl-NL" dirty="0" smtClean="0"/>
              <a:t>RESREP Architecture</a:t>
            </a:r>
            <a:endParaRPr lang="nl-NL" dirty="0"/>
          </a:p>
        </p:txBody>
      </p:sp>
      <p:grpSp>
        <p:nvGrpSpPr>
          <p:cNvPr id="44" name="Group 125"/>
          <p:cNvGrpSpPr/>
          <p:nvPr/>
        </p:nvGrpSpPr>
        <p:grpSpPr>
          <a:xfrm>
            <a:off x="5503249" y="4219216"/>
            <a:ext cx="599566" cy="952999"/>
            <a:chOff x="6015998" y="3088916"/>
            <a:chExt cx="599566" cy="952999"/>
          </a:xfrm>
        </p:grpSpPr>
        <p:pic>
          <p:nvPicPr>
            <p:cNvPr id="45" name="Picture 12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166" y="3088916"/>
              <a:ext cx="328353" cy="652549"/>
            </a:xfrm>
            <a:prstGeom prst="rect">
              <a:avLst/>
            </a:prstGeom>
          </p:spPr>
        </p:pic>
        <p:pic>
          <p:nvPicPr>
            <p:cNvPr id="46" name="Picture 12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211" y="3204769"/>
              <a:ext cx="328353" cy="652549"/>
            </a:xfrm>
            <a:prstGeom prst="rect">
              <a:avLst/>
            </a:prstGeom>
          </p:spPr>
        </p:pic>
        <p:pic>
          <p:nvPicPr>
            <p:cNvPr id="47" name="Picture 12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998" y="3270227"/>
              <a:ext cx="390023" cy="771688"/>
            </a:xfrm>
            <a:prstGeom prst="rect">
              <a:avLst/>
            </a:prstGeom>
          </p:spPr>
        </p:pic>
      </p:grpSp>
      <p:grpSp>
        <p:nvGrpSpPr>
          <p:cNvPr id="48" name="Group 4"/>
          <p:cNvGrpSpPr/>
          <p:nvPr/>
        </p:nvGrpSpPr>
        <p:grpSpPr>
          <a:xfrm>
            <a:off x="5503249" y="3038116"/>
            <a:ext cx="599566" cy="952999"/>
            <a:chOff x="6015998" y="3088916"/>
            <a:chExt cx="599566" cy="952999"/>
          </a:xfrm>
        </p:grpSpPr>
        <p:pic>
          <p:nvPicPr>
            <p:cNvPr id="49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166" y="3088916"/>
              <a:ext cx="328353" cy="652549"/>
            </a:xfrm>
            <a:prstGeom prst="rect">
              <a:avLst/>
            </a:prstGeom>
          </p:spPr>
        </p:pic>
        <p:pic>
          <p:nvPicPr>
            <p:cNvPr id="50" name="Picture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211" y="3204769"/>
              <a:ext cx="328353" cy="652549"/>
            </a:xfrm>
            <a:prstGeom prst="rect">
              <a:avLst/>
            </a:prstGeom>
          </p:spPr>
        </p:pic>
        <p:pic>
          <p:nvPicPr>
            <p:cNvPr id="51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998" y="3270227"/>
              <a:ext cx="390023" cy="771688"/>
            </a:xfrm>
            <a:prstGeom prst="rect">
              <a:avLst/>
            </a:prstGeom>
          </p:spPr>
        </p:pic>
      </p:grpSp>
      <p:pic>
        <p:nvPicPr>
          <p:cNvPr id="52" name="Picture 15" descr="Internet-cloud Clip Ar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02" y="2541620"/>
            <a:ext cx="2082433" cy="1760984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5"/>
          <p:cNvSpPr txBox="1"/>
          <p:nvPr/>
        </p:nvSpPr>
        <p:spPr>
          <a:xfrm>
            <a:off x="2825302" y="2757901"/>
            <a:ext cx="15292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Resolvers</a:t>
            </a:r>
            <a:endParaRPr lang="nl-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4" name="Straight Arrow Connector 56"/>
          <p:cNvCxnSpPr/>
          <p:nvPr/>
        </p:nvCxnSpPr>
        <p:spPr>
          <a:xfrm>
            <a:off x="2319706" y="2672055"/>
            <a:ext cx="445963" cy="2581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7"/>
          <p:cNvCxnSpPr/>
          <p:nvPr/>
        </p:nvCxnSpPr>
        <p:spPr>
          <a:xfrm flipV="1">
            <a:off x="1894650" y="3422112"/>
            <a:ext cx="724237" cy="10596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8"/>
          <p:cNvCxnSpPr/>
          <p:nvPr/>
        </p:nvCxnSpPr>
        <p:spPr>
          <a:xfrm flipV="1">
            <a:off x="2380666" y="3969112"/>
            <a:ext cx="432907" cy="34999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76" y="3109825"/>
            <a:ext cx="836509" cy="836509"/>
          </a:xfrm>
          <a:prstGeom prst="rect">
            <a:avLst/>
          </a:prstGeom>
        </p:spPr>
      </p:pic>
      <p:pic>
        <p:nvPicPr>
          <p:cNvPr id="58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72" y="2196105"/>
            <a:ext cx="691030" cy="691030"/>
          </a:xfrm>
          <a:prstGeom prst="rect">
            <a:avLst/>
          </a:prstGeom>
        </p:spPr>
      </p:pic>
      <p:sp>
        <p:nvSpPr>
          <p:cNvPr id="59" name="TextBox 64"/>
          <p:cNvSpPr txBox="1"/>
          <p:nvPr/>
        </p:nvSpPr>
        <p:spPr>
          <a:xfrm>
            <a:off x="5327973" y="1514472"/>
            <a:ext cx="90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Root operator</a:t>
            </a:r>
            <a:endParaRPr lang="nl-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TextBox 66"/>
          <p:cNvSpPr txBox="1"/>
          <p:nvPr/>
        </p:nvSpPr>
        <p:spPr>
          <a:xfrm>
            <a:off x="5391473" y="5055816"/>
            <a:ext cx="900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Child operator (example.nl)</a:t>
            </a:r>
            <a:endParaRPr lang="nl-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TextBox 67"/>
          <p:cNvSpPr txBox="1"/>
          <p:nvPr/>
        </p:nvSpPr>
        <p:spPr>
          <a:xfrm>
            <a:off x="4846505" y="3034323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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TextBox 68"/>
          <p:cNvSpPr txBox="1"/>
          <p:nvPr/>
        </p:nvSpPr>
        <p:spPr>
          <a:xfrm>
            <a:off x="2728147" y="3458790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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TextBox 69"/>
          <p:cNvSpPr txBox="1"/>
          <p:nvPr/>
        </p:nvSpPr>
        <p:spPr>
          <a:xfrm>
            <a:off x="4846505" y="2163830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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70"/>
          <p:cNvSpPr txBox="1"/>
          <p:nvPr/>
        </p:nvSpPr>
        <p:spPr>
          <a:xfrm>
            <a:off x="4846505" y="3465219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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TextBox 71"/>
          <p:cNvSpPr txBox="1"/>
          <p:nvPr/>
        </p:nvSpPr>
        <p:spPr>
          <a:xfrm>
            <a:off x="4846505" y="2595512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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TextBox 72"/>
          <p:cNvSpPr txBox="1"/>
          <p:nvPr/>
        </p:nvSpPr>
        <p:spPr>
          <a:xfrm>
            <a:off x="2582988" y="1982834"/>
            <a:ext cx="15292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ISP </a:t>
            </a:r>
            <a:r>
              <a:rPr lang="nl-N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network</a:t>
            </a:r>
            <a:endParaRPr lang="nl-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7" name="Straight Arrow Connector 73"/>
          <p:cNvCxnSpPr/>
          <p:nvPr/>
        </p:nvCxnSpPr>
        <p:spPr>
          <a:xfrm flipV="1">
            <a:off x="2503322" y="3599229"/>
            <a:ext cx="900262" cy="71988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74"/>
          <p:cNvCxnSpPr>
            <a:cxnSpLocks noChangeAspect="1"/>
          </p:cNvCxnSpPr>
          <p:nvPr/>
        </p:nvCxnSpPr>
        <p:spPr>
          <a:xfrm flipV="1">
            <a:off x="2337517" y="3481216"/>
            <a:ext cx="945814" cy="756306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75"/>
          <p:cNvSpPr txBox="1"/>
          <p:nvPr/>
        </p:nvSpPr>
        <p:spPr>
          <a:xfrm>
            <a:off x="1957718" y="4731285"/>
            <a:ext cx="10830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</a:t>
            </a:r>
            <a:endParaRPr lang="nl-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0" name="Picture 7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35" y="4968939"/>
            <a:ext cx="451061" cy="892454"/>
          </a:xfrm>
          <a:prstGeom prst="rect">
            <a:avLst/>
          </a:prstGeom>
        </p:spPr>
      </p:pic>
      <p:cxnSp>
        <p:nvCxnSpPr>
          <p:cNvPr id="71" name="Straight Arrow Connector 77"/>
          <p:cNvCxnSpPr/>
          <p:nvPr/>
        </p:nvCxnSpPr>
        <p:spPr>
          <a:xfrm flipH="1">
            <a:off x="3337126" y="2196105"/>
            <a:ext cx="0" cy="360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8"/>
          <p:cNvSpPr/>
          <p:nvPr/>
        </p:nvSpPr>
        <p:spPr>
          <a:xfrm>
            <a:off x="2484480" y="3959168"/>
            <a:ext cx="1709585" cy="1020297"/>
          </a:xfrm>
          <a:custGeom>
            <a:avLst/>
            <a:gdLst>
              <a:gd name="connsiteX0" fmla="*/ 0 w 2276475"/>
              <a:gd name="connsiteY0" fmla="*/ 537378 h 1070778"/>
              <a:gd name="connsiteX1" fmla="*/ 733425 w 2276475"/>
              <a:gd name="connsiteY1" fmla="*/ 461178 h 1070778"/>
              <a:gd name="connsiteX2" fmla="*/ 1019175 w 2276475"/>
              <a:gd name="connsiteY2" fmla="*/ 156378 h 1070778"/>
              <a:gd name="connsiteX3" fmla="*/ 1428750 w 2276475"/>
              <a:gd name="connsiteY3" fmla="*/ 3978 h 1070778"/>
              <a:gd name="connsiteX4" fmla="*/ 1962150 w 2276475"/>
              <a:gd name="connsiteY4" fmla="*/ 308778 h 1070778"/>
              <a:gd name="connsiteX5" fmla="*/ 2276475 w 2276475"/>
              <a:gd name="connsiteY5" fmla="*/ 1070778 h 107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6475" h="1070778">
                <a:moveTo>
                  <a:pt x="0" y="537378"/>
                </a:moveTo>
                <a:cubicBezTo>
                  <a:pt x="281781" y="531028"/>
                  <a:pt x="563563" y="524678"/>
                  <a:pt x="733425" y="461178"/>
                </a:cubicBezTo>
                <a:cubicBezTo>
                  <a:pt x="903288" y="397678"/>
                  <a:pt x="903288" y="232578"/>
                  <a:pt x="1019175" y="156378"/>
                </a:cubicBezTo>
                <a:cubicBezTo>
                  <a:pt x="1135063" y="80178"/>
                  <a:pt x="1271588" y="-21422"/>
                  <a:pt x="1428750" y="3978"/>
                </a:cubicBezTo>
                <a:cubicBezTo>
                  <a:pt x="1585912" y="29378"/>
                  <a:pt x="1820863" y="130978"/>
                  <a:pt x="1962150" y="308778"/>
                </a:cubicBezTo>
                <a:cubicBezTo>
                  <a:pt x="2103437" y="486578"/>
                  <a:pt x="2189956" y="778678"/>
                  <a:pt x="2276475" y="1070778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3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16" y="4123387"/>
            <a:ext cx="691030" cy="691030"/>
          </a:xfrm>
          <a:prstGeom prst="rect">
            <a:avLst/>
          </a:prstGeom>
        </p:spPr>
      </p:pic>
      <p:sp>
        <p:nvSpPr>
          <p:cNvPr id="74" name="TextBox 80"/>
          <p:cNvSpPr txBox="1"/>
          <p:nvPr/>
        </p:nvSpPr>
        <p:spPr>
          <a:xfrm>
            <a:off x="3643013" y="5661031"/>
            <a:ext cx="12893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www.example.nl</a:t>
            </a:r>
            <a:endParaRPr lang="nl-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5" name="Group 81"/>
          <p:cNvGrpSpPr/>
          <p:nvPr/>
        </p:nvGrpSpPr>
        <p:grpSpPr>
          <a:xfrm>
            <a:off x="3853481" y="3355437"/>
            <a:ext cx="1692000" cy="104775"/>
            <a:chOff x="5102801" y="3433746"/>
            <a:chExt cx="2235074" cy="104775"/>
          </a:xfrm>
        </p:grpSpPr>
        <p:cxnSp>
          <p:nvCxnSpPr>
            <p:cNvPr id="76" name="Straight Arrow Connector 82"/>
            <p:cNvCxnSpPr/>
            <p:nvPr/>
          </p:nvCxnSpPr>
          <p:spPr>
            <a:xfrm flipV="1">
              <a:off x="5102801" y="3433746"/>
              <a:ext cx="2235074" cy="0"/>
            </a:xfrm>
            <a:prstGeom prst="straightConnector1">
              <a:avLst/>
            </a:prstGeom>
            <a:ln w="508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83"/>
            <p:cNvCxnSpPr/>
            <p:nvPr/>
          </p:nvCxnSpPr>
          <p:spPr>
            <a:xfrm flipV="1">
              <a:off x="5102801" y="3538521"/>
              <a:ext cx="2235074" cy="0"/>
            </a:xfrm>
            <a:prstGeom prst="straightConnector1">
              <a:avLst/>
            </a:prstGeom>
            <a:ln w="50800">
              <a:solidFill>
                <a:schemeClr val="tx1">
                  <a:lumMod val="65000"/>
                  <a:lumOff val="35000"/>
                </a:schemeClr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84"/>
          <p:cNvCxnSpPr/>
          <p:nvPr/>
        </p:nvCxnSpPr>
        <p:spPr>
          <a:xfrm flipV="1">
            <a:off x="3807251" y="2213751"/>
            <a:ext cx="1754250" cy="983105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85"/>
          <p:cNvCxnSpPr>
            <a:cxnSpLocks noChangeAspect="1"/>
          </p:cNvCxnSpPr>
          <p:nvPr/>
        </p:nvCxnSpPr>
        <p:spPr>
          <a:xfrm flipV="1">
            <a:off x="3857513" y="2291819"/>
            <a:ext cx="1771793" cy="992936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86"/>
          <p:cNvSpPr txBox="1"/>
          <p:nvPr/>
        </p:nvSpPr>
        <p:spPr>
          <a:xfrm>
            <a:off x="4846505" y="3859820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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TextBox 87"/>
          <p:cNvSpPr txBox="1"/>
          <p:nvPr/>
        </p:nvSpPr>
        <p:spPr>
          <a:xfrm>
            <a:off x="4846505" y="4307495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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TextBox 88"/>
          <p:cNvSpPr txBox="1"/>
          <p:nvPr/>
        </p:nvSpPr>
        <p:spPr>
          <a:xfrm>
            <a:off x="3013676" y="3807758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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3" name="TextBox 89"/>
          <p:cNvSpPr txBox="1"/>
          <p:nvPr/>
        </p:nvSpPr>
        <p:spPr>
          <a:xfrm>
            <a:off x="3807095" y="4551543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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TextBox 90"/>
          <p:cNvSpPr txBox="1"/>
          <p:nvPr/>
        </p:nvSpPr>
        <p:spPr>
          <a:xfrm>
            <a:off x="4032243" y="4588095"/>
            <a:ext cx="6446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</a:t>
            </a:r>
            <a:endParaRPr lang="nl-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95" y="2724367"/>
            <a:ext cx="360455" cy="23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6" name="Straight Arrow Connector 92"/>
          <p:cNvCxnSpPr>
            <a:cxnSpLocks noChangeAspect="1"/>
          </p:cNvCxnSpPr>
          <p:nvPr/>
        </p:nvCxnSpPr>
        <p:spPr>
          <a:xfrm>
            <a:off x="3727458" y="3477266"/>
            <a:ext cx="1789336" cy="1002767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93"/>
          <p:cNvCxnSpPr>
            <a:cxnSpLocks noChangeAspect="1"/>
          </p:cNvCxnSpPr>
          <p:nvPr/>
        </p:nvCxnSpPr>
        <p:spPr>
          <a:xfrm>
            <a:off x="3777721" y="3609310"/>
            <a:ext cx="1771793" cy="992936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4" descr="C:\Documents and Settings\Cristian.Hesselman\Local Settings\Temporary Internet Files\Content.IE5\GLCKLA09\MC900432623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64437" y="4221330"/>
            <a:ext cx="660426" cy="660426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9" name="Group 6"/>
          <p:cNvGrpSpPr/>
          <p:nvPr/>
        </p:nvGrpSpPr>
        <p:grpSpPr>
          <a:xfrm>
            <a:off x="6787237" y="3098800"/>
            <a:ext cx="1018514" cy="908248"/>
            <a:chOff x="7325386" y="3073400"/>
            <a:chExt cx="1018514" cy="908248"/>
          </a:xfrm>
        </p:grpSpPr>
        <p:sp>
          <p:nvSpPr>
            <p:cNvPr id="90" name="Rounded Rectangle 95"/>
            <p:cNvSpPr/>
            <p:nvPr/>
          </p:nvSpPr>
          <p:spPr>
            <a:xfrm>
              <a:off x="7325386" y="3073400"/>
              <a:ext cx="1018514" cy="660400"/>
            </a:xfrm>
            <a:prstGeom prst="roundRect">
              <a:avLst>
                <a:gd name="adj" fmla="val 9769"/>
              </a:avLst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t" anchorCtr="0"/>
            <a:lstStyle/>
            <a:p>
              <a:pPr algn="ctr"/>
              <a:r>
                <a:rPr lang="nl-NL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ENTRADA Platform</a:t>
              </a:r>
              <a:endPara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91" name="Group 111"/>
            <p:cNvGrpSpPr/>
            <p:nvPr/>
          </p:nvGrpSpPr>
          <p:grpSpPr>
            <a:xfrm>
              <a:off x="7534502" y="3556667"/>
              <a:ext cx="596945" cy="424981"/>
              <a:chOff x="7571662" y="3096902"/>
              <a:chExt cx="596945" cy="424981"/>
            </a:xfrm>
          </p:grpSpPr>
          <p:pic>
            <p:nvPicPr>
              <p:cNvPr id="92" name="Picture 11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1061" y="3096902"/>
                <a:ext cx="317546" cy="3175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3" name="Picture 1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1662" y="3096902"/>
                <a:ext cx="317546" cy="3175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4" name="Picture 11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1515" y="3164644"/>
                <a:ext cx="357239" cy="3572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95" name="Group 129"/>
          <p:cNvGrpSpPr/>
          <p:nvPr/>
        </p:nvGrpSpPr>
        <p:grpSpPr>
          <a:xfrm>
            <a:off x="3293449" y="3025416"/>
            <a:ext cx="599566" cy="952999"/>
            <a:chOff x="6015998" y="3088916"/>
            <a:chExt cx="599566" cy="952999"/>
          </a:xfrm>
        </p:grpSpPr>
        <p:pic>
          <p:nvPicPr>
            <p:cNvPr id="96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166" y="3088916"/>
              <a:ext cx="328353" cy="652549"/>
            </a:xfrm>
            <a:prstGeom prst="rect">
              <a:avLst/>
            </a:prstGeom>
          </p:spPr>
        </p:pic>
        <p:pic>
          <p:nvPicPr>
            <p:cNvPr id="97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211" y="3204769"/>
              <a:ext cx="328353" cy="652549"/>
            </a:xfrm>
            <a:prstGeom prst="rect">
              <a:avLst/>
            </a:prstGeom>
          </p:spPr>
        </p:pic>
        <p:pic>
          <p:nvPicPr>
            <p:cNvPr id="98" name="Picture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998" y="3270227"/>
              <a:ext cx="390023" cy="771688"/>
            </a:xfrm>
            <a:prstGeom prst="rect">
              <a:avLst/>
            </a:prstGeom>
          </p:spPr>
        </p:pic>
      </p:grpSp>
      <p:grpSp>
        <p:nvGrpSpPr>
          <p:cNvPr id="99" name="Group 133"/>
          <p:cNvGrpSpPr/>
          <p:nvPr/>
        </p:nvGrpSpPr>
        <p:grpSpPr>
          <a:xfrm>
            <a:off x="8679537" y="3098800"/>
            <a:ext cx="1018514" cy="908248"/>
            <a:chOff x="7325386" y="3073400"/>
            <a:chExt cx="1018514" cy="908248"/>
          </a:xfrm>
        </p:grpSpPr>
        <p:sp>
          <p:nvSpPr>
            <p:cNvPr id="100" name="Rounded Rectangle 134"/>
            <p:cNvSpPr/>
            <p:nvPr/>
          </p:nvSpPr>
          <p:spPr>
            <a:xfrm>
              <a:off x="7325386" y="3073400"/>
              <a:ext cx="1018514" cy="660400"/>
            </a:xfrm>
            <a:prstGeom prst="roundRect">
              <a:avLst>
                <a:gd name="adj" fmla="val 9769"/>
              </a:avLst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t" anchorCtr="0"/>
            <a:lstStyle/>
            <a:p>
              <a:pPr algn="ctr"/>
              <a:r>
                <a:rPr lang="nl-NL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AbuseHUB</a:t>
              </a:r>
              <a:endPara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01" name="Group 135"/>
            <p:cNvGrpSpPr/>
            <p:nvPr/>
          </p:nvGrpSpPr>
          <p:grpSpPr>
            <a:xfrm>
              <a:off x="7534502" y="3556667"/>
              <a:ext cx="596945" cy="424981"/>
              <a:chOff x="7571662" y="3096902"/>
              <a:chExt cx="596945" cy="424981"/>
            </a:xfrm>
          </p:grpSpPr>
          <p:pic>
            <p:nvPicPr>
              <p:cNvPr id="102" name="Picture 13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1061" y="3096902"/>
                <a:ext cx="317546" cy="3175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3" name="Picture 1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1662" y="3096902"/>
                <a:ext cx="317546" cy="3175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4" name="Picture 13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1515" y="3164644"/>
                <a:ext cx="357239" cy="3572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05" name="Rounded Rectangle 140"/>
          <p:cNvSpPr/>
          <p:nvPr/>
        </p:nvSpPr>
        <p:spPr>
          <a:xfrm>
            <a:off x="10432137" y="3098800"/>
            <a:ext cx="1018514" cy="660400"/>
          </a:xfrm>
          <a:prstGeom prst="roundRect">
            <a:avLst>
              <a:gd name="adj" fmla="val 9769"/>
            </a:avLst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nl-N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Abuse</a:t>
            </a:r>
            <a:r>
              <a:rPr lang="nl-NL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nl-N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esk</a:t>
            </a:r>
            <a:endParaRPr lang="nl-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6" name="Picture 1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341" y="3506608"/>
            <a:ext cx="481192" cy="481192"/>
          </a:xfrm>
          <a:prstGeom prst="rect">
            <a:avLst/>
          </a:prstGeom>
        </p:spPr>
      </p:pic>
      <p:sp>
        <p:nvSpPr>
          <p:cNvPr id="107" name="TextBox 146"/>
          <p:cNvSpPr txBox="1"/>
          <p:nvPr/>
        </p:nvSpPr>
        <p:spPr>
          <a:xfrm>
            <a:off x="7399351" y="1917729"/>
            <a:ext cx="1115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RESREP Privacy Policy</a:t>
            </a:r>
          </a:p>
        </p:txBody>
      </p:sp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4967" y="2315375"/>
            <a:ext cx="1035783" cy="7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49"/>
          <p:cNvSpPr txBox="1"/>
          <p:nvPr/>
        </p:nvSpPr>
        <p:spPr>
          <a:xfrm>
            <a:off x="7388793" y="1260453"/>
            <a:ext cx="1130300" cy="532003"/>
          </a:xfrm>
          <a:prstGeom prst="rect">
            <a:avLst/>
          </a:prstGeom>
          <a:noFill/>
        </p:spPr>
        <p:txBody>
          <a:bodyPr wrap="square" lIns="161099" tIns="80549" rIns="161099" bIns="80549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.nl Privacy Board</a:t>
            </a:r>
            <a:endParaRPr lang="nl-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0" name="Group 150"/>
          <p:cNvGrpSpPr/>
          <p:nvPr/>
        </p:nvGrpSpPr>
        <p:grpSpPr>
          <a:xfrm>
            <a:off x="6976173" y="1226148"/>
            <a:ext cx="626377" cy="615352"/>
            <a:chOff x="7556649" y="1696046"/>
            <a:chExt cx="483320" cy="448826"/>
          </a:xfrm>
        </p:grpSpPr>
        <p:pic>
          <p:nvPicPr>
            <p:cNvPr id="111" name="Picture 4" descr="C:\Documents and Settings\Cristian.Hesselman\Local Settings\Temporary Internet Files\Content.IE5\GLCKLA09\MC900432623[1]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556649" y="1696046"/>
              <a:ext cx="297180" cy="297180"/>
            </a:xfrm>
            <a:prstGeom prst="rect">
              <a:avLst/>
            </a:prstGeom>
            <a:noFill/>
          </p:spPr>
        </p:pic>
        <p:pic>
          <p:nvPicPr>
            <p:cNvPr id="112" name="Picture 4" descr="C:\Documents and Settings\Cristian.Hesselman\Local Settings\Temporary Internet Files\Content.IE5\GLCKLA09\MC900432623[1]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42789" y="1735071"/>
              <a:ext cx="297180" cy="297180"/>
            </a:xfrm>
            <a:prstGeom prst="rect">
              <a:avLst/>
            </a:prstGeom>
            <a:noFill/>
          </p:spPr>
        </p:pic>
        <p:pic>
          <p:nvPicPr>
            <p:cNvPr id="113" name="Picture 4" descr="C:\Documents and Settings\Cristian.Hesselman\Local Settings\Temporary Internet Files\Content.IE5\GLCKLA09\MC900432623[1]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612369" y="1801972"/>
              <a:ext cx="342900" cy="342900"/>
            </a:xfrm>
            <a:prstGeom prst="rect">
              <a:avLst/>
            </a:prstGeom>
            <a:noFill/>
          </p:spPr>
        </p:pic>
      </p:grpSp>
      <p:sp>
        <p:nvSpPr>
          <p:cNvPr id="114" name="Rounded Rectangle 154"/>
          <p:cNvSpPr/>
          <p:nvPr/>
        </p:nvSpPr>
        <p:spPr>
          <a:xfrm>
            <a:off x="6761837" y="2489200"/>
            <a:ext cx="1018514" cy="520700"/>
          </a:xfrm>
          <a:prstGeom prst="roundRect">
            <a:avLst>
              <a:gd name="adj" fmla="val 9769"/>
            </a:avLst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rtlCol="0" anchor="ctr" anchorCtr="0"/>
          <a:lstStyle/>
          <a:p>
            <a:pPr algn="ctr"/>
            <a:r>
              <a:rPr lang="nl-N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RESREP service</a:t>
            </a:r>
            <a:endParaRPr lang="nl-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5" name="Group 121"/>
          <p:cNvGrpSpPr/>
          <p:nvPr/>
        </p:nvGrpSpPr>
        <p:grpSpPr>
          <a:xfrm>
            <a:off x="5503249" y="1704616"/>
            <a:ext cx="599566" cy="952999"/>
            <a:chOff x="6015998" y="3088916"/>
            <a:chExt cx="599566" cy="952999"/>
          </a:xfrm>
        </p:grpSpPr>
        <p:pic>
          <p:nvPicPr>
            <p:cNvPr id="116" name="Picture 12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166" y="3088916"/>
              <a:ext cx="328353" cy="652549"/>
            </a:xfrm>
            <a:prstGeom prst="rect">
              <a:avLst/>
            </a:prstGeom>
          </p:spPr>
        </p:pic>
        <p:pic>
          <p:nvPicPr>
            <p:cNvPr id="117" name="Picture 12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211" y="3204769"/>
              <a:ext cx="328353" cy="652549"/>
            </a:xfrm>
            <a:prstGeom prst="rect">
              <a:avLst/>
            </a:prstGeom>
          </p:spPr>
        </p:pic>
        <p:pic>
          <p:nvPicPr>
            <p:cNvPr id="118" name="Picture 12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998" y="3270227"/>
              <a:ext cx="390023" cy="771688"/>
            </a:xfrm>
            <a:prstGeom prst="rect">
              <a:avLst/>
            </a:prstGeom>
          </p:spPr>
        </p:pic>
      </p:grpSp>
      <p:cxnSp>
        <p:nvCxnSpPr>
          <p:cNvPr id="119" name="Straight Arrow Connector 96"/>
          <p:cNvCxnSpPr>
            <a:cxnSpLocks/>
          </p:cNvCxnSpPr>
          <p:nvPr/>
        </p:nvCxnSpPr>
        <p:spPr>
          <a:xfrm>
            <a:off x="6071317" y="3416300"/>
            <a:ext cx="720000" cy="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97"/>
          <p:cNvCxnSpPr>
            <a:cxnSpLocks/>
          </p:cNvCxnSpPr>
          <p:nvPr/>
        </p:nvCxnSpPr>
        <p:spPr>
          <a:xfrm>
            <a:off x="7780351" y="2749550"/>
            <a:ext cx="899186" cy="6794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98"/>
          <p:cNvCxnSpPr>
            <a:cxnSpLocks/>
          </p:cNvCxnSpPr>
          <p:nvPr/>
        </p:nvCxnSpPr>
        <p:spPr>
          <a:xfrm>
            <a:off x="7270582" y="1841500"/>
            <a:ext cx="512" cy="64770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Picture 2" descr="http://png-3.findicons.com/files/icons/1926/soft/128/file_tex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17" y="1929355"/>
            <a:ext cx="384834" cy="3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3" name="Straight Arrow Connector 97"/>
          <p:cNvCxnSpPr>
            <a:cxnSpLocks/>
          </p:cNvCxnSpPr>
          <p:nvPr/>
        </p:nvCxnSpPr>
        <p:spPr>
          <a:xfrm>
            <a:off x="9698051" y="3429000"/>
            <a:ext cx="734086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03"/>
          <p:cNvSpPr txBox="1"/>
          <p:nvPr/>
        </p:nvSpPr>
        <p:spPr>
          <a:xfrm>
            <a:off x="6180005" y="3097823"/>
            <a:ext cx="50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</a:t>
            </a:r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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7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endParaRPr lang="nl-NL" dirty="0"/>
          </a:p>
        </p:txBody>
      </p:sp>
      <p:sp>
        <p:nvSpPr>
          <p:cNvPr id="5" name="Tijdelijke aanduiding voor verticale tekst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sz="2400" dirty="0" smtClean="0"/>
              <a:t>Technical:</a:t>
            </a:r>
          </a:p>
          <a:p>
            <a:pPr marL="460375" lvl="1" indent="-285750">
              <a:buFont typeface="Arial" charset="0"/>
              <a:buChar char="•"/>
            </a:pPr>
            <a:r>
              <a:rPr lang="nl-NL" sz="2400" dirty="0" err="1" smtClean="0"/>
              <a:t>Hadoop</a:t>
            </a:r>
            <a:r>
              <a:rPr lang="nl-NL" sz="2400" dirty="0" smtClean="0"/>
              <a:t> HDFS + </a:t>
            </a:r>
            <a:r>
              <a:rPr lang="nl-NL" sz="2400" dirty="0" err="1" smtClean="0"/>
              <a:t>Parquet</a:t>
            </a:r>
            <a:r>
              <a:rPr lang="nl-NL" sz="2400" dirty="0" smtClean="0"/>
              <a:t> + Impala is a winning </a:t>
            </a:r>
            <a:r>
              <a:rPr lang="nl-NL" sz="2400" dirty="0" err="1" smtClean="0"/>
              <a:t>combination</a:t>
            </a:r>
            <a:r>
              <a:rPr lang="nl-NL" sz="2400" dirty="0" smtClean="0"/>
              <a:t>!</a:t>
            </a:r>
          </a:p>
          <a:p>
            <a:endParaRPr lang="nl-NL" sz="2400" dirty="0"/>
          </a:p>
          <a:p>
            <a:r>
              <a:rPr lang="en-US" sz="2400" dirty="0" smtClean="0"/>
              <a:t>Contributions:</a:t>
            </a:r>
          </a:p>
          <a:p>
            <a:pPr marL="460375" lvl="1" indent="-285750">
              <a:buFont typeface="Arial" charset="0"/>
              <a:buChar char="•"/>
            </a:pPr>
            <a:r>
              <a:rPr lang="en-US" sz="2400" dirty="0" smtClean="0"/>
              <a:t>R</a:t>
            </a:r>
            <a:r>
              <a:rPr lang="en-US" sz="2400" dirty="0" smtClean="0"/>
              <a:t>esearch </a:t>
            </a:r>
            <a:r>
              <a:rPr lang="en-US" sz="2400" dirty="0" smtClean="0"/>
              <a:t>by SIDN Labs and universities</a:t>
            </a:r>
          </a:p>
          <a:p>
            <a:pPr marL="460375" lvl="1" indent="-285750">
              <a:buFont typeface="Arial" charset="0"/>
              <a:buChar char="•"/>
            </a:pPr>
            <a:r>
              <a:rPr lang="en-US" sz="2400" dirty="0" smtClean="0"/>
              <a:t>Identified malicious domain names and botnets</a:t>
            </a:r>
          </a:p>
          <a:p>
            <a:pPr marL="460375" lvl="1" indent="-285750">
              <a:buFont typeface="Arial" charset="0"/>
              <a:buChar char="•"/>
            </a:pPr>
            <a:r>
              <a:rPr lang="en-US" sz="2400" dirty="0" smtClean="0"/>
              <a:t>External data </a:t>
            </a:r>
            <a:r>
              <a:rPr lang="en-US" sz="2400" dirty="0"/>
              <a:t>feed to </a:t>
            </a:r>
            <a:r>
              <a:rPr lang="en-US" sz="2400" dirty="0" smtClean="0"/>
              <a:t>the Abuse </a:t>
            </a:r>
            <a:r>
              <a:rPr lang="en-US" sz="2400" dirty="0"/>
              <a:t>Information </a:t>
            </a:r>
            <a:r>
              <a:rPr lang="en-US" sz="2400" dirty="0" smtClean="0"/>
              <a:t>Exchange</a:t>
            </a:r>
          </a:p>
          <a:p>
            <a:pPr marL="460375" lvl="1" indent="-285750">
              <a:buFont typeface="Arial" charset="0"/>
              <a:buChar char="•"/>
            </a:pPr>
            <a:r>
              <a:rPr lang="en-US" sz="2400" dirty="0" smtClean="0"/>
              <a:t>Insight </a:t>
            </a:r>
            <a:r>
              <a:rPr lang="en-US" sz="2400" dirty="0" smtClean="0"/>
              <a:t>into DNS query data</a:t>
            </a:r>
            <a:endParaRPr lang="en-US" sz="2400" dirty="0"/>
          </a:p>
          <a:p>
            <a:pPr lvl="1" indent="0">
              <a:buNone/>
            </a:pPr>
            <a:endParaRPr lang="en-US" dirty="0" smtClean="0"/>
          </a:p>
        </p:txBody>
      </p:sp>
      <p:pic>
        <p:nvPicPr>
          <p:cNvPr id="4" name="result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27389" y="194661"/>
            <a:ext cx="1777553" cy="163984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9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endParaRPr lang="nl-NL" dirty="0"/>
          </a:p>
        </p:txBody>
      </p:sp>
      <p:sp>
        <p:nvSpPr>
          <p:cNvPr id="3" name="Rectangle 2"/>
          <p:cNvSpPr/>
          <p:nvPr/>
        </p:nvSpPr>
        <p:spPr>
          <a:xfrm>
            <a:off x="488182" y="1333801"/>
            <a:ext cx="92490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2400" dirty="0">
                <a:solidFill>
                  <a:schemeClr val="tx2"/>
                </a:solidFill>
              </a:rPr>
              <a:t>Combine </a:t>
            </a:r>
            <a:r>
              <a:rPr lang="nl-NL" sz="2400" dirty="0" smtClean="0">
                <a:solidFill>
                  <a:schemeClr val="tx2"/>
                </a:solidFill>
              </a:rPr>
              <a:t>data </a:t>
            </a:r>
            <a:r>
              <a:rPr lang="nl-NL" sz="2400" dirty="0" err="1">
                <a:solidFill>
                  <a:schemeClr val="tx2"/>
                </a:solidFill>
              </a:rPr>
              <a:t>from</a:t>
            </a:r>
            <a:r>
              <a:rPr lang="nl-NL" sz="2400" dirty="0">
                <a:solidFill>
                  <a:schemeClr val="tx2"/>
                </a:solidFill>
              </a:rPr>
              <a:t> .nl </a:t>
            </a:r>
            <a:r>
              <a:rPr lang="nl-NL" sz="2400" dirty="0" err="1">
                <a:solidFill>
                  <a:schemeClr val="tx2"/>
                </a:solidFill>
              </a:rPr>
              <a:t>authoritative</a:t>
            </a:r>
            <a:r>
              <a:rPr lang="nl-NL" sz="2400" dirty="0">
                <a:solidFill>
                  <a:schemeClr val="tx2"/>
                </a:solidFill>
              </a:rPr>
              <a:t> name server </a:t>
            </a:r>
            <a:r>
              <a:rPr lang="nl-NL" sz="2400" dirty="0" err="1" smtClean="0">
                <a:solidFill>
                  <a:schemeClr val="tx2"/>
                </a:solidFill>
              </a:rPr>
              <a:t>with</a:t>
            </a:r>
            <a:r>
              <a:rPr lang="nl-NL" sz="2400" dirty="0" smtClean="0">
                <a:solidFill>
                  <a:schemeClr val="tx2"/>
                </a:solidFill>
              </a:rPr>
              <a:t> scans </a:t>
            </a:r>
            <a:r>
              <a:rPr lang="nl-NL" sz="2400" dirty="0">
                <a:solidFill>
                  <a:schemeClr val="tx2"/>
                </a:solidFill>
              </a:rPr>
              <a:t>of the complete .nl zone </a:t>
            </a:r>
            <a:r>
              <a:rPr lang="nl-NL" sz="2400" dirty="0" err="1">
                <a:solidFill>
                  <a:schemeClr val="tx2"/>
                </a:solidFill>
              </a:rPr>
              <a:t>and</a:t>
            </a:r>
            <a:r>
              <a:rPr lang="nl-NL" sz="2400" dirty="0">
                <a:solidFill>
                  <a:schemeClr val="tx2"/>
                </a:solidFill>
              </a:rPr>
              <a:t> ISP data</a:t>
            </a:r>
            <a:r>
              <a:rPr lang="nl-NL" sz="2400" dirty="0" smtClean="0">
                <a:solidFill>
                  <a:schemeClr val="tx2"/>
                </a:solidFill>
              </a:rPr>
              <a:t>.</a:t>
            </a:r>
            <a:endParaRPr lang="nl-NL" sz="24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chemeClr val="tx2"/>
                </a:solidFill>
              </a:rPr>
              <a:t>Get data </a:t>
            </a:r>
            <a:r>
              <a:rPr lang="nl-NL" sz="2400" dirty="0" err="1" smtClean="0">
                <a:solidFill>
                  <a:schemeClr val="tx2"/>
                </a:solidFill>
              </a:rPr>
              <a:t>from</a:t>
            </a:r>
            <a:r>
              <a:rPr lang="nl-NL" sz="2400" dirty="0" smtClean="0">
                <a:solidFill>
                  <a:schemeClr val="tx2"/>
                </a:solidFill>
              </a:rPr>
              <a:t> </a:t>
            </a:r>
            <a:r>
              <a:rPr lang="nl-NL" sz="2400" dirty="0">
                <a:solidFill>
                  <a:schemeClr val="tx2"/>
                </a:solidFill>
              </a:rPr>
              <a:t>more name servers </a:t>
            </a:r>
            <a:r>
              <a:rPr lang="nl-NL" sz="2400" dirty="0" err="1" smtClean="0">
                <a:solidFill>
                  <a:schemeClr val="tx2"/>
                </a:solidFill>
              </a:rPr>
              <a:t>and</a:t>
            </a:r>
            <a:r>
              <a:rPr lang="nl-NL" sz="2400" dirty="0" smtClean="0">
                <a:solidFill>
                  <a:schemeClr val="tx2"/>
                </a:solidFill>
              </a:rPr>
              <a:t> resolvers</a:t>
            </a:r>
            <a:endParaRPr lang="nl-NL" sz="24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 err="1" smtClean="0">
                <a:solidFill>
                  <a:schemeClr val="tx2"/>
                </a:solidFill>
              </a:rPr>
              <a:t>Expand</a:t>
            </a:r>
            <a:r>
              <a:rPr lang="nl-NL" sz="2400" dirty="0" smtClean="0">
                <a:solidFill>
                  <a:schemeClr val="tx2"/>
                </a:solidFill>
              </a:rPr>
              <a:t> Open </a:t>
            </a:r>
            <a:r>
              <a:rPr lang="nl-NL" sz="2400" dirty="0">
                <a:solidFill>
                  <a:schemeClr val="tx2"/>
                </a:solidFill>
              </a:rPr>
              <a:t>D</a:t>
            </a:r>
            <a:r>
              <a:rPr lang="nl-NL" sz="2400" dirty="0" smtClean="0">
                <a:solidFill>
                  <a:schemeClr val="tx2"/>
                </a:solidFill>
              </a:rPr>
              <a:t>ata </a:t>
            </a:r>
            <a:r>
              <a:rPr lang="nl-NL" sz="2400" dirty="0">
                <a:solidFill>
                  <a:schemeClr val="tx2"/>
                </a:solidFill>
              </a:rPr>
              <a:t>program</a:t>
            </a: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8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DNS Data @SIDN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nl-NL" sz="2000" dirty="0" smtClean="0"/>
          </a:p>
          <a:p>
            <a:pPr marL="285750" indent="-285750">
              <a:buFont typeface="Arial" charset="0"/>
              <a:buChar char="•"/>
            </a:pPr>
            <a:r>
              <a:rPr lang="nl-NL" sz="2400" dirty="0" smtClean="0"/>
              <a:t>&gt; 3.1 </a:t>
            </a:r>
            <a:r>
              <a:rPr lang="nl-NL" sz="2400" dirty="0" err="1" smtClean="0"/>
              <a:t>million</a:t>
            </a:r>
            <a:r>
              <a:rPr lang="nl-NL" sz="2400" dirty="0" smtClean="0"/>
              <a:t> </a:t>
            </a:r>
            <a:r>
              <a:rPr lang="nl-NL" sz="2400" dirty="0" err="1" smtClean="0"/>
              <a:t>distinct</a:t>
            </a:r>
            <a:r>
              <a:rPr lang="nl-NL" sz="2400" dirty="0" smtClean="0"/>
              <a:t> resolvers</a:t>
            </a:r>
          </a:p>
          <a:p>
            <a:pPr marL="285750" indent="-285750">
              <a:buFont typeface="Arial" charset="0"/>
              <a:buChar char="•"/>
            </a:pPr>
            <a:endParaRPr lang="nl-NL" sz="2400" dirty="0" smtClean="0"/>
          </a:p>
          <a:p>
            <a:pPr marL="285750" indent="-285750">
              <a:buFont typeface="Arial" charset="0"/>
              <a:buChar char="•"/>
            </a:pPr>
            <a:r>
              <a:rPr lang="nl-NL" sz="2400" dirty="0" smtClean="0"/>
              <a:t>&gt; 1.3 </a:t>
            </a:r>
            <a:r>
              <a:rPr lang="nl-NL" sz="2400" dirty="0" err="1" smtClean="0"/>
              <a:t>billion</a:t>
            </a:r>
            <a:r>
              <a:rPr lang="nl-NL" sz="2400" dirty="0" smtClean="0"/>
              <a:t> query's </a:t>
            </a:r>
            <a:r>
              <a:rPr lang="nl-NL" sz="2400" dirty="0" err="1" smtClean="0"/>
              <a:t>daily</a:t>
            </a:r>
            <a:endParaRPr lang="nl-NL" sz="2400" dirty="0" smtClean="0"/>
          </a:p>
          <a:p>
            <a:pPr marL="285750" indent="-285750">
              <a:buFont typeface="Arial" charset="0"/>
              <a:buChar char="•"/>
            </a:pPr>
            <a:endParaRPr lang="nl-NL" sz="2400" dirty="0" smtClean="0"/>
          </a:p>
          <a:p>
            <a:pPr marL="285750" indent="-285750">
              <a:buFont typeface="Arial" charset="0"/>
              <a:buChar char="•"/>
            </a:pPr>
            <a:r>
              <a:rPr lang="nl-NL" sz="2400" dirty="0" smtClean="0"/>
              <a:t>&gt; 300 GB of PCAP data </a:t>
            </a:r>
            <a:r>
              <a:rPr lang="nl-NL" sz="2400" dirty="0" err="1" smtClean="0"/>
              <a:t>daily</a:t>
            </a:r>
            <a:endParaRPr lang="nl-NL" sz="2400" dirty="0" smtClean="0"/>
          </a:p>
          <a:p>
            <a:pPr marL="285750" indent="-285750">
              <a:buFont typeface="Arial" charset="0"/>
              <a:buChar char="•"/>
            </a:pP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29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Feedback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lvl="1" indent="0">
              <a:buNone/>
            </a:pPr>
            <a:endParaRPr lang="nl-NL" sz="2000" dirty="0" smtClean="0"/>
          </a:p>
          <a:p>
            <a:pPr marL="0" lvl="1" indent="0">
              <a:buNone/>
            </a:pPr>
            <a:r>
              <a:rPr lang="nl-NL" sz="2000" dirty="0" smtClean="0"/>
              <a:t>Maarten </a:t>
            </a:r>
            <a:r>
              <a:rPr lang="nl-NL" sz="2000" dirty="0" err="1" smtClean="0"/>
              <a:t>Wullink</a:t>
            </a:r>
            <a:endParaRPr lang="nl-NL" sz="2000" dirty="0"/>
          </a:p>
          <a:p>
            <a:pPr marL="0" lvl="1" indent="0">
              <a:buNone/>
            </a:pPr>
            <a:r>
              <a:rPr lang="nl-NL" sz="2000" dirty="0" smtClean="0"/>
              <a:t>Senior Research </a:t>
            </a:r>
            <a:r>
              <a:rPr lang="nl-NL" dirty="0"/>
              <a:t>E</a:t>
            </a:r>
            <a:r>
              <a:rPr lang="nl-NL" sz="2000" dirty="0" smtClean="0"/>
              <a:t>ngineer</a:t>
            </a:r>
            <a:endParaRPr lang="nl-NL" sz="2000" dirty="0"/>
          </a:p>
          <a:p>
            <a:pPr marL="0" lvl="1" indent="0">
              <a:buNone/>
            </a:pPr>
            <a:r>
              <a:rPr lang="nl-NL" dirty="0" err="1"/>
              <a:t>m</a:t>
            </a:r>
            <a:r>
              <a:rPr lang="nl-NL" sz="2000" dirty="0" err="1" smtClean="0"/>
              <a:t>aarten.wullink@sidn.nl</a:t>
            </a:r>
            <a:endParaRPr lang="nl-NL" sz="2000" dirty="0"/>
          </a:p>
          <a:p>
            <a:pPr marL="0" lvl="1" indent="0">
              <a:buNone/>
            </a:pPr>
            <a:r>
              <a:rPr lang="nl-NL" sz="2000" dirty="0" smtClean="0"/>
              <a:t>      @</a:t>
            </a:r>
            <a:r>
              <a:rPr lang="nl-NL" dirty="0" err="1" smtClean="0"/>
              <a:t>wulliak</a:t>
            </a:r>
            <a:endParaRPr lang="nl-NL" sz="2000" dirty="0"/>
          </a:p>
          <a:p>
            <a:pPr marL="0" lvl="1" indent="0">
              <a:buNone/>
            </a:pPr>
            <a:endParaRPr lang="nl-NL" sz="2000" dirty="0" smtClean="0"/>
          </a:p>
          <a:p>
            <a:pPr marL="0" lvl="1" indent="0">
              <a:buNone/>
            </a:pPr>
            <a:r>
              <a:rPr lang="nl-NL" sz="2000" dirty="0" err="1" smtClean="0"/>
              <a:t>www.sidnlabs.nl</a:t>
            </a:r>
            <a:endParaRPr lang="nl-NL" sz="2000" dirty="0"/>
          </a:p>
          <a:p>
            <a:pPr marL="0" lvl="1" indent="0">
              <a:buNone/>
            </a:pPr>
            <a:endParaRPr lang="nl-NL" sz="2000" dirty="0"/>
          </a:p>
        </p:txBody>
      </p:sp>
      <p:pic>
        <p:nvPicPr>
          <p:cNvPr id="3" name="Afbeelding 2" descr="Twitter_logo_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5" y="2799990"/>
            <a:ext cx="385736" cy="313601"/>
          </a:xfrm>
          <a:prstGeom prst="rect">
            <a:avLst/>
          </a:prstGeom>
        </p:spPr>
      </p:pic>
      <p:pic>
        <p:nvPicPr>
          <p:cNvPr id="6" name="Picture 5" descr="Screen Shot 2015-09-03 at 09.12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94" y="1320800"/>
            <a:ext cx="6330506" cy="4038600"/>
          </a:xfrm>
          <a:prstGeom prst="rect">
            <a:avLst/>
          </a:prstGeom>
          <a:effectLst>
            <a:outerShdw blurRad="292100" dist="139700" dir="2700000" algn="tl" rotWithShape="0">
              <a:srgbClr val="000000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957116" y="5687965"/>
            <a:ext cx="2567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sz="2000" dirty="0" err="1">
                <a:solidFill>
                  <a:schemeClr val="tx2"/>
                </a:solidFill>
              </a:rPr>
              <a:t>stats.sidnlabs.nl</a:t>
            </a:r>
            <a:endParaRPr lang="nl-N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2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ENTRADA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2856" y="2008556"/>
            <a:ext cx="11410661" cy="3480576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l-NL" sz="2000" b="1" dirty="0" smtClean="0">
                <a:solidFill>
                  <a:srgbClr val="002154"/>
                </a:solidFill>
              </a:rPr>
              <a:t>Goal</a:t>
            </a:r>
            <a:r>
              <a:rPr lang="nl-NL" sz="2000" dirty="0" smtClean="0">
                <a:solidFill>
                  <a:srgbClr val="002154"/>
                </a:solidFill>
              </a:rPr>
              <a:t>: </a:t>
            </a:r>
            <a:r>
              <a:rPr lang="nl-NL" sz="2000" dirty="0">
                <a:solidFill>
                  <a:srgbClr val="002154"/>
                </a:solidFill>
              </a:rPr>
              <a:t>data-</a:t>
            </a:r>
            <a:r>
              <a:rPr lang="nl-NL" sz="2000" dirty="0" err="1">
                <a:solidFill>
                  <a:srgbClr val="002154"/>
                </a:solidFill>
              </a:rPr>
              <a:t>driven</a:t>
            </a:r>
            <a:r>
              <a:rPr lang="nl-NL" sz="2000" dirty="0">
                <a:solidFill>
                  <a:srgbClr val="002154"/>
                </a:solidFill>
              </a:rPr>
              <a:t>  </a:t>
            </a:r>
            <a:r>
              <a:rPr lang="nl-NL" sz="2000" dirty="0" err="1">
                <a:solidFill>
                  <a:srgbClr val="002154"/>
                </a:solidFill>
              </a:rPr>
              <a:t>improved</a:t>
            </a:r>
            <a:r>
              <a:rPr lang="nl-NL" sz="2000" dirty="0">
                <a:solidFill>
                  <a:srgbClr val="002154"/>
                </a:solidFill>
              </a:rPr>
              <a:t> security &amp; </a:t>
            </a:r>
            <a:r>
              <a:rPr lang="nl-NL" sz="2000" dirty="0" err="1">
                <a:solidFill>
                  <a:srgbClr val="002154"/>
                </a:solidFill>
              </a:rPr>
              <a:t>stability</a:t>
            </a:r>
            <a:r>
              <a:rPr lang="nl-NL" sz="2000" dirty="0">
                <a:solidFill>
                  <a:srgbClr val="002154"/>
                </a:solidFill>
              </a:rPr>
              <a:t> of .nl</a:t>
            </a:r>
            <a:endParaRPr lang="nl-NL" sz="2000" dirty="0" smtClean="0">
              <a:solidFill>
                <a:srgbClr val="00215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2000" b="1" dirty="0" err="1" smtClean="0">
                <a:solidFill>
                  <a:srgbClr val="002154"/>
                </a:solidFill>
              </a:rPr>
              <a:t>Problem</a:t>
            </a:r>
            <a:r>
              <a:rPr lang="nl-NL" sz="2000" dirty="0">
                <a:solidFill>
                  <a:srgbClr val="002154"/>
                </a:solidFill>
              </a:rPr>
              <a:t>: </a:t>
            </a:r>
            <a:r>
              <a:rPr lang="nl-NL" sz="2000" dirty="0" err="1">
                <a:solidFill>
                  <a:srgbClr val="002154"/>
                </a:solidFill>
              </a:rPr>
              <a:t>Existing</a:t>
            </a:r>
            <a:r>
              <a:rPr lang="nl-NL" sz="2000" dirty="0">
                <a:solidFill>
                  <a:srgbClr val="002154"/>
                </a:solidFill>
              </a:rPr>
              <a:t> </a:t>
            </a:r>
            <a:r>
              <a:rPr lang="nl-NL" sz="2000" dirty="0" err="1">
                <a:solidFill>
                  <a:srgbClr val="002154"/>
                </a:solidFill>
              </a:rPr>
              <a:t>solutions</a:t>
            </a:r>
            <a:r>
              <a:rPr lang="nl-NL" sz="2000" dirty="0">
                <a:solidFill>
                  <a:srgbClr val="002154"/>
                </a:solidFill>
              </a:rPr>
              <a:t> </a:t>
            </a:r>
            <a:r>
              <a:rPr lang="nl-NL" sz="2000" dirty="0" err="1">
                <a:solidFill>
                  <a:srgbClr val="002154"/>
                </a:solidFill>
              </a:rPr>
              <a:t>for</a:t>
            </a:r>
            <a:r>
              <a:rPr lang="nl-NL" sz="2000" dirty="0">
                <a:solidFill>
                  <a:srgbClr val="002154"/>
                </a:solidFill>
              </a:rPr>
              <a:t> </a:t>
            </a:r>
            <a:r>
              <a:rPr lang="nl-NL" sz="2000" dirty="0" err="1">
                <a:solidFill>
                  <a:srgbClr val="002154"/>
                </a:solidFill>
              </a:rPr>
              <a:t>analyzing</a:t>
            </a:r>
            <a:r>
              <a:rPr lang="nl-NL" sz="2000" dirty="0">
                <a:solidFill>
                  <a:srgbClr val="002154"/>
                </a:solidFill>
              </a:rPr>
              <a:t> </a:t>
            </a:r>
            <a:r>
              <a:rPr lang="nl-NL" sz="2000" dirty="0" err="1" smtClean="0">
                <a:solidFill>
                  <a:srgbClr val="002154"/>
                </a:solidFill>
              </a:rPr>
              <a:t>network</a:t>
            </a:r>
            <a:r>
              <a:rPr lang="nl-NL" sz="2000" dirty="0" smtClean="0">
                <a:solidFill>
                  <a:srgbClr val="002154"/>
                </a:solidFill>
              </a:rPr>
              <a:t> data </a:t>
            </a:r>
            <a:r>
              <a:rPr lang="nl-NL" sz="2000" dirty="0">
                <a:solidFill>
                  <a:srgbClr val="002154"/>
                </a:solidFill>
              </a:rPr>
              <a:t>do </a:t>
            </a:r>
            <a:r>
              <a:rPr lang="nl-NL" sz="2000" dirty="0" err="1">
                <a:solidFill>
                  <a:srgbClr val="002154"/>
                </a:solidFill>
              </a:rPr>
              <a:t>not</a:t>
            </a:r>
            <a:r>
              <a:rPr lang="nl-NL" sz="2000" dirty="0">
                <a:solidFill>
                  <a:srgbClr val="002154"/>
                </a:solidFill>
              </a:rPr>
              <a:t> </a:t>
            </a:r>
            <a:r>
              <a:rPr lang="nl-NL" sz="2000" dirty="0" err="1">
                <a:solidFill>
                  <a:srgbClr val="002154"/>
                </a:solidFill>
              </a:rPr>
              <a:t>work</a:t>
            </a:r>
            <a:r>
              <a:rPr lang="nl-NL" sz="2000" dirty="0">
                <a:solidFill>
                  <a:srgbClr val="002154"/>
                </a:solidFill>
              </a:rPr>
              <a:t> well </a:t>
            </a:r>
            <a:r>
              <a:rPr lang="nl-NL" sz="2000" dirty="0" err="1">
                <a:solidFill>
                  <a:srgbClr val="002154"/>
                </a:solidFill>
              </a:rPr>
              <a:t>with</a:t>
            </a:r>
            <a:r>
              <a:rPr lang="nl-NL" sz="2000" dirty="0">
                <a:solidFill>
                  <a:srgbClr val="002154"/>
                </a:solidFill>
              </a:rPr>
              <a:t> large datasets </a:t>
            </a:r>
            <a:r>
              <a:rPr lang="nl-NL" sz="2000" dirty="0" err="1">
                <a:solidFill>
                  <a:srgbClr val="002154"/>
                </a:solidFill>
              </a:rPr>
              <a:t>and</a:t>
            </a:r>
            <a:r>
              <a:rPr lang="nl-NL" sz="2000" dirty="0">
                <a:solidFill>
                  <a:srgbClr val="002154"/>
                </a:solidFill>
              </a:rPr>
              <a:t> have </a:t>
            </a:r>
            <a:r>
              <a:rPr lang="nl-NL" sz="2000" dirty="0" err="1">
                <a:solidFill>
                  <a:srgbClr val="002154"/>
                </a:solidFill>
              </a:rPr>
              <a:t>limited</a:t>
            </a:r>
            <a:r>
              <a:rPr lang="nl-NL" sz="2000" dirty="0">
                <a:solidFill>
                  <a:srgbClr val="002154"/>
                </a:solidFill>
              </a:rPr>
              <a:t> </a:t>
            </a:r>
            <a:r>
              <a:rPr lang="nl-NL" sz="2000" dirty="0" err="1">
                <a:solidFill>
                  <a:srgbClr val="002154"/>
                </a:solidFill>
              </a:rPr>
              <a:t>analytical</a:t>
            </a:r>
            <a:r>
              <a:rPr lang="nl-NL" sz="2000" dirty="0">
                <a:solidFill>
                  <a:srgbClr val="002154"/>
                </a:solidFill>
              </a:rPr>
              <a:t> </a:t>
            </a:r>
            <a:r>
              <a:rPr lang="nl-NL" sz="2000" dirty="0" err="1">
                <a:solidFill>
                  <a:srgbClr val="002154"/>
                </a:solidFill>
              </a:rPr>
              <a:t>capabilities</a:t>
            </a:r>
            <a:r>
              <a:rPr lang="nl-NL" sz="2000" dirty="0" smtClean="0">
                <a:solidFill>
                  <a:srgbClr val="002154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nl-NL" sz="2000" b="1" dirty="0" err="1">
                <a:solidFill>
                  <a:srgbClr val="002154"/>
                </a:solidFill>
              </a:rPr>
              <a:t>Main</a:t>
            </a:r>
            <a:r>
              <a:rPr lang="nl-NL" sz="2000" b="1" dirty="0">
                <a:solidFill>
                  <a:srgbClr val="002154"/>
                </a:solidFill>
              </a:rPr>
              <a:t> </a:t>
            </a:r>
            <a:r>
              <a:rPr lang="nl-NL" sz="2000" b="1" dirty="0" err="1">
                <a:solidFill>
                  <a:srgbClr val="002154"/>
                </a:solidFill>
              </a:rPr>
              <a:t>requirement</a:t>
            </a:r>
            <a:r>
              <a:rPr lang="nl-NL" sz="2000" dirty="0">
                <a:solidFill>
                  <a:srgbClr val="002154"/>
                </a:solidFill>
              </a:rPr>
              <a:t>: high-performance, </a:t>
            </a:r>
            <a:r>
              <a:rPr lang="nl-NL" sz="2000" dirty="0" err="1">
                <a:solidFill>
                  <a:srgbClr val="002154"/>
                </a:solidFill>
              </a:rPr>
              <a:t>near</a:t>
            </a:r>
            <a:r>
              <a:rPr lang="nl-NL" sz="2000" dirty="0">
                <a:solidFill>
                  <a:srgbClr val="002154"/>
                </a:solidFill>
              </a:rPr>
              <a:t> real-time data </a:t>
            </a:r>
            <a:r>
              <a:rPr lang="nl-NL" sz="2000" dirty="0" smtClean="0">
                <a:solidFill>
                  <a:srgbClr val="002154"/>
                </a:solidFill>
              </a:rPr>
              <a:t>warehouse</a:t>
            </a:r>
            <a:endParaRPr lang="nl-NL" sz="2000" dirty="0">
              <a:solidFill>
                <a:srgbClr val="00215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2000" b="1" dirty="0">
                <a:solidFill>
                  <a:srgbClr val="002154"/>
                </a:solidFill>
              </a:rPr>
              <a:t>Approach</a:t>
            </a:r>
            <a:r>
              <a:rPr lang="nl-NL" sz="2000" dirty="0">
                <a:solidFill>
                  <a:srgbClr val="002154"/>
                </a:solidFill>
              </a:rPr>
              <a:t>: </a:t>
            </a:r>
            <a:r>
              <a:rPr lang="nl-NL" sz="2000" dirty="0" err="1">
                <a:solidFill>
                  <a:srgbClr val="002154"/>
                </a:solidFill>
              </a:rPr>
              <a:t>avoid</a:t>
            </a:r>
            <a:r>
              <a:rPr lang="nl-NL" sz="2000" dirty="0">
                <a:solidFill>
                  <a:srgbClr val="002154"/>
                </a:solidFill>
              </a:rPr>
              <a:t> </a:t>
            </a:r>
            <a:r>
              <a:rPr lang="nl-NL" sz="2000" dirty="0" err="1">
                <a:solidFill>
                  <a:srgbClr val="002154"/>
                </a:solidFill>
              </a:rPr>
              <a:t>expensive</a:t>
            </a:r>
            <a:r>
              <a:rPr lang="nl-NL" sz="2000" dirty="0">
                <a:solidFill>
                  <a:srgbClr val="002154"/>
                </a:solidFill>
              </a:rPr>
              <a:t> </a:t>
            </a:r>
            <a:r>
              <a:rPr lang="nl-NL" sz="2000" dirty="0" err="1">
                <a:solidFill>
                  <a:srgbClr val="002154"/>
                </a:solidFill>
              </a:rPr>
              <a:t>pcap</a:t>
            </a:r>
            <a:r>
              <a:rPr lang="nl-NL" sz="2000" dirty="0">
                <a:solidFill>
                  <a:srgbClr val="002154"/>
                </a:solidFill>
              </a:rPr>
              <a:t> analysis:</a:t>
            </a:r>
          </a:p>
          <a:p>
            <a:pPr lvl="2"/>
            <a:r>
              <a:rPr lang="nl-NL" sz="2000" dirty="0">
                <a:solidFill>
                  <a:srgbClr val="002154"/>
                </a:solidFill>
              </a:rPr>
              <a:t>   </a:t>
            </a:r>
            <a:r>
              <a:rPr lang="nl-NL" sz="2000" dirty="0" err="1" smtClean="0">
                <a:solidFill>
                  <a:srgbClr val="002154"/>
                </a:solidFill>
              </a:rPr>
              <a:t>Convert</a:t>
            </a:r>
            <a:r>
              <a:rPr lang="nl-NL" sz="2000" dirty="0" smtClean="0">
                <a:solidFill>
                  <a:srgbClr val="002154"/>
                </a:solidFill>
              </a:rPr>
              <a:t> </a:t>
            </a:r>
            <a:r>
              <a:rPr lang="nl-NL" sz="2000" dirty="0" err="1" smtClean="0">
                <a:solidFill>
                  <a:srgbClr val="002154"/>
                </a:solidFill>
              </a:rPr>
              <a:t>pcap</a:t>
            </a:r>
            <a:r>
              <a:rPr lang="nl-NL" sz="2000" dirty="0" smtClean="0">
                <a:solidFill>
                  <a:srgbClr val="002154"/>
                </a:solidFill>
              </a:rPr>
              <a:t> data </a:t>
            </a:r>
            <a:r>
              <a:rPr lang="nl-NL" sz="2000" dirty="0" err="1">
                <a:solidFill>
                  <a:srgbClr val="002154"/>
                </a:solidFill>
              </a:rPr>
              <a:t>to</a:t>
            </a:r>
            <a:r>
              <a:rPr lang="nl-NL" sz="2000" dirty="0">
                <a:solidFill>
                  <a:srgbClr val="002154"/>
                </a:solidFill>
              </a:rPr>
              <a:t> a performance-</a:t>
            </a:r>
            <a:r>
              <a:rPr lang="nl-NL" sz="2000" dirty="0" err="1">
                <a:solidFill>
                  <a:srgbClr val="002154"/>
                </a:solidFill>
              </a:rPr>
              <a:t>optimized</a:t>
            </a:r>
            <a:r>
              <a:rPr lang="nl-NL" sz="2000" dirty="0">
                <a:solidFill>
                  <a:srgbClr val="002154"/>
                </a:solidFill>
              </a:rPr>
              <a:t> format (</a:t>
            </a:r>
            <a:r>
              <a:rPr lang="nl-NL" sz="2000" dirty="0" err="1">
                <a:solidFill>
                  <a:srgbClr val="002154"/>
                </a:solidFill>
              </a:rPr>
              <a:t>key</a:t>
            </a:r>
            <a:r>
              <a:rPr lang="nl-NL" sz="2000" dirty="0">
                <a:solidFill>
                  <a:srgbClr val="002154"/>
                </a:solidFill>
              </a:rPr>
              <a:t>)</a:t>
            </a:r>
          </a:p>
          <a:p>
            <a:pPr lvl="2"/>
            <a:r>
              <a:rPr lang="nl-NL" sz="2000" dirty="0">
                <a:solidFill>
                  <a:srgbClr val="002154"/>
                </a:solidFill>
              </a:rPr>
              <a:t>   </a:t>
            </a:r>
            <a:r>
              <a:rPr lang="nl-NL" sz="2000" dirty="0" err="1" smtClean="0">
                <a:solidFill>
                  <a:srgbClr val="002154"/>
                </a:solidFill>
              </a:rPr>
              <a:t>Perform</a:t>
            </a:r>
            <a:r>
              <a:rPr lang="nl-NL" sz="2000" dirty="0" smtClean="0">
                <a:solidFill>
                  <a:srgbClr val="002154"/>
                </a:solidFill>
              </a:rPr>
              <a:t> </a:t>
            </a:r>
            <a:r>
              <a:rPr lang="nl-NL" sz="2000" dirty="0">
                <a:solidFill>
                  <a:srgbClr val="002154"/>
                </a:solidFill>
              </a:rPr>
              <a:t>analysis </a:t>
            </a:r>
            <a:r>
              <a:rPr lang="nl-NL" sz="2000" dirty="0" err="1">
                <a:solidFill>
                  <a:srgbClr val="002154"/>
                </a:solidFill>
              </a:rPr>
              <a:t>with</a:t>
            </a:r>
            <a:r>
              <a:rPr lang="nl-NL" sz="2000" dirty="0">
                <a:solidFill>
                  <a:srgbClr val="002154"/>
                </a:solidFill>
              </a:rPr>
              <a:t> tools/engines </a:t>
            </a:r>
            <a:r>
              <a:rPr lang="nl-NL" sz="2000" dirty="0" err="1">
                <a:solidFill>
                  <a:srgbClr val="002154"/>
                </a:solidFill>
              </a:rPr>
              <a:t>that</a:t>
            </a:r>
            <a:r>
              <a:rPr lang="nl-NL" sz="2000" dirty="0">
                <a:solidFill>
                  <a:srgbClr val="002154"/>
                </a:solidFill>
              </a:rPr>
              <a:t> </a:t>
            </a:r>
            <a:r>
              <a:rPr lang="nl-NL" sz="2000" dirty="0" err="1">
                <a:solidFill>
                  <a:srgbClr val="002154"/>
                </a:solidFill>
              </a:rPr>
              <a:t>leverage</a:t>
            </a:r>
            <a:r>
              <a:rPr lang="nl-NL" sz="2000" dirty="0">
                <a:solidFill>
                  <a:srgbClr val="002154"/>
                </a:solidFill>
              </a:rPr>
              <a:t> </a:t>
            </a:r>
            <a:r>
              <a:rPr lang="nl-NL" sz="2000" dirty="0" err="1">
                <a:solidFill>
                  <a:srgbClr val="002154"/>
                </a:solidFill>
              </a:rPr>
              <a:t>that</a:t>
            </a:r>
            <a:endParaRPr lang="nl-NL" sz="2000" dirty="0">
              <a:solidFill>
                <a:srgbClr val="00215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132" y="879935"/>
            <a:ext cx="8728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>
                <a:solidFill>
                  <a:srgbClr val="002154"/>
                </a:solidFill>
              </a:rPr>
              <a:t>ENhanced</a:t>
            </a:r>
            <a:r>
              <a:rPr lang="nl-NL" b="1" dirty="0">
                <a:solidFill>
                  <a:srgbClr val="002154"/>
                </a:solidFill>
              </a:rPr>
              <a:t> Top-Level Domain </a:t>
            </a:r>
            <a:r>
              <a:rPr lang="nl-NL" b="1" dirty="0" err="1">
                <a:solidFill>
                  <a:srgbClr val="002154"/>
                </a:solidFill>
              </a:rPr>
              <a:t>Resilience</a:t>
            </a:r>
            <a:r>
              <a:rPr lang="nl-NL" b="1" dirty="0">
                <a:solidFill>
                  <a:srgbClr val="002154"/>
                </a:solidFill>
              </a:rPr>
              <a:t> </a:t>
            </a:r>
            <a:r>
              <a:rPr lang="nl-NL" b="1" dirty="0" err="1">
                <a:solidFill>
                  <a:srgbClr val="002154"/>
                </a:solidFill>
              </a:rPr>
              <a:t>through</a:t>
            </a:r>
            <a:r>
              <a:rPr lang="nl-NL" b="1" dirty="0">
                <a:solidFill>
                  <a:srgbClr val="002154"/>
                </a:solidFill>
              </a:rPr>
              <a:t> Advanced Data Analysis </a:t>
            </a:r>
            <a:endParaRPr lang="en-US" dirty="0">
              <a:solidFill>
                <a:srgbClr val="002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9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 defTabSz="249079">
              <a:spcBef>
                <a:spcPts val="1923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000" dirty="0" smtClean="0">
                <a:solidFill>
                  <a:srgbClr val="002154"/>
                </a:solidFill>
              </a:rPr>
              <a:t>SQL </a:t>
            </a:r>
            <a:r>
              <a:rPr lang="nl-NL" sz="2000" dirty="0">
                <a:solidFill>
                  <a:srgbClr val="002154"/>
                </a:solidFill>
              </a:rPr>
              <a:t>support</a:t>
            </a:r>
          </a:p>
          <a:p>
            <a:pPr marL="342900" indent="-342900" defTabSz="249079">
              <a:spcBef>
                <a:spcPts val="1923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000" dirty="0" err="1" smtClean="0">
                <a:solidFill>
                  <a:srgbClr val="002154"/>
                </a:solidFill>
              </a:rPr>
              <a:t>Scalability</a:t>
            </a:r>
            <a:endParaRPr lang="nl-NL" sz="2000" dirty="0" smtClean="0">
              <a:solidFill>
                <a:srgbClr val="002154"/>
              </a:solidFill>
            </a:endParaRPr>
          </a:p>
          <a:p>
            <a:pPr marL="342900" indent="-342900" defTabSz="249079">
              <a:spcBef>
                <a:spcPts val="1923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000" dirty="0" smtClean="0">
                <a:solidFill>
                  <a:srgbClr val="002154"/>
                </a:solidFill>
              </a:rPr>
              <a:t>High performance</a:t>
            </a:r>
          </a:p>
          <a:p>
            <a:pPr marL="342900" indent="-342900" defTabSz="249079">
              <a:spcBef>
                <a:spcPts val="1923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000" dirty="0" err="1">
                <a:solidFill>
                  <a:srgbClr val="002154"/>
                </a:solidFill>
              </a:rPr>
              <a:t>Capacity</a:t>
            </a:r>
            <a:r>
              <a:rPr lang="nl-NL" sz="2000" dirty="0">
                <a:solidFill>
                  <a:srgbClr val="002154"/>
                </a:solidFill>
              </a:rPr>
              <a:t> </a:t>
            </a:r>
            <a:r>
              <a:rPr lang="nl-NL" sz="2000" dirty="0" err="1">
                <a:solidFill>
                  <a:srgbClr val="002154"/>
                </a:solidFill>
              </a:rPr>
              <a:t>for</a:t>
            </a:r>
            <a:r>
              <a:rPr lang="nl-NL" sz="2000" dirty="0">
                <a:solidFill>
                  <a:srgbClr val="002154"/>
                </a:solidFill>
              </a:rPr>
              <a:t> &gt;1 </a:t>
            </a:r>
            <a:r>
              <a:rPr lang="nl-NL" sz="2000" dirty="0" err="1">
                <a:solidFill>
                  <a:srgbClr val="002154"/>
                </a:solidFill>
              </a:rPr>
              <a:t>year</a:t>
            </a:r>
            <a:r>
              <a:rPr lang="nl-NL" sz="2000" dirty="0">
                <a:solidFill>
                  <a:srgbClr val="002154"/>
                </a:solidFill>
              </a:rPr>
              <a:t> of DNS data</a:t>
            </a:r>
          </a:p>
          <a:p>
            <a:pPr marL="342900" indent="-342900" defTabSz="249079">
              <a:spcBef>
                <a:spcPts val="1923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000" dirty="0" err="1" smtClean="0">
                <a:solidFill>
                  <a:srgbClr val="002154"/>
                </a:solidFill>
              </a:rPr>
              <a:t>Extensibility</a:t>
            </a:r>
            <a:endParaRPr lang="nl-NL" sz="2000" dirty="0" smtClean="0">
              <a:solidFill>
                <a:srgbClr val="002154"/>
              </a:solidFill>
            </a:endParaRPr>
          </a:p>
          <a:p>
            <a:pPr marL="342900" indent="-342900" defTabSz="249079">
              <a:spcBef>
                <a:spcPts val="1923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000" dirty="0" err="1">
                <a:solidFill>
                  <a:srgbClr val="002154"/>
                </a:solidFill>
              </a:rPr>
              <a:t>Stability</a:t>
            </a:r>
            <a:endParaRPr lang="nl-NL" sz="2000" dirty="0" smtClean="0">
              <a:solidFill>
                <a:srgbClr val="002154"/>
              </a:solidFill>
            </a:endParaRPr>
          </a:p>
          <a:p>
            <a:pPr marL="342900" indent="-342900" defTabSz="249079">
              <a:spcBef>
                <a:spcPts val="1923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000" dirty="0" err="1" smtClean="0">
                <a:solidFill>
                  <a:srgbClr val="002154"/>
                </a:solidFill>
              </a:rPr>
              <a:t>Don’t</a:t>
            </a:r>
            <a:r>
              <a:rPr lang="nl-NL" sz="2000" dirty="0" smtClean="0">
                <a:solidFill>
                  <a:srgbClr val="002154"/>
                </a:solidFill>
              </a:rPr>
              <a:t> </a:t>
            </a:r>
            <a:r>
              <a:rPr lang="nl-NL" sz="2000" dirty="0" err="1" smtClean="0">
                <a:solidFill>
                  <a:srgbClr val="002154"/>
                </a:solidFill>
              </a:rPr>
              <a:t>spend</a:t>
            </a:r>
            <a:r>
              <a:rPr lang="nl-NL" sz="2000" dirty="0" smtClean="0">
                <a:solidFill>
                  <a:srgbClr val="002154"/>
                </a:solidFill>
              </a:rPr>
              <a:t> </a:t>
            </a:r>
            <a:r>
              <a:rPr lang="nl-NL" sz="2000" dirty="0" err="1" smtClean="0">
                <a:solidFill>
                  <a:srgbClr val="002154"/>
                </a:solidFill>
              </a:rPr>
              <a:t>too</a:t>
            </a:r>
            <a:r>
              <a:rPr lang="nl-NL" sz="2000" dirty="0" smtClean="0">
                <a:solidFill>
                  <a:srgbClr val="002154"/>
                </a:solidFill>
              </a:rPr>
              <a:t> </a:t>
            </a:r>
            <a:r>
              <a:rPr lang="nl-NL" sz="2000" dirty="0" err="1" smtClean="0">
                <a:solidFill>
                  <a:srgbClr val="002154"/>
                </a:solidFill>
              </a:rPr>
              <a:t>much</a:t>
            </a:r>
            <a:r>
              <a:rPr lang="nl-NL" sz="2000" dirty="0" smtClean="0">
                <a:solidFill>
                  <a:srgbClr val="002154"/>
                </a:solidFill>
              </a:rPr>
              <a:t> money!</a:t>
            </a:r>
            <a:endParaRPr lang="nl-NL" sz="2000" dirty="0">
              <a:solidFill>
                <a:srgbClr val="00215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Requirements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062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Query Engine Options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2857" y="1052736"/>
            <a:ext cx="6787648" cy="4983348"/>
          </a:xfrm>
        </p:spPr>
        <p:txBody>
          <a:bodyPr/>
          <a:lstStyle/>
          <a:p>
            <a:endParaRPr lang="nl-NL" sz="2000" dirty="0" smtClean="0"/>
          </a:p>
          <a:p>
            <a:r>
              <a:rPr lang="nl-NL" sz="2000" b="1" dirty="0" err="1" smtClean="0"/>
              <a:t>Evaluated</a:t>
            </a:r>
            <a:r>
              <a:rPr lang="nl-NL" sz="2000" b="1" dirty="0" smtClean="0"/>
              <a:t> SQL </a:t>
            </a:r>
            <a:r>
              <a:rPr lang="nl-NL" sz="2000" b="1" dirty="0" err="1" smtClean="0"/>
              <a:t>and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NoSQL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solutions</a:t>
            </a:r>
            <a:endParaRPr lang="nl-NL" sz="2000" b="1" dirty="0" smtClean="0"/>
          </a:p>
          <a:p>
            <a:endParaRPr lang="nl-NL" sz="2000" b="1" dirty="0" smtClean="0"/>
          </a:p>
          <a:p>
            <a:pPr marL="285750" indent="-285750">
              <a:buFont typeface="Arial"/>
              <a:buChar char="•"/>
            </a:pPr>
            <a:r>
              <a:rPr lang="nl-NL" sz="2000" dirty="0" err="1" smtClean="0"/>
              <a:t>Relational</a:t>
            </a:r>
            <a:r>
              <a:rPr lang="nl-NL" sz="2000" dirty="0" smtClean="0"/>
              <a:t> SQL (</a:t>
            </a:r>
            <a:r>
              <a:rPr lang="nl-NL" sz="2000" dirty="0" err="1" smtClean="0"/>
              <a:t>PostgreSQL</a:t>
            </a:r>
            <a:r>
              <a:rPr lang="nl-NL" sz="20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nl-NL" sz="2000" dirty="0" err="1" smtClean="0"/>
              <a:t>MongoDB</a:t>
            </a:r>
            <a:endParaRPr lang="nl-NL" sz="2000" dirty="0" smtClean="0"/>
          </a:p>
          <a:p>
            <a:pPr marL="285750" indent="-285750">
              <a:buFont typeface="Arial"/>
              <a:buChar char="•"/>
            </a:pPr>
            <a:r>
              <a:rPr lang="nl-NL" sz="2000" dirty="0" smtClean="0"/>
              <a:t>Cassandra</a:t>
            </a:r>
            <a:endParaRPr lang="nl-NL" sz="2000" dirty="0"/>
          </a:p>
          <a:p>
            <a:pPr marL="285750" indent="-285750">
              <a:buFont typeface="Arial"/>
              <a:buChar char="•"/>
            </a:pPr>
            <a:r>
              <a:rPr lang="nl-NL" sz="2000" dirty="0" err="1" smtClean="0"/>
              <a:t>Elasticsearch</a:t>
            </a:r>
            <a:endParaRPr lang="nl-NL" sz="2000" dirty="0" smtClean="0"/>
          </a:p>
          <a:p>
            <a:pPr marL="285750" indent="-285750">
              <a:buFont typeface="Arial"/>
              <a:buChar char="•"/>
            </a:pPr>
            <a:r>
              <a:rPr lang="nl-NL" sz="2000" dirty="0" err="1" smtClean="0"/>
              <a:t>Hadoop</a:t>
            </a:r>
            <a:r>
              <a:rPr lang="nl-NL" sz="2000" dirty="0" smtClean="0"/>
              <a:t> (HBASE + Apache </a:t>
            </a:r>
            <a:r>
              <a:rPr lang="nl-NL" sz="2000" dirty="0" smtClean="0"/>
              <a:t>Phoenix or </a:t>
            </a:r>
            <a:r>
              <a:rPr lang="nl-NL" sz="2000" dirty="0" err="1" smtClean="0"/>
              <a:t>Hive</a:t>
            </a:r>
            <a:r>
              <a:rPr lang="nl-NL" sz="2000" dirty="0" smtClean="0"/>
              <a:t>)</a:t>
            </a:r>
            <a:endParaRPr lang="nl-NL" sz="2000" dirty="0"/>
          </a:p>
          <a:p>
            <a:pPr marL="285750" indent="-285750">
              <a:buFont typeface="Arial"/>
              <a:buChar char="•"/>
            </a:pPr>
            <a:r>
              <a:rPr lang="nl-NL" sz="2000" dirty="0" smtClean="0"/>
              <a:t>SQL on </a:t>
            </a:r>
            <a:r>
              <a:rPr lang="nl-NL" sz="2000" dirty="0" err="1" smtClean="0"/>
              <a:t>Hadoop</a:t>
            </a:r>
            <a:r>
              <a:rPr lang="nl-NL" sz="2000" dirty="0" smtClean="0"/>
              <a:t> (HDFS + Impala + </a:t>
            </a:r>
            <a:r>
              <a:rPr lang="nl-NL" sz="2000" dirty="0" err="1" smtClean="0"/>
              <a:t>Parquet</a:t>
            </a:r>
            <a:r>
              <a:rPr lang="nl-NL" sz="2000" dirty="0" smtClean="0"/>
              <a:t>)</a:t>
            </a:r>
          </a:p>
          <a:p>
            <a:endParaRPr lang="nl-NL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789" y="1737353"/>
            <a:ext cx="3451137" cy="3142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831" y="913397"/>
            <a:ext cx="16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2154"/>
                </a:solidFill>
              </a:rPr>
              <a:t>Engines </a:t>
            </a:r>
            <a:r>
              <a:rPr lang="nl-NL" dirty="0" err="1">
                <a:solidFill>
                  <a:srgbClr val="002154"/>
                </a:solidFill>
              </a:rPr>
              <a:t>galore</a:t>
            </a:r>
            <a:r>
              <a:rPr lang="nl-NL" dirty="0">
                <a:solidFill>
                  <a:srgbClr val="002154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47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8007143" y="2148165"/>
            <a:ext cx="2799612" cy="363211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Hadoop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Node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N+2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45882" y="2145965"/>
            <a:ext cx="2799612" cy="363211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Hadoop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Node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N+1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11931" y="2143765"/>
            <a:ext cx="2799612" cy="363211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Hadoop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Node N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SQL on </a:t>
            </a:r>
            <a:r>
              <a:rPr lang="nl-NL" dirty="0" err="1" smtClean="0"/>
              <a:t>Hadoop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795" y="210839"/>
            <a:ext cx="1915683" cy="100518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176169" y="4967652"/>
            <a:ext cx="8339445" cy="64718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HDFS</a:t>
            </a:r>
            <a:endParaRPr lang="nl-NL" dirty="0"/>
          </a:p>
        </p:txBody>
      </p:sp>
      <p:sp>
        <p:nvSpPr>
          <p:cNvPr id="18" name="Rounded Rectangle 17"/>
          <p:cNvSpPr/>
          <p:nvPr/>
        </p:nvSpPr>
        <p:spPr>
          <a:xfrm>
            <a:off x="2206460" y="3911164"/>
            <a:ext cx="2222398" cy="64718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PARQUET</a:t>
            </a:r>
            <a:endParaRPr lang="nl-NL" dirty="0"/>
          </a:p>
        </p:txBody>
      </p:sp>
      <p:sp>
        <p:nvSpPr>
          <p:cNvPr id="19" name="Rounded Rectangle 18"/>
          <p:cNvSpPr/>
          <p:nvPr/>
        </p:nvSpPr>
        <p:spPr>
          <a:xfrm>
            <a:off x="2200117" y="2818042"/>
            <a:ext cx="2222398" cy="64718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IMPALA</a:t>
            </a:r>
            <a:endParaRPr lang="nl-NL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270068" y="3113238"/>
            <a:ext cx="914995" cy="136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359923" y="3489169"/>
            <a:ext cx="5868" cy="4215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365791" y="4545183"/>
            <a:ext cx="5868" cy="4215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guest-51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6127" y="2567283"/>
            <a:ext cx="1106103" cy="887319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extBox 36"/>
          <p:cNvSpPr txBox="1"/>
          <p:nvPr/>
        </p:nvSpPr>
        <p:spPr>
          <a:xfrm>
            <a:off x="464018" y="915825"/>
            <a:ext cx="3169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rgbClr val="002154"/>
                </a:solidFill>
              </a:rPr>
              <a:t>Best fit </a:t>
            </a:r>
            <a:r>
              <a:rPr lang="nl-NL" sz="2000" dirty="0" err="1" smtClean="0">
                <a:solidFill>
                  <a:srgbClr val="002154"/>
                </a:solidFill>
              </a:rPr>
              <a:t>for</a:t>
            </a:r>
            <a:r>
              <a:rPr lang="nl-NL" sz="2000" dirty="0" smtClean="0">
                <a:solidFill>
                  <a:srgbClr val="002154"/>
                </a:solidFill>
              </a:rPr>
              <a:t> </a:t>
            </a:r>
            <a:r>
              <a:rPr lang="nl-NL" sz="2000" dirty="0" err="1" smtClean="0">
                <a:solidFill>
                  <a:srgbClr val="002154"/>
                </a:solidFill>
              </a:rPr>
              <a:t>our</a:t>
            </a:r>
            <a:r>
              <a:rPr lang="nl-NL" sz="2000" dirty="0" smtClean="0">
                <a:solidFill>
                  <a:srgbClr val="002154"/>
                </a:solidFill>
              </a:rPr>
              <a:t> </a:t>
            </a:r>
            <a:r>
              <a:rPr lang="nl-NL" sz="2000" dirty="0" err="1" smtClean="0">
                <a:solidFill>
                  <a:srgbClr val="002154"/>
                </a:solidFill>
              </a:rPr>
              <a:t>requirements</a:t>
            </a:r>
            <a:endParaRPr lang="nl-NL" sz="2000" dirty="0">
              <a:solidFill>
                <a:srgbClr val="002154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240411" y="3913364"/>
            <a:ext cx="2222398" cy="64718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PARQUET</a:t>
            </a:r>
            <a:endParaRPr lang="nl-NL" dirty="0"/>
          </a:p>
        </p:txBody>
      </p:sp>
      <p:sp>
        <p:nvSpPr>
          <p:cNvPr id="49" name="Rounded Rectangle 48"/>
          <p:cNvSpPr/>
          <p:nvPr/>
        </p:nvSpPr>
        <p:spPr>
          <a:xfrm>
            <a:off x="5234068" y="2820242"/>
            <a:ext cx="2222398" cy="64718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IMPALA</a:t>
            </a:r>
            <a:endParaRPr lang="nl-NL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6393874" y="3491369"/>
            <a:ext cx="5868" cy="4215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399742" y="4547383"/>
            <a:ext cx="5868" cy="4215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8301672" y="3915564"/>
            <a:ext cx="2222398" cy="64718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PARQUET</a:t>
            </a:r>
            <a:endParaRPr lang="nl-NL" dirty="0"/>
          </a:p>
        </p:txBody>
      </p:sp>
      <p:sp>
        <p:nvSpPr>
          <p:cNvPr id="57" name="Rounded Rectangle 56"/>
          <p:cNvSpPr/>
          <p:nvPr/>
        </p:nvSpPr>
        <p:spPr>
          <a:xfrm>
            <a:off x="8295329" y="2822442"/>
            <a:ext cx="2222398" cy="64718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IMPALA</a:t>
            </a:r>
            <a:endParaRPr lang="nl-NL" dirty="0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9455135" y="3493569"/>
            <a:ext cx="5868" cy="4215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9461003" y="4549583"/>
            <a:ext cx="5868" cy="4215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9" idx="3"/>
            <a:endCxn id="49" idx="1"/>
          </p:cNvCxnSpPr>
          <p:nvPr/>
        </p:nvCxnSpPr>
        <p:spPr>
          <a:xfrm>
            <a:off x="4422515" y="3141633"/>
            <a:ext cx="811553" cy="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9" idx="3"/>
            <a:endCxn id="57" idx="1"/>
          </p:cNvCxnSpPr>
          <p:nvPr/>
        </p:nvCxnSpPr>
        <p:spPr>
          <a:xfrm>
            <a:off x="7456466" y="3143833"/>
            <a:ext cx="838863" cy="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HDFS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l-NL" dirty="0" smtClean="0"/>
              <a:t>Distributed file system </a:t>
            </a:r>
            <a:r>
              <a:rPr lang="nl-NL" dirty="0" err="1" smtClean="0"/>
              <a:t>for</a:t>
            </a:r>
            <a:r>
              <a:rPr lang="nl-NL" dirty="0" smtClean="0"/>
              <a:t> storing large  volumes of data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High availability </a:t>
            </a:r>
            <a:r>
              <a:rPr lang="nl-NL" dirty="0" err="1" smtClean="0"/>
              <a:t>through</a:t>
            </a:r>
            <a:r>
              <a:rPr lang="nl-NL" dirty="0" smtClean="0"/>
              <a:t> </a:t>
            </a:r>
            <a:r>
              <a:rPr lang="nl-NL" dirty="0" err="1" smtClean="0"/>
              <a:t>replication</a:t>
            </a:r>
            <a:r>
              <a:rPr lang="nl-NL" dirty="0" smtClean="0"/>
              <a:t> of data </a:t>
            </a:r>
            <a:r>
              <a:rPr lang="nl-NL" dirty="0" err="1" smtClean="0"/>
              <a:t>blocks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nl-NL" dirty="0" err="1" smtClean="0"/>
              <a:t>Scalable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hundreds</a:t>
            </a:r>
            <a:r>
              <a:rPr lang="nl-NL" dirty="0" smtClean="0"/>
              <a:t> of </a:t>
            </a:r>
            <a:r>
              <a:rPr lang="nl-NL" dirty="0" err="1" smtClean="0"/>
              <a:t>PB’s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thousands</a:t>
            </a:r>
            <a:r>
              <a:rPr lang="nl-NL" dirty="0" smtClean="0"/>
              <a:t> of servers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56" y="2851937"/>
            <a:ext cx="8897899" cy="293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Impala query engine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l-NL" b="1" dirty="0" smtClean="0"/>
              <a:t>MPP</a:t>
            </a:r>
            <a:r>
              <a:rPr lang="nl-NL" dirty="0" smtClean="0"/>
              <a:t> (</a:t>
            </a:r>
            <a:r>
              <a:rPr lang="nl-NL" dirty="0" err="1" smtClean="0"/>
              <a:t>massively</a:t>
            </a:r>
            <a:r>
              <a:rPr lang="nl-NL" dirty="0" smtClean="0"/>
              <a:t> parallel processing)</a:t>
            </a:r>
          </a:p>
          <a:p>
            <a:pPr marL="285750" indent="-285750">
              <a:buFont typeface="Arial"/>
              <a:buChar char="•"/>
            </a:pPr>
            <a:r>
              <a:rPr lang="nl-NL" dirty="0" err="1" smtClean="0"/>
              <a:t>Inspired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Google Dremel paper</a:t>
            </a:r>
          </a:p>
          <a:p>
            <a:pPr marL="285750" indent="-285750">
              <a:buFont typeface="Arial"/>
              <a:buChar char="•"/>
            </a:pPr>
            <a:r>
              <a:rPr lang="nl-NL" dirty="0" err="1" smtClean="0"/>
              <a:t>Provides</a:t>
            </a:r>
            <a:r>
              <a:rPr lang="nl-NL" dirty="0" smtClean="0"/>
              <a:t> low </a:t>
            </a:r>
            <a:r>
              <a:rPr lang="nl-NL" dirty="0" err="1" smtClean="0"/>
              <a:t>latency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high </a:t>
            </a:r>
            <a:r>
              <a:rPr lang="nl-NL" dirty="0" err="1" smtClean="0"/>
              <a:t>concurrency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BI/</a:t>
            </a:r>
            <a:r>
              <a:rPr lang="nl-NL" dirty="0" err="1" smtClean="0"/>
              <a:t>analytic</a:t>
            </a:r>
            <a:r>
              <a:rPr lang="nl-NL" dirty="0" smtClean="0"/>
              <a:t> queries on </a:t>
            </a:r>
            <a:r>
              <a:rPr lang="nl-NL" dirty="0" err="1" smtClean="0"/>
              <a:t>Hadoop</a:t>
            </a:r>
            <a:endParaRPr lang="nl-NL" dirty="0" smtClean="0"/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Excellent performance 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compared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Hadoop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query engines.</a:t>
            </a:r>
          </a:p>
          <a:p>
            <a:endParaRPr lang="nl-NL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193" y="673330"/>
            <a:ext cx="2311400" cy="433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7" y="2807242"/>
            <a:ext cx="6623845" cy="35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084321721765c1e78434b475a698ad93964e1a"/>
  <p:tag name="ISPRING_RESOURCE_PATHS_HASH_PRESENTER" val="f104133c85d716504957a53340e9a3871e6575"/>
  <p:tag name="ISPRING_RESOURCE_PATHS_HASH_2" val="f104133c85d716504957a53340e9a3871e6575"/>
</p:tagLst>
</file>

<file path=ppt/theme/theme1.xml><?xml version="1.0" encoding="utf-8"?>
<a:theme xmlns:a="http://schemas.openxmlformats.org/drawingml/2006/main" name="blank">
  <a:themeElements>
    <a:clrScheme name="SIDN">
      <a:dk1>
        <a:sysClr val="windowText" lastClr="000000"/>
      </a:dk1>
      <a:lt1>
        <a:sysClr val="window" lastClr="FFFFFF"/>
      </a:lt1>
      <a:dk2>
        <a:srgbClr val="002154"/>
      </a:dk2>
      <a:lt2>
        <a:srgbClr val="FFFFFF"/>
      </a:lt2>
      <a:accent1>
        <a:srgbClr val="7B0F70"/>
      </a:accent1>
      <a:accent2>
        <a:srgbClr val="87BBE2"/>
      </a:accent2>
      <a:accent3>
        <a:srgbClr val="11AAE2"/>
      </a:accent3>
      <a:accent4>
        <a:srgbClr val="775BA9"/>
      </a:accent4>
      <a:accent5>
        <a:srgbClr val="3B3F9A"/>
      </a:accent5>
      <a:accent6>
        <a:srgbClr val="E87A0C"/>
      </a:accent6>
      <a:hlink>
        <a:srgbClr val="001F55"/>
      </a:hlink>
      <a:folHlink>
        <a:srgbClr val="7C0471"/>
      </a:folHlink>
    </a:clrScheme>
    <a:fontScheme name="SIDN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DN_Year xmlns="946d933d-4ac4-4740-8ffe-c5b5b3d9a4b1" xsi:nil="true"/>
    <Extra_x0020_info xmlns="adcf094a-0e84-4efd-a1e4-6e46ac40b3aa" xsi:nil="true"/>
    <Who_x0020_can_x0020_edit xmlns="adcf094a-0e84-4efd-a1e4-6e46ac40b3aa">
      <UserInfo>
        <DisplayName/>
        <AccountId xsi:nil="true"/>
        <AccountType/>
      </UserInfo>
    </Who_x0020_can_x0020_edit>
    <_Status xmlns="http://schemas.microsoft.com/sharepoint/v3/fields">Draft</_Status>
    <Group1TaxHTField0 xmlns="946d933d-4ac4-4740-8ffe-c5b5b3d9a4b1">
      <Terms xmlns="http://schemas.microsoft.com/office/infopath/2007/PartnerControls">
        <TermInfo xmlns="http://schemas.microsoft.com/office/infopath/2007/PartnerControls">
          <TermName xmlns="http://schemas.microsoft.com/office/infopath/2007/PartnerControls">SIDN Labs</TermName>
          <TermId xmlns="http://schemas.microsoft.com/office/infopath/2007/PartnerControls">a1e688b6-e022-4afb-989c-7f19b571830b</TermId>
        </TermInfo>
      </Terms>
    </Group1TaxHTField0>
    <SIDN_quarter xmlns="946d933d-4ac4-4740-8ffe-c5b5b3d9a4b1" xsi:nil="true"/>
    <Archive_x0020_after xmlns="http://schemas.microsoft.com/sharepoint/v3">7 Years</Archive_x0020_after>
    <Editor1 xmlns="adcf094a-0e84-4efd-a1e4-6e46ac40b3aa">
      <UserInfo>
        <DisplayName>Cristian Hesselman</DisplayName>
        <AccountId>341</AccountId>
        <AccountType/>
      </UserInfo>
    </Editor1>
    <Who_x0020_can_x0020_view xmlns="adcf094a-0e84-4efd-a1e4-6e46ac40b3aa">
      <UserInfo>
        <DisplayName>SIDNLOCAL\sidn algemeen</DisplayName>
        <AccountId>258</AccountId>
        <AccountType/>
      </UserInfo>
    </Who_x0020_can_x0020_view>
    <DocRef xmlns="946d933d-4ac4-4740-8ffe-c5b5b3d9a4b1">R＆D-pres-SIDN Labs RvT 2015-03-30 V1.3-v0.3</DocRef>
    <Imported xmlns="946d933d-4ac4-4740-8ffe-c5b5b3d9a4b1">false</Imported>
    <Classification xmlns="946d933d-4ac4-4740-8ffe-c5b5b3d9a4b1">Internal</Classification>
    <TaxCatchAll xmlns="946d933d-4ac4-4740-8ffe-c5b5b3d9a4b1">
      <Value>125</Value>
      <Value>154</Value>
    </TaxCatchAll>
    <Document_x0020_typeTaxHTField0 xmlns="946d933d-4ac4-4740-8ffe-c5b5b3d9a4b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</TermName>
          <TermId xmlns="http://schemas.microsoft.com/office/infopath/2007/PartnerControls">28dfffa1-027c-47ef-8eed-6757656d4fb2</TermId>
        </TermInfo>
      </Terms>
    </Document_x0020_typeTaxHTField0>
    <ReportOwner xmlns="http://schemas.microsoft.com/sharepoint/v3">
      <UserInfo>
        <DisplayName>Cristian Hesselman</DisplayName>
        <AccountId>341</AccountId>
        <AccountType/>
      </UserInfo>
    </ReportOwner>
    <_dlc_DocId xmlns="946d933d-4ac4-4740-8ffe-c5b5b3d9a4b1">SIDN-300-442</_dlc_DocId>
    <_dlc_DocIdUrl xmlns="946d933d-4ac4-4740-8ffe-c5b5b3d9a4b1">
      <Url>http://ka-ecmp01/Groups/SIDNLabs/_layouts/DocIdRedir.aspx?ID=SIDN-300-442</Url>
      <Description>SIDN-300-442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d-template blanco" ma:contentTypeID="0x01010086B408FD40B92947B7D0331C55E99DBB140020E0C804B81ACA4AA2FA5ADB38C8DECB" ma:contentTypeVersion="77" ma:contentTypeDescription="" ma:contentTypeScope="" ma:versionID="0cbd19b8e3181f409ef2a196ee37ca85">
  <xsd:schema xmlns:xsd="http://www.w3.org/2001/XMLSchema" xmlns:xs="http://www.w3.org/2001/XMLSchema" xmlns:p="http://schemas.microsoft.com/office/2006/metadata/properties" xmlns:ns1="http://schemas.microsoft.com/sharepoint/v3" xmlns:ns2="946d933d-4ac4-4740-8ffe-c5b5b3d9a4b1" xmlns:ns3="adcf094a-0e84-4efd-a1e4-6e46ac40b3aa" xmlns:ns4="http://schemas.microsoft.com/sharepoint/v3/fields" targetNamespace="http://schemas.microsoft.com/office/2006/metadata/properties" ma:root="true" ma:fieldsID="e155ec228ad69942ff198727a2032542" ns1:_="" ns2:_="" ns3:_="" ns4:_="">
    <xsd:import namespace="http://schemas.microsoft.com/sharepoint/v3"/>
    <xsd:import namespace="946d933d-4ac4-4740-8ffe-c5b5b3d9a4b1"/>
    <xsd:import namespace="adcf094a-0e84-4efd-a1e4-6e46ac40b3a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Classification"/>
                <xsd:element ref="ns3:Editor1" minOccurs="0"/>
                <xsd:element ref="ns1:ReportOwner" minOccurs="0"/>
                <xsd:element ref="ns3:Who_x0020_can_x0020_view" minOccurs="0"/>
                <xsd:element ref="ns3:Who_x0020_can_x0020_edit" minOccurs="0"/>
                <xsd:element ref="ns2:DocRef" minOccurs="0"/>
                <xsd:element ref="ns3:Extra_x0020_info" minOccurs="0"/>
                <xsd:element ref="ns1:Archive_x0020_after" minOccurs="0"/>
                <xsd:element ref="ns2:Imported" minOccurs="0"/>
                <xsd:element ref="ns2:Group1TaxHTField0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Document_x0020_typeTaxHTField0" minOccurs="0"/>
                <xsd:element ref="ns2:_dlc_DocId" minOccurs="0"/>
                <xsd:element ref="ns4:_Status"/>
                <xsd:element ref="ns2:SIDN_Year" minOccurs="0"/>
                <xsd:element ref="ns2:SIDN_quar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Owner" ma:index="7" nillable="true" ma:displayName="Owner" ma:description="Owner of this document" ma:list="UserInfo" ma:SearchPeopleOnly="false" ma:SharePointGroup="0" ma:internalName="Report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chive_x0020_after" ma:index="12" nillable="true" ma:displayName="Archive after" ma:default="7 Years" ma:format="Dropdown" ma:internalName="Archive_x0020_after" ma:readOnly="false">
      <xsd:simpleType>
        <xsd:restriction base="dms:Choice">
          <xsd:enumeration value="3 Months"/>
          <xsd:enumeration value="1 Years"/>
          <xsd:enumeration value="7 Years"/>
          <xsd:enumeration value="10 Year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d933d-4ac4-4740-8ffe-c5b5b3d9a4b1" elementFormDefault="qualified">
    <xsd:import namespace="http://schemas.microsoft.com/office/2006/documentManagement/types"/>
    <xsd:import namespace="http://schemas.microsoft.com/office/infopath/2007/PartnerControls"/>
    <xsd:element name="Classification" ma:index="2" ma:displayName="Classification" ma:default="Internal" ma:format="Dropdown" ma:internalName="Classification0">
      <xsd:simpleType>
        <xsd:restriction base="dms:Choice">
          <xsd:enumeration value="Public"/>
          <xsd:enumeration value="Internal"/>
          <xsd:enumeration value="Classified"/>
          <xsd:enumeration value="Secret"/>
        </xsd:restriction>
      </xsd:simpleType>
    </xsd:element>
    <xsd:element name="DocRef" ma:index="10" nillable="true" ma:displayName="DocRef" ma:internalName="DocRef">
      <xsd:simpleType>
        <xsd:restriction base="dms:Text">
          <xsd:maxLength value="255"/>
        </xsd:restriction>
      </xsd:simpleType>
    </xsd:element>
    <xsd:element name="Imported" ma:index="13" nillable="true" ma:displayName="Imported" ma:default="0" ma:internalName="Imported">
      <xsd:simpleType>
        <xsd:restriction base="dms:Boolean"/>
      </xsd:simpleType>
    </xsd:element>
    <xsd:element name="Group1TaxHTField0" ma:index="14" nillable="true" ma:taxonomy="true" ma:internalName="Group1TaxHTField0" ma:taxonomyFieldName="Group1" ma:displayName="Group" ma:indexed="true" ma:readOnly="false" ma:default="" ma:fieldId="{2fcb1020-1c00-4f10-833d-8ff24a665316}" ma:sspId="69901283-335b-466d-9e8a-9458b24978d4" ma:termSetId="29fd95c1-33ba-433f-8f48-2f4e58f4e8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description="" ma:hidden="true" ma:list="{27de5130-f568-4766-b2b9-e98387b1c1b1}" ma:internalName="TaxCatchAll" ma:showField="CatchAllData" ma:web="946d933d-4ac4-4740-8ffe-c5b5b3d9a4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description="" ma:hidden="true" ma:list="{27de5130-f568-4766-b2b9-e98387b1c1b1}" ma:internalName="TaxCatchAllLabel" ma:readOnly="true" ma:showField="CatchAllDataLabel" ma:web="946d933d-4ac4-4740-8ffe-c5b5b3d9a4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typeTaxHTField0" ma:index="19" nillable="true" ma:taxonomy="true" ma:internalName="Document_x0020_typeTaxHTField0" ma:taxonomyFieldName="Document_x0020_type" ma:displayName="Document type" ma:indexed="true" ma:default="" ma:fieldId="{5090646a-0d5a-44e0-920d-e3670a29aa7c}" ma:sspId="69901283-335b-466d-9e8a-9458b24978d4" ma:termSetId="b98b26e2-20c0-4f0c-a462-755fcb58bc0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SIDN_Year" ma:index="29" nillable="true" ma:displayName="SIDN_Year" ma:format="Dropdown" ma:internalName="SIDN_Year">
      <xsd:simpleType>
        <xsd:restriction base="dms:Choice"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</xsd:restriction>
      </xsd:simpleType>
    </xsd:element>
    <xsd:element name="SIDN_quarter" ma:index="30" nillable="true" ma:displayName="SIDN_Quarter" ma:format="Dropdown" ma:internalName="SIDN_quarter" ma:readOnly="false">
      <xsd:simpleType>
        <xsd:restriction base="dms:Choice">
          <xsd:enumeration value="Q1"/>
          <xsd:enumeration value="Q2"/>
          <xsd:enumeration value="Q3"/>
          <xsd:enumeration value="Q4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f094a-0e84-4efd-a1e4-6e46ac40b3aa" elementFormDefault="qualified">
    <xsd:import namespace="http://schemas.microsoft.com/office/2006/documentManagement/types"/>
    <xsd:import namespace="http://schemas.microsoft.com/office/infopath/2007/PartnerControls"/>
    <xsd:element name="Editor1" ma:index="6" nillable="true" ma:displayName="Editor" ma:list="UserInfo" ma:SearchPeopleOnly="false" ma:SharePointGroup="0" ma:internalName="Editor1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Who_x0020_can_x0020_view" ma:index="8" nillable="true" ma:displayName="Who can view" ma:list="UserInfo" ma:SearchPeopleOnly="false" ma:SharePointGroup="0" ma:internalName="Who_x0020_can_x0020_view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Who_x0020_can_x0020_edit" ma:index="9" nillable="true" ma:displayName="Who can edit" ma:list="UserInfo" ma:SearchPeopleOnly="false" ma:SharePointGroup="0" ma:internalName="Who_x0020_can_x0020_edit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ra_x0020_info" ma:index="11" nillable="true" ma:displayName="Extra info" ma:internalName="Extra_x0020_inf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27" ma:displayName="Status" ma:default="Draft" ma:format="Dropdown" ma:internalName="_Status" ma:readOnly="false">
      <xsd:simpleType>
        <xsd:restriction base="dms:Choice">
          <xsd:enumeration value="Draft"/>
          <xsd:enumeration value="Concept"/>
          <xsd:enumeration value="Publish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axOccurs="1" ma:displayName="Status">
          <xsd:simpleType xmlns:xs="http://www.w3.org/2001/XMLSchema">
            <xsd:restriction base="xsd:string">
              <xsd:minLength value="1"/>
            </xsd:restriction>
          </xsd:simpleType>
        </xsd:element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0E9727C1-5617-4E3F-805C-3F1FCF7339A0}">
  <ds:schemaRefs>
    <ds:schemaRef ds:uri="http://schemas.microsoft.com/office/2006/documentManagement/types"/>
    <ds:schemaRef ds:uri="946d933d-4ac4-4740-8ffe-c5b5b3d9a4b1"/>
    <ds:schemaRef ds:uri="http://schemas.microsoft.com/sharepoint/v3/field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sharepoint/v3"/>
    <ds:schemaRef ds:uri="http://schemas.openxmlformats.org/package/2006/metadata/core-properties"/>
    <ds:schemaRef ds:uri="adcf094a-0e84-4efd-a1e4-6e46ac40b3a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60003B-1D78-4FE7-992F-849A397778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86B30D-1893-4115-9EE0-F2E5274A6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46d933d-4ac4-4740-8ffe-c5b5b3d9a4b1"/>
    <ds:schemaRef ds:uri="adcf094a-0e84-4efd-a1e4-6e46ac40b3aa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B20E926-67EF-4742-8C66-6E074810D1C3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51D716A-73FA-4CE1-9EF6-F1CD6713A8B8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24336</TotalTime>
  <Words>2889</Words>
  <Application>Microsoft Macintosh PowerPoint</Application>
  <PresentationFormat>Custom</PresentationFormat>
  <Paragraphs>530</Paragraphs>
  <Slides>30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</vt:lpstr>
      <vt:lpstr>PowerPoint Presentation</vt:lpstr>
      <vt:lpstr>SIDN</vt:lpstr>
      <vt:lpstr>DNS Data @SIDN</vt:lpstr>
      <vt:lpstr>ENTRADA</vt:lpstr>
      <vt:lpstr>Requirements</vt:lpstr>
      <vt:lpstr>Query Engine Options</vt:lpstr>
      <vt:lpstr>SQL on Hadoop</vt:lpstr>
      <vt:lpstr>HDFS</vt:lpstr>
      <vt:lpstr>Impala query engine</vt:lpstr>
      <vt:lpstr>Impala (2)</vt:lpstr>
      <vt:lpstr>Apache Parquet</vt:lpstr>
      <vt:lpstr>Apache Parquet (2)</vt:lpstr>
      <vt:lpstr>ENTRADA Architecture </vt:lpstr>
      <vt:lpstr>ENTRADA Privacy Framework</vt:lpstr>
      <vt:lpstr>Cluster Design</vt:lpstr>
      <vt:lpstr>Hardware</vt:lpstr>
      <vt:lpstr>Workflow</vt:lpstr>
      <vt:lpstr>Performance</vt:lpstr>
      <vt:lpstr>ENTRADA Status</vt:lpstr>
      <vt:lpstr>Use Cases</vt:lpstr>
      <vt:lpstr>Example Applications</vt:lpstr>
      <vt:lpstr>DNS Security Dcoreboard</vt:lpstr>
      <vt:lpstr>Architecture</vt:lpstr>
      <vt:lpstr>Traffic Visualization</vt:lpstr>
      <vt:lpstr>Resolver Reputation (RESREP)</vt:lpstr>
      <vt:lpstr>RESREP Concept</vt:lpstr>
      <vt:lpstr>RESREP Architecture</vt:lpstr>
      <vt:lpstr>Conclusions</vt:lpstr>
      <vt:lpstr>Future Work</vt:lpstr>
      <vt:lpstr>Questions and Feedback</vt:lpstr>
    </vt:vector>
  </TitlesOfParts>
  <Company>SIDN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Cristian Hesselman</dc:creator>
  <cp:lastModifiedBy>Maarten Wullink</cp:lastModifiedBy>
  <cp:revision>2031</cp:revision>
  <cp:lastPrinted>2015-04-10T13:23:51Z</cp:lastPrinted>
  <dcterms:created xsi:type="dcterms:W3CDTF">2013-11-14T09:10:59Z</dcterms:created>
  <dcterms:modified xsi:type="dcterms:W3CDTF">2015-10-02T22:20:05Z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0x01010086B408FD40B92947B7D0331C55E99DBB140020E0C804B81ACA4AA2FA5ADB38C8DECB</vt:lpwstr>
  </property>
  <property fmtid="{D5CDD505-2E9C-101B-9397-08002B2CF9AE}" pid="3" name="Document type">
    <vt:lpwstr>125;#pres|28dfffa1-027c-47ef-8eed-6757656d4fb2</vt:lpwstr>
  </property>
  <property fmtid="{D5CDD505-2E9C-101B-9397-08002B2CF9AE}" pid="4" name="Group1">
    <vt:lpwstr>154;#SIDN Labs|a1e688b6-e022-4afb-989c-7f19b571830b</vt:lpwstr>
  </property>
  <property fmtid="{D5CDD505-2E9C-101B-9397-08002B2CF9AE}" pid="5" name="_dlc_DocIdItemGuid">
    <vt:lpwstr>1f0d447f-555a-4f0b-bd89-da13facccda5</vt:lpwstr>
  </property>
  <property fmtid="{D5CDD505-2E9C-101B-9397-08002B2CF9AE}" pid="6" name="IsMyDocuments">
    <vt:bool>true</vt:bool>
  </property>
  <property fmtid="{D5CDD505-2E9C-101B-9397-08002B2CF9AE}" pid="7" name="Order">
    <vt:r8>985300</vt:r8>
  </property>
  <property fmtid="{D5CDD505-2E9C-101B-9397-08002B2CF9AE}" pid="8" name="SharedWithInternal">
    <vt:lpwstr/>
  </property>
</Properties>
</file>