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embeddings/spreadsheet1.xlsx" ContentType="application/vnd.openxmlformats-officedocument.spreadsheetml.sheet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10.emf" ContentType="image/x-emf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160" y="3681360"/>
            <a:ext cx="2378160" cy="1896840"/>
          </a:xfrm>
          <a:prstGeom prst="rect">
            <a:avLst/>
          </a:prstGeom>
          <a:ln>
            <a:noFill/>
          </a:ln>
        </p:spPr>
      </p:pic>
      <p:pic>
        <p:nvPicPr>
          <p:cNvPr descr="" id="3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840" y="3681360"/>
            <a:ext cx="237816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8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160" y="3681360"/>
            <a:ext cx="2378160" cy="1896840"/>
          </a:xfrm>
          <a:prstGeom prst="rect">
            <a:avLst/>
          </a:prstGeom>
          <a:ln>
            <a:noFill/>
          </a:ln>
        </p:spPr>
      </p:pic>
      <p:pic>
        <p:nvPicPr>
          <p:cNvPr descr="" id="7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840" y="3681360"/>
            <a:ext cx="237816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8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160" y="3681360"/>
            <a:ext cx="2378160" cy="1896840"/>
          </a:xfrm>
          <a:prstGeom prst="rect">
            <a:avLst/>
          </a:prstGeom>
          <a:ln>
            <a:noFill/>
          </a:ln>
        </p:spPr>
      </p:pic>
      <p:pic>
        <p:nvPicPr>
          <p:cNvPr descr="" id="11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840" y="3681360"/>
            <a:ext cx="237816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8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4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160" y="3681360"/>
            <a:ext cx="2378160" cy="1896840"/>
          </a:xfrm>
          <a:prstGeom prst="rect">
            <a:avLst/>
          </a:prstGeom>
          <a:ln>
            <a:noFill/>
          </a:ln>
        </p:spPr>
      </p:pic>
      <p:pic>
        <p:nvPicPr>
          <p:cNvPr descr="" id="15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840" y="3681360"/>
            <a:ext cx="237816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8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11040" y="6247440"/>
            <a:ext cx="1175400" cy="47304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B9E148C3-7872-4AA2-B332-FD8FC07DC4D2}" type="slidenum">
              <a:rPr lang="en-US" sz="1400"/>
              <a:t>&lt;number&gt;</a:t>
            </a:fld>
            <a:endParaRPr/>
          </a:p>
        </p:txBody>
      </p:sp>
      <p:pic>
        <p:nvPicPr>
          <p:cNvPr descr="" id="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306080" y="6041520"/>
            <a:ext cx="6368040" cy="653040"/>
          </a:xfrm>
          <a:prstGeom prst="rect">
            <a:avLst/>
          </a:prstGeom>
          <a:ln>
            <a:noFill/>
          </a:ln>
        </p:spPr>
      </p:pic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46800" lIns="90000" rIns="90000" tIns="46800" wrap="none"/>
          <a:p>
            <a:pPr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dt"/>
          </p:nvPr>
        </p:nvSpPr>
        <p:spPr>
          <a:xfrm>
            <a:off x="456840" y="6245280"/>
            <a:ext cx="2133360" cy="475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330A0B71-3C30-4F72-BD99-4F6B117362EE}" type="slidenum">
              <a:rPr lang="en-US" sz="1400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title"/>
          </p:nvPr>
        </p:nvSpPr>
        <p:spPr>
          <a:xfrm>
            <a:off x="45684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package" Target="../embeddings/spreadsheet1.xlsx"/><Relationship Id="rId2" Type="http://schemas.openxmlformats.org/officeDocument/2006/relationships/image" Target="../media/image10.emf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116604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 sz="4400">
                <a:latin typeface="Trebuchet-MS"/>
              </a:rPr>
              <a:t>DNS-OARC</a:t>
            </a:r>
            <a:endParaRPr/>
          </a:p>
          <a:p>
            <a:pPr algn="ctr"/>
            <a:r>
              <a:rPr b="1" lang="en-US" sz="4400">
                <a:latin typeface="Trebuchet-MS"/>
              </a:rPr>
              <a:t>2016 Treasurer's Report</a:t>
            </a:r>
            <a:endParaRPr/>
          </a:p>
          <a:p>
            <a:pPr algn="ctr"/>
            <a:r>
              <a:rPr b="1" lang="en-US" sz="4400">
                <a:latin typeface="Trebuchet-MS"/>
              </a:rPr>
              <a:t>Duane Wessels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7324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DNS-OARC Financials</a:t>
            </a:r>
            <a:endParaRPr/>
          </a:p>
        </p:txBody>
      </p:sp>
      <p:graphicFrame>
        <p:nvGraphicFramePr>
          <p:cNvPr id="153" name="Object 2"/>
          <p:cNvGraphicFramePr/>
          <p:nvPr/>
        </p:nvGraphicFramePr>
        <p:xfrm>
          <a:off x="457200" y="1352520"/>
          <a:ext cx="8234640" cy="4531320"/>
        </p:xfrm>
        <a:graphic>
          <a:graphicData uri="http://schemas.openxmlformats.org/presentationml/2006/ole">
            <p:oleObj name="Spreadsheet" r:id="rId1">
              <p:embed/>
              <p:pic>
                <p:nvPicPr>
                  <p:cNvPr descr="" id="154" name="Object 1"/>
                  <p:cNvPicPr/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57200" y="1352520"/>
                    <a:ext cx="8234640" cy="45313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155" name="TextShape 3"/>
          <p:cNvSpPr txBox="1"/>
          <p:nvPr/>
        </p:nvSpPr>
        <p:spPr>
          <a:xfrm>
            <a:off x="457200" y="1540800"/>
            <a:ext cx="8229240" cy="41940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 sz="2800"/>
              <a:t>Accounts for 2015 have once again been audited with clean bill of health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800"/>
              <a:t>AGM seeking formal approval of 2015 audited accounts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800"/>
              <a:t>2015 finished with $69k </a:t>
            </a:r>
            <a:r>
              <a:rPr i="1" lang="en-US" sz="2800"/>
              <a:t>planned</a:t>
            </a:r>
            <a:r>
              <a:rPr lang="en-US" sz="2800"/>
              <a:t> deficit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800"/>
              <a:t>2016 YTD figures are for Q1-Q3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800"/>
              <a:t>Further planned $54k deficit for 2016 is intentional growth investment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800"/>
              <a:t>Cash reserves remain strong &gt;$250k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317520"/>
            <a:ext cx="8229600" cy="1054440"/>
          </a:xfrm>
          <a:prstGeom prst="rect">
            <a:avLst/>
          </a:prstGeom>
        </p:spPr>
        <p:txBody>
          <a:bodyPr anchor="ctr" bIns="0" lIns="0" rIns="0" tIns="38880"/>
          <a:p>
            <a:pPr algn="ctr">
              <a:lnSpc>
                <a:spcPct val="93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Financial Overview</a:t>
            </a:r>
            <a:endParaRPr/>
          </a:p>
        </p:txBody>
      </p:sp>
      <p:graphicFrame>
        <p:nvGraphicFramePr>
          <p:cNvPr id="157" name="Table 2"/>
          <p:cNvGraphicFramePr/>
          <p:nvPr/>
        </p:nvGraphicFramePr>
        <p:xfrm>
          <a:off x="979560" y="1765800"/>
          <a:ext cx="7184880" cy="3658320"/>
        </p:xfrm>
        <a:graphic>
          <a:graphicData uri="http://schemas.openxmlformats.org/drawingml/2006/table">
            <a:tbl>
              <a:tblPr/>
              <a:tblGrid>
                <a:gridCol w="1611720"/>
                <a:gridCol w="1432080"/>
                <a:gridCol w="1432080"/>
                <a:gridCol w="1212480"/>
                <a:gridCol w="1496880"/>
              </a:tblGrid>
              <a:tr h="794880">
                <a:tc>
                  <a:tcPr/>
                </a:tc>
                <a:tc>
                  <a:txBody>
                    <a:bodyPr bIns="46800" lIns="90000" rIns="90000" tIns="68040" wrap="none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2014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ctr"/>
                      <a:r>
                        <a:rPr lang="en-US">
                          <a:latin typeface="Arial"/>
                        </a:rPr>
                        <a:t>2015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2016</a:t>
                      </a:r>
                      <a:endParaRPr/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YTD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46800" lIns="90000" rIns="90000" tIns="68040" wrap="none"/>
                    <a:p>
                      <a:pPr algn="ctr">
                        <a:lnSpc>
                          <a:spcPct val="93000"/>
                        </a:lnSpc>
                        <a:buFont typeface="StarSymbol"/>
                        <a:buChar char=""/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2016</a:t>
                      </a:r>
                      <a:r>
                        <a:rPr lang="en-US" sz="2400">
                          <a:latin typeface="Arial"/>
                          <a:ea typeface="Arial"/>
                        </a:rPr>
                        <a:t>
</a:t>
                      </a:r>
                      <a:r>
                        <a:rPr lang="en-US" sz="2400">
                          <a:latin typeface="Arial"/>
                          <a:ea typeface="Arial"/>
                        </a:rPr>
                        <a:t>Budget</a:t>
                      </a:r>
                      <a:endParaRPr/>
                    </a:p>
                  </a:txBody>
                  <a:tcPr/>
                </a:tc>
              </a:tr>
              <a:tr h="714960">
                <a:tc>
                  <a:txBody>
                    <a:bodyPr bIns="46800" lIns="90000" rIns="90000" tIns="68040" wrap="none"/>
                    <a:p>
                      <a:pPr>
                        <a:lnSpc>
                          <a:spcPct val="93000"/>
                        </a:lnSpc>
                        <a:buFont typeface="StarSymbol"/>
                        <a:buChar char=""/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Income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/>
                      <a:r>
                        <a:rPr lang="en-US" sz="2400">
                          <a:latin typeface="Arial"/>
                        </a:rPr>
                        <a:t>$449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$535k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$464k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$694k</a:t>
                      </a:r>
                      <a:endParaRPr/>
                    </a:p>
                  </a:txBody>
                  <a:tcPr/>
                </a:tc>
              </a:tr>
              <a:tr h="716760">
                <a:tc>
                  <a:txBody>
                    <a:bodyPr bIns="46800" lIns="90000" rIns="90000" tIns="68040" wrap="none"/>
                    <a:p>
                      <a:pPr>
                        <a:lnSpc>
                          <a:spcPct val="93000"/>
                        </a:lnSpc>
                        <a:buFont typeface="StarSymbol"/>
                        <a:buChar char=""/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Expenses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/>
                      <a:r>
                        <a:rPr lang="en-US" sz="2400">
                          <a:latin typeface="Arial"/>
                        </a:rPr>
                        <a:t>$448k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$612k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$522k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$748k</a:t>
                      </a:r>
                      <a:endParaRPr/>
                    </a:p>
                  </a:txBody>
                  <a:tcPr/>
                </a:tc>
              </a:tr>
              <a:tr h="716760">
                <a:tc>
                  <a:txBody>
                    <a:bodyPr bIns="46800" lIns="90000" rIns="90000" tIns="68040" wrap="none"/>
                    <a:p>
                      <a:pPr>
                        <a:lnSpc>
                          <a:spcPct val="93000"/>
                        </a:lnSpc>
                        <a:buFont typeface="StarSymbol"/>
                        <a:buChar char=""/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Assets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/>
                      <a:r>
                        <a:rPr lang="en-US" sz="2400">
                          <a:latin typeface="Arial"/>
                        </a:rPr>
                        <a:t>$436k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$378k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$439k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715320">
                <a:tc>
                  <a:txBody>
                    <a:bodyPr bIns="46800" lIns="90000" rIns="90000" tIns="68040" wrap="none"/>
                    <a:p>
                      <a:pPr>
                        <a:lnSpc>
                          <a:spcPct val="93000"/>
                        </a:lnSpc>
                        <a:buFont typeface="StarSymbol"/>
                        <a:buChar char=""/>
                      </a:pPr>
                      <a:r>
                        <a:rPr lang="en-US" sz="2400">
                          <a:latin typeface="Arial"/>
                          <a:ea typeface="Arial"/>
                        </a:rPr>
                        <a:t>Cash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/>
                      <a:r>
                        <a:rPr lang="en-US" sz="2400">
                          <a:latin typeface="Arial"/>
                        </a:rPr>
                        <a:t>$347k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$303k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$304k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68040" wrap="none"/>
                    <a:p>
                      <a:pPr algn="r">
                        <a:lnSpc>
                          <a:spcPct val="93000"/>
                        </a:lnSpc>
                      </a:pPr>
                      <a:r>
                        <a:rPr lang="en-US">
                          <a:latin typeface="Arial"/>
                        </a:rPr>
                        <a:t>$248k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318240"/>
            <a:ext cx="8229240" cy="105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Income Summary</a:t>
            </a:r>
            <a:endParaRPr/>
          </a:p>
        </p:txBody>
      </p:sp>
      <p:graphicFrame>
        <p:nvGraphicFramePr>
          <p:cNvPr id="159" name="Table 2"/>
          <p:cNvGraphicFramePr/>
          <p:nvPr/>
        </p:nvGraphicFramePr>
        <p:xfrm>
          <a:off x="129600" y="1747080"/>
          <a:ext cx="8885160" cy="3827520"/>
        </p:xfrm>
        <a:graphic>
          <a:graphicData uri="http://schemas.openxmlformats.org/drawingml/2006/table">
            <a:tbl>
              <a:tblPr/>
              <a:tblGrid>
                <a:gridCol w="2664720"/>
                <a:gridCol w="1554120"/>
                <a:gridCol w="1554120"/>
                <a:gridCol w="1556280"/>
                <a:gridCol w="1556280"/>
              </a:tblGrid>
              <a:tr h="814320">
                <a:tc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/>
                        <a:t>2014</a:t>
                      </a:r>
                      <a:r>
                        <a:rPr lang="en-US" sz="2400"/>
                        <a:t>
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>
                          <a:latin typeface="Arial"/>
                        </a:rPr>
                        <a:t>2015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/>
                        <a:t>2016</a:t>
                      </a:r>
                      <a:r>
                        <a:rPr lang="en-US" sz="2400"/>
                        <a:t>
</a:t>
                      </a:r>
                      <a:r>
                        <a:rPr lang="en-US" sz="2400"/>
                        <a:t>YTD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/>
                        <a:t>2016 Budget</a:t>
                      </a:r>
                      <a:endParaRPr/>
                    </a:p>
                  </a:txBody>
                  <a:tcPr/>
                </a:tc>
              </a:tr>
              <a:tr h="64152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Member fees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$400k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$456k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$377k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$552k</a:t>
                      </a:r>
                      <a:endParaRPr/>
                    </a:p>
                  </a:txBody>
                  <a:tcPr/>
                </a:tc>
              </a:tr>
              <a:tr h="64152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Donations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$9k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$10k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$0k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$20k</a:t>
                      </a:r>
                      <a:endParaRPr/>
                    </a:p>
                  </a:txBody>
                  <a:tcPr/>
                </a:tc>
              </a:tr>
              <a:tr h="81432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Workshop Sponsorship, fees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$40k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$69k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$87k</a:t>
                      </a:r>
                      <a:endParaRPr/>
                    </a:p>
                    <a:p>
                      <a:pPr algn="r"/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$89k</a:t>
                      </a:r>
                      <a:endParaRPr/>
                    </a:p>
                  </a:txBody>
                  <a:tcPr/>
                </a:tc>
              </a:tr>
              <a:tr h="45612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Project Funding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$0k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$0k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$0k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$33k</a:t>
                      </a:r>
                      <a:endParaRPr/>
                    </a:p>
                  </a:txBody>
                  <a:tcPr/>
                </a:tc>
              </a:tr>
              <a:tr h="46008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$449k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$535k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$464k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$694k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318240"/>
            <a:ext cx="8229240" cy="105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Expenditure Summary</a:t>
            </a:r>
            <a:endParaRPr/>
          </a:p>
        </p:txBody>
      </p:sp>
      <p:graphicFrame>
        <p:nvGraphicFramePr>
          <p:cNvPr id="161" name="Table 2"/>
          <p:cNvGraphicFramePr/>
          <p:nvPr/>
        </p:nvGraphicFramePr>
        <p:xfrm>
          <a:off x="498600" y="1324800"/>
          <a:ext cx="8146800" cy="4618440"/>
        </p:xfrm>
        <a:graphic>
          <a:graphicData uri="http://schemas.openxmlformats.org/drawingml/2006/table">
            <a:tbl>
              <a:tblPr/>
              <a:tblGrid>
                <a:gridCol w="1926360"/>
                <a:gridCol w="1554120"/>
                <a:gridCol w="1554120"/>
                <a:gridCol w="1556280"/>
                <a:gridCol w="1556280"/>
              </a:tblGrid>
              <a:tr h="810720">
                <a:tc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/>
                        <a:t>2014</a:t>
                      </a:r>
                      <a:r>
                        <a:rPr lang="en-US" sz="2400"/>
                        <a:t>
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/>
                        <a:t>2015</a:t>
                      </a:r>
                      <a:r>
                        <a:rPr lang="en-US" sz="2400"/>
                        <a:t>
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/>
                        <a:t>2016</a:t>
                      </a:r>
                      <a:r>
                        <a:rPr lang="en-US" sz="2400"/>
                        <a:t>
</a:t>
                      </a:r>
                      <a:r>
                        <a:rPr lang="en-US" sz="2400"/>
                        <a:t>YTD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/>
                      <a:r>
                        <a:rPr lang="en-US" sz="2400"/>
                        <a:t>2016</a:t>
                      </a:r>
                      <a:r>
                        <a:rPr lang="en-US" sz="2400"/>
                        <a:t>
</a:t>
                      </a:r>
                      <a:r>
                        <a:rPr lang="en-US" sz="2400"/>
                        <a:t>Budget</a:t>
                      </a:r>
                      <a:endParaRPr/>
                    </a:p>
                  </a:txBody>
                  <a:tcPr/>
                </a:tc>
              </a:tr>
              <a:tr h="81072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Consultants/</a:t>
                      </a:r>
                      <a:r>
                        <a:rPr lang="en-US" sz="2400"/>
                        <a:t>
</a:t>
                      </a:r>
                      <a:r>
                        <a:rPr lang="en-US" sz="2400"/>
                        <a:t>Professional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  </a:t>
                      </a:r>
                      <a:r>
                        <a:rPr lang="en-US" sz="2400"/>
                        <a:t>$279k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$385k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$356k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$458k</a:t>
                      </a:r>
                      <a:endParaRPr/>
                    </a:p>
                  </a:txBody>
                  <a:tcPr/>
                </a:tc>
              </a:tr>
              <a:tr h="81072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Capital</a:t>
                      </a:r>
                      <a:r>
                        <a:rPr lang="en-US" sz="2400"/>
                        <a:t>
</a:t>
                      </a:r>
                      <a:r>
                        <a:rPr lang="en-US" sz="2400"/>
                        <a:t>Equipment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$37k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$63k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$8k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$78k</a:t>
                      </a:r>
                      <a:endParaRPr/>
                    </a:p>
                  </a:txBody>
                  <a:tcPr/>
                </a:tc>
              </a:tr>
              <a:tr h="45468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Co-location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      </a:t>
                      </a:r>
                      <a:r>
                        <a:rPr lang="en-US" sz="2400"/>
                        <a:t>$12k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$12k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$14k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$26k</a:t>
                      </a:r>
                      <a:endParaRPr/>
                    </a:p>
                  </a:txBody>
                  <a:tcPr/>
                </a:tc>
              </a:tr>
              <a:tr h="45468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Workshops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46800" lIns="90000" rIns="90000" tIns="46800" wrap="none"/>
                    <a:p>
                      <a:pPr algn="r"/>
                      <a:r>
                        <a:rPr lang="en-US" sz="2400"/>
                        <a:t>    </a:t>
                      </a:r>
                      <a:r>
                        <a:rPr lang="en-US" sz="2400"/>
                        <a:t>$50k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46800" lIns="90000" rIns="90000" tIns="46800" wrap="none"/>
                    <a:p>
                      <a:pPr algn="r"/>
                      <a:r>
                        <a:rPr lang="en-US" sz="2400"/>
                        <a:t>$76k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$53k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$80k</a:t>
                      </a:r>
                      <a:endParaRPr/>
                    </a:p>
                  </a:txBody>
                  <a:tcPr/>
                </a:tc>
              </a:tr>
              <a:tr h="45468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Other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46800" lIns="90000" rIns="90000" tIns="46800" wrap="none"/>
                    <a:p>
                      <a:pPr algn="r"/>
                      <a:r>
                        <a:rPr lang="en-US" sz="2400"/>
                        <a:t>$70k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46800" lIns="90000" rIns="90000" tIns="46800" wrap="none"/>
                    <a:p>
                      <a:pPr algn="r"/>
                      <a:r>
                        <a:rPr lang="en-US" sz="2400">
                          <a:latin typeface="Arial"/>
                        </a:rPr>
                        <a:t>$76k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$91k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$102k</a:t>
                      </a:r>
                      <a:endParaRPr/>
                    </a:p>
                  </a:txBody>
                  <a:tcPr/>
                </a:tc>
              </a:tr>
              <a:tr h="454680">
                <a:tc>
                  <a:txBody>
                    <a:bodyPr bIns="46800" lIns="90000" rIns="90000" tIns="46800" wrap="none"/>
                    <a:p>
                      <a:r>
                        <a:rPr lang="en-US" sz="2400"/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  </a:t>
                      </a:r>
                      <a:r>
                        <a:rPr lang="en-US" sz="2400"/>
                        <a:t>$448k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$612k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$522k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r"/>
                      <a:r>
                        <a:rPr lang="en-US" sz="2400"/>
                        <a:t>$748k</a:t>
                      </a:r>
                      <a:endParaRPr/>
                    </a:p>
                  </a:txBody>
                  <a:tcPr/>
                </a:tc>
              </a:tr>
              <a:tr h="36792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