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2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58"/>
  </p:normalViewPr>
  <p:slideViewPr>
    <p:cSldViewPr snapToGrid="0" snapToObjects="1">
      <p:cViewPr varScale="1">
        <p:scale>
          <a:sx n="105" d="100"/>
          <a:sy n="105" d="100"/>
        </p:scale>
        <p:origin x="2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62251-4387-5342-8159-6149643A2651}" type="datetimeFigureOut">
              <a:rPr lang="en-US" smtClean="0"/>
              <a:t>10/15/16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F134D-C924-E04B-B0AD-644695669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10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56" r:id="rId14"/>
    <p:sldLayoutId id="2147484057" r:id="rId15"/>
    <p:sldLayoutId id="2147484058" r:id="rId16"/>
    <p:sldLayoutId id="21474840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Changes to Root Zone Management are Requested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David Conrad</a:t>
            </a:r>
          </a:p>
          <a:p>
            <a:r>
              <a:rPr lang="en-US" dirty="0" smtClean="0"/>
              <a:t>ICANN CTO, </a:t>
            </a:r>
            <a:r>
              <a:rPr lang="en-US" b="1" dirty="0" smtClean="0"/>
              <a:t>but speaking in a </a:t>
            </a:r>
            <a:r>
              <a:rPr lang="en-US" b="1" u="sng" dirty="0" smtClean="0"/>
              <a:t>personal capacity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5971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TL;DR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 the past</a:t>
            </a:r>
          </a:p>
          <a:p>
            <a:pPr lvl="1"/>
            <a:r>
              <a:rPr lang="en-US" sz="3600" dirty="0"/>
              <a:t>N</a:t>
            </a:r>
            <a:r>
              <a:rPr lang="en-US" sz="3600" dirty="0" smtClean="0"/>
              <a:t>o one was quite sure, but defaulted to NTIA</a:t>
            </a:r>
          </a:p>
          <a:p>
            <a:endParaRPr lang="en-US" sz="3600" dirty="0" smtClean="0"/>
          </a:p>
          <a:p>
            <a:r>
              <a:rPr lang="en-US" sz="3600" b="1" dirty="0" smtClean="0"/>
              <a:t>Now</a:t>
            </a:r>
          </a:p>
          <a:p>
            <a:pPr lvl="1"/>
            <a:r>
              <a:rPr lang="en-US" sz="3600" dirty="0" smtClean="0"/>
              <a:t>No one is quite sure, but probably the RZERC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461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Nothing clearly defined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example, signing the root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Many years of technical community saying “Hey! Let’s sign the root!”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&lt;crickets&gt;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ICANN Board and other bodies saying “Hey! Let’s sign the root!”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&lt;rustling&gt;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Kaminsky attack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&lt;panic&gt;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NTIA says “ICANN and Verisign, give us proposals to sign the root.”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ICANN and Verisign provide proposals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NTIA uses some internal process, chooses Verisign’s proposal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Root (eventually) gets signed</a:t>
            </a:r>
          </a:p>
        </p:txBody>
      </p:sp>
    </p:spTree>
    <p:extLst>
      <p:ext uri="{BB962C8B-B14F-4D97-AF65-F5344CB8AC3E}">
        <p14:creationId xmlns:p14="http://schemas.microsoft.com/office/powerpoint/2010/main" val="2028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Stewardship of IANA Functions Contract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NTIA goes away</a:t>
            </a:r>
          </a:p>
          <a:p>
            <a:pPr lvl="1"/>
            <a:r>
              <a:rPr lang="en-US" dirty="0" smtClean="0"/>
              <a:t>“The Multi-Stakeholder Community” via the “Empowered Community” single membership replaces NTIA’s oversight role</a:t>
            </a:r>
          </a:p>
          <a:p>
            <a:r>
              <a:rPr lang="en-US" dirty="0" smtClean="0"/>
              <a:t>New entities created:</a:t>
            </a:r>
          </a:p>
          <a:p>
            <a:pPr lvl="1"/>
            <a:r>
              <a:rPr lang="en-US" dirty="0" smtClean="0"/>
              <a:t>Public Technical Identifiers (PTI) – wholly-owned (by ICANN) affiliate company to which ICANN outsources IANA Functions</a:t>
            </a:r>
          </a:p>
          <a:p>
            <a:pPr lvl="2"/>
            <a:r>
              <a:rPr lang="en-US" dirty="0" smtClean="0"/>
              <a:t>PTI Board: 2 ICANN staff appointees, 2 community appointees, PTI president</a:t>
            </a:r>
          </a:p>
          <a:p>
            <a:pPr lvl="1"/>
            <a:r>
              <a:rPr lang="en-US" dirty="0" smtClean="0"/>
              <a:t>Customer Standing Committee (CSC)</a:t>
            </a:r>
          </a:p>
          <a:p>
            <a:pPr lvl="1"/>
            <a:r>
              <a:rPr lang="en-US" b="1" dirty="0" smtClean="0"/>
              <a:t>Root Zone Evolution Review Committee (RZERC)</a:t>
            </a:r>
          </a:p>
          <a:p>
            <a:pPr lvl="1"/>
            <a:r>
              <a:rPr lang="en-US" dirty="0" smtClean="0"/>
              <a:t>Myriad of new IANA Functions review committees</a:t>
            </a:r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72200" y="2300389"/>
            <a:ext cx="5334000" cy="3811385"/>
          </a:xfrm>
        </p:spPr>
      </p:pic>
    </p:spTree>
    <p:extLst>
      <p:ext uri="{BB962C8B-B14F-4D97-AF65-F5344CB8AC3E}">
        <p14:creationId xmlns:p14="http://schemas.microsoft.com/office/powerpoint/2010/main" val="693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Root Zone Evolution Review Committee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57122"/>
              </p:ext>
            </p:extLst>
          </p:nvPr>
        </p:nvGraphicFramePr>
        <p:xfrm>
          <a:off x="1194816" y="3962399"/>
          <a:ext cx="9717024" cy="2224404"/>
        </p:xfrm>
        <a:graphic>
          <a:graphicData uri="http://schemas.openxmlformats.org/drawingml/2006/table">
            <a:tbl>
              <a:tblPr bandRow="1">
                <a:tableStyleId>{69CF1AB2-1976-4502-BF36-3FF5EA218861}</a:tableStyleId>
              </a:tblPr>
              <a:tblGrid>
                <a:gridCol w="3239008"/>
                <a:gridCol w="3239008"/>
                <a:gridCol w="3239008"/>
              </a:tblGrid>
              <a:tr h="7414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SSAC: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dirty="0" smtClean="0"/>
                        <a:t>Russ Mundy</a:t>
                      </a:r>
                      <a:endParaRPr lang="en-US" sz="2000" dirty="0"/>
                    </a:p>
                  </a:txBody>
                  <a:tcPr marL="45076" marR="450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RSSAC: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smtClean="0"/>
                        <a:t>Brad </a:t>
                      </a:r>
                      <a:r>
                        <a:rPr lang="en-US" sz="2000" dirty="0" err="1" smtClean="0"/>
                        <a:t>Verd</a:t>
                      </a:r>
                      <a:endParaRPr lang="en-US" sz="2000" dirty="0"/>
                    </a:p>
                  </a:txBody>
                  <a:tcPr marL="45076" marR="450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ASO: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smtClean="0"/>
                        <a:t>Carlos Martinez</a:t>
                      </a:r>
                      <a:endParaRPr lang="en-US" sz="2000" dirty="0"/>
                    </a:p>
                  </a:txBody>
                  <a:tcPr marL="45076" marR="45076" anchor="ctr"/>
                </a:tc>
              </a:tr>
              <a:tr h="7414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IETF:</a:t>
                      </a:r>
                    </a:p>
                    <a:p>
                      <a:pPr algn="ctr"/>
                      <a:r>
                        <a:rPr lang="en-US" sz="2000" dirty="0" smtClean="0"/>
                        <a:t>Jim Reid</a:t>
                      </a:r>
                      <a:endParaRPr lang="en-US" sz="2000" dirty="0"/>
                    </a:p>
                  </a:txBody>
                  <a:tcPr marL="45076" marR="450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GNSO </a:t>
                      </a:r>
                      <a:r>
                        <a:rPr lang="en-US" sz="2000" dirty="0" err="1" smtClean="0"/>
                        <a:t>RySG</a:t>
                      </a:r>
                      <a:r>
                        <a:rPr lang="en-US" sz="2000" dirty="0" smtClean="0"/>
                        <a:t>:</a:t>
                      </a:r>
                    </a:p>
                    <a:p>
                      <a:pPr algn="ctr"/>
                      <a:r>
                        <a:rPr lang="en-US" sz="2000" dirty="0" smtClean="0"/>
                        <a:t>Howard Eland</a:t>
                      </a:r>
                      <a:endParaRPr lang="en-US" sz="2000" dirty="0"/>
                    </a:p>
                  </a:txBody>
                  <a:tcPr marL="45076" marR="450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ccNSO</a:t>
                      </a:r>
                      <a:r>
                        <a:rPr lang="en-US" sz="2000" dirty="0" smtClean="0"/>
                        <a:t>: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dirty="0" smtClean="0"/>
                        <a:t>Katrina </a:t>
                      </a:r>
                      <a:r>
                        <a:rPr lang="en-US" sz="2000" dirty="0" err="1" smtClean="0"/>
                        <a:t>Sataki</a:t>
                      </a:r>
                      <a:endParaRPr lang="en-US" sz="2000" dirty="0"/>
                    </a:p>
                  </a:txBody>
                  <a:tcPr marL="45076" marR="45076" anchor="ctr"/>
                </a:tc>
              </a:tr>
              <a:tr h="7414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RZM</a:t>
                      </a:r>
                      <a:r>
                        <a:rPr lang="en-US" sz="2000" baseline="0" dirty="0" smtClean="0"/>
                        <a:t> (Verisign):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Duane </a:t>
                      </a:r>
                      <a:r>
                        <a:rPr lang="en-US" sz="2000" baseline="0" dirty="0" err="1" smtClean="0"/>
                        <a:t>Wessels</a:t>
                      </a:r>
                      <a:endParaRPr lang="en-US" sz="2000" dirty="0"/>
                    </a:p>
                  </a:txBody>
                  <a:tcPr marL="45076" marR="450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ICANN Board:</a:t>
                      </a:r>
                    </a:p>
                    <a:p>
                      <a:pPr algn="ctr"/>
                      <a:r>
                        <a:rPr lang="en-US" sz="2000" dirty="0" smtClean="0"/>
                        <a:t>Suzanne Woolf</a:t>
                      </a:r>
                      <a:endParaRPr lang="en-US" sz="2000" dirty="0"/>
                    </a:p>
                  </a:txBody>
                  <a:tcPr marL="45076" marR="450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IFO</a:t>
                      </a:r>
                      <a:r>
                        <a:rPr lang="en-US" sz="2000" baseline="0" dirty="0" smtClean="0"/>
                        <a:t> (PTI):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Kim Davies</a:t>
                      </a:r>
                      <a:endParaRPr lang="en-US" sz="2000" dirty="0"/>
                    </a:p>
                  </a:txBody>
                  <a:tcPr marL="45076" marR="45076" anchor="ctr"/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90016" y="2106169"/>
            <a:ext cx="10591800" cy="16101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RZERC provides advice to the ICANN Board on changes to the root zone management systems	</a:t>
            </a:r>
          </a:p>
          <a:p>
            <a:pPr lvl="1"/>
            <a:r>
              <a:rPr lang="en-US" b="1" dirty="0" smtClean="0"/>
              <a:t>NOT</a:t>
            </a:r>
            <a:r>
              <a:rPr lang="en-US" dirty="0" smtClean="0"/>
              <a:t> on how root servers are operated</a:t>
            </a:r>
          </a:p>
          <a:p>
            <a:pPr lvl="1"/>
            <a:r>
              <a:rPr lang="en-US" dirty="0" smtClean="0"/>
              <a:t>Process by which this is done being defined (I think)</a:t>
            </a:r>
          </a:p>
          <a:p>
            <a:r>
              <a:rPr lang="en-US" dirty="0" smtClean="0"/>
              <a:t>ICANN Board makes decisions with input from RZERC (among others)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98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“ICANN”?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Which </a:t>
            </a:r>
            <a:r>
              <a:rPr lang="en-US" sz="2400" dirty="0" smtClean="0"/>
              <a:t>ICANN?</a:t>
            </a:r>
          </a:p>
          <a:p>
            <a:pPr lvl="1"/>
            <a:r>
              <a:rPr lang="en-US" sz="2400" dirty="0" smtClean="0"/>
              <a:t>The Community</a:t>
            </a:r>
          </a:p>
          <a:p>
            <a:pPr lvl="1"/>
            <a:r>
              <a:rPr lang="en-US" sz="2400" dirty="0" smtClean="0"/>
              <a:t>The Board</a:t>
            </a:r>
          </a:p>
          <a:p>
            <a:pPr lvl="1"/>
            <a:r>
              <a:rPr lang="en-US" sz="2400" dirty="0" smtClean="0"/>
              <a:t>The Organization</a:t>
            </a:r>
          </a:p>
          <a:p>
            <a:pPr lvl="1"/>
            <a:r>
              <a:rPr lang="en-US" sz="2400" dirty="0" smtClean="0"/>
              <a:t>The IANA Functions Operator</a:t>
            </a:r>
          </a:p>
          <a:p>
            <a:endParaRPr lang="en-US" sz="2400" dirty="0" smtClean="0"/>
          </a:p>
          <a:p>
            <a:r>
              <a:rPr lang="en-US" sz="2400" dirty="0" smtClean="0"/>
              <a:t>ICANN-the-Organization does what ICANN-the-Community or ICANN-the-Board tells it to</a:t>
            </a:r>
          </a:p>
          <a:p>
            <a:r>
              <a:rPr lang="en-US" sz="2600" dirty="0" smtClean="0"/>
              <a:t>ICANN-the-IANA Function Operator does what ICANN-the-organization (via contract) or ICANN-the-Community (via CSC or RZERC) tells it to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535" y="2057400"/>
            <a:ext cx="4798417" cy="4161283"/>
          </a:xfrm>
        </p:spPr>
      </p:pic>
    </p:spTree>
    <p:extLst>
      <p:ext uri="{BB962C8B-B14F-4D97-AF65-F5344CB8AC3E}">
        <p14:creationId xmlns:p14="http://schemas.microsoft.com/office/powerpoint/2010/main" val="92934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go about requesting new features?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don’t think anyone knows for sure, but a few options...</a:t>
            </a:r>
          </a:p>
          <a:p>
            <a:endParaRPr lang="en-US" dirty="0" smtClean="0"/>
          </a:p>
          <a:p>
            <a:r>
              <a:rPr lang="en-US" dirty="0" smtClean="0"/>
              <a:t>Option 1: “Shame on IANA”</a:t>
            </a:r>
          </a:p>
          <a:p>
            <a:pPr lvl="1"/>
            <a:r>
              <a:rPr lang="en-US" dirty="0" smtClean="0"/>
              <a:t>IANA Staff’s freedom to implement enhancements is tightly constrained</a:t>
            </a:r>
          </a:p>
          <a:p>
            <a:r>
              <a:rPr lang="en-US" dirty="0" smtClean="0"/>
              <a:t>Option 2: get the IETF/IAB or other body to make a statement</a:t>
            </a:r>
          </a:p>
          <a:p>
            <a:pPr lvl="1"/>
            <a:r>
              <a:rPr lang="en-US" dirty="0" smtClean="0"/>
              <a:t>Might work, might not (see the IAB statement on the RPKI root)</a:t>
            </a:r>
          </a:p>
          <a:p>
            <a:r>
              <a:rPr lang="en-US" dirty="0" smtClean="0"/>
              <a:t>Option 3: go through ICANN’s Board</a:t>
            </a:r>
          </a:p>
          <a:p>
            <a:pPr lvl="1"/>
            <a:r>
              <a:rPr lang="en-US" dirty="0" smtClean="0"/>
              <a:t>Will probably (should?) get bounced to RZERC for advice</a:t>
            </a:r>
          </a:p>
          <a:p>
            <a:r>
              <a:rPr lang="en-US" dirty="0" smtClean="0"/>
              <a:t>Option 4: go through the RZERC</a:t>
            </a:r>
          </a:p>
          <a:p>
            <a:pPr lvl="1"/>
            <a:r>
              <a:rPr lang="en-US" dirty="0" smtClean="0"/>
              <a:t>Process not yet set, but envisioned to provide advice on root system evolution</a:t>
            </a:r>
          </a:p>
        </p:txBody>
      </p:sp>
    </p:spTree>
    <p:extLst>
      <p:ext uri="{BB962C8B-B14F-4D97-AF65-F5344CB8AC3E}">
        <p14:creationId xmlns:p14="http://schemas.microsoft.com/office/powerpoint/2010/main" val="19126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1306</TotalTime>
  <Words>429</Words>
  <Application>Microsoft Macintosh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Arial</vt:lpstr>
      <vt:lpstr>Vapor Trail</vt:lpstr>
      <vt:lpstr>How Changes to Root Zone Management are Requested</vt:lpstr>
      <vt:lpstr>TL;DR</vt:lpstr>
      <vt:lpstr>Before the Transition</vt:lpstr>
      <vt:lpstr>Stewardship of IANA Functions Contract Transition</vt:lpstr>
      <vt:lpstr>Root Zone Evolution Review Committee</vt:lpstr>
      <vt:lpstr>“ICANN”?</vt:lpstr>
      <vt:lpstr>How to go about requesting new features?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Changes to the Root Zone Management System are Requested</dc:title>
  <dc:creator>David Conrad</dc:creator>
  <cp:lastModifiedBy>David Conrad</cp:lastModifiedBy>
  <cp:revision>29</cp:revision>
  <dcterms:created xsi:type="dcterms:W3CDTF">2016-10-15T22:04:27Z</dcterms:created>
  <dcterms:modified xsi:type="dcterms:W3CDTF">2016-10-16T19:50:50Z</dcterms:modified>
</cp:coreProperties>
</file>