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handoutMasterIdLst>
    <p:handoutMasterId r:id="rId33"/>
  </p:handoutMasterIdLst>
  <p:sldIdLst>
    <p:sldId id="264" r:id="rId2"/>
    <p:sldId id="318" r:id="rId3"/>
    <p:sldId id="274" r:id="rId4"/>
    <p:sldId id="315" r:id="rId5"/>
    <p:sldId id="294" r:id="rId6"/>
    <p:sldId id="295" r:id="rId7"/>
    <p:sldId id="289" r:id="rId8"/>
    <p:sldId id="317" r:id="rId9"/>
    <p:sldId id="298" r:id="rId10"/>
    <p:sldId id="290" r:id="rId11"/>
    <p:sldId id="320" r:id="rId12"/>
    <p:sldId id="291" r:id="rId13"/>
    <p:sldId id="292" r:id="rId14"/>
    <p:sldId id="293" r:id="rId15"/>
    <p:sldId id="307" r:id="rId16"/>
    <p:sldId id="269" r:id="rId17"/>
    <p:sldId id="270" r:id="rId18"/>
    <p:sldId id="299" r:id="rId19"/>
    <p:sldId id="271" r:id="rId20"/>
    <p:sldId id="297" r:id="rId21"/>
    <p:sldId id="303" r:id="rId22"/>
    <p:sldId id="306" r:id="rId23"/>
    <p:sldId id="300" r:id="rId24"/>
    <p:sldId id="313" r:id="rId25"/>
    <p:sldId id="301" r:id="rId26"/>
    <p:sldId id="302" r:id="rId27"/>
    <p:sldId id="305" r:id="rId28"/>
    <p:sldId id="312" r:id="rId29"/>
    <p:sldId id="304" r:id="rId30"/>
    <p:sldId id="263" r:id="rId3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97BF4DA3-65EA-C445-B7E0-A6730D5050CE}">
          <p14:sldIdLst>
            <p14:sldId id="264"/>
            <p14:sldId id="318"/>
          </p14:sldIdLst>
        </p14:section>
        <p14:section name="DNS Data Exfiltration" id="{B72F8C64-FFF9-2E49-82CC-77BFA67C4ADB}">
          <p14:sldIdLst>
            <p14:sldId id="274"/>
            <p14:sldId id="315"/>
            <p14:sldId id="294"/>
            <p14:sldId id="295"/>
            <p14:sldId id="289"/>
            <p14:sldId id="317"/>
            <p14:sldId id="298"/>
            <p14:sldId id="290"/>
            <p14:sldId id="320"/>
            <p14:sldId id="291"/>
            <p14:sldId id="292"/>
            <p14:sldId id="293"/>
            <p14:sldId id="307"/>
            <p14:sldId id="269"/>
            <p14:sldId id="270"/>
            <p14:sldId id="299"/>
            <p14:sldId id="271"/>
            <p14:sldId id="297"/>
            <p14:sldId id="303"/>
            <p14:sldId id="306"/>
            <p14:sldId id="300"/>
            <p14:sldId id="313"/>
            <p14:sldId id="301"/>
            <p14:sldId id="302"/>
            <p14:sldId id="305"/>
            <p14:sldId id="312"/>
            <p14:sldId id="304"/>
          </p14:sldIdLst>
        </p14:section>
        <p14:section name="Q&amp;A" id="{D36D8F7E-A96D-3345-A650-2B4D4C07CD7D}">
          <p14:sldIdLst>
            <p14:sldId id="263"/>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B63E"/>
    <a:srgbClr val="F19615"/>
    <a:srgbClr val="383838"/>
    <a:srgbClr val="8E8E8E"/>
    <a:srgbClr val="EA7024"/>
    <a:srgbClr val="0167A3"/>
    <a:srgbClr val="20A3DC"/>
    <a:srgbClr val="19A3BA"/>
    <a:srgbClr val="F7F7F7"/>
    <a:srgbClr val="41404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277" autoAdjust="0"/>
    <p:restoredTop sz="86602" autoAdjust="0"/>
  </p:normalViewPr>
  <p:slideViewPr>
    <p:cSldViewPr snapToGrid="0" snapToObjects="1">
      <p:cViewPr>
        <p:scale>
          <a:sx n="111" d="100"/>
          <a:sy n="111" d="100"/>
        </p:scale>
        <p:origin x="144" y="72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handoutMaster" Target="handoutMasters/handoutMaster1.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4ECF48D-FE51-ED42-B408-4C9D71165D8E}" type="datetimeFigureOut">
              <a:rPr lang="en-US" smtClean="0"/>
              <a:t>5/14/17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1BE1B42-0DAE-A145-B20E-7717DA990311}" type="slidenum">
              <a:rPr lang="en-US" smtClean="0"/>
              <a:t>‹#›</a:t>
            </a:fld>
            <a:endParaRPr lang="en-US"/>
          </a:p>
        </p:txBody>
      </p:sp>
    </p:spTree>
    <p:extLst>
      <p:ext uri="{BB962C8B-B14F-4D97-AF65-F5344CB8AC3E}">
        <p14:creationId xmlns:p14="http://schemas.microsoft.com/office/powerpoint/2010/main" val="13265644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DAB6D5-E456-E147-B036-009BCC88FE42}" type="datetimeFigureOut">
              <a:rPr lang="en-US" smtClean="0"/>
              <a:t>5/14/17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FF0CA4-55E2-2446-A3AA-9BE8E09E838B}" type="slidenum">
              <a:rPr lang="en-US" smtClean="0"/>
              <a:t>‹#›</a:t>
            </a:fld>
            <a:endParaRPr lang="en-US"/>
          </a:p>
        </p:txBody>
      </p:sp>
    </p:spTree>
    <p:extLst>
      <p:ext uri="{BB962C8B-B14F-4D97-AF65-F5344CB8AC3E}">
        <p14:creationId xmlns:p14="http://schemas.microsoft.com/office/powerpoint/2010/main" val="221903144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pPr>
                <a:defRPr/>
              </a:pPr>
              <a:t>2</a:t>
            </a:fld>
            <a:endParaRPr lang="en-US"/>
          </a:p>
        </p:txBody>
      </p:sp>
    </p:spTree>
    <p:extLst>
      <p:ext uri="{BB962C8B-B14F-4D97-AF65-F5344CB8AC3E}">
        <p14:creationId xmlns:p14="http://schemas.microsoft.com/office/powerpoint/2010/main" val="1346644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the malware is decoded an ran, it establishes a command and control channel, also using TXT records. This is one of the messages it sends.</a:t>
            </a:r>
            <a:endParaRPr lang="en-US" dirty="0"/>
          </a:p>
        </p:txBody>
      </p:sp>
      <p:sp>
        <p:nvSpPr>
          <p:cNvPr id="4" name="Slide Number Placeholder 3"/>
          <p:cNvSpPr>
            <a:spLocks noGrp="1"/>
          </p:cNvSpPr>
          <p:nvPr>
            <p:ph type="sldNum" sz="quarter" idx="10"/>
          </p:nvPr>
        </p:nvSpPr>
        <p:spPr/>
        <p:txBody>
          <a:bodyPr/>
          <a:lstStyle/>
          <a:p>
            <a:fld id="{08FF0CA4-55E2-2446-A3AA-9BE8E09E838B}" type="slidenum">
              <a:rPr lang="en-US" smtClean="0"/>
              <a:t>13</a:t>
            </a:fld>
            <a:endParaRPr lang="en-US"/>
          </a:p>
        </p:txBody>
      </p:sp>
    </p:spTree>
    <p:extLst>
      <p:ext uri="{BB962C8B-B14F-4D97-AF65-F5344CB8AC3E}">
        <p14:creationId xmlns:p14="http://schemas.microsoft.com/office/powerpoint/2010/main" val="15033627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take the DNS request query and run it through a decoding function, we can clearly see that it is the output of the Windows Command Line Processor being sent to the C2 server.</a:t>
            </a:r>
            <a:endParaRPr lang="en-US" dirty="0"/>
          </a:p>
        </p:txBody>
      </p:sp>
      <p:sp>
        <p:nvSpPr>
          <p:cNvPr id="4" name="Slide Number Placeholder 3"/>
          <p:cNvSpPr>
            <a:spLocks noGrp="1"/>
          </p:cNvSpPr>
          <p:nvPr>
            <p:ph type="sldNum" sz="quarter" idx="10"/>
          </p:nvPr>
        </p:nvSpPr>
        <p:spPr/>
        <p:txBody>
          <a:bodyPr/>
          <a:lstStyle/>
          <a:p>
            <a:fld id="{08FF0CA4-55E2-2446-A3AA-9BE8E09E838B}" type="slidenum">
              <a:rPr lang="en-US" smtClean="0"/>
              <a:t>14</a:t>
            </a:fld>
            <a:endParaRPr lang="en-US"/>
          </a:p>
        </p:txBody>
      </p:sp>
    </p:spTree>
    <p:extLst>
      <p:ext uri="{BB962C8B-B14F-4D97-AF65-F5344CB8AC3E}">
        <p14:creationId xmlns:p14="http://schemas.microsoft.com/office/powerpoint/2010/main" val="12239511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of this malware using the DNS got me thinking about other ways DNS might be abused</a:t>
            </a:r>
            <a:r>
              <a:rPr lang="is-IS" dirty="0" smtClean="0"/>
              <a:t>…</a:t>
            </a:r>
            <a:endParaRPr lang="en-US" dirty="0"/>
          </a:p>
        </p:txBody>
      </p:sp>
      <p:sp>
        <p:nvSpPr>
          <p:cNvPr id="4" name="Slide Number Placeholder 3"/>
          <p:cNvSpPr>
            <a:spLocks noGrp="1"/>
          </p:cNvSpPr>
          <p:nvPr>
            <p:ph type="sldNum" sz="quarter" idx="10"/>
          </p:nvPr>
        </p:nvSpPr>
        <p:spPr/>
        <p:txBody>
          <a:bodyPr/>
          <a:lstStyle/>
          <a:p>
            <a:fld id="{08FF0CA4-55E2-2446-A3AA-9BE8E09E838B}" type="slidenum">
              <a:rPr lang="en-US" smtClean="0"/>
              <a:t>15</a:t>
            </a:fld>
            <a:endParaRPr lang="en-US"/>
          </a:p>
        </p:txBody>
      </p:sp>
    </p:spTree>
    <p:extLst>
      <p:ext uri="{BB962C8B-B14F-4D97-AF65-F5344CB8AC3E}">
        <p14:creationId xmlns:p14="http://schemas.microsoft.com/office/powerpoint/2010/main" val="919844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potential channel for data exfiltration or even rudimentary bidirectional communication exists in</a:t>
            </a:r>
            <a:r>
              <a:rPr lang="en-US" baseline="0" dirty="0" smtClean="0"/>
              <a:t> DNS 0x20 encoding of DNS labels</a:t>
            </a:r>
            <a:endParaRPr lang="en-US" dirty="0"/>
          </a:p>
        </p:txBody>
      </p:sp>
      <p:sp>
        <p:nvSpPr>
          <p:cNvPr id="4" name="Slide Number Placeholder 3"/>
          <p:cNvSpPr>
            <a:spLocks noGrp="1"/>
          </p:cNvSpPr>
          <p:nvPr>
            <p:ph type="sldNum" sz="quarter" idx="10"/>
          </p:nvPr>
        </p:nvSpPr>
        <p:spPr/>
        <p:txBody>
          <a:bodyPr/>
          <a:lstStyle/>
          <a:p>
            <a:fld id="{08FF0CA4-55E2-2446-A3AA-9BE8E09E838B}" type="slidenum">
              <a:rPr lang="en-US" smtClean="0"/>
              <a:t>16</a:t>
            </a:fld>
            <a:endParaRPr lang="en-US"/>
          </a:p>
        </p:txBody>
      </p:sp>
    </p:spTree>
    <p:extLst>
      <p:ext uri="{BB962C8B-B14F-4D97-AF65-F5344CB8AC3E}">
        <p14:creationId xmlns:p14="http://schemas.microsoft.com/office/powerpoint/2010/main" val="31504978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a:t>
            </a:r>
            <a:r>
              <a:rPr lang="en-US" dirty="0" err="1" smtClean="0"/>
              <a:t>nameservers</a:t>
            </a:r>
            <a:r>
              <a:rPr lang="en-US" dirty="0" smtClean="0"/>
              <a:t> will not respect</a:t>
            </a:r>
            <a:r>
              <a:rPr lang="en-US" baseline="0" dirty="0" smtClean="0"/>
              <a:t> 0x20 encoded queries, but the majority do. According to Google, 70% of their DNS traffic involves DNS 0x20 compliant DNS servers.</a:t>
            </a:r>
          </a:p>
          <a:p>
            <a:endParaRPr lang="en-US" dirty="0" smtClean="0"/>
          </a:p>
          <a:p>
            <a:r>
              <a:rPr lang="en-US" dirty="0" smtClean="0"/>
              <a:t>https://</a:t>
            </a:r>
            <a:r>
              <a:rPr lang="en-US" dirty="0" err="1" smtClean="0"/>
              <a:t>developers.google.com</a:t>
            </a:r>
            <a:r>
              <a:rPr lang="en-US" dirty="0" smtClean="0"/>
              <a:t>/speed/public-</a:t>
            </a:r>
            <a:r>
              <a:rPr lang="en-US" dirty="0" err="1" smtClean="0"/>
              <a:t>dns</a:t>
            </a:r>
            <a:r>
              <a:rPr lang="en-US" dirty="0" smtClean="0"/>
              <a:t>/docs/security</a:t>
            </a:r>
            <a:endParaRPr lang="en-US" dirty="0"/>
          </a:p>
        </p:txBody>
      </p:sp>
      <p:sp>
        <p:nvSpPr>
          <p:cNvPr id="4" name="Slide Number Placeholder 3"/>
          <p:cNvSpPr>
            <a:spLocks noGrp="1"/>
          </p:cNvSpPr>
          <p:nvPr>
            <p:ph type="sldNum" sz="quarter" idx="10"/>
          </p:nvPr>
        </p:nvSpPr>
        <p:spPr/>
        <p:txBody>
          <a:bodyPr/>
          <a:lstStyle/>
          <a:p>
            <a:fld id="{08FF0CA4-55E2-2446-A3AA-9BE8E09E838B}" type="slidenum">
              <a:rPr lang="en-US" smtClean="0"/>
              <a:t>17</a:t>
            </a:fld>
            <a:endParaRPr lang="en-US"/>
          </a:p>
        </p:txBody>
      </p:sp>
    </p:spTree>
    <p:extLst>
      <p:ext uri="{BB962C8B-B14F-4D97-AF65-F5344CB8AC3E}">
        <p14:creationId xmlns:p14="http://schemas.microsoft.com/office/powerpoint/2010/main" val="3069091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proposed algorithm</a:t>
            </a:r>
            <a:r>
              <a:rPr lang="en-US" baseline="0" dirty="0" smtClean="0"/>
              <a:t> for the 0x20 encoding of a DNS query name. In the proposed algorithm the requested name is converted to lowercase, and then encrypted, perhaps with AES, using some key (or keys) shared between DNS requests. The </a:t>
            </a:r>
            <a:r>
              <a:rPr lang="en-US" baseline="0" dirty="0" err="1" smtClean="0"/>
              <a:t>cyphertext</a:t>
            </a:r>
            <a:r>
              <a:rPr lang="en-US" baseline="0" dirty="0" smtClean="0"/>
              <a:t> bits are read and used to encode the query name. If the bit is 0, a capital letter is produced, and a bit of 1 results in a lowercase character. </a:t>
            </a:r>
            <a:br>
              <a:rPr lang="en-US" baseline="0" dirty="0" smtClean="0"/>
            </a:br>
            <a:r>
              <a:rPr lang="en-US" baseline="0" dirty="0" smtClean="0"/>
              <a:t/>
            </a:r>
            <a:br>
              <a:rPr lang="en-US" baseline="0" dirty="0" smtClean="0"/>
            </a:br>
            <a:r>
              <a:rPr lang="en-US" baseline="0" dirty="0" smtClean="0"/>
              <a:t>If an attacker was somehow able to manipulate the input for the 0x20 encoding process, then they could replace the original </a:t>
            </a:r>
            <a:r>
              <a:rPr lang="en-US" baseline="0" dirty="0" err="1" smtClean="0"/>
              <a:t>cyphertext</a:t>
            </a:r>
            <a:r>
              <a:rPr lang="en-US" baseline="0" dirty="0" smtClean="0"/>
              <a:t> with a </a:t>
            </a:r>
            <a:r>
              <a:rPr lang="en-US" baseline="0" dirty="0" err="1" smtClean="0"/>
              <a:t>cyphertext</a:t>
            </a:r>
            <a:r>
              <a:rPr lang="en-US" baseline="0" dirty="0" smtClean="0"/>
              <a:t>/plaintext of their own. Fortunately DNS 0x20 is usually not implemented at the client level, so mixed-case queries originating here may arouse additional suspicion.</a:t>
            </a:r>
            <a:endParaRPr lang="en-US" dirty="0"/>
          </a:p>
        </p:txBody>
      </p:sp>
      <p:sp>
        <p:nvSpPr>
          <p:cNvPr id="4" name="Slide Number Placeholder 3"/>
          <p:cNvSpPr>
            <a:spLocks noGrp="1"/>
          </p:cNvSpPr>
          <p:nvPr>
            <p:ph type="sldNum" sz="quarter" idx="10"/>
          </p:nvPr>
        </p:nvSpPr>
        <p:spPr/>
        <p:txBody>
          <a:bodyPr/>
          <a:lstStyle/>
          <a:p>
            <a:fld id="{08FF0CA4-55E2-2446-A3AA-9BE8E09E838B}" type="slidenum">
              <a:rPr lang="en-US" smtClean="0"/>
              <a:t>18</a:t>
            </a:fld>
            <a:endParaRPr lang="en-US"/>
          </a:p>
        </p:txBody>
      </p:sp>
    </p:spTree>
    <p:extLst>
      <p:ext uri="{BB962C8B-B14F-4D97-AF65-F5344CB8AC3E}">
        <p14:creationId xmlns:p14="http://schemas.microsoft.com/office/powerpoint/2010/main" val="24251045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Exfiltrating</a:t>
            </a:r>
            <a:r>
              <a:rPr lang="en-US" dirty="0" smtClean="0"/>
              <a:t> data using 0x20 bits is going to be somewhat slow only 255 bits</a:t>
            </a:r>
            <a:r>
              <a:rPr lang="en-US" baseline="0" dirty="0" smtClean="0"/>
              <a:t> at most can be </a:t>
            </a:r>
            <a:r>
              <a:rPr lang="en-US" dirty="0" smtClean="0"/>
              <a:t>transmitted per DNS query name.</a:t>
            </a:r>
            <a:r>
              <a:rPr lang="en-US" baseline="0" dirty="0" smtClean="0"/>
              <a:t> </a:t>
            </a:r>
            <a:r>
              <a:rPr lang="en-US" dirty="0" smtClean="0"/>
              <a:t>Attackers</a:t>
            </a:r>
            <a:r>
              <a:rPr lang="en-US" baseline="0" dirty="0" smtClean="0"/>
              <a:t> could instead use XQID format queries to increase the bandwidth of their communications. However, this extra bandwidth would come at the expense of greater visibility with respect to network defenders. It seems that XQID queries are somewhat rare, making up less than 3% of outgoing requests at Google’s Public DNS.</a:t>
            </a:r>
          </a:p>
          <a:p>
            <a:endParaRPr lang="en-US" baseline="0" dirty="0" smtClean="0"/>
          </a:p>
          <a:p>
            <a:r>
              <a:rPr lang="en-US" dirty="0" smtClean="0"/>
              <a:t>https://</a:t>
            </a:r>
            <a:r>
              <a:rPr lang="en-US" dirty="0" err="1" smtClean="0"/>
              <a:t>developers.google.com</a:t>
            </a:r>
            <a:r>
              <a:rPr lang="en-US" dirty="0" smtClean="0"/>
              <a:t>/speed/public-</a:t>
            </a:r>
            <a:r>
              <a:rPr lang="en-US" dirty="0" err="1" smtClean="0"/>
              <a:t>dns</a:t>
            </a:r>
            <a:r>
              <a:rPr lang="en-US" dirty="0" smtClean="0"/>
              <a:t>/docs/security</a:t>
            </a:r>
            <a:endParaRPr lang="en-US" dirty="0"/>
          </a:p>
        </p:txBody>
      </p:sp>
      <p:sp>
        <p:nvSpPr>
          <p:cNvPr id="4" name="Slide Number Placeholder 3"/>
          <p:cNvSpPr>
            <a:spLocks noGrp="1"/>
          </p:cNvSpPr>
          <p:nvPr>
            <p:ph type="sldNum" sz="quarter" idx="10"/>
          </p:nvPr>
        </p:nvSpPr>
        <p:spPr/>
        <p:txBody>
          <a:bodyPr/>
          <a:lstStyle/>
          <a:p>
            <a:fld id="{08FF0CA4-55E2-2446-A3AA-9BE8E09E838B}" type="slidenum">
              <a:rPr lang="en-US" smtClean="0"/>
              <a:t>19</a:t>
            </a:fld>
            <a:endParaRPr lang="en-US"/>
          </a:p>
        </p:txBody>
      </p:sp>
    </p:spTree>
    <p:extLst>
      <p:ext uri="{BB962C8B-B14F-4D97-AF65-F5344CB8AC3E}">
        <p14:creationId xmlns:p14="http://schemas.microsoft.com/office/powerpoint/2010/main" val="2954471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 to</a:t>
            </a:r>
            <a:r>
              <a:rPr lang="en-US" baseline="0" dirty="0" smtClean="0"/>
              <a:t> Wikipedia, </a:t>
            </a:r>
            <a:r>
              <a:rPr lang="en-US" dirty="0" smtClean="0"/>
              <a:t>a dead drop is a method used</a:t>
            </a:r>
            <a:r>
              <a:rPr lang="en-US" baseline="0" dirty="0" smtClean="0"/>
              <a:t> </a:t>
            </a:r>
            <a:r>
              <a:rPr lang="en-US" dirty="0" smtClean="0"/>
              <a:t>to pass items or information between two individuals using a secret location, thus not requiring them to meet directly and thereby maintaining operational security. Why take the chance of registering your own domain when you can borrow others’ domains to conduct your data exfiltration? Any </a:t>
            </a:r>
            <a:r>
              <a:rPr lang="en-US" dirty="0" err="1" smtClean="0"/>
              <a:t>wildcarded</a:t>
            </a:r>
            <a:r>
              <a:rPr lang="en-US" dirty="0" smtClean="0"/>
              <a:t> domain has the potential to be used as a passive DNS dead drop.</a:t>
            </a:r>
            <a:r>
              <a:rPr lang="en-US" baseline="0" dirty="0" smtClean="0"/>
              <a:t> Also, as you can see in this example, passive DNS databases will often normalize the names that are requested. Thus if we were using 0x20 encoding in our names, it would NOT appear in the normal passive DNS interfaces used by most security analysts. The case (0x20) of the QNAMEs can only be viewed using the raw passive DNS data.</a:t>
            </a:r>
            <a:endParaRPr lang="en-US" dirty="0"/>
          </a:p>
        </p:txBody>
      </p:sp>
      <p:sp>
        <p:nvSpPr>
          <p:cNvPr id="4" name="Slide Number Placeholder 3"/>
          <p:cNvSpPr>
            <a:spLocks noGrp="1"/>
          </p:cNvSpPr>
          <p:nvPr>
            <p:ph type="sldNum" sz="quarter" idx="10"/>
          </p:nvPr>
        </p:nvSpPr>
        <p:spPr/>
        <p:txBody>
          <a:bodyPr/>
          <a:lstStyle/>
          <a:p>
            <a:fld id="{08FF0CA4-55E2-2446-A3AA-9BE8E09E838B}" type="slidenum">
              <a:rPr lang="en-US" smtClean="0"/>
              <a:t>20</a:t>
            </a:fld>
            <a:endParaRPr lang="en-US"/>
          </a:p>
        </p:txBody>
      </p:sp>
    </p:spTree>
    <p:extLst>
      <p:ext uri="{BB962C8B-B14F-4D97-AF65-F5344CB8AC3E}">
        <p14:creationId xmlns:p14="http://schemas.microsoft.com/office/powerpoint/2010/main" val="3280307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idea of m</a:t>
            </a:r>
            <a:r>
              <a:rPr lang="en-US" dirty="0" smtClean="0"/>
              <a:t>anipulating DNS traffic to accomplish nefarious goal</a:t>
            </a:r>
            <a:r>
              <a:rPr lang="en-US" baseline="0" dirty="0" smtClean="0"/>
              <a:t>s has been around for many years... Dan </a:t>
            </a:r>
            <a:r>
              <a:rPr lang="en-US" baseline="0" dirty="0" err="1" smtClean="0"/>
              <a:t>Kaminsky’s</a:t>
            </a:r>
            <a:r>
              <a:rPr lang="en-US" baseline="0" dirty="0" smtClean="0"/>
              <a:t> Dark Ops of DNS was presented 13 years ago. Since then we have seen examples of malware using DNS as a means to tunnel traffic from one location </a:t>
            </a:r>
            <a:r>
              <a:rPr lang="en-US" baseline="0" smtClean="0"/>
              <a:t>to another.</a:t>
            </a:r>
            <a:endParaRPr lang="en-US" dirty="0"/>
          </a:p>
        </p:txBody>
      </p:sp>
      <p:sp>
        <p:nvSpPr>
          <p:cNvPr id="4" name="Slide Number Placeholder 3"/>
          <p:cNvSpPr>
            <a:spLocks noGrp="1"/>
          </p:cNvSpPr>
          <p:nvPr>
            <p:ph type="sldNum" sz="quarter" idx="10"/>
          </p:nvPr>
        </p:nvSpPr>
        <p:spPr/>
        <p:txBody>
          <a:bodyPr/>
          <a:lstStyle/>
          <a:p>
            <a:fld id="{08FF0CA4-55E2-2446-A3AA-9BE8E09E838B}" type="slidenum">
              <a:rPr lang="en-US" smtClean="0"/>
              <a:t>21</a:t>
            </a:fld>
            <a:endParaRPr lang="en-US"/>
          </a:p>
        </p:txBody>
      </p:sp>
    </p:spTree>
    <p:extLst>
      <p:ext uri="{BB962C8B-B14F-4D97-AF65-F5344CB8AC3E}">
        <p14:creationId xmlns:p14="http://schemas.microsoft.com/office/powerpoint/2010/main" val="9198442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distribution of TLDs in the domain</a:t>
            </a:r>
            <a:r>
              <a:rPr lang="en-US" baseline="0" dirty="0" smtClean="0"/>
              <a:t> names that were contacted. There were 3.5 million hostnames in the dataset.</a:t>
            </a:r>
            <a:endParaRPr lang="en-US" dirty="0"/>
          </a:p>
        </p:txBody>
      </p:sp>
      <p:sp>
        <p:nvSpPr>
          <p:cNvPr id="4" name="Slide Number Placeholder 3"/>
          <p:cNvSpPr>
            <a:spLocks noGrp="1"/>
          </p:cNvSpPr>
          <p:nvPr>
            <p:ph type="sldNum" sz="quarter" idx="10"/>
          </p:nvPr>
        </p:nvSpPr>
        <p:spPr/>
        <p:txBody>
          <a:bodyPr/>
          <a:lstStyle/>
          <a:p>
            <a:fld id="{08FF0CA4-55E2-2446-A3AA-9BE8E09E838B}" type="slidenum">
              <a:rPr lang="en-US" smtClean="0"/>
              <a:t>23</a:t>
            </a:fld>
            <a:endParaRPr lang="en-US"/>
          </a:p>
        </p:txBody>
      </p:sp>
    </p:spTree>
    <p:extLst>
      <p:ext uri="{BB962C8B-B14F-4D97-AF65-F5344CB8AC3E}">
        <p14:creationId xmlns:p14="http://schemas.microsoft.com/office/powerpoint/2010/main" val="2214865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concerns the abuse of DNS, and the first topic we will cover is Data Exfiltration.</a:t>
            </a:r>
            <a:endParaRPr lang="en-US" dirty="0"/>
          </a:p>
        </p:txBody>
      </p:sp>
      <p:sp>
        <p:nvSpPr>
          <p:cNvPr id="4" name="Slide Number Placeholder 3"/>
          <p:cNvSpPr>
            <a:spLocks noGrp="1"/>
          </p:cNvSpPr>
          <p:nvPr>
            <p:ph type="sldNum" sz="quarter" idx="10"/>
          </p:nvPr>
        </p:nvSpPr>
        <p:spPr/>
        <p:txBody>
          <a:bodyPr/>
          <a:lstStyle/>
          <a:p>
            <a:fld id="{08FF0CA4-55E2-2446-A3AA-9BE8E09E838B}" type="slidenum">
              <a:rPr lang="en-US" smtClean="0"/>
              <a:t>3</a:t>
            </a:fld>
            <a:endParaRPr lang="en-US"/>
          </a:p>
        </p:txBody>
      </p:sp>
    </p:spTree>
    <p:extLst>
      <p:ext uri="{BB962C8B-B14F-4D97-AF65-F5344CB8AC3E}">
        <p14:creationId xmlns:p14="http://schemas.microsoft.com/office/powerpoint/2010/main" val="9198442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went through 6 months</a:t>
            </a:r>
            <a:r>
              <a:rPr lang="en-US" baseline="0" dirty="0" smtClean="0"/>
              <a:t> of malware sandbox samples at Talos, paying specific attention to the samples that scored between 65-90 (were considered malicious by the sandbox). During that time the malware we analyzed had reached out to more than 3.5 million hostnames. Only 0.1% of those hostnames had mixed case. There were zero XQID queries in the set</a:t>
            </a:r>
            <a:endParaRPr lang="en-US" dirty="0"/>
          </a:p>
        </p:txBody>
      </p:sp>
      <p:sp>
        <p:nvSpPr>
          <p:cNvPr id="4" name="Slide Number Placeholder 3"/>
          <p:cNvSpPr>
            <a:spLocks noGrp="1"/>
          </p:cNvSpPr>
          <p:nvPr>
            <p:ph type="sldNum" sz="quarter" idx="10"/>
          </p:nvPr>
        </p:nvSpPr>
        <p:spPr/>
        <p:txBody>
          <a:bodyPr/>
          <a:lstStyle/>
          <a:p>
            <a:fld id="{08FF0CA4-55E2-2446-A3AA-9BE8E09E838B}" type="slidenum">
              <a:rPr lang="en-US" smtClean="0"/>
              <a:t>24</a:t>
            </a:fld>
            <a:endParaRPr lang="en-US"/>
          </a:p>
        </p:txBody>
      </p:sp>
    </p:spTree>
    <p:extLst>
      <p:ext uri="{BB962C8B-B14F-4D97-AF65-F5344CB8AC3E}">
        <p14:creationId xmlns:p14="http://schemas.microsoft.com/office/powerpoint/2010/main" val="9123497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Only 0.03% of those hostnames involved .bit domain names. When I went and looked at the individual samples, the DNS queries for .bit domains were issued to DNS servers that were enhanced to be able to resolve .bit domains. Enforcing that DNS requests are made to the assigned DNS server would prevent these from resolving.</a:t>
            </a:r>
            <a:br>
              <a:rPr lang="en-US" baseline="0" dirty="0" smtClean="0"/>
            </a:br>
            <a:r>
              <a:rPr lang="en-US" baseline="0" dirty="0" smtClean="0"/>
              <a:t/>
            </a:r>
            <a:br>
              <a:rPr lang="en-US" baseline="0" dirty="0" smtClean="0"/>
            </a:br>
            <a:r>
              <a:rPr lang="en-US" baseline="0" dirty="0" smtClean="0"/>
              <a:t>I also downloaded a copy of the </a:t>
            </a:r>
            <a:r>
              <a:rPr lang="en-US" baseline="0" dirty="0" err="1" smtClean="0"/>
              <a:t>namecoin</a:t>
            </a:r>
            <a:r>
              <a:rPr lang="en-US" baseline="0" dirty="0" smtClean="0"/>
              <a:t> </a:t>
            </a:r>
            <a:r>
              <a:rPr lang="en-US" baseline="0" dirty="0" err="1" smtClean="0"/>
              <a:t>blockchain</a:t>
            </a:r>
            <a:r>
              <a:rPr lang="en-US" baseline="0" dirty="0" smtClean="0"/>
              <a:t>, and extracted the approximately 3400 IP addresses in it, and cross referenced that with the IP addresses contacted by malware. Of the samples we found reaching out to </a:t>
            </a:r>
            <a:r>
              <a:rPr lang="en-US" baseline="0" dirty="0" smtClean="0"/>
              <a:t>IPs </a:t>
            </a:r>
            <a:r>
              <a:rPr lang="en-US" baseline="0" dirty="0" smtClean="0"/>
              <a:t>hosting .bit domains, there was no evidence that the malware was in any way working off of a copy of the </a:t>
            </a:r>
            <a:r>
              <a:rPr lang="en-US" baseline="0" dirty="0" err="1" smtClean="0"/>
              <a:t>namecoin</a:t>
            </a:r>
            <a:r>
              <a:rPr lang="en-US" baseline="0" dirty="0" smtClean="0"/>
              <a:t> </a:t>
            </a:r>
            <a:r>
              <a:rPr lang="en-US" baseline="0" dirty="0" err="1" smtClean="0"/>
              <a:t>blockchain</a:t>
            </a:r>
            <a:r>
              <a:rPr lang="en-US" baseline="0" dirty="0" smtClean="0"/>
              <a:t> and thereby evading DNS.</a:t>
            </a:r>
            <a:endParaRPr lang="en-US" dirty="0"/>
          </a:p>
        </p:txBody>
      </p:sp>
      <p:sp>
        <p:nvSpPr>
          <p:cNvPr id="4" name="Slide Number Placeholder 3"/>
          <p:cNvSpPr>
            <a:spLocks noGrp="1"/>
          </p:cNvSpPr>
          <p:nvPr>
            <p:ph type="sldNum" sz="quarter" idx="10"/>
          </p:nvPr>
        </p:nvSpPr>
        <p:spPr/>
        <p:txBody>
          <a:bodyPr/>
          <a:lstStyle/>
          <a:p>
            <a:fld id="{08FF0CA4-55E2-2446-A3AA-9BE8E09E838B}" type="slidenum">
              <a:rPr lang="en-US" smtClean="0"/>
              <a:t>25</a:t>
            </a:fld>
            <a:endParaRPr lang="en-US"/>
          </a:p>
        </p:txBody>
      </p:sp>
    </p:spTree>
    <p:extLst>
      <p:ext uri="{BB962C8B-B14F-4D97-AF65-F5344CB8AC3E}">
        <p14:creationId xmlns:p14="http://schemas.microsoft.com/office/powerpoint/2010/main" val="22148658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0.5% of the hostnames contacted by malware involved Tor-related domain names. The vast majority of these were using Tor2Web whereby they can append a TLD like .to to an onion link. That will resolve to the IP address of a server which, when contacted, will fetch the .onion link over Tor and relay the content back to the victim.</a:t>
            </a:r>
            <a:endParaRPr lang="en-US" dirty="0"/>
          </a:p>
        </p:txBody>
      </p:sp>
      <p:sp>
        <p:nvSpPr>
          <p:cNvPr id="4" name="Slide Number Placeholder 3"/>
          <p:cNvSpPr>
            <a:spLocks noGrp="1"/>
          </p:cNvSpPr>
          <p:nvPr>
            <p:ph type="sldNum" sz="quarter" idx="10"/>
          </p:nvPr>
        </p:nvSpPr>
        <p:spPr/>
        <p:txBody>
          <a:bodyPr/>
          <a:lstStyle/>
          <a:p>
            <a:fld id="{08FF0CA4-55E2-2446-A3AA-9BE8E09E838B}" type="slidenum">
              <a:rPr lang="en-US" smtClean="0"/>
              <a:t>26</a:t>
            </a:fld>
            <a:endParaRPr lang="en-US"/>
          </a:p>
        </p:txBody>
      </p:sp>
    </p:spTree>
    <p:extLst>
      <p:ext uri="{BB962C8B-B14F-4D97-AF65-F5344CB8AC3E}">
        <p14:creationId xmlns:p14="http://schemas.microsoft.com/office/powerpoint/2010/main" val="22148658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Looking deeper at the Tor2Web domains, the vast majority of the samples using this technique </a:t>
            </a:r>
            <a:r>
              <a:rPr lang="en-US" baseline="0" smtClean="0"/>
              <a:t>were witnessed </a:t>
            </a:r>
            <a:r>
              <a:rPr lang="en-US" baseline="0" dirty="0" smtClean="0"/>
              <a:t>in April 2017, when they absolutely exploded in use relative to other months.</a:t>
            </a:r>
            <a:endParaRPr lang="en-US" dirty="0"/>
          </a:p>
        </p:txBody>
      </p:sp>
      <p:sp>
        <p:nvSpPr>
          <p:cNvPr id="4" name="Slide Number Placeholder 3"/>
          <p:cNvSpPr>
            <a:spLocks noGrp="1"/>
          </p:cNvSpPr>
          <p:nvPr>
            <p:ph type="sldNum" sz="quarter" idx="10"/>
          </p:nvPr>
        </p:nvSpPr>
        <p:spPr/>
        <p:txBody>
          <a:bodyPr/>
          <a:lstStyle/>
          <a:p>
            <a:fld id="{08FF0CA4-55E2-2446-A3AA-9BE8E09E838B}" type="slidenum">
              <a:rPr lang="en-US" smtClean="0"/>
              <a:t>27</a:t>
            </a:fld>
            <a:endParaRPr lang="en-US"/>
          </a:p>
        </p:txBody>
      </p:sp>
    </p:spTree>
    <p:extLst>
      <p:ext uri="{BB962C8B-B14F-4D97-AF65-F5344CB8AC3E}">
        <p14:creationId xmlns:p14="http://schemas.microsoft.com/office/powerpoint/2010/main" val="22148658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certainly also possible to abuse IDN domain names,</a:t>
            </a:r>
            <a:r>
              <a:rPr lang="en-US" baseline="0" dirty="0" smtClean="0"/>
              <a:t> </a:t>
            </a:r>
            <a:r>
              <a:rPr lang="en-US" dirty="0" smtClean="0"/>
              <a:t>besides homographs.</a:t>
            </a:r>
            <a:r>
              <a:rPr lang="en-US" baseline="0" dirty="0" smtClean="0"/>
              <a:t> S</a:t>
            </a:r>
            <a:r>
              <a:rPr lang="en-US" dirty="0" smtClean="0"/>
              <a:t>ince many of the tools commonly used in the DNS security world do not decode Punycode we normally see only the encoded</a:t>
            </a:r>
            <a:r>
              <a:rPr lang="en-US" baseline="0" dirty="0" smtClean="0"/>
              <a:t> version</a:t>
            </a:r>
            <a:r>
              <a:rPr lang="en-US" dirty="0" smtClean="0"/>
              <a:t>. Even if tools did decode the Punycode, many security analysts would not be able to read the multiple foreign languages that would result.</a:t>
            </a:r>
            <a:r>
              <a:rPr lang="en-US" baseline="0" dirty="0" smtClean="0"/>
              <a:t> Of course the IDN portion could also be potentially used to exfiltrate data, using the characters appearing after the “</a:t>
            </a:r>
            <a:r>
              <a:rPr lang="en-US" baseline="0" dirty="0" err="1" smtClean="0"/>
              <a:t>xn</a:t>
            </a:r>
            <a:r>
              <a:rPr lang="en-US" baseline="0" dirty="0" smtClean="0"/>
              <a:t>--” in the hostname. This would not necessarily arouse any suspicion if encountered in most DNS logs.</a:t>
            </a:r>
            <a:endParaRPr lang="en-US" dirty="0"/>
          </a:p>
        </p:txBody>
      </p:sp>
      <p:sp>
        <p:nvSpPr>
          <p:cNvPr id="4" name="Slide Number Placeholder 3"/>
          <p:cNvSpPr>
            <a:spLocks noGrp="1"/>
          </p:cNvSpPr>
          <p:nvPr>
            <p:ph type="sldNum" sz="quarter" idx="10"/>
          </p:nvPr>
        </p:nvSpPr>
        <p:spPr/>
        <p:txBody>
          <a:bodyPr/>
          <a:lstStyle/>
          <a:p>
            <a:fld id="{08FF0CA4-55E2-2446-A3AA-9BE8E09E838B}" type="slidenum">
              <a:rPr lang="en-US" smtClean="0"/>
              <a:t>29</a:t>
            </a:fld>
            <a:endParaRPr lang="en-US"/>
          </a:p>
        </p:txBody>
      </p:sp>
    </p:spTree>
    <p:extLst>
      <p:ext uri="{BB962C8B-B14F-4D97-AF65-F5344CB8AC3E}">
        <p14:creationId xmlns:p14="http://schemas.microsoft.com/office/powerpoint/2010/main" val="420542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take a hostname from a DNS lookup and exclude the registered</a:t>
            </a:r>
            <a:r>
              <a:rPr lang="en-US" baseline="0" dirty="0" smtClean="0"/>
              <a:t> 2</a:t>
            </a:r>
            <a:r>
              <a:rPr lang="en-US" baseline="30000" dirty="0" smtClean="0"/>
              <a:t>nd</a:t>
            </a:r>
            <a:r>
              <a:rPr lang="en-US" baseline="0" dirty="0" smtClean="0"/>
              <a:t> (or 3</a:t>
            </a:r>
            <a:r>
              <a:rPr lang="en-US" baseline="30000" dirty="0" smtClean="0"/>
              <a:t>rd</a:t>
            </a:r>
            <a:r>
              <a:rPr lang="en-US" baseline="0" dirty="0" smtClean="0"/>
              <a:t>) level domain name we are left with a “combined subdomain”. </a:t>
            </a:r>
            <a:r>
              <a:rPr lang="en-US" dirty="0" smtClean="0"/>
              <a:t>The orange line shows the distribution of combined subdomain lengths from single up to 65</a:t>
            </a:r>
            <a:r>
              <a:rPr lang="en-US" baseline="0" dirty="0" smtClean="0"/>
              <a:t> </a:t>
            </a:r>
            <a:r>
              <a:rPr lang="en-US" dirty="0" smtClean="0"/>
              <a:t>characters. Although it is obviously not an exact fit, this distribution approximates to the smooth exponential curve shown in yellow. We can use this curve as our model of normality and compare our observed values to this curve in order to spot anomalies.</a:t>
            </a:r>
          </a:p>
          <a:p>
            <a:endParaRPr lang="en-US" dirty="0" smtClean="0"/>
          </a:p>
          <a:p>
            <a:r>
              <a:rPr lang="en-US" dirty="0" smtClean="0"/>
              <a:t>Immediately we can see that subdomains of three characters in length are far more common than we would expect. Understandably, this corresponds to the length ‘www’, a very common subdomain string. To measure how more frequent this observation is than we would expect, we can divide the observed value by that predicted from our curve in order to calculate a metric of how unusual this observation is.</a:t>
            </a:r>
            <a:endParaRPr lang="en-US" dirty="0"/>
          </a:p>
        </p:txBody>
      </p:sp>
      <p:sp>
        <p:nvSpPr>
          <p:cNvPr id="4" name="Slide Number Placeholder 3"/>
          <p:cNvSpPr>
            <a:spLocks noGrp="1"/>
          </p:cNvSpPr>
          <p:nvPr>
            <p:ph type="sldNum" sz="quarter" idx="10"/>
          </p:nvPr>
        </p:nvSpPr>
        <p:spPr/>
        <p:txBody>
          <a:bodyPr/>
          <a:lstStyle/>
          <a:p>
            <a:fld id="{08FF0CA4-55E2-2446-A3AA-9BE8E09E838B}" type="slidenum">
              <a:rPr lang="en-US" smtClean="0"/>
              <a:t>5</a:t>
            </a:fld>
            <a:endParaRPr lang="en-US"/>
          </a:p>
        </p:txBody>
      </p:sp>
    </p:spTree>
    <p:extLst>
      <p:ext uri="{BB962C8B-B14F-4D97-AF65-F5344CB8AC3E}">
        <p14:creationId xmlns:p14="http://schemas.microsoft.com/office/powerpoint/2010/main" val="218999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Continuing this calculation for all the combined subdomain length values and plotting this gives a graph showing how much reality diverges from our expectations of normality for each subdomain length.</a:t>
            </a:r>
          </a:p>
          <a:p>
            <a:endParaRPr lang="en-US" dirty="0"/>
          </a:p>
        </p:txBody>
      </p:sp>
      <p:sp>
        <p:nvSpPr>
          <p:cNvPr id="4" name="Slide Number Placeholder 3"/>
          <p:cNvSpPr>
            <a:spLocks noGrp="1"/>
          </p:cNvSpPr>
          <p:nvPr>
            <p:ph type="sldNum" sz="quarter" idx="10"/>
          </p:nvPr>
        </p:nvSpPr>
        <p:spPr/>
        <p:txBody>
          <a:bodyPr/>
          <a:lstStyle/>
          <a:p>
            <a:fld id="{08FF0CA4-55E2-2446-A3AA-9BE8E09E838B}" type="slidenum">
              <a:rPr lang="en-US" smtClean="0"/>
              <a:t>6</a:t>
            </a:fld>
            <a:endParaRPr lang="en-US"/>
          </a:p>
        </p:txBody>
      </p:sp>
    </p:spTree>
    <p:extLst>
      <p:ext uri="{BB962C8B-B14F-4D97-AF65-F5344CB8AC3E}">
        <p14:creationId xmlns:p14="http://schemas.microsoft.com/office/powerpoint/2010/main" val="1625189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Multigrain is a Point of Sale malware that was uncovered back in April 2016.</a:t>
            </a:r>
            <a:r>
              <a:rPr lang="en-US" baseline="0" dirty="0" smtClean="0"/>
              <a:t> Multigrain</a:t>
            </a:r>
            <a:r>
              <a:rPr lang="en-US" dirty="0" smtClean="0"/>
              <a:t> scrapes RAM for bank card data. The financial data is then </a:t>
            </a:r>
            <a:r>
              <a:rPr lang="en-US" dirty="0" err="1" smtClean="0"/>
              <a:t>exfiltrated</a:t>
            </a:r>
            <a:r>
              <a:rPr lang="en-US" dirty="0" smtClean="0"/>
              <a:t> using</a:t>
            </a:r>
            <a:r>
              <a:rPr lang="en-US" baseline="0" dirty="0" smtClean="0"/>
              <a:t> base-32 encoded </a:t>
            </a:r>
            <a:r>
              <a:rPr lang="en-US" dirty="0" smtClean="0"/>
              <a:t>DNS queries. </a:t>
            </a:r>
            <a:r>
              <a:rPr lang="en-US" dirty="0" smtClean="0"/>
              <a:t>In contrast to base-64 encoding, base-32 encoding ensures that no characters that may</a:t>
            </a:r>
            <a:r>
              <a:rPr lang="en-US" baseline="0" dirty="0" smtClean="0"/>
              <a:t> be</a:t>
            </a:r>
            <a:r>
              <a:rPr lang="en-US" dirty="0" smtClean="0"/>
              <a:t> illegal in a host name are present. Here </a:t>
            </a:r>
            <a:r>
              <a:rPr lang="en-US" dirty="0" smtClean="0"/>
              <a:t>are a few examples of hostnames found in passive DNS that were used by Multigrain to exfiltrate financial information.</a:t>
            </a:r>
            <a:endParaRPr lang="en-US" dirty="0"/>
          </a:p>
        </p:txBody>
      </p:sp>
      <p:sp>
        <p:nvSpPr>
          <p:cNvPr id="4" name="Slide Number Placeholder 3"/>
          <p:cNvSpPr>
            <a:spLocks noGrp="1"/>
          </p:cNvSpPr>
          <p:nvPr>
            <p:ph type="sldNum" sz="quarter" idx="10"/>
          </p:nvPr>
        </p:nvSpPr>
        <p:spPr/>
        <p:txBody>
          <a:bodyPr/>
          <a:lstStyle/>
          <a:p>
            <a:fld id="{08FF0CA4-55E2-2446-A3AA-9BE8E09E838B}" type="slidenum">
              <a:rPr lang="en-US" smtClean="0"/>
              <a:t>7</a:t>
            </a:fld>
            <a:endParaRPr lang="en-US"/>
          </a:p>
        </p:txBody>
      </p:sp>
    </p:spTree>
    <p:extLst>
      <p:ext uri="{BB962C8B-B14F-4D97-AF65-F5344CB8AC3E}">
        <p14:creationId xmlns:p14="http://schemas.microsoft.com/office/powerpoint/2010/main" val="1573661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Malware has</a:t>
            </a:r>
            <a:r>
              <a:rPr lang="en-US" baseline="0" dirty="0" smtClean="0"/>
              <a:t> also recently been observed using DNS as a C2 channel</a:t>
            </a:r>
            <a:endParaRPr lang="en-US" dirty="0"/>
          </a:p>
        </p:txBody>
      </p:sp>
      <p:sp>
        <p:nvSpPr>
          <p:cNvPr id="4" name="Slide Number Placeholder 3"/>
          <p:cNvSpPr>
            <a:spLocks noGrp="1"/>
          </p:cNvSpPr>
          <p:nvPr>
            <p:ph type="sldNum" sz="quarter" idx="10"/>
          </p:nvPr>
        </p:nvSpPr>
        <p:spPr/>
        <p:txBody>
          <a:bodyPr/>
          <a:lstStyle/>
          <a:p>
            <a:fld id="{08FF0CA4-55E2-2446-A3AA-9BE8E09E838B}" type="slidenum">
              <a:rPr lang="en-US" smtClean="0"/>
              <a:t>9</a:t>
            </a:fld>
            <a:endParaRPr lang="en-US"/>
          </a:p>
        </p:txBody>
      </p:sp>
    </p:spTree>
    <p:extLst>
      <p:ext uri="{BB962C8B-B14F-4D97-AF65-F5344CB8AC3E}">
        <p14:creationId xmlns:p14="http://schemas.microsoft.com/office/powerpoint/2010/main" val="919844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initially drew our interest to this particular malware sample was a tweet published by security researcher on Twitter (thanks </a:t>
            </a:r>
            <a:r>
              <a:rPr lang="en-US" dirty="0" err="1" smtClean="0"/>
              <a:t>simpo</a:t>
            </a:r>
            <a:r>
              <a:rPr lang="en-US" dirty="0" smtClean="0"/>
              <a:t>!) regarding a </a:t>
            </a:r>
            <a:r>
              <a:rPr lang="en-US" dirty="0" err="1" smtClean="0"/>
              <a:t>Powershell</a:t>
            </a:r>
            <a:r>
              <a:rPr lang="en-US" dirty="0" smtClean="0"/>
              <a:t> script that he was analyzing that contained the base64 encoded string '</a:t>
            </a:r>
            <a:r>
              <a:rPr lang="en-US" dirty="0" err="1" smtClean="0"/>
              <a:t>SourceFireSux</a:t>
            </a:r>
            <a:r>
              <a:rPr lang="en-US" dirty="0" smtClean="0"/>
              <a:t>'. Interestingly enough, Sourcefire was the only security vendor directly referenced in the </a:t>
            </a:r>
            <a:r>
              <a:rPr lang="en-US" dirty="0" err="1" smtClean="0"/>
              <a:t>Powershell</a:t>
            </a:r>
            <a:r>
              <a:rPr lang="en-US" dirty="0" smtClean="0"/>
              <a:t> script. We searched for the base64 encoded value '</a:t>
            </a:r>
            <a:r>
              <a:rPr lang="en-US" dirty="0" err="1" smtClean="0"/>
              <a:t>UwBvAHUAcgBjAGUARgBpAHIAZQBTAHUAeAA</a:t>
            </a:r>
            <a:r>
              <a:rPr lang="en-US" dirty="0" smtClean="0"/>
              <a:t>=' which was referenced in the tweet, and were able to identify a sample that had been uploaded to the public malware analysis sandbox, Hybrid Analysis. </a:t>
            </a:r>
          </a:p>
        </p:txBody>
      </p:sp>
      <p:sp>
        <p:nvSpPr>
          <p:cNvPr id="4" name="Slide Number Placeholder 3"/>
          <p:cNvSpPr>
            <a:spLocks noGrp="1"/>
          </p:cNvSpPr>
          <p:nvPr>
            <p:ph type="sldNum" sz="quarter" idx="10"/>
          </p:nvPr>
        </p:nvSpPr>
        <p:spPr/>
        <p:txBody>
          <a:bodyPr/>
          <a:lstStyle/>
          <a:p>
            <a:fld id="{08FF0CA4-55E2-2446-A3AA-9BE8E09E838B}" type="slidenum">
              <a:rPr lang="en-US" smtClean="0"/>
              <a:t>10</a:t>
            </a:fld>
            <a:endParaRPr lang="en-US"/>
          </a:p>
        </p:txBody>
      </p:sp>
    </p:spTree>
    <p:extLst>
      <p:ext uri="{BB962C8B-B14F-4D97-AF65-F5344CB8AC3E}">
        <p14:creationId xmlns:p14="http://schemas.microsoft.com/office/powerpoint/2010/main" val="2182643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t>
            </a:r>
            <a:r>
              <a:rPr lang="en-US" dirty="0" err="1" smtClean="0"/>
              <a:t>Maldoc</a:t>
            </a:r>
            <a:r>
              <a:rPr lang="en-US" dirty="0" smtClean="0"/>
              <a:t> from </a:t>
            </a:r>
            <a:r>
              <a:rPr lang="en-US" dirty="0" err="1" smtClean="0"/>
              <a:t>DNSMessenger</a:t>
            </a:r>
            <a:r>
              <a:rPr lang="en-US" dirty="0" smtClean="0"/>
              <a:t> contains a malicious macro. The macro contains code that is</a:t>
            </a:r>
            <a:r>
              <a:rPr lang="en-US" baseline="0" dirty="0" smtClean="0"/>
              <a:t> </a:t>
            </a:r>
            <a:r>
              <a:rPr lang="en-US" dirty="0" smtClean="0"/>
              <a:t>passed to </a:t>
            </a:r>
            <a:r>
              <a:rPr lang="en-US" dirty="0" err="1" smtClean="0"/>
              <a:t>Powershell</a:t>
            </a:r>
            <a:r>
              <a:rPr lang="en-US" dirty="0" smtClean="0"/>
              <a:t> via the command line.</a:t>
            </a:r>
            <a:r>
              <a:rPr lang="en-US" baseline="0" dirty="0" smtClean="0"/>
              <a:t> </a:t>
            </a:r>
            <a:r>
              <a:rPr lang="en-US" dirty="0" smtClean="0"/>
              <a:t>This allows the code to be executed without ever requiring it to be written to the </a:t>
            </a:r>
            <a:r>
              <a:rPr lang="en-US" dirty="0" err="1" smtClean="0"/>
              <a:t>filesystem</a:t>
            </a:r>
            <a:r>
              <a:rPr lang="en-US" dirty="0" smtClean="0"/>
              <a:t> of the infected system.</a:t>
            </a:r>
            <a:endParaRPr lang="en-US" dirty="0"/>
          </a:p>
        </p:txBody>
      </p:sp>
      <p:sp>
        <p:nvSpPr>
          <p:cNvPr id="4" name="Slide Number Placeholder 3"/>
          <p:cNvSpPr>
            <a:spLocks noGrp="1"/>
          </p:cNvSpPr>
          <p:nvPr>
            <p:ph type="sldNum" sz="quarter" idx="10"/>
          </p:nvPr>
        </p:nvSpPr>
        <p:spPr/>
        <p:txBody>
          <a:bodyPr/>
          <a:lstStyle/>
          <a:p>
            <a:fld id="{08FF0CA4-55E2-2446-A3AA-9BE8E09E838B}" type="slidenum">
              <a:rPr lang="en-US" smtClean="0"/>
              <a:t>11</a:t>
            </a:fld>
            <a:endParaRPr lang="en-US"/>
          </a:p>
        </p:txBody>
      </p:sp>
    </p:spTree>
    <p:extLst>
      <p:ext uri="{BB962C8B-B14F-4D97-AF65-F5344CB8AC3E}">
        <p14:creationId xmlns:p14="http://schemas.microsoft.com/office/powerpoint/2010/main" val="1977727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code reaches out and obtains additional</a:t>
            </a:r>
            <a:r>
              <a:rPr lang="en-US" baseline="0" dirty="0" smtClean="0"/>
              <a:t> code to run via a TXT query. In this case a variable $e is being loaded up with the next stage of malware.</a:t>
            </a:r>
            <a:endParaRPr lang="en-US" dirty="0"/>
          </a:p>
        </p:txBody>
      </p:sp>
      <p:sp>
        <p:nvSpPr>
          <p:cNvPr id="4" name="Slide Number Placeholder 3"/>
          <p:cNvSpPr>
            <a:spLocks noGrp="1"/>
          </p:cNvSpPr>
          <p:nvPr>
            <p:ph type="sldNum" sz="quarter" idx="10"/>
          </p:nvPr>
        </p:nvSpPr>
        <p:spPr/>
        <p:txBody>
          <a:bodyPr/>
          <a:lstStyle/>
          <a:p>
            <a:fld id="{08FF0CA4-55E2-2446-A3AA-9BE8E09E838B}" type="slidenum">
              <a:rPr lang="en-US" smtClean="0"/>
              <a:t>12</a:t>
            </a:fld>
            <a:endParaRPr lang="en-US"/>
          </a:p>
        </p:txBody>
      </p:sp>
    </p:spTree>
    <p:extLst>
      <p:ext uri="{BB962C8B-B14F-4D97-AF65-F5344CB8AC3E}">
        <p14:creationId xmlns:p14="http://schemas.microsoft.com/office/powerpoint/2010/main" val="29343393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emf"/><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2.emf"/><Relationship Id="rId1" Type="http://schemas.openxmlformats.org/officeDocument/2006/relationships/slideMaster" Target="../slideMasters/slideMaster1.xml"/><Relationship Id="rId2" Type="http://schemas.openxmlformats.org/officeDocument/2006/relationships/image" Target="../media/image8.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2.emf"/><Relationship Id="rId1" Type="http://schemas.openxmlformats.org/officeDocument/2006/relationships/slideMaster" Target="../slideMasters/slideMaster1.xml"/><Relationship Id="rId2" Type="http://schemas.openxmlformats.org/officeDocument/2006/relationships/image" Target="../media/image8.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2.emf"/><Relationship Id="rId1" Type="http://schemas.openxmlformats.org/officeDocument/2006/relationships/slideMaster" Target="../slideMasters/slideMaster1.xml"/><Relationship Id="rId2" Type="http://schemas.openxmlformats.org/officeDocument/2006/relationships/image" Target="../media/image8.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emf"/><Relationship Id="rId3" Type="http://schemas.openxmlformats.org/officeDocument/2006/relationships/image" Target="../media/image2.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5" Type="http://schemas.openxmlformats.org/officeDocument/2006/relationships/image" Target="../media/image13.emf"/><Relationship Id="rId6" Type="http://schemas.openxmlformats.org/officeDocument/2006/relationships/image" Target="../media/image14.emf"/><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2.emf"/><Relationship Id="rId1" Type="http://schemas.openxmlformats.org/officeDocument/2006/relationships/slideMaster" Target="../slideMasters/slideMaster1.xml"/><Relationship Id="rId2" Type="http://schemas.openxmlformats.org/officeDocument/2006/relationships/image" Target="../media/image5.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2.emf"/><Relationship Id="rId1" Type="http://schemas.openxmlformats.org/officeDocument/2006/relationships/slideMaster" Target="../slideMasters/slideMaster1.xml"/><Relationship Id="rId2"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image" Target="../media/image2.emf"/><Relationship Id="rId1" Type="http://schemas.openxmlformats.org/officeDocument/2006/relationships/slideMaster" Target="../slideMasters/slideMaster1.xml"/><Relationship Id="rId2" Type="http://schemas.openxmlformats.org/officeDocument/2006/relationships/image" Target="../media/image5.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image" Target="../media/image2.emf"/><Relationship Id="rId1" Type="http://schemas.openxmlformats.org/officeDocument/2006/relationships/slideMaster" Target="../slideMasters/slideMaster1.xml"/><Relationship Id="rId2" Type="http://schemas.openxmlformats.org/officeDocument/2006/relationships/image" Target="../media/image5.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2.emf"/><Relationship Id="rId1" Type="http://schemas.openxmlformats.org/officeDocument/2006/relationships/slideMaster" Target="../slideMasters/slideMaster1.xml"/><Relationship Id="rId2" Type="http://schemas.openxmlformats.org/officeDocument/2006/relationships/image" Target="../media/image8.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7330" y="3791351"/>
            <a:ext cx="8713584" cy="719020"/>
          </a:xfrm>
        </p:spPr>
        <p:txBody>
          <a:bodyPr anchor="t">
            <a:noAutofit/>
          </a:bodyPr>
          <a:lstStyle>
            <a:lvl1pPr marL="0" marR="0" indent="0" algn="ctr" defTabSz="457200" rtl="0" eaLnBrk="1" fontAlgn="auto" latinLnBrk="0" hangingPunct="1">
              <a:lnSpc>
                <a:spcPct val="100000"/>
              </a:lnSpc>
              <a:spcBef>
                <a:spcPts val="0"/>
              </a:spcBef>
              <a:spcAft>
                <a:spcPts val="0"/>
              </a:spcAft>
              <a:buClrTx/>
              <a:buSzTx/>
              <a:buFontTx/>
              <a:buNone/>
              <a:tabLst/>
              <a:defRPr sz="4400"/>
            </a:lvl1pPr>
          </a:lstStyle>
          <a:p>
            <a:pPr marL="0" marR="0" indent="0" defTabSz="457200" rtl="0" eaLnBrk="1" fontAlgn="auto" latinLnBrk="0" hangingPunct="1">
              <a:lnSpc>
                <a:spcPct val="100000"/>
              </a:lnSpc>
              <a:spcBef>
                <a:spcPts val="0"/>
              </a:spcBef>
              <a:spcAft>
                <a:spcPts val="0"/>
              </a:spcAft>
              <a:tabLst/>
              <a:defRPr/>
            </a:pPr>
            <a:r>
              <a:rPr lang="en-US" dirty="0" smtClean="0"/>
              <a:t>Click to edit Master title style</a:t>
            </a:r>
            <a:endParaRPr lang="en-US" dirty="0"/>
          </a:p>
        </p:txBody>
      </p:sp>
      <p:pic>
        <p:nvPicPr>
          <p:cNvPr id="6" name="Picture 5" descr="talos-title-logo.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15662" y="291995"/>
            <a:ext cx="1912676" cy="416866"/>
          </a:xfrm>
          <a:prstGeom prst="rect">
            <a:avLst/>
          </a:prstGeom>
        </p:spPr>
      </p:pic>
      <p:pic>
        <p:nvPicPr>
          <p:cNvPr id="7" name="Picture 6" descr="threats-computer.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61438" y="964698"/>
            <a:ext cx="5221124" cy="2553098"/>
          </a:xfrm>
          <a:prstGeom prst="rect">
            <a:avLst/>
          </a:prstGeom>
        </p:spPr>
      </p:pic>
      <p:sp>
        <p:nvSpPr>
          <p:cNvPr id="8" name="Subtitle 2"/>
          <p:cNvSpPr>
            <a:spLocks noGrp="1"/>
          </p:cNvSpPr>
          <p:nvPr>
            <p:ph type="subTitle" idx="1"/>
          </p:nvPr>
        </p:nvSpPr>
        <p:spPr>
          <a:xfrm>
            <a:off x="217330" y="4592081"/>
            <a:ext cx="8713584" cy="551419"/>
          </a:xfrm>
        </p:spPr>
        <p:txBody>
          <a:bodyPr anchor="t">
            <a:normAutofit/>
          </a:bodyPr>
          <a:lstStyle>
            <a:lvl1pPr marL="0" indent="0" algn="ctr">
              <a:buNone/>
              <a:defRPr sz="1600">
                <a:solidFill>
                  <a:srgbClr val="38383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59402293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rcing the Bad Guys Blank">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3" name="Picture 2" descr="icon-bad-guys.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75414" y="48189"/>
            <a:ext cx="498163" cy="498163"/>
          </a:xfrm>
          <a:prstGeom prst="rect">
            <a:avLst/>
          </a:prstGeom>
        </p:spPr>
      </p:pic>
      <p:pic>
        <p:nvPicPr>
          <p:cNvPr id="9" name="Picture 8" descr="talos-title-logo.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10412" y="4799025"/>
            <a:ext cx="992171" cy="216243"/>
          </a:xfrm>
          <a:prstGeom prst="rect">
            <a:avLst/>
          </a:prstGeom>
        </p:spPr>
      </p:pic>
      <p:sp>
        <p:nvSpPr>
          <p:cNvPr id="11" name="Text Placeholder 13"/>
          <p:cNvSpPr>
            <a:spLocks noGrp="1"/>
          </p:cNvSpPr>
          <p:nvPr>
            <p:ph type="body" sz="quarter" idx="11"/>
          </p:nvPr>
        </p:nvSpPr>
        <p:spPr>
          <a:xfrm>
            <a:off x="160626" y="3539524"/>
            <a:ext cx="3449637" cy="1475744"/>
          </a:xfrm>
        </p:spPr>
        <p:txBody>
          <a:bodyPr anchor="b"/>
          <a:lstStyle>
            <a:lvl1pPr marL="0" indent="0">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Title 1"/>
          <p:cNvSpPr>
            <a:spLocks noGrp="1"/>
          </p:cNvSpPr>
          <p:nvPr>
            <p:ph type="title"/>
          </p:nvPr>
        </p:nvSpPr>
        <p:spPr>
          <a:xfrm>
            <a:off x="274595" y="-32775"/>
            <a:ext cx="7311082" cy="628136"/>
          </a:xfrm>
        </p:spPr>
        <p:txBody>
          <a:bodyPr/>
          <a:lstStyle/>
          <a:p>
            <a:r>
              <a:rPr lang="en-US" dirty="0" smtClean="0"/>
              <a:t>Click to edit Master title style</a:t>
            </a:r>
            <a:endParaRPr lang="en-US" dirty="0"/>
          </a:p>
        </p:txBody>
      </p:sp>
      <p:sp>
        <p:nvSpPr>
          <p:cNvPr id="23" name="Subtitle 2"/>
          <p:cNvSpPr>
            <a:spLocks noGrp="1"/>
          </p:cNvSpPr>
          <p:nvPr>
            <p:ph type="subTitle" idx="1"/>
          </p:nvPr>
        </p:nvSpPr>
        <p:spPr>
          <a:xfrm>
            <a:off x="274595" y="723531"/>
            <a:ext cx="7311082" cy="551419"/>
          </a:xfrm>
        </p:spPr>
        <p:txBody>
          <a:bodyPr anchor="t">
            <a:normAutofit/>
          </a:bodyPr>
          <a:lstStyle>
            <a:lvl1pPr marL="0" indent="0" algn="l">
              <a:buNone/>
              <a:defRPr sz="1600">
                <a:solidFill>
                  <a:srgbClr val="38383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24146227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terdiction Divider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5600" y="2135762"/>
            <a:ext cx="8432800" cy="628136"/>
          </a:xfrm>
        </p:spPr>
        <p:txBody>
          <a:bodyPr>
            <a:noAutofit/>
          </a:bodyPr>
          <a:lstStyle>
            <a:lvl1pPr algn="ctr">
              <a:defRPr sz="5400"/>
            </a:lvl1pPr>
          </a:lstStyle>
          <a:p>
            <a:r>
              <a:rPr lang="en-US" dirty="0" smtClean="0"/>
              <a:t>Interdiction</a:t>
            </a:r>
            <a:endParaRPr lang="en-US" dirty="0"/>
          </a:p>
        </p:txBody>
      </p:sp>
      <p:sp>
        <p:nvSpPr>
          <p:cNvPr id="4" name="Subtitle 2"/>
          <p:cNvSpPr>
            <a:spLocks noGrp="1"/>
          </p:cNvSpPr>
          <p:nvPr>
            <p:ph type="subTitle" idx="1"/>
          </p:nvPr>
        </p:nvSpPr>
        <p:spPr>
          <a:xfrm>
            <a:off x="355600" y="3070989"/>
            <a:ext cx="8432800" cy="551419"/>
          </a:xfrm>
        </p:spPr>
        <p:txBody>
          <a:bodyPr anchor="t">
            <a:normAutofit/>
          </a:bodyPr>
          <a:lstStyle>
            <a:lvl1pPr marL="0" indent="0" algn="ctr">
              <a:buNone/>
              <a:defRPr sz="1600" b="0">
                <a:solidFill>
                  <a:srgbClr val="38383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73055167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erdiction Slide">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75414" y="48189"/>
            <a:ext cx="498163" cy="498163"/>
          </a:xfrm>
          <a:prstGeom prst="rect">
            <a:avLst/>
          </a:prstGeom>
        </p:spPr>
      </p:pic>
      <p:pic>
        <p:nvPicPr>
          <p:cNvPr id="9" name="Picture 8" descr="talos-title-logo.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10412" y="4799025"/>
            <a:ext cx="992171" cy="216243"/>
          </a:xfrm>
          <a:prstGeom prst="rect">
            <a:avLst/>
          </a:prstGeom>
        </p:spPr>
      </p:pic>
      <p:sp>
        <p:nvSpPr>
          <p:cNvPr id="11" name="Text Placeholder 13"/>
          <p:cNvSpPr>
            <a:spLocks noGrp="1"/>
          </p:cNvSpPr>
          <p:nvPr>
            <p:ph type="body" sz="quarter" idx="11"/>
          </p:nvPr>
        </p:nvSpPr>
        <p:spPr>
          <a:xfrm>
            <a:off x="160626" y="3539524"/>
            <a:ext cx="3449637" cy="1475744"/>
          </a:xfrm>
        </p:spPr>
        <p:txBody>
          <a:bodyPr anchor="b"/>
          <a:lstStyle>
            <a:lvl1pPr marL="0" indent="0">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Title 1"/>
          <p:cNvSpPr>
            <a:spLocks noGrp="1"/>
          </p:cNvSpPr>
          <p:nvPr>
            <p:ph type="title" hasCustomPrompt="1"/>
          </p:nvPr>
        </p:nvSpPr>
        <p:spPr>
          <a:xfrm>
            <a:off x="274595" y="-32775"/>
            <a:ext cx="7311082" cy="628136"/>
          </a:xfrm>
        </p:spPr>
        <p:txBody>
          <a:bodyPr/>
          <a:lstStyle/>
          <a:p>
            <a:r>
              <a:rPr lang="en-US" dirty="0" smtClean="0"/>
              <a:t>Interdiction</a:t>
            </a:r>
            <a:endParaRPr lang="en-US" dirty="0"/>
          </a:p>
        </p:txBody>
      </p:sp>
      <p:sp>
        <p:nvSpPr>
          <p:cNvPr id="23" name="Subtitle 2"/>
          <p:cNvSpPr>
            <a:spLocks noGrp="1"/>
          </p:cNvSpPr>
          <p:nvPr>
            <p:ph type="subTitle" idx="1"/>
          </p:nvPr>
        </p:nvSpPr>
        <p:spPr>
          <a:xfrm>
            <a:off x="274595" y="723531"/>
            <a:ext cx="7311082" cy="551419"/>
          </a:xfrm>
        </p:spPr>
        <p:txBody>
          <a:bodyPr anchor="t">
            <a:normAutofit/>
          </a:bodyPr>
          <a:lstStyle>
            <a:lvl1pPr marL="0" indent="0" algn="l">
              <a:buNone/>
              <a:defRPr sz="1600">
                <a:solidFill>
                  <a:srgbClr val="38383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89487112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erdiction Slide Blank">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75414" y="48189"/>
            <a:ext cx="498163" cy="498163"/>
          </a:xfrm>
          <a:prstGeom prst="rect">
            <a:avLst/>
          </a:prstGeom>
        </p:spPr>
      </p:pic>
      <p:pic>
        <p:nvPicPr>
          <p:cNvPr id="9" name="Picture 8" descr="talos-title-logo.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10412" y="4799025"/>
            <a:ext cx="992171" cy="216243"/>
          </a:xfrm>
          <a:prstGeom prst="rect">
            <a:avLst/>
          </a:prstGeom>
        </p:spPr>
      </p:pic>
      <p:sp>
        <p:nvSpPr>
          <p:cNvPr id="11" name="Text Placeholder 13"/>
          <p:cNvSpPr>
            <a:spLocks noGrp="1"/>
          </p:cNvSpPr>
          <p:nvPr>
            <p:ph type="body" sz="quarter" idx="11"/>
          </p:nvPr>
        </p:nvSpPr>
        <p:spPr>
          <a:xfrm>
            <a:off x="160626" y="3539524"/>
            <a:ext cx="3449637" cy="1475744"/>
          </a:xfrm>
        </p:spPr>
        <p:txBody>
          <a:bodyPr anchor="b"/>
          <a:lstStyle>
            <a:lvl1pPr marL="0" indent="0">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Title 1"/>
          <p:cNvSpPr>
            <a:spLocks noGrp="1"/>
          </p:cNvSpPr>
          <p:nvPr>
            <p:ph type="title"/>
          </p:nvPr>
        </p:nvSpPr>
        <p:spPr>
          <a:xfrm>
            <a:off x="274595" y="-32775"/>
            <a:ext cx="7311082" cy="628136"/>
          </a:xfrm>
        </p:spPr>
        <p:txBody>
          <a:bodyPr/>
          <a:lstStyle/>
          <a:p>
            <a:r>
              <a:rPr lang="en-US" dirty="0" smtClean="0"/>
              <a:t>Click to edit Master title style</a:t>
            </a:r>
            <a:endParaRPr lang="en-US" dirty="0"/>
          </a:p>
        </p:txBody>
      </p:sp>
      <p:sp>
        <p:nvSpPr>
          <p:cNvPr id="23" name="Subtitle 2"/>
          <p:cNvSpPr>
            <a:spLocks noGrp="1"/>
          </p:cNvSpPr>
          <p:nvPr>
            <p:ph type="subTitle" idx="1"/>
          </p:nvPr>
        </p:nvSpPr>
        <p:spPr>
          <a:xfrm>
            <a:off x="274595" y="723531"/>
            <a:ext cx="7311082" cy="551419"/>
          </a:xfrm>
        </p:spPr>
        <p:txBody>
          <a:bodyPr anchor="t">
            <a:normAutofit/>
          </a:bodyPr>
          <a:lstStyle>
            <a:lvl1pPr marL="0" indent="0" algn="l">
              <a:buNone/>
              <a:defRPr sz="1600">
                <a:solidFill>
                  <a:srgbClr val="38383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78200214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Divider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5600" y="2135762"/>
            <a:ext cx="8432800" cy="628136"/>
          </a:xfrm>
        </p:spPr>
        <p:txBody>
          <a:bodyPr>
            <a:noAutofit/>
          </a:bodyPr>
          <a:lstStyle>
            <a:lvl1pPr algn="ctr">
              <a:defRPr sz="5400"/>
            </a:lvl1pPr>
          </a:lstStyle>
          <a:p>
            <a:endParaRPr lang="en-US" dirty="0"/>
          </a:p>
        </p:txBody>
      </p:sp>
      <p:sp>
        <p:nvSpPr>
          <p:cNvPr id="4" name="Subtitle 2"/>
          <p:cNvSpPr>
            <a:spLocks noGrp="1"/>
          </p:cNvSpPr>
          <p:nvPr>
            <p:ph type="subTitle" idx="1"/>
          </p:nvPr>
        </p:nvSpPr>
        <p:spPr>
          <a:xfrm>
            <a:off x="355600" y="3070989"/>
            <a:ext cx="8432800" cy="551419"/>
          </a:xfrm>
        </p:spPr>
        <p:txBody>
          <a:bodyPr anchor="t">
            <a:normAutofit/>
          </a:bodyPr>
          <a:lstStyle>
            <a:lvl1pPr marL="0" indent="0" algn="ctr">
              <a:buNone/>
              <a:defRPr sz="1600" b="0">
                <a:solidFill>
                  <a:srgbClr val="38383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86781932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Slide">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9" name="Picture 8" descr="talos-title-logo.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10412" y="4799025"/>
            <a:ext cx="992171" cy="216243"/>
          </a:xfrm>
          <a:prstGeom prst="rect">
            <a:avLst/>
          </a:prstGeom>
        </p:spPr>
      </p:pic>
      <p:sp>
        <p:nvSpPr>
          <p:cNvPr id="11" name="Text Placeholder 13"/>
          <p:cNvSpPr>
            <a:spLocks noGrp="1"/>
          </p:cNvSpPr>
          <p:nvPr>
            <p:ph type="body" sz="quarter" idx="11"/>
          </p:nvPr>
        </p:nvSpPr>
        <p:spPr>
          <a:xfrm>
            <a:off x="160626" y="3539524"/>
            <a:ext cx="3449637" cy="1475744"/>
          </a:xfrm>
        </p:spPr>
        <p:txBody>
          <a:bodyPr anchor="b"/>
          <a:lstStyle>
            <a:lvl1pPr marL="0" indent="0">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Title 1"/>
          <p:cNvSpPr>
            <a:spLocks noGrp="1"/>
          </p:cNvSpPr>
          <p:nvPr>
            <p:ph type="title"/>
          </p:nvPr>
        </p:nvSpPr>
        <p:spPr>
          <a:xfrm>
            <a:off x="274595" y="-32775"/>
            <a:ext cx="7311082" cy="628136"/>
          </a:xfrm>
        </p:spPr>
        <p:txBody>
          <a:bodyPr/>
          <a:lstStyle/>
          <a:p>
            <a:r>
              <a:rPr lang="en-US" dirty="0" smtClean="0"/>
              <a:t>Click to edit Master title style</a:t>
            </a:r>
            <a:endParaRPr lang="en-US" dirty="0"/>
          </a:p>
        </p:txBody>
      </p:sp>
      <p:sp>
        <p:nvSpPr>
          <p:cNvPr id="23" name="Subtitle 2"/>
          <p:cNvSpPr>
            <a:spLocks noGrp="1"/>
          </p:cNvSpPr>
          <p:nvPr>
            <p:ph type="subTitle" idx="1"/>
          </p:nvPr>
        </p:nvSpPr>
        <p:spPr>
          <a:xfrm>
            <a:off x="274595" y="723531"/>
            <a:ext cx="7311082" cy="551419"/>
          </a:xfrm>
        </p:spPr>
        <p:txBody>
          <a:bodyPr anchor="t">
            <a:normAutofit/>
          </a:bodyPr>
          <a:lstStyle>
            <a:lvl1pPr marL="0" indent="0" algn="l">
              <a:buNone/>
              <a:defRPr sz="1600">
                <a:solidFill>
                  <a:srgbClr val="38383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05967539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6" name="Picture 15" descr="q-a-textbox.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41483" y="788688"/>
            <a:ext cx="3261034" cy="2404688"/>
          </a:xfrm>
          <a:prstGeom prst="rect">
            <a:avLst/>
          </a:prstGeom>
        </p:spPr>
      </p:pic>
      <p:pic>
        <p:nvPicPr>
          <p:cNvPr id="18" name="Picture 17" descr="talos-url.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40387" y="4007359"/>
            <a:ext cx="6063226" cy="328882"/>
          </a:xfrm>
          <a:prstGeom prst="rect">
            <a:avLst/>
          </a:prstGeom>
        </p:spPr>
      </p:pic>
      <p:pic>
        <p:nvPicPr>
          <p:cNvPr id="19" name="Picture 1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624276" y="4581242"/>
            <a:ext cx="347816" cy="347816"/>
          </a:xfrm>
          <a:prstGeom prst="rect">
            <a:avLst/>
          </a:prstGeom>
        </p:spPr>
      </p:pic>
      <p:pic>
        <p:nvPicPr>
          <p:cNvPr id="20" name="Picture 19" descr="icon-tw.eps"/>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209575" y="4581242"/>
            <a:ext cx="347816" cy="347816"/>
          </a:xfrm>
          <a:prstGeom prst="rect">
            <a:avLst/>
          </a:prstGeom>
        </p:spPr>
      </p:pic>
      <p:sp>
        <p:nvSpPr>
          <p:cNvPr id="21" name="Subtitle 2"/>
          <p:cNvSpPr txBox="1">
            <a:spLocks/>
          </p:cNvSpPr>
          <p:nvPr userDrawn="1"/>
        </p:nvSpPr>
        <p:spPr>
          <a:xfrm>
            <a:off x="5557391" y="4606232"/>
            <a:ext cx="1290251" cy="430564"/>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Font typeface="Arial"/>
              <a:buNone/>
              <a:defRPr sz="1600" kern="1200">
                <a:solidFill>
                  <a:srgbClr val="383838"/>
                </a:solidFill>
                <a:latin typeface="Calibri"/>
                <a:ea typeface="+mn-ea"/>
                <a:cs typeface="Calibri"/>
              </a:defRPr>
            </a:lvl1pPr>
            <a:lvl2pPr marL="457200" indent="0" algn="ctr" defTabSz="457200" rtl="0" eaLnBrk="1" latinLnBrk="0" hangingPunct="1">
              <a:spcBef>
                <a:spcPct val="20000"/>
              </a:spcBef>
              <a:buFont typeface="Arial"/>
              <a:buNone/>
              <a:defRPr sz="1400" kern="1200">
                <a:solidFill>
                  <a:schemeClr val="tx1">
                    <a:tint val="75000"/>
                  </a:schemeClr>
                </a:solidFill>
                <a:latin typeface="Calibri"/>
                <a:ea typeface="+mn-ea"/>
                <a:cs typeface="Calibri"/>
              </a:defRPr>
            </a:lvl2pPr>
            <a:lvl3pPr marL="914400" indent="0" algn="ctr" defTabSz="457200" rtl="0" eaLnBrk="1" latinLnBrk="0" hangingPunct="1">
              <a:spcBef>
                <a:spcPct val="20000"/>
              </a:spcBef>
              <a:buFont typeface="Arial"/>
              <a:buNone/>
              <a:defRPr sz="1800" kern="1200">
                <a:solidFill>
                  <a:schemeClr val="tx1">
                    <a:tint val="75000"/>
                  </a:schemeClr>
                </a:solidFill>
                <a:latin typeface="Calibri"/>
                <a:ea typeface="+mn-ea"/>
                <a:cs typeface="Calibri"/>
              </a:defRPr>
            </a:lvl3pPr>
            <a:lvl4pPr marL="1371600" indent="0" algn="ctr" defTabSz="457200" rtl="0" eaLnBrk="1" latinLnBrk="0" hangingPunct="1">
              <a:spcBef>
                <a:spcPct val="20000"/>
              </a:spcBef>
              <a:buFont typeface="Arial"/>
              <a:buNone/>
              <a:defRPr sz="1400" kern="1200">
                <a:solidFill>
                  <a:schemeClr val="tx1">
                    <a:tint val="75000"/>
                  </a:schemeClr>
                </a:solidFill>
                <a:latin typeface="Calibri"/>
                <a:ea typeface="+mn-ea"/>
                <a:cs typeface="Calibri"/>
              </a:defRPr>
            </a:lvl4pPr>
            <a:lvl5pPr marL="1828800" indent="0" algn="ctr" defTabSz="457200" rtl="0" eaLnBrk="1" latinLnBrk="0" hangingPunct="1">
              <a:spcBef>
                <a:spcPct val="20000"/>
              </a:spcBef>
              <a:buFont typeface="Arial"/>
              <a:buNone/>
              <a:defRPr sz="1400" kern="1200">
                <a:solidFill>
                  <a:schemeClr val="tx1">
                    <a:tint val="75000"/>
                  </a:schemeClr>
                </a:solidFill>
                <a:latin typeface="Calibri"/>
                <a:ea typeface="+mn-ea"/>
                <a:cs typeface="Calibri"/>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200" b="1" dirty="0" smtClean="0"/>
              <a:t>@talossecurity</a:t>
            </a:r>
            <a:endParaRPr lang="en-US" sz="1200" b="1" dirty="0"/>
          </a:p>
        </p:txBody>
      </p:sp>
      <p:sp>
        <p:nvSpPr>
          <p:cNvPr id="22" name="Subtitle 2"/>
          <p:cNvSpPr txBox="1">
            <a:spLocks/>
          </p:cNvSpPr>
          <p:nvPr userDrawn="1"/>
        </p:nvSpPr>
        <p:spPr>
          <a:xfrm>
            <a:off x="2955706" y="4606232"/>
            <a:ext cx="1872026" cy="430564"/>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Font typeface="Arial"/>
              <a:buNone/>
              <a:defRPr sz="1600" kern="1200">
                <a:solidFill>
                  <a:srgbClr val="383838"/>
                </a:solidFill>
                <a:latin typeface="Calibri"/>
                <a:ea typeface="+mn-ea"/>
                <a:cs typeface="Calibri"/>
              </a:defRPr>
            </a:lvl1pPr>
            <a:lvl2pPr marL="457200" indent="0" algn="ctr" defTabSz="457200" rtl="0" eaLnBrk="1" latinLnBrk="0" hangingPunct="1">
              <a:spcBef>
                <a:spcPct val="20000"/>
              </a:spcBef>
              <a:buFont typeface="Arial"/>
              <a:buNone/>
              <a:defRPr sz="1400" kern="1200">
                <a:solidFill>
                  <a:schemeClr val="tx1">
                    <a:tint val="75000"/>
                  </a:schemeClr>
                </a:solidFill>
                <a:latin typeface="Calibri"/>
                <a:ea typeface="+mn-ea"/>
                <a:cs typeface="Calibri"/>
              </a:defRPr>
            </a:lvl2pPr>
            <a:lvl3pPr marL="914400" indent="0" algn="ctr" defTabSz="457200" rtl="0" eaLnBrk="1" latinLnBrk="0" hangingPunct="1">
              <a:spcBef>
                <a:spcPct val="20000"/>
              </a:spcBef>
              <a:buFont typeface="Arial"/>
              <a:buNone/>
              <a:defRPr sz="1800" kern="1200">
                <a:solidFill>
                  <a:schemeClr val="tx1">
                    <a:tint val="75000"/>
                  </a:schemeClr>
                </a:solidFill>
                <a:latin typeface="Calibri"/>
                <a:ea typeface="+mn-ea"/>
                <a:cs typeface="Calibri"/>
              </a:defRPr>
            </a:lvl3pPr>
            <a:lvl4pPr marL="1371600" indent="0" algn="ctr" defTabSz="457200" rtl="0" eaLnBrk="1" latinLnBrk="0" hangingPunct="1">
              <a:spcBef>
                <a:spcPct val="20000"/>
              </a:spcBef>
              <a:buFont typeface="Arial"/>
              <a:buNone/>
              <a:defRPr sz="1400" kern="1200">
                <a:solidFill>
                  <a:schemeClr val="tx1">
                    <a:tint val="75000"/>
                  </a:schemeClr>
                </a:solidFill>
                <a:latin typeface="Calibri"/>
                <a:ea typeface="+mn-ea"/>
                <a:cs typeface="Calibri"/>
              </a:defRPr>
            </a:lvl4pPr>
            <a:lvl5pPr marL="1828800" indent="0" algn="ctr" defTabSz="457200" rtl="0" eaLnBrk="1" latinLnBrk="0" hangingPunct="1">
              <a:spcBef>
                <a:spcPct val="20000"/>
              </a:spcBef>
              <a:buFont typeface="Arial"/>
              <a:buNone/>
              <a:defRPr sz="1400" kern="1200">
                <a:solidFill>
                  <a:schemeClr val="tx1">
                    <a:tint val="75000"/>
                  </a:schemeClr>
                </a:solidFill>
                <a:latin typeface="Calibri"/>
                <a:ea typeface="+mn-ea"/>
                <a:cs typeface="Calibri"/>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200" b="1" dirty="0" smtClean="0"/>
              <a:t>blog.talosintelligence.com</a:t>
            </a:r>
            <a:endParaRPr lang="en-US" sz="1200" b="1" dirty="0"/>
          </a:p>
        </p:txBody>
      </p:sp>
      <p:cxnSp>
        <p:nvCxnSpPr>
          <p:cNvPr id="23" name="Straight Connector 22"/>
          <p:cNvCxnSpPr/>
          <p:nvPr userDrawn="1"/>
        </p:nvCxnSpPr>
        <p:spPr>
          <a:xfrm>
            <a:off x="1167581" y="3693455"/>
            <a:ext cx="6808839" cy="0"/>
          </a:xfrm>
          <a:prstGeom prst="line">
            <a:avLst/>
          </a:prstGeom>
          <a:ln w="19050" cmpd="sng">
            <a:solidFill>
              <a:srgbClr val="8E8E8E"/>
            </a:solidFill>
            <a:prstDash val="sys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5967141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18947"/>
            <a:ext cx="8513064" cy="765432"/>
          </a:xfrm>
        </p:spPr>
        <p:txBody>
          <a:bodyPr/>
          <a:lstStyle>
            <a:lvl1pPr>
              <a:defRPr baseline="0"/>
            </a:lvl1pPr>
          </a:lstStyle>
          <a:p>
            <a:endParaRPr lang="en-US" dirty="0"/>
          </a:p>
        </p:txBody>
      </p:sp>
      <p:sp>
        <p:nvSpPr>
          <p:cNvPr id="5" name="Content Placeholder 4"/>
          <p:cNvSpPr>
            <a:spLocks noGrp="1"/>
          </p:cNvSpPr>
          <p:nvPr>
            <p:ph sz="quarter" idx="11"/>
          </p:nvPr>
        </p:nvSpPr>
        <p:spPr>
          <a:xfrm>
            <a:off x="304800" y="1077922"/>
            <a:ext cx="8513064" cy="3398837"/>
          </a:xfrm>
          <a:prstGeom prst="rect">
            <a:avLst/>
          </a:prstGeom>
        </p:spPr>
        <p:txBody>
          <a:bodyPr lIns="68589" tIns="34295" rIns="68589" bIns="34295"/>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2"/>
          <p:cNvSpPr>
            <a:spLocks noGrp="1"/>
          </p:cNvSpPr>
          <p:nvPr>
            <p:ph type="sldNum" sz="quarter" idx="4"/>
          </p:nvPr>
        </p:nvSpPr>
        <p:spPr>
          <a:xfrm>
            <a:off x="4354895" y="4888867"/>
            <a:ext cx="383410" cy="274637"/>
          </a:xfrm>
          <a:prstGeom prst="rect">
            <a:avLst/>
          </a:prstGeom>
        </p:spPr>
        <p:txBody>
          <a:bodyPr vert="horz" lIns="91404" tIns="45702" rIns="91404" bIns="45702" rtlCol="0" anchor="ctr"/>
          <a:lstStyle>
            <a:lvl1pPr marL="0" algn="ctr" defTabSz="457922" rtl="0" eaLnBrk="1" fontAlgn="base" latinLnBrk="0" hangingPunct="1">
              <a:spcBef>
                <a:spcPct val="0"/>
              </a:spcBef>
              <a:spcAft>
                <a:spcPct val="0"/>
              </a:spcAft>
              <a:defRPr lang="en-US" sz="700" kern="1200" smtClean="0">
                <a:solidFill>
                  <a:schemeClr val="bg2"/>
                </a:solidFill>
                <a:latin typeface="+mn-lt"/>
                <a:ea typeface="+mn-ea"/>
                <a:cs typeface="+mn-cs"/>
              </a:defRPr>
            </a:lvl1pPr>
          </a:lstStyle>
          <a:p>
            <a:fld id="{3945D0FD-48F1-4D72-80C5-FFB60B92A834}" type="slidenum">
              <a:rPr>
                <a:solidFill>
                  <a:srgbClr val="FFFFFF"/>
                </a:solidFill>
                <a:latin typeface="Arial"/>
              </a:rPr>
              <a:pPr/>
              <a:t>‹#›</a:t>
            </a:fld>
            <a:endParaRPr dirty="0">
              <a:solidFill>
                <a:srgbClr val="FFFFFF"/>
              </a:solidFill>
              <a:latin typeface="Arial"/>
            </a:endParaRPr>
          </a:p>
        </p:txBody>
      </p:sp>
    </p:spTree>
    <p:extLst>
      <p:ext uri="{BB962C8B-B14F-4D97-AF65-F5344CB8AC3E}">
        <p14:creationId xmlns:p14="http://schemas.microsoft.com/office/powerpoint/2010/main" val="747882582"/>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hreat Landscape Divider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5600" y="2135762"/>
            <a:ext cx="8432800" cy="628136"/>
          </a:xfrm>
        </p:spPr>
        <p:txBody>
          <a:bodyPr>
            <a:noAutofit/>
          </a:bodyPr>
          <a:lstStyle>
            <a:lvl1pPr algn="ctr">
              <a:defRPr sz="5400"/>
            </a:lvl1pPr>
          </a:lstStyle>
          <a:p>
            <a:r>
              <a:rPr lang="en-US" dirty="0" smtClean="0"/>
              <a:t>Threat Landscape</a:t>
            </a:r>
            <a:endParaRPr lang="en-US" dirty="0"/>
          </a:p>
        </p:txBody>
      </p:sp>
      <p:sp>
        <p:nvSpPr>
          <p:cNvPr id="4" name="Subtitle 2"/>
          <p:cNvSpPr>
            <a:spLocks noGrp="1"/>
          </p:cNvSpPr>
          <p:nvPr>
            <p:ph type="subTitle" idx="1"/>
          </p:nvPr>
        </p:nvSpPr>
        <p:spPr>
          <a:xfrm>
            <a:off x="355600" y="3070989"/>
            <a:ext cx="8432800" cy="551419"/>
          </a:xfrm>
        </p:spPr>
        <p:txBody>
          <a:bodyPr anchor="t">
            <a:normAutofit/>
          </a:bodyPr>
          <a:lstStyle>
            <a:lvl1pPr marL="0" indent="0" algn="ctr">
              <a:buNone/>
              <a:defRPr sz="1600" b="0">
                <a:solidFill>
                  <a:srgbClr val="38383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77628348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reat Landscape Slide">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3" name="Picture 2" descr="icon-threat-intelligenc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80394" y="98808"/>
            <a:ext cx="422189" cy="422189"/>
          </a:xfrm>
          <a:prstGeom prst="rect">
            <a:avLst/>
          </a:prstGeom>
        </p:spPr>
      </p:pic>
      <p:pic>
        <p:nvPicPr>
          <p:cNvPr id="9" name="Picture 8" descr="talos-title-logo.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10412" y="4799025"/>
            <a:ext cx="992171" cy="216243"/>
          </a:xfrm>
          <a:prstGeom prst="rect">
            <a:avLst/>
          </a:prstGeom>
        </p:spPr>
      </p:pic>
      <p:sp>
        <p:nvSpPr>
          <p:cNvPr id="11" name="Text Placeholder 13"/>
          <p:cNvSpPr>
            <a:spLocks noGrp="1"/>
          </p:cNvSpPr>
          <p:nvPr>
            <p:ph type="body" sz="quarter" idx="11"/>
          </p:nvPr>
        </p:nvSpPr>
        <p:spPr>
          <a:xfrm>
            <a:off x="160626" y="3539524"/>
            <a:ext cx="3449637" cy="1475744"/>
          </a:xfrm>
        </p:spPr>
        <p:txBody>
          <a:bodyPr anchor="b"/>
          <a:lstStyle>
            <a:lvl1pPr marL="0" indent="0">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Title 1"/>
          <p:cNvSpPr>
            <a:spLocks noGrp="1"/>
          </p:cNvSpPr>
          <p:nvPr>
            <p:ph type="title" hasCustomPrompt="1"/>
          </p:nvPr>
        </p:nvSpPr>
        <p:spPr>
          <a:xfrm>
            <a:off x="274595" y="-32775"/>
            <a:ext cx="7311082" cy="628136"/>
          </a:xfrm>
        </p:spPr>
        <p:txBody>
          <a:bodyPr/>
          <a:lstStyle/>
          <a:p>
            <a:r>
              <a:rPr lang="en-US" dirty="0" smtClean="0"/>
              <a:t>Threat Landscape</a:t>
            </a:r>
            <a:endParaRPr lang="en-US" dirty="0"/>
          </a:p>
        </p:txBody>
      </p:sp>
      <p:sp>
        <p:nvSpPr>
          <p:cNvPr id="23" name="Subtitle 2"/>
          <p:cNvSpPr>
            <a:spLocks noGrp="1"/>
          </p:cNvSpPr>
          <p:nvPr>
            <p:ph type="subTitle" idx="1"/>
          </p:nvPr>
        </p:nvSpPr>
        <p:spPr>
          <a:xfrm>
            <a:off x="274595" y="723531"/>
            <a:ext cx="7311082" cy="551419"/>
          </a:xfrm>
        </p:spPr>
        <p:txBody>
          <a:bodyPr anchor="t">
            <a:normAutofit/>
          </a:bodyPr>
          <a:lstStyle>
            <a:lvl1pPr marL="0" indent="0" algn="l">
              <a:buNone/>
              <a:defRPr sz="1600">
                <a:solidFill>
                  <a:srgbClr val="38383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4332709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reat Landscape Slide Blank">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3" name="Picture 2" descr="icon-threat-intelligenc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80394" y="98808"/>
            <a:ext cx="422189" cy="422189"/>
          </a:xfrm>
          <a:prstGeom prst="rect">
            <a:avLst/>
          </a:prstGeom>
        </p:spPr>
      </p:pic>
      <p:pic>
        <p:nvPicPr>
          <p:cNvPr id="9" name="Picture 8" descr="talos-title-logo.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10412" y="4799025"/>
            <a:ext cx="992171" cy="216243"/>
          </a:xfrm>
          <a:prstGeom prst="rect">
            <a:avLst/>
          </a:prstGeom>
        </p:spPr>
      </p:pic>
      <p:sp>
        <p:nvSpPr>
          <p:cNvPr id="11" name="Text Placeholder 13"/>
          <p:cNvSpPr>
            <a:spLocks noGrp="1"/>
          </p:cNvSpPr>
          <p:nvPr>
            <p:ph type="body" sz="quarter" idx="11"/>
          </p:nvPr>
        </p:nvSpPr>
        <p:spPr>
          <a:xfrm>
            <a:off x="160626" y="3539524"/>
            <a:ext cx="3449637" cy="1475744"/>
          </a:xfrm>
        </p:spPr>
        <p:txBody>
          <a:bodyPr anchor="b"/>
          <a:lstStyle>
            <a:lvl1pPr marL="0" indent="0">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Title 1"/>
          <p:cNvSpPr>
            <a:spLocks noGrp="1"/>
          </p:cNvSpPr>
          <p:nvPr>
            <p:ph type="title"/>
          </p:nvPr>
        </p:nvSpPr>
        <p:spPr>
          <a:xfrm>
            <a:off x="274595" y="-32775"/>
            <a:ext cx="7311082" cy="628136"/>
          </a:xfrm>
        </p:spPr>
        <p:txBody>
          <a:bodyPr/>
          <a:lstStyle/>
          <a:p>
            <a:r>
              <a:rPr lang="en-US" dirty="0" smtClean="0"/>
              <a:t>Click to edit Master title style</a:t>
            </a:r>
            <a:endParaRPr lang="en-US" dirty="0"/>
          </a:p>
        </p:txBody>
      </p:sp>
      <p:sp>
        <p:nvSpPr>
          <p:cNvPr id="23" name="Subtitle 2"/>
          <p:cNvSpPr>
            <a:spLocks noGrp="1"/>
          </p:cNvSpPr>
          <p:nvPr>
            <p:ph type="subTitle" idx="1"/>
          </p:nvPr>
        </p:nvSpPr>
        <p:spPr>
          <a:xfrm>
            <a:off x="274595" y="723531"/>
            <a:ext cx="7311082" cy="551419"/>
          </a:xfrm>
        </p:spPr>
        <p:txBody>
          <a:bodyPr anchor="t">
            <a:normAutofit/>
          </a:bodyPr>
          <a:lstStyle>
            <a:lvl1pPr marL="0" indent="0" algn="l">
              <a:buNone/>
              <a:defRPr sz="1600">
                <a:solidFill>
                  <a:srgbClr val="38383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69576730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at Intelligence Divider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5600" y="2135762"/>
            <a:ext cx="8432800" cy="628136"/>
          </a:xfrm>
        </p:spPr>
        <p:txBody>
          <a:bodyPr>
            <a:noAutofit/>
          </a:bodyPr>
          <a:lstStyle>
            <a:lvl1pPr algn="ctr">
              <a:defRPr sz="5400"/>
            </a:lvl1pPr>
          </a:lstStyle>
          <a:p>
            <a:r>
              <a:rPr lang="en-US" dirty="0" smtClean="0"/>
              <a:t>Threat Intelligence</a:t>
            </a:r>
            <a:endParaRPr lang="en-US" dirty="0"/>
          </a:p>
        </p:txBody>
      </p:sp>
      <p:sp>
        <p:nvSpPr>
          <p:cNvPr id="4" name="Subtitle 2"/>
          <p:cNvSpPr>
            <a:spLocks noGrp="1"/>
          </p:cNvSpPr>
          <p:nvPr>
            <p:ph type="subTitle" idx="1"/>
          </p:nvPr>
        </p:nvSpPr>
        <p:spPr>
          <a:xfrm>
            <a:off x="355600" y="3070989"/>
            <a:ext cx="8432800" cy="551419"/>
          </a:xfrm>
        </p:spPr>
        <p:txBody>
          <a:bodyPr anchor="t">
            <a:normAutofit/>
          </a:bodyPr>
          <a:lstStyle>
            <a:lvl1pPr marL="0" indent="0" algn="ctr">
              <a:buNone/>
              <a:defRPr sz="1600" b="0">
                <a:solidFill>
                  <a:srgbClr val="38383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30622147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at Intelligenc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595" y="-32775"/>
            <a:ext cx="7311082" cy="628136"/>
          </a:xfrm>
        </p:spPr>
        <p:txBody>
          <a:bodyPr/>
          <a:lstStyle/>
          <a:p>
            <a:r>
              <a:rPr lang="en-US" dirty="0" smtClean="0"/>
              <a:t>Threat Intelligence</a:t>
            </a:r>
            <a:endParaRPr lang="en-US" dirty="0"/>
          </a:p>
        </p:txBody>
      </p:sp>
      <p:sp>
        <p:nvSpPr>
          <p:cNvPr id="10" name="Subtitle 2"/>
          <p:cNvSpPr>
            <a:spLocks noGrp="1"/>
          </p:cNvSpPr>
          <p:nvPr>
            <p:ph type="subTitle" idx="1"/>
          </p:nvPr>
        </p:nvSpPr>
        <p:spPr>
          <a:xfrm>
            <a:off x="274595" y="723531"/>
            <a:ext cx="7311082" cy="551419"/>
          </a:xfrm>
        </p:spPr>
        <p:txBody>
          <a:bodyPr anchor="t">
            <a:normAutofit/>
          </a:bodyPr>
          <a:lstStyle>
            <a:lvl1pPr marL="0" indent="0" algn="l">
              <a:buNone/>
              <a:defRPr sz="1600">
                <a:solidFill>
                  <a:srgbClr val="38383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4" name="Text Placeholder 13"/>
          <p:cNvSpPr>
            <a:spLocks noGrp="1"/>
          </p:cNvSpPr>
          <p:nvPr>
            <p:ph type="body" sz="quarter" idx="11"/>
          </p:nvPr>
        </p:nvSpPr>
        <p:spPr>
          <a:xfrm>
            <a:off x="160626" y="3539524"/>
            <a:ext cx="3449637" cy="1475744"/>
          </a:xfrm>
        </p:spPr>
        <p:txBody>
          <a:bodyPr anchor="b"/>
          <a:lstStyle>
            <a:lvl1pPr marL="0" indent="0">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41613" y="74995"/>
            <a:ext cx="360970" cy="458530"/>
          </a:xfrm>
          <a:prstGeom prst="rect">
            <a:avLst/>
          </a:prstGeom>
        </p:spPr>
      </p:pic>
      <p:pic>
        <p:nvPicPr>
          <p:cNvPr id="16" name="Picture 15" descr="talos-title-logo.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10412" y="4799025"/>
            <a:ext cx="992171" cy="216243"/>
          </a:xfrm>
          <a:prstGeom prst="rect">
            <a:avLst/>
          </a:prstGeom>
        </p:spPr>
      </p:pic>
    </p:spTree>
    <p:extLst>
      <p:ext uri="{BB962C8B-B14F-4D97-AF65-F5344CB8AC3E}">
        <p14:creationId xmlns:p14="http://schemas.microsoft.com/office/powerpoint/2010/main" val="288233797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at Intelligence Slide 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595" y="-32775"/>
            <a:ext cx="7311082" cy="628136"/>
          </a:xfrm>
        </p:spPr>
        <p:txBody>
          <a:bodyPr/>
          <a:lstStyle/>
          <a:p>
            <a:r>
              <a:rPr lang="en-US" dirty="0" smtClean="0"/>
              <a:t>Click to edit Master title style</a:t>
            </a:r>
            <a:endParaRPr lang="en-US" dirty="0"/>
          </a:p>
        </p:txBody>
      </p:sp>
      <p:sp>
        <p:nvSpPr>
          <p:cNvPr id="10" name="Subtitle 2"/>
          <p:cNvSpPr>
            <a:spLocks noGrp="1"/>
          </p:cNvSpPr>
          <p:nvPr>
            <p:ph type="subTitle" idx="1"/>
          </p:nvPr>
        </p:nvSpPr>
        <p:spPr>
          <a:xfrm>
            <a:off x="274595" y="723531"/>
            <a:ext cx="7311082" cy="551419"/>
          </a:xfrm>
        </p:spPr>
        <p:txBody>
          <a:bodyPr anchor="t">
            <a:normAutofit/>
          </a:bodyPr>
          <a:lstStyle>
            <a:lvl1pPr marL="0" indent="0" algn="l">
              <a:buNone/>
              <a:defRPr sz="1600">
                <a:solidFill>
                  <a:srgbClr val="38383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4" name="Text Placeholder 13"/>
          <p:cNvSpPr>
            <a:spLocks noGrp="1"/>
          </p:cNvSpPr>
          <p:nvPr>
            <p:ph type="body" sz="quarter" idx="11"/>
          </p:nvPr>
        </p:nvSpPr>
        <p:spPr>
          <a:xfrm>
            <a:off x="160626" y="3539524"/>
            <a:ext cx="3449637" cy="1475744"/>
          </a:xfrm>
        </p:spPr>
        <p:txBody>
          <a:bodyPr anchor="b"/>
          <a:lstStyle>
            <a:lvl1pPr marL="0" indent="0">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41613" y="74995"/>
            <a:ext cx="360970" cy="458530"/>
          </a:xfrm>
          <a:prstGeom prst="rect">
            <a:avLst/>
          </a:prstGeom>
        </p:spPr>
      </p:pic>
      <p:pic>
        <p:nvPicPr>
          <p:cNvPr id="16" name="Picture 15" descr="talos-title-logo.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10412" y="4799025"/>
            <a:ext cx="992171" cy="216243"/>
          </a:xfrm>
          <a:prstGeom prst="rect">
            <a:avLst/>
          </a:prstGeom>
        </p:spPr>
      </p:pic>
    </p:spTree>
    <p:extLst>
      <p:ext uri="{BB962C8B-B14F-4D97-AF65-F5344CB8AC3E}">
        <p14:creationId xmlns:p14="http://schemas.microsoft.com/office/powerpoint/2010/main" val="61969146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Section Divider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5600" y="2135762"/>
            <a:ext cx="8432800" cy="628136"/>
          </a:xfrm>
        </p:spPr>
        <p:txBody>
          <a:bodyPr>
            <a:noAutofit/>
          </a:bodyPr>
          <a:lstStyle>
            <a:lvl1pPr algn="ctr">
              <a:defRPr sz="4800"/>
            </a:lvl1pPr>
          </a:lstStyle>
          <a:p>
            <a:r>
              <a:rPr lang="en-US" dirty="0" smtClean="0"/>
              <a:t>Forcing the Bad Guys to Innovate</a:t>
            </a:r>
            <a:endParaRPr lang="en-US" dirty="0"/>
          </a:p>
        </p:txBody>
      </p:sp>
      <p:sp>
        <p:nvSpPr>
          <p:cNvPr id="4" name="Subtitle 2"/>
          <p:cNvSpPr>
            <a:spLocks noGrp="1"/>
          </p:cNvSpPr>
          <p:nvPr>
            <p:ph type="subTitle" idx="1"/>
          </p:nvPr>
        </p:nvSpPr>
        <p:spPr>
          <a:xfrm>
            <a:off x="355600" y="3070989"/>
            <a:ext cx="8432800" cy="551419"/>
          </a:xfrm>
        </p:spPr>
        <p:txBody>
          <a:bodyPr anchor="t">
            <a:normAutofit/>
          </a:bodyPr>
          <a:lstStyle>
            <a:lvl1pPr marL="0" indent="0" algn="ctr">
              <a:buNone/>
              <a:defRPr sz="1600" b="0">
                <a:solidFill>
                  <a:srgbClr val="38383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38909769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rcing the Bad Guys">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3" name="Picture 2" descr="icon-bad-guys.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75414" y="48189"/>
            <a:ext cx="498163" cy="498163"/>
          </a:xfrm>
          <a:prstGeom prst="rect">
            <a:avLst/>
          </a:prstGeom>
        </p:spPr>
      </p:pic>
      <p:pic>
        <p:nvPicPr>
          <p:cNvPr id="9" name="Picture 8" descr="talos-title-logo.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10412" y="4799025"/>
            <a:ext cx="992171" cy="216243"/>
          </a:xfrm>
          <a:prstGeom prst="rect">
            <a:avLst/>
          </a:prstGeom>
        </p:spPr>
      </p:pic>
      <p:sp>
        <p:nvSpPr>
          <p:cNvPr id="11" name="Text Placeholder 13"/>
          <p:cNvSpPr>
            <a:spLocks noGrp="1"/>
          </p:cNvSpPr>
          <p:nvPr>
            <p:ph type="body" sz="quarter" idx="11"/>
          </p:nvPr>
        </p:nvSpPr>
        <p:spPr>
          <a:xfrm>
            <a:off x="160626" y="3539524"/>
            <a:ext cx="3449637" cy="1475744"/>
          </a:xfrm>
        </p:spPr>
        <p:txBody>
          <a:bodyPr anchor="b"/>
          <a:lstStyle>
            <a:lvl1pPr marL="0" indent="0">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Title 1"/>
          <p:cNvSpPr>
            <a:spLocks noGrp="1"/>
          </p:cNvSpPr>
          <p:nvPr>
            <p:ph type="title" hasCustomPrompt="1"/>
          </p:nvPr>
        </p:nvSpPr>
        <p:spPr>
          <a:xfrm>
            <a:off x="274595" y="-32775"/>
            <a:ext cx="7311082" cy="628136"/>
          </a:xfrm>
        </p:spPr>
        <p:txBody>
          <a:bodyPr/>
          <a:lstStyle>
            <a:lvl1pPr>
              <a:defRPr baseline="0"/>
            </a:lvl1pPr>
          </a:lstStyle>
          <a:p>
            <a:r>
              <a:rPr lang="en-US" dirty="0" smtClean="0"/>
              <a:t>Forcing the Bad Guys to Innovate</a:t>
            </a:r>
            <a:endParaRPr lang="en-US" dirty="0"/>
          </a:p>
        </p:txBody>
      </p:sp>
      <p:sp>
        <p:nvSpPr>
          <p:cNvPr id="23" name="Subtitle 2"/>
          <p:cNvSpPr>
            <a:spLocks noGrp="1"/>
          </p:cNvSpPr>
          <p:nvPr>
            <p:ph type="subTitle" idx="1"/>
          </p:nvPr>
        </p:nvSpPr>
        <p:spPr>
          <a:xfrm>
            <a:off x="274595" y="723531"/>
            <a:ext cx="7311082" cy="551419"/>
          </a:xfrm>
        </p:spPr>
        <p:txBody>
          <a:bodyPr anchor="t">
            <a:normAutofit/>
          </a:bodyPr>
          <a:lstStyle>
            <a:lvl1pPr marL="0" indent="0" algn="l">
              <a:buNone/>
              <a:defRPr sz="1600">
                <a:solidFill>
                  <a:srgbClr val="38383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60138182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595" y="1"/>
            <a:ext cx="7311082" cy="628136"/>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74596" y="1200150"/>
            <a:ext cx="4084594" cy="360868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8762371"/>
      </p:ext>
    </p:extLst>
  </p:cSld>
  <p:clrMap bg1="dk1" tx1="lt1" bg2="dk2" tx2="lt2" accent1="accent1" accent2="accent2" accent3="accent3" accent4="accent4" accent5="accent5" accent6="accent6" hlink="hlink" folHlink="folHlink"/>
  <p:sldLayoutIdLst>
    <p:sldLayoutId id="2147483651" r:id="rId1"/>
    <p:sldLayoutId id="2147483659" r:id="rId2"/>
    <p:sldLayoutId id="2147483653" r:id="rId3"/>
    <p:sldLayoutId id="2147483660" r:id="rId4"/>
    <p:sldLayoutId id="2147483657" r:id="rId5"/>
    <p:sldLayoutId id="2147483656" r:id="rId6"/>
    <p:sldLayoutId id="2147483661" r:id="rId7"/>
    <p:sldLayoutId id="2147483662" r:id="rId8"/>
    <p:sldLayoutId id="2147483654" r:id="rId9"/>
    <p:sldLayoutId id="2147483663" r:id="rId10"/>
    <p:sldLayoutId id="2147483658" r:id="rId11"/>
    <p:sldLayoutId id="2147483665" r:id="rId12"/>
    <p:sldLayoutId id="2147483664" r:id="rId13"/>
    <p:sldLayoutId id="2147483666" r:id="rId14"/>
    <p:sldLayoutId id="2147483667" r:id="rId15"/>
    <p:sldLayoutId id="2147483655" r:id="rId16"/>
    <p:sldLayoutId id="2147483668" r:id="rId17"/>
  </p:sldLayoutIdLst>
  <p:timing>
    <p:tnLst>
      <p:par>
        <p:cTn id="1" dur="indefinite" restart="never" nodeType="tmRoot"/>
      </p:par>
    </p:tnLst>
  </p:timing>
  <p:hf hdr="0" ftr="0" dt="0"/>
  <p:txStyles>
    <p:titleStyle>
      <a:lvl1pPr algn="l" defTabSz="457200" rtl="0" eaLnBrk="1" latinLnBrk="0" hangingPunct="1">
        <a:spcBef>
          <a:spcPct val="0"/>
        </a:spcBef>
        <a:buNone/>
        <a:defRPr sz="3200" b="0" i="0" kern="1200">
          <a:solidFill>
            <a:srgbClr val="8E8E8E"/>
          </a:solidFill>
          <a:latin typeface="Calibri Light"/>
          <a:ea typeface="+mj-ea"/>
          <a:cs typeface="Calibri Light"/>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buFont typeface="Arial"/>
        <a:buChar char="•"/>
        <a:defRPr sz="1400" kern="1200">
          <a:solidFill>
            <a:srgbClr val="383838"/>
          </a:solidFill>
          <a:latin typeface="Calibri"/>
          <a:ea typeface="+mn-ea"/>
          <a:cs typeface="Calibri"/>
        </a:defRPr>
      </a:lvl1pPr>
      <a:lvl2pPr marL="742950" indent="-285750" algn="l" defTabSz="457200" rtl="0" eaLnBrk="1" latinLnBrk="0" hangingPunct="1">
        <a:spcBef>
          <a:spcPct val="20000"/>
        </a:spcBef>
        <a:buFont typeface="Arial"/>
        <a:buChar char="–"/>
        <a:defRPr sz="1400" kern="1200">
          <a:solidFill>
            <a:srgbClr val="383838"/>
          </a:solidFill>
          <a:latin typeface="Calibri"/>
          <a:ea typeface="+mn-ea"/>
          <a:cs typeface="Calibri"/>
        </a:defRPr>
      </a:lvl2pPr>
      <a:lvl3pPr marL="1143000" indent="-228600" algn="l" defTabSz="457200" rtl="0" eaLnBrk="1" latinLnBrk="0" hangingPunct="1">
        <a:spcBef>
          <a:spcPct val="20000"/>
        </a:spcBef>
        <a:buFont typeface="Arial"/>
        <a:buChar char="•"/>
        <a:defRPr sz="1800" kern="1200">
          <a:solidFill>
            <a:srgbClr val="EA7024"/>
          </a:solidFill>
          <a:latin typeface="Calibri"/>
          <a:ea typeface="+mn-ea"/>
          <a:cs typeface="Calibri"/>
        </a:defRPr>
      </a:lvl3pPr>
      <a:lvl4pPr marL="1600200" indent="-228600" algn="l" defTabSz="457200" rtl="0" eaLnBrk="1" latinLnBrk="0" hangingPunct="1">
        <a:spcBef>
          <a:spcPct val="20000"/>
        </a:spcBef>
        <a:buFont typeface="Arial"/>
        <a:buChar char="–"/>
        <a:defRPr sz="1400" kern="1200">
          <a:solidFill>
            <a:srgbClr val="383838"/>
          </a:solidFill>
          <a:latin typeface="Calibri"/>
          <a:ea typeface="+mn-ea"/>
          <a:cs typeface="Calibri"/>
        </a:defRPr>
      </a:lvl4pPr>
      <a:lvl5pPr marL="2057400" indent="-228600" algn="l" defTabSz="457200" rtl="0" eaLnBrk="1" latinLnBrk="0" hangingPunct="1">
        <a:spcBef>
          <a:spcPct val="20000"/>
        </a:spcBef>
        <a:buFont typeface="Arial"/>
        <a:buChar char="»"/>
        <a:defRPr sz="1400" kern="1200">
          <a:solidFill>
            <a:srgbClr val="383838"/>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Dark Side of the DNS</a:t>
            </a:r>
            <a:endParaRPr lang="en-US" b="1" dirty="0"/>
          </a:p>
        </p:txBody>
      </p:sp>
      <p:sp>
        <p:nvSpPr>
          <p:cNvPr id="3" name="Subtitle 2"/>
          <p:cNvSpPr>
            <a:spLocks noGrp="1"/>
          </p:cNvSpPr>
          <p:nvPr>
            <p:ph type="subTitle" idx="1"/>
          </p:nvPr>
        </p:nvSpPr>
        <p:spPr/>
        <p:txBody>
          <a:bodyPr/>
          <a:lstStyle/>
          <a:p>
            <a:r>
              <a:rPr lang="en-US" i="1" dirty="0" err="1" smtClean="0"/>
              <a:t>Jaeson</a:t>
            </a:r>
            <a:r>
              <a:rPr lang="en-US" i="1" dirty="0" smtClean="0"/>
              <a:t> </a:t>
            </a:r>
            <a:r>
              <a:rPr lang="en-US" i="1" dirty="0" smtClean="0"/>
              <a:t>Schultz</a:t>
            </a:r>
            <a:endParaRPr lang="en-US" i="1" dirty="0"/>
          </a:p>
        </p:txBody>
      </p:sp>
    </p:spTree>
    <p:extLst>
      <p:ext uri="{BB962C8B-B14F-4D97-AF65-F5344CB8AC3E}">
        <p14:creationId xmlns:p14="http://schemas.microsoft.com/office/powerpoint/2010/main" val="2579675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90481" y="25622"/>
            <a:ext cx="5619222" cy="1107996"/>
          </a:xfrm>
          <a:prstGeom prst="rect">
            <a:avLst/>
          </a:prstGeom>
          <a:noFill/>
        </p:spPr>
        <p:txBody>
          <a:bodyPr wrap="none" rtlCol="0">
            <a:spAutoFit/>
          </a:bodyPr>
          <a:lstStyle/>
          <a:p>
            <a:r>
              <a:rPr lang="en-US" sz="6600" smtClean="0">
                <a:solidFill>
                  <a:schemeClr val="tx2"/>
                </a:solidFill>
              </a:rPr>
              <a:t>DNSMessenger</a:t>
            </a:r>
            <a:endParaRPr lang="en-US" sz="6600" dirty="0" smtClean="0">
              <a:solidFill>
                <a:schemeClr val="tx2"/>
              </a:solidFill>
            </a:endParaRPr>
          </a:p>
        </p:txBody>
      </p:sp>
      <p:pic>
        <p:nvPicPr>
          <p:cNvPr id="5" name="Picture 4" descr="Screen Shot 2017-03-27 at 9.05.2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59030"/>
            <a:ext cx="9144000" cy="2966840"/>
          </a:xfrm>
          <a:prstGeom prst="rect">
            <a:avLst/>
          </a:prstGeom>
        </p:spPr>
      </p:pic>
    </p:spTree>
    <p:extLst>
      <p:ext uri="{BB962C8B-B14F-4D97-AF65-F5344CB8AC3E}">
        <p14:creationId xmlns:p14="http://schemas.microsoft.com/office/powerpoint/2010/main" val="3564840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048721" y="1278754"/>
            <a:ext cx="4989121" cy="3736003"/>
          </a:xfrm>
          <a:prstGeom prst="rect">
            <a:avLst/>
          </a:prstGeom>
        </p:spPr>
      </p:pic>
      <p:sp>
        <p:nvSpPr>
          <p:cNvPr id="2" name="TextBox 1"/>
          <p:cNvSpPr txBox="1"/>
          <p:nvPr/>
        </p:nvSpPr>
        <p:spPr>
          <a:xfrm>
            <a:off x="1870567" y="-9103"/>
            <a:ext cx="5619222" cy="1107996"/>
          </a:xfrm>
          <a:prstGeom prst="rect">
            <a:avLst/>
          </a:prstGeom>
          <a:noFill/>
        </p:spPr>
        <p:txBody>
          <a:bodyPr wrap="none" rtlCol="0">
            <a:spAutoFit/>
          </a:bodyPr>
          <a:lstStyle/>
          <a:p>
            <a:r>
              <a:rPr lang="en-US" sz="6600" smtClean="0">
                <a:solidFill>
                  <a:schemeClr val="tx2"/>
                </a:solidFill>
              </a:rPr>
              <a:t>DNSMessenger</a:t>
            </a:r>
            <a:endParaRPr lang="en-US" sz="6600" dirty="0" smtClean="0">
              <a:solidFill>
                <a:schemeClr val="tx2"/>
              </a:solidFill>
            </a:endParaRPr>
          </a:p>
        </p:txBody>
      </p:sp>
    </p:spTree>
    <p:extLst>
      <p:ext uri="{BB962C8B-B14F-4D97-AF65-F5344CB8AC3E}">
        <p14:creationId xmlns:p14="http://schemas.microsoft.com/office/powerpoint/2010/main" val="8521091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825500"/>
            <a:ext cx="9144000" cy="3480435"/>
          </a:xfrm>
          <a:prstGeom prst="rect">
            <a:avLst/>
          </a:prstGeom>
        </p:spPr>
      </p:pic>
      <p:sp>
        <p:nvSpPr>
          <p:cNvPr id="2" name="Rectangle 1"/>
          <p:cNvSpPr/>
          <p:nvPr/>
        </p:nvSpPr>
        <p:spPr>
          <a:xfrm>
            <a:off x="290286" y="1959429"/>
            <a:ext cx="1034143" cy="90714"/>
          </a:xfrm>
          <a:prstGeom prst="rect">
            <a:avLst/>
          </a:prstGeom>
          <a:solidFill>
            <a:srgbClr val="FFFF00">
              <a:alpha val="31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361044" y="2429330"/>
            <a:ext cx="809170" cy="90714"/>
          </a:xfrm>
          <a:prstGeom prst="rect">
            <a:avLst/>
          </a:prstGeom>
          <a:solidFill>
            <a:srgbClr val="FFFF00">
              <a:alpha val="31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705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1549400"/>
            <a:ext cx="9144000" cy="2020019"/>
          </a:xfrm>
          <a:prstGeom prst="rect">
            <a:avLst/>
          </a:prstGeom>
        </p:spPr>
      </p:pic>
      <p:sp>
        <p:nvSpPr>
          <p:cNvPr id="2" name="Rectangle 1"/>
          <p:cNvSpPr/>
          <p:nvPr/>
        </p:nvSpPr>
        <p:spPr>
          <a:xfrm>
            <a:off x="290286" y="2703286"/>
            <a:ext cx="8209643" cy="136071"/>
          </a:xfrm>
          <a:prstGeom prst="rect">
            <a:avLst/>
          </a:prstGeom>
          <a:solidFill>
            <a:srgbClr val="FFFF00">
              <a:alpha val="31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24805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092200"/>
            <a:ext cx="9144000" cy="2956331"/>
          </a:xfrm>
          <a:prstGeom prst="rect">
            <a:avLst/>
          </a:prstGeom>
        </p:spPr>
      </p:pic>
      <p:sp>
        <p:nvSpPr>
          <p:cNvPr id="4" name="TextBox 3"/>
          <p:cNvSpPr txBox="1"/>
          <p:nvPr/>
        </p:nvSpPr>
        <p:spPr>
          <a:xfrm>
            <a:off x="1028546" y="144265"/>
            <a:ext cx="6931508" cy="646331"/>
          </a:xfrm>
          <a:prstGeom prst="rect">
            <a:avLst/>
          </a:prstGeom>
          <a:noFill/>
        </p:spPr>
        <p:txBody>
          <a:bodyPr wrap="square" rtlCol="0">
            <a:spAutoFit/>
          </a:bodyPr>
          <a:lstStyle/>
          <a:p>
            <a:pPr algn="ctr"/>
            <a:r>
              <a:rPr lang="en-US" sz="3600" b="1" dirty="0" smtClean="0">
                <a:solidFill>
                  <a:schemeClr val="tx2"/>
                </a:solidFill>
              </a:rPr>
              <a:t>Decoded Message</a:t>
            </a:r>
            <a:endParaRPr lang="en-US" sz="3600" b="1" dirty="0">
              <a:solidFill>
                <a:schemeClr val="tx2"/>
              </a:solidFill>
            </a:endParaRPr>
          </a:p>
        </p:txBody>
      </p:sp>
    </p:spTree>
    <p:extLst>
      <p:ext uri="{BB962C8B-B14F-4D97-AF65-F5344CB8AC3E}">
        <p14:creationId xmlns:p14="http://schemas.microsoft.com/office/powerpoint/2010/main" val="33300800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902460"/>
            <a:ext cx="9144000" cy="62813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5400" b="0" i="0" kern="1200">
                <a:solidFill>
                  <a:srgbClr val="8E8E8E"/>
                </a:solidFill>
                <a:latin typeface="Calibri Light"/>
                <a:ea typeface="+mj-ea"/>
                <a:cs typeface="Calibri Light"/>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8800" b="1" dirty="0" smtClean="0"/>
              <a:t>DNS</a:t>
            </a:r>
            <a:r>
              <a:rPr lang="en-US" sz="4800" dirty="0" smtClean="0"/>
              <a:t> </a:t>
            </a:r>
            <a:br>
              <a:rPr lang="en-US" sz="4800" dirty="0" smtClean="0"/>
            </a:br>
            <a:r>
              <a:rPr lang="en-US" sz="4800" dirty="0" smtClean="0"/>
              <a:t>What isn’t being detected?</a:t>
            </a:r>
            <a:endParaRPr lang="en-US" sz="4800" dirty="0"/>
          </a:p>
        </p:txBody>
      </p:sp>
    </p:spTree>
    <p:extLst>
      <p:ext uri="{BB962C8B-B14F-4D97-AF65-F5344CB8AC3E}">
        <p14:creationId xmlns:p14="http://schemas.microsoft.com/office/powerpoint/2010/main" val="3517594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7-02-03 at 12.01.5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5040" y="303711"/>
            <a:ext cx="4267200" cy="774700"/>
          </a:xfrm>
          <a:prstGeom prst="rect">
            <a:avLst/>
          </a:prstGeom>
        </p:spPr>
      </p:pic>
      <p:pic>
        <p:nvPicPr>
          <p:cNvPr id="6" name="Picture 5" descr="Screen Shot 2017-02-03 at 11.59.17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640" y="921733"/>
            <a:ext cx="8087360" cy="3699885"/>
          </a:xfrm>
          <a:prstGeom prst="rect">
            <a:avLst/>
          </a:prstGeom>
        </p:spPr>
      </p:pic>
      <p:sp>
        <p:nvSpPr>
          <p:cNvPr id="7" name="Rectangle 6"/>
          <p:cNvSpPr/>
          <p:nvPr/>
        </p:nvSpPr>
        <p:spPr>
          <a:xfrm>
            <a:off x="2885440" y="4033520"/>
            <a:ext cx="4246880" cy="193040"/>
          </a:xfrm>
          <a:prstGeom prst="rect">
            <a:avLst/>
          </a:prstGeom>
          <a:solidFill>
            <a:srgbClr val="FFFF00">
              <a:alpha val="31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56594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388242"/>
            <a:ext cx="8432800" cy="628136"/>
          </a:xfrm>
        </p:spPr>
        <p:txBody>
          <a:bodyPr/>
          <a:lstStyle/>
          <a:p>
            <a:r>
              <a:rPr lang="en-US" sz="4800" b="1" dirty="0"/>
              <a:t>DNS 0x20 at Google Public </a:t>
            </a:r>
            <a:r>
              <a:rPr lang="en-US" sz="4800" b="1" dirty="0" smtClean="0"/>
              <a:t>DNS</a:t>
            </a:r>
            <a:endParaRPr lang="en-US" b="1" dirty="0"/>
          </a:p>
        </p:txBody>
      </p:sp>
      <p:sp>
        <p:nvSpPr>
          <p:cNvPr id="4" name="TextBox 3"/>
          <p:cNvSpPr txBox="1"/>
          <p:nvPr/>
        </p:nvSpPr>
        <p:spPr>
          <a:xfrm>
            <a:off x="617130" y="1183067"/>
            <a:ext cx="7664906" cy="1754327"/>
          </a:xfrm>
          <a:prstGeom prst="rect">
            <a:avLst/>
          </a:prstGeom>
          <a:noFill/>
        </p:spPr>
        <p:txBody>
          <a:bodyPr wrap="square" rtlCol="0">
            <a:spAutoFit/>
          </a:bodyPr>
          <a:lstStyle/>
          <a:p>
            <a:pPr marL="285750" indent="-285750">
              <a:buFont typeface="Arial"/>
              <a:buChar char="•"/>
            </a:pPr>
            <a:r>
              <a:rPr lang="en-US" dirty="0" smtClean="0">
                <a:solidFill>
                  <a:schemeClr val="bg1"/>
                </a:solidFill>
              </a:rPr>
              <a:t>For some </a:t>
            </a:r>
            <a:r>
              <a:rPr lang="en-US" dirty="0">
                <a:solidFill>
                  <a:schemeClr val="bg1"/>
                </a:solidFill>
              </a:rPr>
              <a:t>name </a:t>
            </a:r>
            <a:r>
              <a:rPr lang="en-US" dirty="0" smtClean="0">
                <a:solidFill>
                  <a:schemeClr val="bg1"/>
                </a:solidFill>
              </a:rPr>
              <a:t>servers, the </a:t>
            </a:r>
            <a:r>
              <a:rPr lang="en-US" dirty="0">
                <a:solidFill>
                  <a:schemeClr val="bg1"/>
                </a:solidFill>
              </a:rPr>
              <a:t>response does not match the exact case of the name in the request</a:t>
            </a:r>
            <a:r>
              <a:rPr lang="en-US" dirty="0" smtClean="0">
                <a:solidFill>
                  <a:schemeClr val="bg1"/>
                </a:solidFill>
              </a:rPr>
              <a:t>.</a:t>
            </a:r>
          </a:p>
          <a:p>
            <a:pPr marL="285750" indent="-285750">
              <a:buFont typeface="Arial"/>
              <a:buChar char="•"/>
            </a:pPr>
            <a:endParaRPr lang="en-US" dirty="0" smtClean="0">
              <a:solidFill>
                <a:schemeClr val="bg1"/>
              </a:solidFill>
            </a:endParaRPr>
          </a:p>
          <a:p>
            <a:pPr marL="285750" indent="-285750">
              <a:buFont typeface="Arial"/>
              <a:buChar char="•"/>
            </a:pPr>
            <a:r>
              <a:rPr lang="en-US" dirty="0">
                <a:solidFill>
                  <a:schemeClr val="bg1"/>
                </a:solidFill>
              </a:rPr>
              <a:t>O</a:t>
            </a:r>
            <a:r>
              <a:rPr lang="en-US" dirty="0" smtClean="0">
                <a:solidFill>
                  <a:schemeClr val="bg1"/>
                </a:solidFill>
              </a:rPr>
              <a:t>ther </a:t>
            </a:r>
            <a:r>
              <a:rPr lang="en-US" dirty="0">
                <a:solidFill>
                  <a:schemeClr val="bg1"/>
                </a:solidFill>
              </a:rPr>
              <a:t>name servers respond </a:t>
            </a:r>
            <a:r>
              <a:rPr lang="en-US" dirty="0" smtClean="0">
                <a:solidFill>
                  <a:schemeClr val="bg1"/>
                </a:solidFill>
              </a:rPr>
              <a:t>handle </a:t>
            </a:r>
            <a:r>
              <a:rPr lang="en-US" dirty="0">
                <a:solidFill>
                  <a:schemeClr val="bg1"/>
                </a:solidFill>
              </a:rPr>
              <a:t>equivalent names differently depending on case in the request, either failing to reply at all or returning incorrect NXDOMAIN responses that match the exact case of the name in the request.</a:t>
            </a:r>
          </a:p>
        </p:txBody>
      </p:sp>
      <p:sp>
        <p:nvSpPr>
          <p:cNvPr id="5" name="TextBox 4"/>
          <p:cNvSpPr txBox="1"/>
          <p:nvPr/>
        </p:nvSpPr>
        <p:spPr>
          <a:xfrm>
            <a:off x="724825" y="3213031"/>
            <a:ext cx="7808014" cy="1077218"/>
          </a:xfrm>
          <a:prstGeom prst="rect">
            <a:avLst/>
          </a:prstGeom>
          <a:noFill/>
        </p:spPr>
        <p:txBody>
          <a:bodyPr wrap="square" rtlCol="0">
            <a:spAutoFit/>
          </a:bodyPr>
          <a:lstStyle/>
          <a:p>
            <a:r>
              <a:rPr lang="en-US" sz="3200" dirty="0" smtClean="0">
                <a:solidFill>
                  <a:schemeClr val="accent1"/>
                </a:solidFill>
              </a:rPr>
              <a:t>70% of DNS traffic at Google Public DNS  is to “whitelisted” servers that honor DNS 0x20.</a:t>
            </a:r>
            <a:endParaRPr lang="en-US" sz="3200" dirty="0">
              <a:solidFill>
                <a:schemeClr val="accent1"/>
              </a:solidFill>
            </a:endParaRPr>
          </a:p>
        </p:txBody>
      </p:sp>
    </p:spTree>
    <p:extLst>
      <p:ext uri="{BB962C8B-B14F-4D97-AF65-F5344CB8AC3E}">
        <p14:creationId xmlns:p14="http://schemas.microsoft.com/office/powerpoint/2010/main" val="12365052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7-04-28 at 1.33.4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0344" y="259793"/>
            <a:ext cx="4853219" cy="4584342"/>
          </a:xfrm>
          <a:prstGeom prst="rect">
            <a:avLst/>
          </a:prstGeom>
        </p:spPr>
      </p:pic>
      <p:sp>
        <p:nvSpPr>
          <p:cNvPr id="5" name="Rectangle 4"/>
          <p:cNvSpPr/>
          <p:nvPr/>
        </p:nvSpPr>
        <p:spPr>
          <a:xfrm>
            <a:off x="3764644" y="4054929"/>
            <a:ext cx="825504" cy="19957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err="1" smtClean="0">
                <a:solidFill>
                  <a:schemeClr val="bg1"/>
                </a:solidFill>
                <a:latin typeface="Arial"/>
                <a:cs typeface="Arial"/>
              </a:rPr>
              <a:t>IBm.Com</a:t>
            </a:r>
            <a:endParaRPr lang="en-US" sz="1200" dirty="0">
              <a:solidFill>
                <a:schemeClr val="bg1"/>
              </a:solidFill>
              <a:latin typeface="Arial"/>
              <a:cs typeface="Arial"/>
            </a:endParaRPr>
          </a:p>
        </p:txBody>
      </p:sp>
      <p:sp>
        <p:nvSpPr>
          <p:cNvPr id="6" name="TextBox 5"/>
          <p:cNvSpPr txBox="1"/>
          <p:nvPr/>
        </p:nvSpPr>
        <p:spPr>
          <a:xfrm>
            <a:off x="5497291" y="1342579"/>
            <a:ext cx="811603" cy="261610"/>
          </a:xfrm>
          <a:prstGeom prst="rect">
            <a:avLst/>
          </a:prstGeom>
          <a:solidFill>
            <a:schemeClr val="tx1"/>
          </a:solidFill>
        </p:spPr>
        <p:txBody>
          <a:bodyPr wrap="none" rtlCol="0">
            <a:spAutoFit/>
          </a:bodyPr>
          <a:lstStyle/>
          <a:p>
            <a:r>
              <a:rPr lang="en-US" sz="1100" b="1" dirty="0" smtClean="0">
                <a:solidFill>
                  <a:srgbClr val="383838"/>
                </a:solidFill>
                <a:latin typeface="Arial"/>
                <a:cs typeface="Arial"/>
              </a:rPr>
              <a:t>encoding</a:t>
            </a:r>
          </a:p>
        </p:txBody>
      </p:sp>
      <p:sp>
        <p:nvSpPr>
          <p:cNvPr id="7" name="Multiply 6"/>
          <p:cNvSpPr/>
          <p:nvPr/>
        </p:nvSpPr>
        <p:spPr>
          <a:xfrm>
            <a:off x="3610429" y="1486261"/>
            <a:ext cx="616857" cy="652790"/>
          </a:xfrm>
          <a:prstGeom prst="mathMultiply">
            <a:avLst/>
          </a:prstGeom>
          <a:solidFill>
            <a:srgbClr val="FF0000">
              <a:alpha val="31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7257114" y="1604189"/>
            <a:ext cx="1046305" cy="276999"/>
          </a:xfrm>
          <a:prstGeom prst="rect">
            <a:avLst/>
          </a:prstGeom>
          <a:noFill/>
        </p:spPr>
        <p:txBody>
          <a:bodyPr wrap="none" rtlCol="0">
            <a:spAutoFit/>
          </a:bodyPr>
          <a:lstStyle/>
          <a:p>
            <a:r>
              <a:rPr lang="en-US" sz="1200" b="1" dirty="0" smtClean="0">
                <a:solidFill>
                  <a:schemeClr val="tx2"/>
                </a:solidFill>
              </a:rPr>
              <a:t>SECRET DATA</a:t>
            </a:r>
          </a:p>
        </p:txBody>
      </p:sp>
      <p:cxnSp>
        <p:nvCxnSpPr>
          <p:cNvPr id="12" name="Straight Arrow Connector 11"/>
          <p:cNvCxnSpPr/>
          <p:nvPr/>
        </p:nvCxnSpPr>
        <p:spPr>
          <a:xfrm flipH="1">
            <a:off x="4336143" y="1768926"/>
            <a:ext cx="2939135" cy="9072"/>
          </a:xfrm>
          <a:prstGeom prst="straightConnector1">
            <a:avLst/>
          </a:prstGeom>
          <a:ln w="12700" cmpd="sng">
            <a:solidFill>
              <a:srgbClr val="8E8E8E"/>
            </a:solidFill>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11036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28546" y="232548"/>
            <a:ext cx="6931508" cy="830997"/>
          </a:xfrm>
          <a:prstGeom prst="rect">
            <a:avLst/>
          </a:prstGeom>
          <a:noFill/>
        </p:spPr>
        <p:txBody>
          <a:bodyPr wrap="square" rtlCol="0">
            <a:spAutoFit/>
          </a:bodyPr>
          <a:lstStyle/>
          <a:p>
            <a:r>
              <a:rPr lang="en-US" sz="4800" b="1" dirty="0" smtClean="0">
                <a:solidFill>
                  <a:srgbClr val="8E8E8E"/>
                </a:solidFill>
                <a:latin typeface="Calibri Light"/>
                <a:cs typeface="Calibri Light"/>
              </a:rPr>
              <a:t>Extended Query ID (XQID)</a:t>
            </a:r>
            <a:endParaRPr lang="en-US" sz="4800" b="1" dirty="0">
              <a:solidFill>
                <a:srgbClr val="8E8E8E"/>
              </a:solidFill>
              <a:latin typeface="Calibri Light"/>
              <a:cs typeface="Calibri Light"/>
            </a:endParaRPr>
          </a:p>
        </p:txBody>
      </p:sp>
      <p:sp>
        <p:nvSpPr>
          <p:cNvPr id="5" name="TextBox 4"/>
          <p:cNvSpPr txBox="1"/>
          <p:nvPr/>
        </p:nvSpPr>
        <p:spPr>
          <a:xfrm>
            <a:off x="617130" y="1128247"/>
            <a:ext cx="7664906" cy="1200329"/>
          </a:xfrm>
          <a:prstGeom prst="rect">
            <a:avLst/>
          </a:prstGeom>
          <a:noFill/>
        </p:spPr>
        <p:txBody>
          <a:bodyPr wrap="square" rtlCol="0">
            <a:spAutoFit/>
          </a:bodyPr>
          <a:lstStyle/>
          <a:p>
            <a:pPr marL="285750" indent="-285750">
              <a:buFont typeface="Arial"/>
              <a:buChar char="•"/>
            </a:pPr>
            <a:r>
              <a:rPr lang="en-US" dirty="0" smtClean="0">
                <a:solidFill>
                  <a:srgbClr val="383838"/>
                </a:solidFill>
              </a:rPr>
              <a:t>Extends </a:t>
            </a:r>
            <a:r>
              <a:rPr lang="en-US" dirty="0">
                <a:solidFill>
                  <a:srgbClr val="383838"/>
                </a:solidFill>
              </a:rPr>
              <a:t>the DNS query ID with </a:t>
            </a:r>
            <a:r>
              <a:rPr lang="en-US" dirty="0" smtClean="0">
                <a:solidFill>
                  <a:srgbClr val="383838"/>
                </a:solidFill>
              </a:rPr>
              <a:t>24 to </a:t>
            </a:r>
            <a:r>
              <a:rPr lang="en-US" dirty="0">
                <a:solidFill>
                  <a:srgbClr val="383838"/>
                </a:solidFill>
              </a:rPr>
              <a:t>63 alpha-</a:t>
            </a:r>
            <a:r>
              <a:rPr lang="en-US" dirty="0" smtClean="0">
                <a:solidFill>
                  <a:srgbClr val="383838"/>
                </a:solidFill>
              </a:rPr>
              <a:t>numeric [a-z0-9] </a:t>
            </a:r>
            <a:r>
              <a:rPr lang="en-US" dirty="0">
                <a:solidFill>
                  <a:srgbClr val="383838"/>
                </a:solidFill>
              </a:rPr>
              <a:t>characters into the query/response question name (QNAME) making the range of possible transactions IDs so extremely large that any brute force "guessing" or birthday attack attempts are futile.</a:t>
            </a:r>
          </a:p>
        </p:txBody>
      </p:sp>
      <p:sp>
        <p:nvSpPr>
          <p:cNvPr id="6" name="TextBox 5"/>
          <p:cNvSpPr txBox="1"/>
          <p:nvPr/>
        </p:nvSpPr>
        <p:spPr>
          <a:xfrm>
            <a:off x="751281" y="3058232"/>
            <a:ext cx="7808014" cy="1569660"/>
          </a:xfrm>
          <a:prstGeom prst="rect">
            <a:avLst/>
          </a:prstGeom>
          <a:noFill/>
        </p:spPr>
        <p:txBody>
          <a:bodyPr wrap="square" rtlCol="0">
            <a:spAutoFit/>
          </a:bodyPr>
          <a:lstStyle/>
          <a:p>
            <a:r>
              <a:rPr lang="en-US" sz="3200" dirty="0" smtClean="0">
                <a:solidFill>
                  <a:schemeClr val="bg2"/>
                </a:solidFill>
              </a:rPr>
              <a:t>At Google’s Public DNS, “such </a:t>
            </a:r>
            <a:r>
              <a:rPr lang="en-US" sz="3200" dirty="0">
                <a:solidFill>
                  <a:schemeClr val="bg2"/>
                </a:solidFill>
              </a:rPr>
              <a:t>requests make up less than </a:t>
            </a:r>
            <a:r>
              <a:rPr lang="en-US" sz="3200" dirty="0" smtClean="0">
                <a:solidFill>
                  <a:schemeClr val="bg2"/>
                </a:solidFill>
              </a:rPr>
              <a:t>3% </a:t>
            </a:r>
            <a:r>
              <a:rPr lang="en-US" sz="3200" dirty="0">
                <a:solidFill>
                  <a:schemeClr val="bg2"/>
                </a:solidFill>
              </a:rPr>
              <a:t>of outgoing requests, assuming normal </a:t>
            </a:r>
            <a:r>
              <a:rPr lang="en-US" sz="3200" dirty="0" smtClean="0">
                <a:solidFill>
                  <a:schemeClr val="bg2"/>
                </a:solidFill>
              </a:rPr>
              <a:t>traffic”</a:t>
            </a:r>
            <a:endParaRPr lang="en-US" sz="3200" dirty="0">
              <a:solidFill>
                <a:schemeClr val="bg2"/>
              </a:solidFill>
            </a:endParaRPr>
          </a:p>
        </p:txBody>
      </p:sp>
      <p:sp>
        <p:nvSpPr>
          <p:cNvPr id="2" name="TextBox 1"/>
          <p:cNvSpPr txBox="1"/>
          <p:nvPr/>
        </p:nvSpPr>
        <p:spPr>
          <a:xfrm>
            <a:off x="160205" y="2421169"/>
            <a:ext cx="8911589" cy="461665"/>
          </a:xfrm>
          <a:prstGeom prst="rect">
            <a:avLst/>
          </a:prstGeom>
          <a:noFill/>
        </p:spPr>
        <p:txBody>
          <a:bodyPr wrap="none" rtlCol="0">
            <a:spAutoFit/>
          </a:bodyPr>
          <a:lstStyle/>
          <a:p>
            <a:r>
              <a:rPr lang="en-US" sz="2400" b="1" i="1" dirty="0" smtClean="0">
                <a:solidFill>
                  <a:schemeClr val="tx2"/>
                </a:solidFill>
              </a:rPr>
              <a:t>Ex. QNAME:</a:t>
            </a:r>
            <a:r>
              <a:rPr lang="en-US" sz="2400" b="1" dirty="0" smtClean="0">
                <a:solidFill>
                  <a:srgbClr val="383838"/>
                </a:solidFill>
              </a:rPr>
              <a:t>   </a:t>
            </a:r>
            <a:r>
              <a:rPr lang="en-US" sz="2400" b="1" dirty="0" err="1" smtClean="0">
                <a:solidFill>
                  <a:srgbClr val="383838"/>
                </a:solidFill>
              </a:rPr>
              <a:t>xqid</a:t>
            </a:r>
            <a:r>
              <a:rPr lang="en-US" sz="2400" b="1" dirty="0" smtClean="0">
                <a:solidFill>
                  <a:srgbClr val="383838"/>
                </a:solidFill>
              </a:rPr>
              <a:t>—q.ml6ah36sk9jlznx1jswibslu.www.example.com</a:t>
            </a:r>
          </a:p>
        </p:txBody>
      </p:sp>
    </p:spTree>
    <p:extLst>
      <p:ext uri="{BB962C8B-B14F-4D97-AF65-F5344CB8AC3E}">
        <p14:creationId xmlns:p14="http://schemas.microsoft.com/office/powerpoint/2010/main" val="122195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52925" y="-82065"/>
            <a:ext cx="8513064" cy="765432"/>
          </a:xfrm>
        </p:spPr>
        <p:txBody>
          <a:bodyPr/>
          <a:lstStyle/>
          <a:p>
            <a:r>
              <a:rPr lang="en-US" dirty="0" smtClean="0"/>
              <a:t>Who Am I?</a:t>
            </a:r>
            <a:endParaRPr lang="en-US" dirty="0"/>
          </a:p>
        </p:txBody>
      </p:sp>
      <p:sp>
        <p:nvSpPr>
          <p:cNvPr id="6" name="Content Placeholder 5"/>
          <p:cNvSpPr>
            <a:spLocks noGrp="1"/>
          </p:cNvSpPr>
          <p:nvPr>
            <p:ph idx="4294967295"/>
          </p:nvPr>
        </p:nvSpPr>
        <p:spPr>
          <a:xfrm>
            <a:off x="333846" y="790197"/>
            <a:ext cx="8403738" cy="3715533"/>
          </a:xfrm>
          <a:prstGeom prst="rect">
            <a:avLst/>
          </a:prstGeom>
        </p:spPr>
        <p:txBody>
          <a:bodyPr>
            <a:normAutofit fontScale="70000" lnSpcReduction="20000"/>
          </a:bodyPr>
          <a:lstStyle/>
          <a:p>
            <a:r>
              <a:rPr lang="en-US" sz="2400" b="1" dirty="0" smtClean="0">
                <a:solidFill>
                  <a:schemeClr val="bg1"/>
                </a:solidFill>
                <a:latin typeface="+mj-lt"/>
                <a:cs typeface="Exo 2 Extra Bold"/>
              </a:rPr>
              <a:t>Jaeson Schultz </a:t>
            </a:r>
            <a:r>
              <a:rPr lang="en-US" sz="2400" b="1" dirty="0" smtClean="0">
                <a:solidFill>
                  <a:schemeClr val="bg1"/>
                </a:solidFill>
                <a:latin typeface="+mj-lt"/>
              </a:rPr>
              <a:t>– jaeson@cisco.com</a:t>
            </a:r>
            <a:br>
              <a:rPr lang="en-US" sz="2400" b="1" dirty="0" smtClean="0">
                <a:solidFill>
                  <a:schemeClr val="bg1"/>
                </a:solidFill>
                <a:latin typeface="+mj-lt"/>
              </a:rPr>
            </a:br>
            <a:r>
              <a:rPr lang="en-US" sz="2400" b="1" dirty="0" smtClean="0">
                <a:solidFill>
                  <a:schemeClr val="bg1"/>
                </a:solidFill>
                <a:latin typeface="+mj-lt"/>
              </a:rPr>
              <a:t>		    @</a:t>
            </a:r>
            <a:r>
              <a:rPr lang="en-US" sz="2400" b="1" dirty="0" err="1" smtClean="0">
                <a:solidFill>
                  <a:schemeClr val="bg1"/>
                </a:solidFill>
                <a:latin typeface="+mj-lt"/>
              </a:rPr>
              <a:t>jaesonschultz</a:t>
            </a:r>
            <a:r>
              <a:rPr lang="en-US" sz="2400" b="1" dirty="0" smtClean="0">
                <a:solidFill>
                  <a:schemeClr val="bg1"/>
                </a:solidFill>
                <a:latin typeface="+mj-lt"/>
              </a:rPr>
              <a:t>  (Twitter)</a:t>
            </a:r>
          </a:p>
          <a:p>
            <a:pPr lvl="1"/>
            <a:endParaRPr lang="en-US" sz="2400" b="1" dirty="0" smtClean="0">
              <a:solidFill>
                <a:schemeClr val="bg2">
                  <a:lumMod val="90000"/>
                </a:schemeClr>
              </a:solidFill>
              <a:latin typeface="+mj-lt"/>
            </a:endParaRPr>
          </a:p>
          <a:p>
            <a:pPr lvl="1"/>
            <a:r>
              <a:rPr lang="en-US" sz="2400" dirty="0" smtClean="0">
                <a:solidFill>
                  <a:schemeClr val="bg1"/>
                </a:solidFill>
                <a:latin typeface="+mj-lt"/>
              </a:rPr>
              <a:t>Technical Leader with Cisco </a:t>
            </a:r>
            <a:r>
              <a:rPr lang="en-US" sz="2400" dirty="0" err="1" smtClean="0">
                <a:solidFill>
                  <a:schemeClr val="bg1"/>
                </a:solidFill>
                <a:latin typeface="+mj-lt"/>
              </a:rPr>
              <a:t>Talos</a:t>
            </a:r>
            <a:endParaRPr lang="en-US" sz="2400" dirty="0">
              <a:solidFill>
                <a:schemeClr val="bg1"/>
              </a:solidFill>
              <a:latin typeface="+mj-lt"/>
            </a:endParaRPr>
          </a:p>
          <a:p>
            <a:pPr lvl="1"/>
            <a:endParaRPr lang="en-US" sz="2400" dirty="0" smtClean="0">
              <a:solidFill>
                <a:schemeClr val="bg1"/>
              </a:solidFill>
              <a:latin typeface="+mj-lt"/>
            </a:endParaRPr>
          </a:p>
          <a:p>
            <a:pPr lvl="1"/>
            <a:r>
              <a:rPr lang="en-US" sz="2400" dirty="0" smtClean="0">
                <a:solidFill>
                  <a:schemeClr val="bg1"/>
                </a:solidFill>
                <a:latin typeface="+mj-lt"/>
              </a:rPr>
              <a:t>Over </a:t>
            </a:r>
            <a:r>
              <a:rPr lang="en-US" sz="2400" dirty="0" smtClean="0">
                <a:solidFill>
                  <a:schemeClr val="bg1"/>
                </a:solidFill>
                <a:latin typeface="+mj-lt"/>
              </a:rPr>
              <a:t>20 years specializing in thwarting abuse of Internet protocols like SMTP, HTTP, and DNS</a:t>
            </a:r>
          </a:p>
          <a:p>
            <a:pPr lvl="1"/>
            <a:endParaRPr lang="en-US" sz="2400" dirty="0" smtClean="0">
              <a:solidFill>
                <a:schemeClr val="bg1"/>
              </a:solidFill>
              <a:latin typeface="+mj-lt"/>
            </a:endParaRPr>
          </a:p>
          <a:p>
            <a:pPr lvl="1"/>
            <a:r>
              <a:rPr lang="en-US" sz="2400" dirty="0" smtClean="0">
                <a:solidFill>
                  <a:schemeClr val="bg1"/>
                </a:solidFill>
                <a:latin typeface="+mj-lt"/>
              </a:rPr>
              <a:t>Former manager of the SpamCop DNSBL – An IP address-based blacklist which has taking the fight to the spammers for over a decade</a:t>
            </a:r>
          </a:p>
          <a:p>
            <a:pPr lvl="1"/>
            <a:endParaRPr lang="en-US" sz="2400" dirty="0" smtClean="0">
              <a:solidFill>
                <a:schemeClr val="bg1"/>
              </a:solidFill>
              <a:latin typeface="+mj-lt"/>
            </a:endParaRPr>
          </a:p>
          <a:p>
            <a:pPr lvl="1"/>
            <a:r>
              <a:rPr lang="en-US" sz="2400" dirty="0" smtClean="0">
                <a:solidFill>
                  <a:schemeClr val="bg1"/>
                </a:solidFill>
                <a:latin typeface="+mj-lt"/>
              </a:rPr>
              <a:t>Assisted in design and development of the Cisco IronPort Anti-Spam content scanner, and Cisco’s Web Security Appliance, Cloud Web Security </a:t>
            </a:r>
            <a:r>
              <a:rPr lang="en-US" sz="2400" dirty="0">
                <a:solidFill>
                  <a:schemeClr val="bg1"/>
                </a:solidFill>
                <a:latin typeface="+mj-lt"/>
              </a:rPr>
              <a:t>&amp;</a:t>
            </a:r>
            <a:r>
              <a:rPr lang="en-US" sz="2400" dirty="0" smtClean="0">
                <a:solidFill>
                  <a:schemeClr val="bg1"/>
                </a:solidFill>
                <a:latin typeface="+mj-lt"/>
              </a:rPr>
              <a:t> Next Generation Firewall </a:t>
            </a:r>
            <a:r>
              <a:rPr lang="en-US" sz="2400" dirty="0" smtClean="0">
                <a:solidFill>
                  <a:schemeClr val="bg1"/>
                </a:solidFill>
                <a:latin typeface="+mj-lt"/>
              </a:rPr>
              <a:t>products</a:t>
            </a:r>
          </a:p>
          <a:p>
            <a:pPr lvl="1"/>
            <a:endParaRPr lang="en-US" sz="2400" dirty="0">
              <a:solidFill>
                <a:schemeClr val="bg2">
                  <a:lumMod val="90000"/>
                </a:schemeClr>
              </a:solidFill>
              <a:latin typeface="+mj-lt"/>
            </a:endParaRPr>
          </a:p>
          <a:p>
            <a:pPr marL="457200" lvl="1" indent="0">
              <a:buNone/>
            </a:pPr>
            <a:endParaRPr lang="en-US" dirty="0" smtClean="0">
              <a:solidFill>
                <a:schemeClr val="bg2">
                  <a:lumMod val="90000"/>
                </a:schemeClr>
              </a:solidFill>
            </a:endParaRPr>
          </a:p>
          <a:p>
            <a:pPr marL="457200" lvl="1" indent="0">
              <a:buNone/>
            </a:pPr>
            <a:endParaRPr lang="en-US" dirty="0" smtClean="0"/>
          </a:p>
          <a:p>
            <a:pPr lvl="1"/>
            <a:endParaRPr lang="en-US" dirty="0" smtClean="0"/>
          </a:p>
          <a:p>
            <a:pPr lvl="1"/>
            <a:endParaRPr lang="en-US" dirty="0" smtClean="0"/>
          </a:p>
          <a:p>
            <a:pPr marL="192881" lvl="1" indent="0">
              <a:buNone/>
            </a:pPr>
            <a:endParaRPr lang="en-US" dirty="0"/>
          </a:p>
        </p:txBody>
      </p:sp>
      <p:sp>
        <p:nvSpPr>
          <p:cNvPr id="3" name="Slide Number Placeholder 2"/>
          <p:cNvSpPr>
            <a:spLocks noGrp="1"/>
          </p:cNvSpPr>
          <p:nvPr>
            <p:ph type="sldNum" sz="quarter" idx="4"/>
          </p:nvPr>
        </p:nvSpPr>
        <p:spPr/>
        <p:txBody>
          <a:bodyPr/>
          <a:lstStyle/>
          <a:p>
            <a:fld id="{96A97DD0-5BE7-4856-A2A9-C42C6688E607}" type="slidenum">
              <a:rPr lang="en-US" smtClean="0"/>
              <a:pPr/>
              <a:t>2</a:t>
            </a:fld>
            <a:endParaRPr lang="en-US" dirty="0"/>
          </a:p>
        </p:txBody>
      </p:sp>
    </p:spTree>
    <p:extLst>
      <p:ext uri="{BB962C8B-B14F-4D97-AF65-F5344CB8AC3E}">
        <p14:creationId xmlns:p14="http://schemas.microsoft.com/office/powerpoint/2010/main" val="44076978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212642"/>
            <a:ext cx="8432800" cy="628136"/>
          </a:xfrm>
        </p:spPr>
        <p:txBody>
          <a:bodyPr/>
          <a:lstStyle/>
          <a:p>
            <a:r>
              <a:rPr lang="en-US" sz="4800" b="1" dirty="0" smtClean="0"/>
              <a:t>Passive DNS Dead Drops</a:t>
            </a:r>
            <a:endParaRPr lang="en-US" sz="4800" b="1" dirty="0"/>
          </a:p>
        </p:txBody>
      </p:sp>
      <p:pic>
        <p:nvPicPr>
          <p:cNvPr id="7" name="Picture 6" descr="Screen Shot 2017-04-28 at 9.47.5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712" y="1000943"/>
            <a:ext cx="7229927" cy="3740759"/>
          </a:xfrm>
          <a:prstGeom prst="rect">
            <a:avLst/>
          </a:prstGeom>
        </p:spPr>
      </p:pic>
    </p:spTree>
    <p:extLst>
      <p:ext uri="{BB962C8B-B14F-4D97-AF65-F5344CB8AC3E}">
        <p14:creationId xmlns:p14="http://schemas.microsoft.com/office/powerpoint/2010/main" val="31267183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902460"/>
            <a:ext cx="9144000" cy="62813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5400" b="0" i="0" kern="1200">
                <a:solidFill>
                  <a:srgbClr val="8E8E8E"/>
                </a:solidFill>
                <a:latin typeface="Calibri Light"/>
                <a:ea typeface="+mj-ea"/>
                <a:cs typeface="Calibri Light"/>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8800" b="1" dirty="0" smtClean="0"/>
              <a:t>DNS</a:t>
            </a:r>
            <a:r>
              <a:rPr lang="en-US" sz="4800" dirty="0" smtClean="0"/>
              <a:t> </a:t>
            </a:r>
            <a:br>
              <a:rPr lang="en-US" sz="4800" dirty="0" smtClean="0"/>
            </a:br>
            <a:r>
              <a:rPr lang="en-US" sz="4800" dirty="0" smtClean="0"/>
              <a:t>Malware In-The-Wild</a:t>
            </a:r>
            <a:endParaRPr lang="en-US" sz="4800" dirty="0"/>
          </a:p>
        </p:txBody>
      </p:sp>
    </p:spTree>
    <p:extLst>
      <p:ext uri="{BB962C8B-B14F-4D97-AF65-F5344CB8AC3E}">
        <p14:creationId xmlns:p14="http://schemas.microsoft.com/office/powerpoint/2010/main" val="11130938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174" y="321473"/>
            <a:ext cx="8432800" cy="628136"/>
          </a:xfrm>
        </p:spPr>
        <p:txBody>
          <a:bodyPr/>
          <a:lstStyle/>
          <a:p>
            <a:r>
              <a:rPr lang="en-US" dirty="0" smtClean="0"/>
              <a:t>Data Set</a:t>
            </a:r>
            <a:endParaRPr lang="en-US" dirty="0"/>
          </a:p>
        </p:txBody>
      </p:sp>
      <p:sp>
        <p:nvSpPr>
          <p:cNvPr id="3" name="Subtitle 2"/>
          <p:cNvSpPr>
            <a:spLocks noGrp="1"/>
          </p:cNvSpPr>
          <p:nvPr>
            <p:ph type="subTitle" idx="1"/>
          </p:nvPr>
        </p:nvSpPr>
        <p:spPr>
          <a:xfrm>
            <a:off x="985810" y="1179932"/>
            <a:ext cx="8432800" cy="551419"/>
          </a:xfrm>
        </p:spPr>
        <p:txBody>
          <a:bodyPr>
            <a:noAutofit/>
          </a:bodyPr>
          <a:lstStyle/>
          <a:p>
            <a:pPr marL="342900" indent="-342900" algn="l">
              <a:buFont typeface="Arial"/>
              <a:buChar char="•"/>
            </a:pPr>
            <a:r>
              <a:rPr lang="en-US" sz="2800" dirty="0" smtClean="0"/>
              <a:t>Analyzed </a:t>
            </a:r>
            <a:r>
              <a:rPr lang="en-US" sz="2800" dirty="0" smtClean="0"/>
              <a:t>the previous 6 months </a:t>
            </a:r>
            <a:r>
              <a:rPr lang="en-US" sz="2800" dirty="0"/>
              <a:t>of </a:t>
            </a:r>
            <a:r>
              <a:rPr lang="en-US" sz="2800" dirty="0" smtClean="0"/>
              <a:t>samples run through the Talos malware sandbox</a:t>
            </a:r>
          </a:p>
          <a:p>
            <a:pPr marL="342900" indent="-342900" algn="l">
              <a:buFont typeface="Arial"/>
              <a:buChar char="•"/>
            </a:pPr>
            <a:r>
              <a:rPr lang="en-US" sz="2800" dirty="0" smtClean="0"/>
              <a:t>Samples </a:t>
            </a:r>
            <a:r>
              <a:rPr lang="en-US" sz="2800" dirty="0"/>
              <a:t>that scored between 65</a:t>
            </a:r>
            <a:r>
              <a:rPr lang="en-US" sz="2800" dirty="0" smtClean="0"/>
              <a:t>-100 (those considered malicious) were further analyzed by extracting the hostnames and IP addresses they contacted</a:t>
            </a:r>
            <a:r>
              <a:rPr lang="en-US" sz="2800" dirty="0" smtClean="0"/>
              <a:t>.</a:t>
            </a:r>
          </a:p>
          <a:p>
            <a:pPr marL="342900" indent="-342900" algn="l">
              <a:buFont typeface="Arial"/>
              <a:buChar char="•"/>
            </a:pPr>
            <a:r>
              <a:rPr lang="en-US" sz="2800" dirty="0" smtClean="0"/>
              <a:t>~1 Million malware samples in total  </a:t>
            </a:r>
            <a:endParaRPr lang="en-US" sz="2800" dirty="0" smtClean="0"/>
          </a:p>
        </p:txBody>
      </p:sp>
    </p:spTree>
    <p:extLst>
      <p:ext uri="{BB962C8B-B14F-4D97-AF65-F5344CB8AC3E}">
        <p14:creationId xmlns:p14="http://schemas.microsoft.com/office/powerpoint/2010/main" val="23110377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76561"/>
            <a:ext cx="8432800" cy="628136"/>
          </a:xfrm>
        </p:spPr>
        <p:txBody>
          <a:bodyPr/>
          <a:lstStyle/>
          <a:p>
            <a:r>
              <a:rPr lang="en-US" sz="4800" b="1" dirty="0" smtClean="0"/>
              <a:t>Malware: Contacted Domains</a:t>
            </a:r>
            <a:endParaRPr lang="en-US" sz="4800" b="1" dirty="0"/>
          </a:p>
        </p:txBody>
      </p:sp>
      <p:sp>
        <p:nvSpPr>
          <p:cNvPr id="3" name="TextBox 2"/>
          <p:cNvSpPr txBox="1"/>
          <p:nvPr/>
        </p:nvSpPr>
        <p:spPr>
          <a:xfrm>
            <a:off x="1992434" y="675822"/>
            <a:ext cx="3503599" cy="4401205"/>
          </a:xfrm>
          <a:prstGeom prst="rect">
            <a:avLst/>
          </a:prstGeom>
          <a:noFill/>
        </p:spPr>
        <p:txBody>
          <a:bodyPr wrap="square" rtlCol="0">
            <a:spAutoFit/>
          </a:bodyPr>
          <a:lstStyle/>
          <a:p>
            <a:r>
              <a:rPr lang="en-US" sz="2800" dirty="0" smtClean="0">
                <a:solidFill>
                  <a:srgbClr val="383838"/>
                </a:solidFill>
              </a:rPr>
              <a:t>1,699,712 com</a:t>
            </a:r>
          </a:p>
          <a:p>
            <a:r>
              <a:rPr lang="en-US" sz="2800" dirty="0">
                <a:solidFill>
                  <a:srgbClr val="383838"/>
                </a:solidFill>
              </a:rPr>
              <a:t> </a:t>
            </a:r>
            <a:r>
              <a:rPr lang="en-US" sz="2800" dirty="0" smtClean="0">
                <a:solidFill>
                  <a:srgbClr val="383838"/>
                </a:solidFill>
              </a:rPr>
              <a:t>  330,704 net</a:t>
            </a:r>
          </a:p>
          <a:p>
            <a:r>
              <a:rPr lang="en-US" sz="2800" dirty="0">
                <a:solidFill>
                  <a:srgbClr val="383838"/>
                </a:solidFill>
              </a:rPr>
              <a:t> </a:t>
            </a:r>
            <a:r>
              <a:rPr lang="en-US" sz="2800" dirty="0" smtClean="0">
                <a:solidFill>
                  <a:srgbClr val="383838"/>
                </a:solidFill>
              </a:rPr>
              <a:t>  108,543 org</a:t>
            </a:r>
          </a:p>
          <a:p>
            <a:r>
              <a:rPr lang="en-US" sz="2800" dirty="0">
                <a:solidFill>
                  <a:srgbClr val="383838"/>
                </a:solidFill>
              </a:rPr>
              <a:t> </a:t>
            </a:r>
            <a:r>
              <a:rPr lang="en-US" sz="2800" dirty="0" smtClean="0">
                <a:solidFill>
                  <a:srgbClr val="383838"/>
                </a:solidFill>
              </a:rPr>
              <a:t>  106,291 </a:t>
            </a:r>
            <a:r>
              <a:rPr lang="en-US" sz="2800" dirty="0" err="1" smtClean="0">
                <a:solidFill>
                  <a:srgbClr val="383838"/>
                </a:solidFill>
              </a:rPr>
              <a:t>eu</a:t>
            </a:r>
            <a:endParaRPr lang="en-US" sz="2800" dirty="0" smtClean="0">
              <a:solidFill>
                <a:srgbClr val="383838"/>
              </a:solidFill>
            </a:endParaRPr>
          </a:p>
          <a:p>
            <a:r>
              <a:rPr lang="en-US" sz="2800" dirty="0">
                <a:solidFill>
                  <a:srgbClr val="383838"/>
                </a:solidFill>
              </a:rPr>
              <a:t> </a:t>
            </a:r>
            <a:r>
              <a:rPr lang="en-US" sz="2800" dirty="0" smtClean="0">
                <a:solidFill>
                  <a:srgbClr val="383838"/>
                </a:solidFill>
              </a:rPr>
              <a:t>    65,524 </a:t>
            </a:r>
            <a:r>
              <a:rPr lang="en-US" sz="2800" dirty="0" err="1" smtClean="0">
                <a:solidFill>
                  <a:srgbClr val="383838"/>
                </a:solidFill>
              </a:rPr>
              <a:t>pl</a:t>
            </a:r>
            <a:endParaRPr lang="en-US" sz="2800" dirty="0" smtClean="0">
              <a:solidFill>
                <a:srgbClr val="383838"/>
              </a:solidFill>
            </a:endParaRPr>
          </a:p>
          <a:p>
            <a:r>
              <a:rPr lang="en-US" sz="2800" dirty="0">
                <a:solidFill>
                  <a:srgbClr val="383838"/>
                </a:solidFill>
              </a:rPr>
              <a:t> </a:t>
            </a:r>
            <a:r>
              <a:rPr lang="en-US" sz="2800" dirty="0" smtClean="0">
                <a:solidFill>
                  <a:srgbClr val="383838"/>
                </a:solidFill>
              </a:rPr>
              <a:t>    57,274 top</a:t>
            </a:r>
          </a:p>
          <a:p>
            <a:r>
              <a:rPr lang="en-US" sz="2800" dirty="0">
                <a:solidFill>
                  <a:srgbClr val="383838"/>
                </a:solidFill>
              </a:rPr>
              <a:t> </a:t>
            </a:r>
            <a:r>
              <a:rPr lang="en-US" sz="2800" dirty="0" smtClean="0">
                <a:solidFill>
                  <a:srgbClr val="383838"/>
                </a:solidFill>
              </a:rPr>
              <a:t>    53,924 </a:t>
            </a:r>
            <a:r>
              <a:rPr lang="en-US" sz="2800" dirty="0" err="1" smtClean="0">
                <a:solidFill>
                  <a:srgbClr val="383838"/>
                </a:solidFill>
              </a:rPr>
              <a:t>cn</a:t>
            </a:r>
            <a:endParaRPr lang="en-US" sz="2800" dirty="0" smtClean="0">
              <a:solidFill>
                <a:srgbClr val="383838"/>
              </a:solidFill>
            </a:endParaRPr>
          </a:p>
          <a:p>
            <a:r>
              <a:rPr lang="en-US" sz="2800" dirty="0">
                <a:solidFill>
                  <a:srgbClr val="383838"/>
                </a:solidFill>
              </a:rPr>
              <a:t> </a:t>
            </a:r>
            <a:r>
              <a:rPr lang="en-US" sz="2800" dirty="0" smtClean="0">
                <a:solidFill>
                  <a:srgbClr val="383838"/>
                </a:solidFill>
              </a:rPr>
              <a:t>    53,482 </a:t>
            </a:r>
            <a:r>
              <a:rPr lang="en-US" sz="2800" dirty="0" err="1" smtClean="0">
                <a:solidFill>
                  <a:srgbClr val="383838"/>
                </a:solidFill>
              </a:rPr>
              <a:t>ru</a:t>
            </a:r>
            <a:endParaRPr lang="en-US" sz="2800" dirty="0" smtClean="0">
              <a:solidFill>
                <a:srgbClr val="383838"/>
              </a:solidFill>
            </a:endParaRPr>
          </a:p>
          <a:p>
            <a:r>
              <a:rPr lang="en-US" sz="2800" dirty="0">
                <a:solidFill>
                  <a:srgbClr val="383838"/>
                </a:solidFill>
              </a:rPr>
              <a:t> </a:t>
            </a:r>
            <a:r>
              <a:rPr lang="en-US" sz="2800" dirty="0" smtClean="0">
                <a:solidFill>
                  <a:srgbClr val="383838"/>
                </a:solidFill>
              </a:rPr>
              <a:t>    52,726 info</a:t>
            </a:r>
          </a:p>
          <a:p>
            <a:r>
              <a:rPr lang="en-US" sz="2800" dirty="0">
                <a:solidFill>
                  <a:srgbClr val="383838"/>
                </a:solidFill>
              </a:rPr>
              <a:t> </a:t>
            </a:r>
            <a:r>
              <a:rPr lang="en-US" sz="2800" dirty="0" smtClean="0">
                <a:solidFill>
                  <a:srgbClr val="383838"/>
                </a:solidFill>
              </a:rPr>
              <a:t>    49,397 la</a:t>
            </a:r>
          </a:p>
        </p:txBody>
      </p:sp>
      <p:sp>
        <p:nvSpPr>
          <p:cNvPr id="4" name="TextBox 3"/>
          <p:cNvSpPr txBox="1"/>
          <p:nvPr/>
        </p:nvSpPr>
        <p:spPr>
          <a:xfrm>
            <a:off x="4514254" y="675822"/>
            <a:ext cx="2954953" cy="4401205"/>
          </a:xfrm>
          <a:prstGeom prst="rect">
            <a:avLst/>
          </a:prstGeom>
          <a:noFill/>
        </p:spPr>
        <p:txBody>
          <a:bodyPr wrap="square" rtlCol="0">
            <a:spAutoFit/>
          </a:bodyPr>
          <a:lstStyle/>
          <a:p>
            <a:r>
              <a:rPr lang="en-US" sz="2800" dirty="0">
                <a:solidFill>
                  <a:srgbClr val="383838"/>
                </a:solidFill>
              </a:rPr>
              <a:t> </a:t>
            </a:r>
            <a:r>
              <a:rPr lang="en-US" sz="2800" dirty="0" smtClean="0">
                <a:solidFill>
                  <a:srgbClr val="383838"/>
                </a:solidFill>
              </a:rPr>
              <a:t>    25,635 </a:t>
            </a:r>
            <a:r>
              <a:rPr lang="en-US" sz="2800" dirty="0">
                <a:solidFill>
                  <a:srgbClr val="383838"/>
                </a:solidFill>
              </a:rPr>
              <a:t>pw</a:t>
            </a:r>
          </a:p>
          <a:p>
            <a:r>
              <a:rPr lang="en-US" sz="2800" dirty="0">
                <a:solidFill>
                  <a:srgbClr val="383838"/>
                </a:solidFill>
              </a:rPr>
              <a:t>     21,479 </a:t>
            </a:r>
            <a:r>
              <a:rPr lang="en-US" sz="2800" dirty="0" err="1">
                <a:solidFill>
                  <a:srgbClr val="383838"/>
                </a:solidFill>
              </a:rPr>
              <a:t>io</a:t>
            </a:r>
            <a:endParaRPr lang="en-US" sz="2800" dirty="0">
              <a:solidFill>
                <a:srgbClr val="383838"/>
              </a:solidFill>
            </a:endParaRPr>
          </a:p>
          <a:p>
            <a:r>
              <a:rPr lang="en-US" sz="2800" dirty="0">
                <a:solidFill>
                  <a:srgbClr val="383838"/>
                </a:solidFill>
              </a:rPr>
              <a:t>     19,742 de</a:t>
            </a:r>
          </a:p>
          <a:p>
            <a:r>
              <a:rPr lang="en-US" sz="2800" dirty="0">
                <a:solidFill>
                  <a:srgbClr val="383838"/>
                </a:solidFill>
              </a:rPr>
              <a:t>     17,569 biz</a:t>
            </a:r>
          </a:p>
          <a:p>
            <a:r>
              <a:rPr lang="en-US" sz="2800" dirty="0">
                <a:solidFill>
                  <a:srgbClr val="383838"/>
                </a:solidFill>
              </a:rPr>
              <a:t>     12,869 </a:t>
            </a:r>
            <a:r>
              <a:rPr lang="en-US" sz="2800" dirty="0" err="1">
                <a:solidFill>
                  <a:srgbClr val="383838"/>
                </a:solidFill>
              </a:rPr>
              <a:t>br</a:t>
            </a:r>
            <a:endParaRPr lang="en-US" sz="2800" dirty="0">
              <a:solidFill>
                <a:srgbClr val="383838"/>
              </a:solidFill>
            </a:endParaRPr>
          </a:p>
          <a:p>
            <a:r>
              <a:rPr lang="en-US" sz="2800" dirty="0">
                <a:solidFill>
                  <a:srgbClr val="383838"/>
                </a:solidFill>
              </a:rPr>
              <a:t>     12,001 nu</a:t>
            </a:r>
          </a:p>
          <a:p>
            <a:r>
              <a:rPr lang="en-US" sz="2800" dirty="0">
                <a:solidFill>
                  <a:srgbClr val="383838"/>
                </a:solidFill>
              </a:rPr>
              <a:t>       9,484 </a:t>
            </a:r>
            <a:r>
              <a:rPr lang="en-US" sz="2800" dirty="0" err="1">
                <a:solidFill>
                  <a:srgbClr val="383838"/>
                </a:solidFill>
              </a:rPr>
              <a:t>su</a:t>
            </a:r>
            <a:endParaRPr lang="en-US" sz="2800" dirty="0">
              <a:solidFill>
                <a:srgbClr val="383838"/>
              </a:solidFill>
            </a:endParaRPr>
          </a:p>
          <a:p>
            <a:r>
              <a:rPr lang="en-US" sz="2800" dirty="0">
                <a:solidFill>
                  <a:srgbClr val="383838"/>
                </a:solidFill>
              </a:rPr>
              <a:t>       9,477 cc</a:t>
            </a:r>
          </a:p>
          <a:p>
            <a:r>
              <a:rPr lang="en-US" sz="2800" dirty="0">
                <a:solidFill>
                  <a:srgbClr val="383838"/>
                </a:solidFill>
              </a:rPr>
              <a:t>       8,949 work</a:t>
            </a:r>
          </a:p>
          <a:p>
            <a:r>
              <a:rPr lang="en-US" sz="2800" dirty="0">
                <a:solidFill>
                  <a:srgbClr val="383838"/>
                </a:solidFill>
              </a:rPr>
              <a:t>       8,638 to</a:t>
            </a:r>
            <a:endParaRPr lang="en-US" sz="2800" dirty="0" smtClean="0">
              <a:solidFill>
                <a:srgbClr val="383838"/>
              </a:solidFill>
            </a:endParaRPr>
          </a:p>
        </p:txBody>
      </p:sp>
    </p:spTree>
    <p:extLst>
      <p:ext uri="{BB962C8B-B14F-4D97-AF65-F5344CB8AC3E}">
        <p14:creationId xmlns:p14="http://schemas.microsoft.com/office/powerpoint/2010/main" val="41149422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76561"/>
            <a:ext cx="8432800" cy="628136"/>
          </a:xfrm>
        </p:spPr>
        <p:txBody>
          <a:bodyPr/>
          <a:lstStyle/>
          <a:p>
            <a:r>
              <a:rPr lang="en-US" sz="4800" b="1" dirty="0" smtClean="0"/>
              <a:t>Malware: Contacted Domains</a:t>
            </a:r>
            <a:endParaRPr lang="en-US" sz="4800" b="1" dirty="0"/>
          </a:p>
        </p:txBody>
      </p:sp>
      <p:pic>
        <p:nvPicPr>
          <p:cNvPr id="6" name="Picture 5" descr="Screen Shot 2017-04-28 at 3.56.3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2926" y="834571"/>
            <a:ext cx="3311349" cy="4142770"/>
          </a:xfrm>
          <a:prstGeom prst="rect">
            <a:avLst/>
          </a:prstGeom>
        </p:spPr>
      </p:pic>
      <p:sp>
        <p:nvSpPr>
          <p:cNvPr id="5" name="TextBox 4"/>
          <p:cNvSpPr txBox="1"/>
          <p:nvPr/>
        </p:nvSpPr>
        <p:spPr>
          <a:xfrm>
            <a:off x="5805702" y="4638102"/>
            <a:ext cx="562374" cy="246221"/>
          </a:xfrm>
          <a:prstGeom prst="rect">
            <a:avLst/>
          </a:prstGeom>
          <a:noFill/>
        </p:spPr>
        <p:txBody>
          <a:bodyPr wrap="none" rtlCol="0">
            <a:spAutoFit/>
          </a:bodyPr>
          <a:lstStyle/>
          <a:p>
            <a:r>
              <a:rPr lang="en-US" sz="1000" b="1" dirty="0" smtClean="0">
                <a:solidFill>
                  <a:schemeClr val="tx2"/>
                </a:solidFill>
                <a:latin typeface="Arial"/>
                <a:cs typeface="Arial"/>
              </a:rPr>
              <a:t>(0.1%)</a:t>
            </a:r>
          </a:p>
        </p:txBody>
      </p:sp>
    </p:spTree>
    <p:extLst>
      <p:ext uri="{BB962C8B-B14F-4D97-AF65-F5344CB8AC3E}">
        <p14:creationId xmlns:p14="http://schemas.microsoft.com/office/powerpoint/2010/main" val="19885881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Shot 2017-04-28 at 3.54.4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7212" y="878547"/>
            <a:ext cx="3677557" cy="4064668"/>
          </a:xfrm>
          <a:prstGeom prst="rect">
            <a:avLst/>
          </a:prstGeom>
        </p:spPr>
      </p:pic>
      <p:sp>
        <p:nvSpPr>
          <p:cNvPr id="5" name="TextBox 4"/>
          <p:cNvSpPr txBox="1"/>
          <p:nvPr/>
        </p:nvSpPr>
        <p:spPr>
          <a:xfrm>
            <a:off x="5760366" y="4633504"/>
            <a:ext cx="633695" cy="246221"/>
          </a:xfrm>
          <a:prstGeom prst="rect">
            <a:avLst/>
          </a:prstGeom>
          <a:noFill/>
        </p:spPr>
        <p:txBody>
          <a:bodyPr wrap="none" rtlCol="0">
            <a:spAutoFit/>
          </a:bodyPr>
          <a:lstStyle/>
          <a:p>
            <a:r>
              <a:rPr lang="en-US" sz="1000" b="1" dirty="0" smtClean="0">
                <a:solidFill>
                  <a:schemeClr val="tx2"/>
                </a:solidFill>
                <a:latin typeface="Arial"/>
                <a:cs typeface="Arial"/>
              </a:rPr>
              <a:t>(0.03%)</a:t>
            </a:r>
          </a:p>
        </p:txBody>
      </p:sp>
      <p:sp>
        <p:nvSpPr>
          <p:cNvPr id="6" name="Title 5"/>
          <p:cNvSpPr>
            <a:spLocks noGrp="1"/>
          </p:cNvSpPr>
          <p:nvPr>
            <p:ph type="title"/>
          </p:nvPr>
        </p:nvSpPr>
        <p:spPr>
          <a:xfrm>
            <a:off x="355600" y="78055"/>
            <a:ext cx="8432800" cy="628136"/>
          </a:xfrm>
        </p:spPr>
        <p:txBody>
          <a:bodyPr/>
          <a:lstStyle/>
          <a:p>
            <a:r>
              <a:rPr lang="en-US" sz="4800" b="1" dirty="0" smtClean="0"/>
              <a:t>Malware: Contacted Domains</a:t>
            </a:r>
            <a:endParaRPr lang="en-US" sz="4800" b="1" dirty="0"/>
          </a:p>
        </p:txBody>
      </p:sp>
    </p:spTree>
    <p:extLst>
      <p:ext uri="{BB962C8B-B14F-4D97-AF65-F5344CB8AC3E}">
        <p14:creationId xmlns:p14="http://schemas.microsoft.com/office/powerpoint/2010/main" val="14423065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4-28 at 4.08.3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2361" y="825499"/>
            <a:ext cx="3429249" cy="4172855"/>
          </a:xfrm>
          <a:prstGeom prst="rect">
            <a:avLst/>
          </a:prstGeom>
        </p:spPr>
      </p:pic>
      <p:sp>
        <p:nvSpPr>
          <p:cNvPr id="5" name="TextBox 4"/>
          <p:cNvSpPr txBox="1"/>
          <p:nvPr/>
        </p:nvSpPr>
        <p:spPr>
          <a:xfrm>
            <a:off x="5760366" y="4651646"/>
            <a:ext cx="562374" cy="246221"/>
          </a:xfrm>
          <a:prstGeom prst="rect">
            <a:avLst/>
          </a:prstGeom>
          <a:noFill/>
        </p:spPr>
        <p:txBody>
          <a:bodyPr wrap="none" rtlCol="0">
            <a:spAutoFit/>
          </a:bodyPr>
          <a:lstStyle/>
          <a:p>
            <a:r>
              <a:rPr lang="en-US" sz="1000" b="1" dirty="0" smtClean="0">
                <a:solidFill>
                  <a:schemeClr val="tx2"/>
                </a:solidFill>
                <a:latin typeface="Arial"/>
                <a:cs typeface="Arial"/>
              </a:rPr>
              <a:t>(0.5%)</a:t>
            </a:r>
          </a:p>
        </p:txBody>
      </p:sp>
      <p:sp>
        <p:nvSpPr>
          <p:cNvPr id="6" name="Title 5"/>
          <p:cNvSpPr>
            <a:spLocks noGrp="1"/>
          </p:cNvSpPr>
          <p:nvPr>
            <p:ph type="title"/>
          </p:nvPr>
        </p:nvSpPr>
        <p:spPr>
          <a:xfrm>
            <a:off x="355600" y="78055"/>
            <a:ext cx="8432800" cy="628136"/>
          </a:xfrm>
        </p:spPr>
        <p:txBody>
          <a:bodyPr/>
          <a:lstStyle/>
          <a:p>
            <a:r>
              <a:rPr lang="en-US" sz="4800" b="1" dirty="0" smtClean="0"/>
              <a:t>Malware: Contacted Domains</a:t>
            </a:r>
            <a:endParaRPr lang="en-US" sz="4800" b="1" dirty="0"/>
          </a:p>
        </p:txBody>
      </p:sp>
    </p:spTree>
    <p:extLst>
      <p:ext uri="{BB962C8B-B14F-4D97-AF65-F5344CB8AC3E}">
        <p14:creationId xmlns:p14="http://schemas.microsoft.com/office/powerpoint/2010/main" val="2562069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55600" y="78055"/>
            <a:ext cx="8432800" cy="628136"/>
          </a:xfrm>
        </p:spPr>
        <p:txBody>
          <a:bodyPr/>
          <a:lstStyle/>
          <a:p>
            <a:r>
              <a:rPr lang="en-US" sz="4800" b="1" dirty="0" smtClean="0"/>
              <a:t>Malware: Contacted Domains</a:t>
            </a:r>
            <a:endParaRPr lang="en-US" sz="4800"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824" y="678759"/>
            <a:ext cx="7182372" cy="4416324"/>
          </a:xfrm>
          <a:prstGeom prst="rect">
            <a:avLst/>
          </a:prstGeom>
        </p:spPr>
      </p:pic>
    </p:spTree>
    <p:extLst>
      <p:ext uri="{BB962C8B-B14F-4D97-AF65-F5344CB8AC3E}">
        <p14:creationId xmlns:p14="http://schemas.microsoft.com/office/powerpoint/2010/main" val="36469283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69218"/>
            <a:ext cx="8432800" cy="628136"/>
          </a:xfrm>
        </p:spPr>
        <p:txBody>
          <a:bodyPr/>
          <a:lstStyle/>
          <a:p>
            <a:r>
              <a:rPr lang="en-US" dirty="0" smtClean="0"/>
              <a:t>Tor2Web TLDs</a:t>
            </a:r>
            <a:endParaRPr lang="en-US" dirty="0"/>
          </a:p>
        </p:txBody>
      </p:sp>
      <p:sp>
        <p:nvSpPr>
          <p:cNvPr id="5" name="TextBox 4"/>
          <p:cNvSpPr txBox="1"/>
          <p:nvPr/>
        </p:nvSpPr>
        <p:spPr>
          <a:xfrm>
            <a:off x="2953512" y="1124712"/>
            <a:ext cx="4352544" cy="3046988"/>
          </a:xfrm>
          <a:prstGeom prst="rect">
            <a:avLst/>
          </a:prstGeom>
          <a:noFill/>
        </p:spPr>
        <p:txBody>
          <a:bodyPr wrap="square" rtlCol="0">
            <a:spAutoFit/>
          </a:bodyPr>
          <a:lstStyle/>
          <a:p>
            <a:r>
              <a:rPr lang="en-US" sz="3200" dirty="0" smtClean="0">
                <a:solidFill>
                  <a:srgbClr val="383838"/>
                </a:solidFill>
              </a:rPr>
              <a:t>11,844 </a:t>
            </a:r>
            <a:r>
              <a:rPr lang="en-US" sz="3200" dirty="0" err="1" smtClean="0">
                <a:solidFill>
                  <a:srgbClr val="383838"/>
                </a:solidFill>
              </a:rPr>
              <a:t>onion.nu</a:t>
            </a:r>
            <a:endParaRPr lang="en-US" sz="3200" dirty="0" smtClean="0">
              <a:solidFill>
                <a:srgbClr val="383838"/>
              </a:solidFill>
            </a:endParaRPr>
          </a:p>
          <a:p>
            <a:r>
              <a:rPr lang="en-US" sz="3200" dirty="0">
                <a:solidFill>
                  <a:srgbClr val="383838"/>
                </a:solidFill>
              </a:rPr>
              <a:t> </a:t>
            </a:r>
            <a:r>
              <a:rPr lang="en-US" sz="3200" dirty="0" smtClean="0">
                <a:solidFill>
                  <a:srgbClr val="383838"/>
                </a:solidFill>
              </a:rPr>
              <a:t> 8,458 </a:t>
            </a:r>
            <a:r>
              <a:rPr lang="en-US" sz="3200" dirty="0" err="1" smtClean="0">
                <a:solidFill>
                  <a:srgbClr val="383838"/>
                </a:solidFill>
              </a:rPr>
              <a:t>onion.to</a:t>
            </a:r>
            <a:r>
              <a:rPr lang="en-US" sz="3200" dirty="0" smtClean="0">
                <a:solidFill>
                  <a:srgbClr val="383838"/>
                </a:solidFill>
              </a:rPr>
              <a:t>  </a:t>
            </a:r>
          </a:p>
          <a:p>
            <a:r>
              <a:rPr lang="en-US" sz="3200" dirty="0">
                <a:solidFill>
                  <a:srgbClr val="383838"/>
                </a:solidFill>
              </a:rPr>
              <a:t> </a:t>
            </a:r>
            <a:r>
              <a:rPr lang="en-US" sz="3200" dirty="0" smtClean="0">
                <a:solidFill>
                  <a:srgbClr val="383838"/>
                </a:solidFill>
              </a:rPr>
              <a:t>       12 </a:t>
            </a:r>
            <a:r>
              <a:rPr lang="en-US" sz="3200" dirty="0" err="1">
                <a:solidFill>
                  <a:srgbClr val="383838"/>
                </a:solidFill>
              </a:rPr>
              <a:t>onion.link</a:t>
            </a:r>
            <a:r>
              <a:rPr lang="en-US" sz="3200" dirty="0">
                <a:solidFill>
                  <a:srgbClr val="383838"/>
                </a:solidFill>
              </a:rPr>
              <a:t>   </a:t>
            </a:r>
          </a:p>
          <a:p>
            <a:r>
              <a:rPr lang="en-US" sz="3200" dirty="0" smtClean="0">
                <a:solidFill>
                  <a:srgbClr val="383838"/>
                </a:solidFill>
              </a:rPr>
              <a:t>          3 </a:t>
            </a:r>
            <a:r>
              <a:rPr lang="en-US" sz="3200" dirty="0" err="1">
                <a:solidFill>
                  <a:srgbClr val="383838"/>
                </a:solidFill>
              </a:rPr>
              <a:t>onion.pw</a:t>
            </a:r>
            <a:r>
              <a:rPr lang="en-US" sz="3200" dirty="0">
                <a:solidFill>
                  <a:srgbClr val="383838"/>
                </a:solidFill>
              </a:rPr>
              <a:t>   </a:t>
            </a:r>
            <a:endParaRPr lang="en-US" sz="3200" dirty="0" smtClean="0">
              <a:solidFill>
                <a:srgbClr val="383838"/>
              </a:solidFill>
            </a:endParaRPr>
          </a:p>
          <a:p>
            <a:r>
              <a:rPr lang="en-US" sz="3200" dirty="0">
                <a:solidFill>
                  <a:srgbClr val="383838"/>
                </a:solidFill>
              </a:rPr>
              <a:t> </a:t>
            </a:r>
            <a:r>
              <a:rPr lang="en-US" sz="3200" dirty="0" smtClean="0">
                <a:solidFill>
                  <a:srgbClr val="383838"/>
                </a:solidFill>
              </a:rPr>
              <a:t>         3 </a:t>
            </a:r>
            <a:r>
              <a:rPr lang="en-US" sz="3200" dirty="0" err="1">
                <a:solidFill>
                  <a:srgbClr val="383838"/>
                </a:solidFill>
              </a:rPr>
              <a:t>onion.cab</a:t>
            </a:r>
            <a:r>
              <a:rPr lang="en-US" sz="3200" dirty="0">
                <a:solidFill>
                  <a:srgbClr val="383838"/>
                </a:solidFill>
              </a:rPr>
              <a:t>   </a:t>
            </a:r>
            <a:endParaRPr lang="en-US" sz="3200" dirty="0" smtClean="0">
              <a:solidFill>
                <a:srgbClr val="383838"/>
              </a:solidFill>
            </a:endParaRPr>
          </a:p>
          <a:p>
            <a:r>
              <a:rPr lang="en-US" sz="3200" dirty="0">
                <a:solidFill>
                  <a:srgbClr val="383838"/>
                </a:solidFill>
              </a:rPr>
              <a:t> </a:t>
            </a:r>
            <a:r>
              <a:rPr lang="en-US" sz="3200" dirty="0" smtClean="0">
                <a:solidFill>
                  <a:srgbClr val="383838"/>
                </a:solidFill>
              </a:rPr>
              <a:t>         1 </a:t>
            </a:r>
            <a:r>
              <a:rPr lang="en-US" sz="3200" dirty="0" err="1">
                <a:solidFill>
                  <a:srgbClr val="383838"/>
                </a:solidFill>
              </a:rPr>
              <a:t>onion.rip</a:t>
            </a:r>
            <a:endParaRPr lang="en-US" sz="3200" dirty="0" smtClean="0">
              <a:solidFill>
                <a:srgbClr val="383838"/>
              </a:solidFill>
            </a:endParaRPr>
          </a:p>
        </p:txBody>
      </p:sp>
    </p:spTree>
    <p:extLst>
      <p:ext uri="{BB962C8B-B14F-4D97-AF65-F5344CB8AC3E}">
        <p14:creationId xmlns:p14="http://schemas.microsoft.com/office/powerpoint/2010/main" val="10084804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031" y="76561"/>
            <a:ext cx="8432800" cy="628136"/>
          </a:xfrm>
        </p:spPr>
        <p:txBody>
          <a:bodyPr/>
          <a:lstStyle/>
          <a:p>
            <a:r>
              <a:rPr lang="en-US" sz="4800" dirty="0" smtClean="0"/>
              <a:t>Internationalized Domain Names</a:t>
            </a:r>
            <a:endParaRPr lang="en-US" sz="4800" dirty="0"/>
          </a:p>
        </p:txBody>
      </p:sp>
      <p:sp>
        <p:nvSpPr>
          <p:cNvPr id="5" name="TextBox 4"/>
          <p:cNvSpPr txBox="1"/>
          <p:nvPr/>
        </p:nvSpPr>
        <p:spPr>
          <a:xfrm>
            <a:off x="780144" y="1052300"/>
            <a:ext cx="7892143" cy="3570208"/>
          </a:xfrm>
          <a:prstGeom prst="rect">
            <a:avLst/>
          </a:prstGeom>
          <a:noFill/>
        </p:spPr>
        <p:txBody>
          <a:bodyPr wrap="square" rtlCol="0">
            <a:spAutoFit/>
          </a:bodyPr>
          <a:lstStyle/>
          <a:p>
            <a:r>
              <a:rPr lang="en-US" sz="2400" dirty="0" smtClean="0">
                <a:solidFill>
                  <a:srgbClr val="383838"/>
                </a:solidFill>
              </a:rPr>
              <a:t>Only 0.002% of malware from the Talos sandbox </a:t>
            </a:r>
            <a:br>
              <a:rPr lang="en-US" sz="2400" dirty="0" smtClean="0">
                <a:solidFill>
                  <a:srgbClr val="383838"/>
                </a:solidFill>
              </a:rPr>
            </a:br>
            <a:r>
              <a:rPr lang="en-US" sz="2400" dirty="0" smtClean="0">
                <a:solidFill>
                  <a:srgbClr val="383838"/>
                </a:solidFill>
              </a:rPr>
              <a:t>was observed reaching out to IDN domains.</a:t>
            </a:r>
          </a:p>
          <a:p>
            <a:endParaRPr lang="en-US" sz="2400" dirty="0">
              <a:solidFill>
                <a:srgbClr val="383838"/>
              </a:solidFill>
            </a:endParaRPr>
          </a:p>
          <a:p>
            <a:r>
              <a:rPr lang="en-US" sz="2400" dirty="0" smtClean="0">
                <a:solidFill>
                  <a:srgbClr val="383838"/>
                </a:solidFill>
              </a:rPr>
              <a:t>However, by decoding IDN domains witnessed in passive </a:t>
            </a:r>
            <a:br>
              <a:rPr lang="en-US" sz="2400" dirty="0" smtClean="0">
                <a:solidFill>
                  <a:srgbClr val="383838"/>
                </a:solidFill>
              </a:rPr>
            </a:br>
            <a:r>
              <a:rPr lang="en-US" sz="2400" dirty="0" smtClean="0">
                <a:solidFill>
                  <a:srgbClr val="383838"/>
                </a:solidFill>
              </a:rPr>
              <a:t>DNS we found hostnames masquerading as </a:t>
            </a:r>
            <a:r>
              <a:rPr lang="en-US" sz="2400" dirty="0">
                <a:solidFill>
                  <a:srgbClr val="383838"/>
                </a:solidFill>
              </a:rPr>
              <a:t>P</a:t>
            </a:r>
            <a:r>
              <a:rPr lang="en-US" sz="2400" dirty="0" smtClean="0">
                <a:solidFill>
                  <a:srgbClr val="383838"/>
                </a:solidFill>
              </a:rPr>
              <a:t>unycode such </a:t>
            </a:r>
            <a:br>
              <a:rPr lang="en-US" sz="2400" dirty="0" smtClean="0">
                <a:solidFill>
                  <a:srgbClr val="383838"/>
                </a:solidFill>
              </a:rPr>
            </a:br>
            <a:r>
              <a:rPr lang="en-US" sz="2400" dirty="0" smtClean="0">
                <a:solidFill>
                  <a:srgbClr val="383838"/>
                </a:solidFill>
              </a:rPr>
              <a:t>as the following, which were involved in a blog comment </a:t>
            </a:r>
            <a:br>
              <a:rPr lang="en-US" sz="2400" dirty="0" smtClean="0">
                <a:solidFill>
                  <a:srgbClr val="383838"/>
                </a:solidFill>
              </a:rPr>
            </a:br>
            <a:r>
              <a:rPr lang="en-US" sz="2400" dirty="0" smtClean="0">
                <a:solidFill>
                  <a:srgbClr val="383838"/>
                </a:solidFill>
              </a:rPr>
              <a:t>URL spamming operation:</a:t>
            </a:r>
            <a:br>
              <a:rPr lang="en-US" sz="2400" dirty="0" smtClean="0">
                <a:solidFill>
                  <a:srgbClr val="383838"/>
                </a:solidFill>
              </a:rPr>
            </a:br>
            <a:r>
              <a:rPr lang="en-US" sz="1000" dirty="0" smtClean="0">
                <a:solidFill>
                  <a:srgbClr val="383838"/>
                </a:solidFill>
              </a:rPr>
              <a:t> </a:t>
            </a:r>
            <a:endParaRPr lang="en-US" sz="1000" dirty="0">
              <a:solidFill>
                <a:srgbClr val="383838"/>
              </a:solidFill>
            </a:endParaRPr>
          </a:p>
          <a:p>
            <a:r>
              <a:rPr lang="en-US" sz="2400" dirty="0" err="1">
                <a:solidFill>
                  <a:srgbClr val="383838"/>
                </a:solidFill>
              </a:rPr>
              <a:t>xn</a:t>
            </a:r>
            <a:r>
              <a:rPr lang="en-US" sz="2400" dirty="0">
                <a:solidFill>
                  <a:srgbClr val="383838"/>
                </a:solidFill>
              </a:rPr>
              <a:t>--------------------------------gmbr539ysay4291w.awelder.info</a:t>
            </a:r>
            <a:br>
              <a:rPr lang="en-US" sz="2400" dirty="0">
                <a:solidFill>
                  <a:srgbClr val="383838"/>
                </a:solidFill>
              </a:rPr>
            </a:br>
            <a:r>
              <a:rPr lang="en-US" sz="2400" dirty="0" err="1">
                <a:solidFill>
                  <a:srgbClr val="383838"/>
                </a:solidFill>
              </a:rPr>
              <a:t>xn</a:t>
            </a:r>
            <a:r>
              <a:rPr lang="en-US" sz="2400" dirty="0">
                <a:solidFill>
                  <a:srgbClr val="383838"/>
                </a:solidFill>
              </a:rPr>
              <a:t>--------onqu75bcvap11j.centralyp.info</a:t>
            </a:r>
            <a:endParaRPr lang="en-US" sz="2400" dirty="0" smtClean="0">
              <a:solidFill>
                <a:srgbClr val="383838"/>
              </a:solidFill>
            </a:endParaRPr>
          </a:p>
        </p:txBody>
      </p:sp>
    </p:spTree>
    <p:extLst>
      <p:ext uri="{BB962C8B-B14F-4D97-AF65-F5344CB8AC3E}">
        <p14:creationId xmlns:p14="http://schemas.microsoft.com/office/powerpoint/2010/main" val="4245918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902460"/>
            <a:ext cx="9144000" cy="62813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5400" b="0" i="0" kern="1200">
                <a:solidFill>
                  <a:srgbClr val="8E8E8E"/>
                </a:solidFill>
                <a:latin typeface="Calibri Light"/>
                <a:ea typeface="+mj-ea"/>
                <a:cs typeface="Calibri Light"/>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8800" b="1" dirty="0" smtClean="0"/>
              <a:t>DNS</a:t>
            </a:r>
            <a:r>
              <a:rPr lang="en-US" sz="4800" dirty="0" smtClean="0"/>
              <a:t> </a:t>
            </a:r>
            <a:br>
              <a:rPr lang="en-US" sz="4800" dirty="0" smtClean="0"/>
            </a:br>
            <a:r>
              <a:rPr lang="en-US" sz="4800" dirty="0" smtClean="0"/>
              <a:t>Data Exfiltration</a:t>
            </a:r>
            <a:endParaRPr lang="en-US" sz="4800" dirty="0"/>
          </a:p>
        </p:txBody>
      </p:sp>
    </p:spTree>
    <p:extLst>
      <p:ext uri="{BB962C8B-B14F-4D97-AF65-F5344CB8AC3E}">
        <p14:creationId xmlns:p14="http://schemas.microsoft.com/office/powerpoint/2010/main" val="30097340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04822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45086" y="628136"/>
            <a:ext cx="8441784" cy="3721189"/>
          </a:xfrm>
          <a:prstGeom prst="rect">
            <a:avLst/>
          </a:prstGeom>
        </p:spPr>
      </p:pic>
      <p:sp>
        <p:nvSpPr>
          <p:cNvPr id="2" name="Title 1"/>
          <p:cNvSpPr>
            <a:spLocks noGrp="1"/>
          </p:cNvSpPr>
          <p:nvPr>
            <p:ph type="title"/>
          </p:nvPr>
        </p:nvSpPr>
        <p:spPr>
          <a:xfrm>
            <a:off x="480728" y="0"/>
            <a:ext cx="8432800" cy="628136"/>
          </a:xfrm>
        </p:spPr>
        <p:txBody>
          <a:bodyPr/>
          <a:lstStyle/>
          <a:p>
            <a:r>
              <a:rPr lang="en-US" smtClean="0"/>
              <a:t>Let’s go Hunting</a:t>
            </a:r>
            <a:endParaRPr lang="en-US"/>
          </a:p>
        </p:txBody>
      </p:sp>
      <p:sp>
        <p:nvSpPr>
          <p:cNvPr id="6" name="TextBox 5"/>
          <p:cNvSpPr txBox="1"/>
          <p:nvPr/>
        </p:nvSpPr>
        <p:spPr>
          <a:xfrm>
            <a:off x="2598820" y="4349325"/>
            <a:ext cx="4687503" cy="646331"/>
          </a:xfrm>
          <a:prstGeom prst="rect">
            <a:avLst/>
          </a:prstGeom>
          <a:noFill/>
        </p:spPr>
        <p:txBody>
          <a:bodyPr wrap="square" rtlCol="0">
            <a:spAutoFit/>
          </a:bodyPr>
          <a:lstStyle/>
          <a:p>
            <a:r>
              <a:rPr lang="en-US" dirty="0" smtClean="0">
                <a:solidFill>
                  <a:schemeClr val="bg1">
                    <a:lumMod val="90000"/>
                  </a:schemeClr>
                </a:solidFill>
                <a:cs typeface="Exo 2"/>
              </a:rPr>
              <a:t>Lets look for </a:t>
            </a:r>
            <a:r>
              <a:rPr lang="en-US" smtClean="0">
                <a:solidFill>
                  <a:schemeClr val="bg1">
                    <a:lumMod val="90000"/>
                  </a:schemeClr>
                </a:solidFill>
                <a:cs typeface="Exo 2"/>
              </a:rPr>
              <a:t>‘</a:t>
            </a:r>
            <a:r>
              <a:rPr lang="en-US" smtClean="0">
                <a:solidFill>
                  <a:schemeClr val="bg1">
                    <a:lumMod val="90000"/>
                  </a:schemeClr>
                </a:solidFill>
                <a:cs typeface="Exo 2"/>
              </a:rPr>
              <a:t>long’ domain </a:t>
            </a:r>
            <a:r>
              <a:rPr lang="en-US" dirty="0" smtClean="0">
                <a:solidFill>
                  <a:schemeClr val="bg1">
                    <a:lumMod val="90000"/>
                  </a:schemeClr>
                </a:solidFill>
                <a:cs typeface="Exo 2"/>
              </a:rPr>
              <a:t>names.</a:t>
            </a:r>
          </a:p>
          <a:p>
            <a:r>
              <a:rPr lang="en-US" dirty="0" smtClean="0">
                <a:solidFill>
                  <a:schemeClr val="bg1">
                    <a:lumMod val="90000"/>
                  </a:schemeClr>
                </a:solidFill>
                <a:cs typeface="Exo 2"/>
              </a:rPr>
              <a:t>Oh </a:t>
            </a:r>
            <a:r>
              <a:rPr lang="en-US" dirty="0" smtClean="0">
                <a:solidFill>
                  <a:schemeClr val="bg1">
                    <a:lumMod val="90000"/>
                  </a:schemeClr>
                </a:solidFill>
                <a:cs typeface="Exo 2"/>
              </a:rPr>
              <a:t>great there are 100 million!</a:t>
            </a:r>
          </a:p>
        </p:txBody>
      </p:sp>
    </p:spTree>
    <p:extLst>
      <p:ext uri="{BB962C8B-B14F-4D97-AF65-F5344CB8AC3E}">
        <p14:creationId xmlns:p14="http://schemas.microsoft.com/office/powerpoint/2010/main" val="2105427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7000" y="368300"/>
            <a:ext cx="8890000" cy="403287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127000" y="368300"/>
            <a:ext cx="8890000" cy="4406900"/>
          </a:xfrm>
          <a:prstGeom prst="rect">
            <a:avLst/>
          </a:prstGeom>
        </p:spPr>
      </p:pic>
      <p:sp>
        <p:nvSpPr>
          <p:cNvPr id="6" name="TextBox 5"/>
          <p:cNvSpPr txBox="1"/>
          <p:nvPr/>
        </p:nvSpPr>
        <p:spPr>
          <a:xfrm>
            <a:off x="2745115" y="4561955"/>
            <a:ext cx="3873326" cy="461665"/>
          </a:xfrm>
          <a:prstGeom prst="rect">
            <a:avLst/>
          </a:prstGeom>
          <a:noFill/>
        </p:spPr>
        <p:txBody>
          <a:bodyPr wrap="none" rtlCol="0">
            <a:spAutoFit/>
          </a:bodyPr>
          <a:lstStyle/>
          <a:p>
            <a:r>
              <a:rPr lang="en-US" sz="2400" dirty="0" smtClean="0">
                <a:solidFill>
                  <a:schemeClr val="bg1"/>
                </a:solidFill>
              </a:rPr>
              <a:t>Combined Subdomain Length</a:t>
            </a:r>
          </a:p>
        </p:txBody>
      </p:sp>
      <p:sp>
        <p:nvSpPr>
          <p:cNvPr id="8" name="TextBox 7"/>
          <p:cNvSpPr txBox="1"/>
          <p:nvPr/>
        </p:nvSpPr>
        <p:spPr>
          <a:xfrm>
            <a:off x="1157920" y="1127777"/>
            <a:ext cx="2874968" cy="369332"/>
          </a:xfrm>
          <a:prstGeom prst="rect">
            <a:avLst/>
          </a:prstGeom>
          <a:noFill/>
        </p:spPr>
        <p:txBody>
          <a:bodyPr wrap="none" rtlCol="0">
            <a:spAutoFit/>
          </a:bodyPr>
          <a:lstStyle/>
          <a:p>
            <a:pPr algn="ctr"/>
            <a:r>
              <a:rPr lang="en-US" dirty="0" smtClean="0">
                <a:solidFill>
                  <a:schemeClr val="bg2"/>
                </a:solidFill>
                <a:cs typeface="Exo 2"/>
              </a:rPr>
              <a:t>Observed length distribution</a:t>
            </a:r>
            <a:endParaRPr lang="en-US" dirty="0">
              <a:solidFill>
                <a:schemeClr val="bg2"/>
              </a:solidFill>
              <a:cs typeface="Exo 2"/>
            </a:endParaRPr>
          </a:p>
        </p:txBody>
      </p:sp>
      <p:sp>
        <p:nvSpPr>
          <p:cNvPr id="9" name="TextBox 8"/>
          <p:cNvSpPr txBox="1"/>
          <p:nvPr/>
        </p:nvSpPr>
        <p:spPr>
          <a:xfrm>
            <a:off x="3204891" y="2930345"/>
            <a:ext cx="1415021" cy="646331"/>
          </a:xfrm>
          <a:prstGeom prst="rect">
            <a:avLst/>
          </a:prstGeom>
          <a:noFill/>
        </p:spPr>
        <p:txBody>
          <a:bodyPr wrap="none" rtlCol="0">
            <a:spAutoFit/>
          </a:bodyPr>
          <a:lstStyle/>
          <a:p>
            <a:pPr algn="ctr"/>
            <a:r>
              <a:rPr lang="en-US" dirty="0" smtClean="0">
                <a:solidFill>
                  <a:schemeClr val="bg2"/>
                </a:solidFill>
                <a:cs typeface="Exo 2"/>
              </a:rPr>
              <a:t>Best fit curve</a:t>
            </a:r>
          </a:p>
          <a:p>
            <a:pPr algn="ctr"/>
            <a:r>
              <a:rPr lang="en-US" dirty="0">
                <a:solidFill>
                  <a:schemeClr val="bg2"/>
                </a:solidFill>
                <a:cs typeface="Exo 2"/>
              </a:rPr>
              <a:t>e</a:t>
            </a:r>
            <a:r>
              <a:rPr lang="en-US" baseline="30000" dirty="0" smtClean="0">
                <a:solidFill>
                  <a:schemeClr val="bg2"/>
                </a:solidFill>
                <a:latin typeface="+mn-lt"/>
                <a:cs typeface="Exo 2"/>
              </a:rPr>
              <a:t>-</a:t>
            </a:r>
            <a:r>
              <a:rPr lang="en-US" baseline="30000" dirty="0" err="1" smtClean="0">
                <a:solidFill>
                  <a:schemeClr val="bg2"/>
                </a:solidFill>
                <a:latin typeface="+mn-lt"/>
                <a:cs typeface="Exo 2"/>
              </a:rPr>
              <a:t>λx</a:t>
            </a:r>
            <a:endParaRPr lang="en-US" baseline="30000" dirty="0">
              <a:solidFill>
                <a:schemeClr val="bg2"/>
              </a:solidFill>
              <a:latin typeface="+mn-lt"/>
              <a:cs typeface="Exo 2"/>
            </a:endParaRPr>
          </a:p>
        </p:txBody>
      </p:sp>
      <p:cxnSp>
        <p:nvCxnSpPr>
          <p:cNvPr id="10" name="Straight Arrow Connector 9"/>
          <p:cNvCxnSpPr/>
          <p:nvPr/>
        </p:nvCxnSpPr>
        <p:spPr>
          <a:xfrm flipH="1">
            <a:off x="602401" y="1497109"/>
            <a:ext cx="777281" cy="289940"/>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2287467" y="3313824"/>
            <a:ext cx="777281" cy="289940"/>
          </a:xfrm>
          <a:prstGeom prst="straightConnector1">
            <a:avLst/>
          </a:prstGeom>
          <a:ln>
            <a:solidFill>
              <a:schemeClr val="accent5"/>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61244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7000" y="368300"/>
            <a:ext cx="8890000" cy="403287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2004347" y="4561955"/>
            <a:ext cx="5399876" cy="461665"/>
          </a:xfrm>
          <a:prstGeom prst="rect">
            <a:avLst/>
          </a:prstGeom>
          <a:noFill/>
        </p:spPr>
        <p:txBody>
          <a:bodyPr wrap="none" rtlCol="0">
            <a:spAutoFit/>
          </a:bodyPr>
          <a:lstStyle/>
          <a:p>
            <a:r>
              <a:rPr lang="en-US" sz="2400" dirty="0" smtClean="0">
                <a:solidFill>
                  <a:schemeClr val="bg1"/>
                </a:solidFill>
              </a:rPr>
              <a:t>Combined Subdomain Length Divergence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0" y="368300"/>
            <a:ext cx="8890000" cy="4406900"/>
          </a:xfrm>
          <a:prstGeom prst="rect">
            <a:avLst/>
          </a:prstGeom>
        </p:spPr>
      </p:pic>
      <p:sp>
        <p:nvSpPr>
          <p:cNvPr id="7" name="TextBox 6"/>
          <p:cNvSpPr txBox="1"/>
          <p:nvPr/>
        </p:nvSpPr>
        <p:spPr>
          <a:xfrm>
            <a:off x="1555775" y="2297078"/>
            <a:ext cx="3255763" cy="646331"/>
          </a:xfrm>
          <a:prstGeom prst="rect">
            <a:avLst/>
          </a:prstGeom>
          <a:noFill/>
        </p:spPr>
        <p:txBody>
          <a:bodyPr wrap="none" rtlCol="0">
            <a:spAutoFit/>
          </a:bodyPr>
          <a:lstStyle/>
          <a:p>
            <a:pPr algn="ctr"/>
            <a:r>
              <a:rPr lang="en-US" dirty="0" smtClean="0">
                <a:solidFill>
                  <a:schemeClr val="bg2"/>
                </a:solidFill>
                <a:cs typeface="Exo 2"/>
              </a:rPr>
              <a:t>Observed data ÷ expected value </a:t>
            </a:r>
          </a:p>
          <a:p>
            <a:pPr algn="ctr"/>
            <a:r>
              <a:rPr lang="en-US" dirty="0" smtClean="0">
                <a:solidFill>
                  <a:schemeClr val="bg2"/>
                </a:solidFill>
                <a:cs typeface="Exo 2"/>
              </a:rPr>
              <a:t>(</a:t>
            </a:r>
            <a:r>
              <a:rPr lang="en-US" dirty="0" smtClean="0">
                <a:solidFill>
                  <a:schemeClr val="bg2"/>
                </a:solidFill>
                <a:cs typeface="Exo 2"/>
              </a:rPr>
              <a:t>best fit curve)</a:t>
            </a:r>
            <a:endParaRPr lang="en-US" dirty="0">
              <a:solidFill>
                <a:schemeClr val="bg2"/>
              </a:solidFill>
              <a:cs typeface="Exo 2"/>
            </a:endParaRPr>
          </a:p>
        </p:txBody>
      </p:sp>
      <p:sp>
        <p:nvSpPr>
          <p:cNvPr id="8" name="TextBox 7"/>
          <p:cNvSpPr txBox="1"/>
          <p:nvPr/>
        </p:nvSpPr>
        <p:spPr>
          <a:xfrm>
            <a:off x="5400368" y="1199957"/>
            <a:ext cx="1146468" cy="369332"/>
          </a:xfrm>
          <a:prstGeom prst="rect">
            <a:avLst/>
          </a:prstGeom>
          <a:noFill/>
        </p:spPr>
        <p:txBody>
          <a:bodyPr wrap="none" rtlCol="0">
            <a:spAutoFit/>
          </a:bodyPr>
          <a:lstStyle/>
          <a:p>
            <a:pPr algn="ctr"/>
            <a:r>
              <a:rPr lang="en-US" dirty="0" smtClean="0">
                <a:solidFill>
                  <a:schemeClr val="bg2"/>
                </a:solidFill>
                <a:cs typeface="Exo 2"/>
              </a:rPr>
              <a:t>anomalies</a:t>
            </a:r>
            <a:endParaRPr lang="en-US" dirty="0">
              <a:solidFill>
                <a:schemeClr val="bg2"/>
              </a:solidFill>
              <a:cs typeface="Exo 2"/>
            </a:endParaRPr>
          </a:p>
        </p:txBody>
      </p:sp>
      <p:cxnSp>
        <p:nvCxnSpPr>
          <p:cNvPr id="9" name="Straight Arrow Connector 8"/>
          <p:cNvCxnSpPr/>
          <p:nvPr/>
        </p:nvCxnSpPr>
        <p:spPr>
          <a:xfrm flipV="1">
            <a:off x="6546836" y="1058982"/>
            <a:ext cx="319782" cy="263487"/>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6604586" y="1040672"/>
            <a:ext cx="867388" cy="337294"/>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6643086" y="1185702"/>
            <a:ext cx="1101867" cy="250680"/>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2250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190" y="534517"/>
            <a:ext cx="8432800" cy="628136"/>
          </a:xfrm>
        </p:spPr>
        <p:txBody>
          <a:bodyPr/>
          <a:lstStyle/>
          <a:p>
            <a:r>
              <a:rPr lang="en-US" b="1" dirty="0" smtClean="0">
                <a:solidFill>
                  <a:schemeClr val="tx2"/>
                </a:solidFill>
              </a:rPr>
              <a:t>Multigrain Domain Names</a:t>
            </a:r>
            <a:endParaRPr lang="en-US" b="1" dirty="0">
              <a:solidFill>
                <a:schemeClr val="tx2"/>
              </a:solidFill>
            </a:endParaRPr>
          </a:p>
        </p:txBody>
      </p:sp>
      <p:sp>
        <p:nvSpPr>
          <p:cNvPr id="4" name="TextBox 3"/>
          <p:cNvSpPr txBox="1"/>
          <p:nvPr/>
        </p:nvSpPr>
        <p:spPr>
          <a:xfrm>
            <a:off x="172278" y="1417983"/>
            <a:ext cx="8937960" cy="1938992"/>
          </a:xfrm>
          <a:prstGeom prst="rect">
            <a:avLst/>
          </a:prstGeom>
          <a:noFill/>
        </p:spPr>
        <p:txBody>
          <a:bodyPr wrap="none" rtlCol="0">
            <a:spAutoFit/>
          </a:bodyPr>
          <a:lstStyle/>
          <a:p>
            <a:r>
              <a:rPr lang="en-US" sz="2000" dirty="0">
                <a:solidFill>
                  <a:schemeClr val="bg1"/>
                </a:solidFill>
              </a:rPr>
              <a:t>log.nu6timjqgq4dimbuhe.3ikfsb---redacted---cg3.7s3bnxqmavqy7sec.dojfgj.com </a:t>
            </a:r>
            <a:endParaRPr lang="en-US" sz="2000" dirty="0" smtClean="0">
              <a:solidFill>
                <a:schemeClr val="bg1"/>
              </a:solidFill>
            </a:endParaRPr>
          </a:p>
          <a:p>
            <a:r>
              <a:rPr lang="en-US" sz="2000" dirty="0" smtClean="0">
                <a:solidFill>
                  <a:schemeClr val="bg1"/>
                </a:solidFill>
              </a:rPr>
              <a:t>log.nu6timjqgq4dimbuhe.otlz5y-</a:t>
            </a:r>
            <a:r>
              <a:rPr lang="en-US" sz="2000" dirty="0">
                <a:solidFill>
                  <a:schemeClr val="bg1"/>
                </a:solidFill>
              </a:rPr>
              <a:t>--redacted---ivc.v55pgwcschs3cbee.dojfgj.com </a:t>
            </a:r>
            <a:endParaRPr lang="en-US" sz="2000" dirty="0" smtClean="0">
              <a:solidFill>
                <a:schemeClr val="bg1"/>
              </a:solidFill>
            </a:endParaRPr>
          </a:p>
          <a:p>
            <a:r>
              <a:rPr lang="en-US" sz="2000" dirty="0" smtClean="0">
                <a:solidFill>
                  <a:schemeClr val="bg1"/>
                </a:solidFill>
              </a:rPr>
              <a:t>lll.nu6toobygq3dsnjrgm.snksjg-</a:t>
            </a:r>
            <a:r>
              <a:rPr lang="en-US" sz="2000" dirty="0">
                <a:solidFill>
                  <a:schemeClr val="bg1"/>
                </a:solidFill>
              </a:rPr>
              <a:t>--redacted---dth.ejitjtk4g4lwvbos.amouc.com </a:t>
            </a:r>
            <a:endParaRPr lang="en-US" sz="2000" dirty="0" smtClean="0">
              <a:solidFill>
                <a:schemeClr val="bg1"/>
              </a:solidFill>
            </a:endParaRPr>
          </a:p>
          <a:p>
            <a:r>
              <a:rPr lang="en-US" sz="2000" dirty="0" smtClean="0">
                <a:solidFill>
                  <a:schemeClr val="bg1"/>
                </a:solidFill>
              </a:rPr>
              <a:t>lll.nu6timrshe4timrxhe4a.7vmq-</a:t>
            </a:r>
            <a:r>
              <a:rPr lang="en-US" sz="2000" dirty="0">
                <a:solidFill>
                  <a:schemeClr val="bg1"/>
                </a:solidFill>
              </a:rPr>
              <a:t>--redacted---hit.w6nwon3hnifbe4hy.amouc.com </a:t>
            </a:r>
            <a:endParaRPr lang="en-US" sz="2000" dirty="0" smtClean="0">
              <a:solidFill>
                <a:schemeClr val="bg1"/>
              </a:solidFill>
            </a:endParaRPr>
          </a:p>
          <a:p>
            <a:r>
              <a:rPr lang="en-US" sz="2000" dirty="0" smtClean="0">
                <a:solidFill>
                  <a:schemeClr val="bg1"/>
                </a:solidFill>
              </a:rPr>
              <a:t>ooo.nu6tcnbug4ytkobxhe4q.zrk2-</a:t>
            </a:r>
            <a:r>
              <a:rPr lang="en-US" sz="2000" dirty="0">
                <a:solidFill>
                  <a:schemeClr val="bg1"/>
                </a:solidFill>
              </a:rPr>
              <a:t>--redacted---hxw.tdl2jg64pl5roeek.beevish.com </a:t>
            </a:r>
            <a:endParaRPr lang="en-US" sz="2000" dirty="0" smtClean="0">
              <a:solidFill>
                <a:schemeClr val="bg1"/>
              </a:solidFill>
            </a:endParaRPr>
          </a:p>
          <a:p>
            <a:r>
              <a:rPr lang="en-US" sz="2000" dirty="0" smtClean="0">
                <a:solidFill>
                  <a:schemeClr val="bg1"/>
                </a:solidFill>
              </a:rPr>
              <a:t>ooo.nu6tgnzvgm2tmmbzgq4a.rkgo-</a:t>
            </a:r>
            <a:r>
              <a:rPr lang="en-US" sz="2000" dirty="0">
                <a:solidFill>
                  <a:schemeClr val="bg1"/>
                </a:solidFill>
              </a:rPr>
              <a:t>--redacted---tw5.5z5i6fjnugmxfowy.beevish.com</a:t>
            </a:r>
            <a:endParaRPr lang="en-US" sz="2000" dirty="0" smtClean="0">
              <a:solidFill>
                <a:schemeClr val="bg1"/>
              </a:solidFill>
            </a:endParaRPr>
          </a:p>
        </p:txBody>
      </p:sp>
    </p:spTree>
    <p:extLst>
      <p:ext uri="{BB962C8B-B14F-4D97-AF65-F5344CB8AC3E}">
        <p14:creationId xmlns:p14="http://schemas.microsoft.com/office/powerpoint/2010/main" val="11102430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356" y="0"/>
            <a:ext cx="8432800" cy="628136"/>
          </a:xfrm>
        </p:spPr>
        <p:txBody>
          <a:bodyPr/>
          <a:lstStyle/>
          <a:p>
            <a:r>
              <a:rPr lang="en-US" smtClean="0"/>
              <a:t>Active Exfiltration</a:t>
            </a:r>
            <a:endParaRPr lang="en-US"/>
          </a:p>
        </p:txBody>
      </p:sp>
      <p:sp>
        <p:nvSpPr>
          <p:cNvPr id="4" name="Rectangle 3"/>
          <p:cNvSpPr/>
          <p:nvPr/>
        </p:nvSpPr>
        <p:spPr>
          <a:xfrm>
            <a:off x="163228" y="1548103"/>
            <a:ext cx="7291903" cy="830997"/>
          </a:xfrm>
          <a:prstGeom prst="rect">
            <a:avLst/>
          </a:prstGeom>
        </p:spPr>
        <p:txBody>
          <a:bodyPr wrap="square">
            <a:spAutoFit/>
          </a:bodyPr>
          <a:lstStyle/>
          <a:p>
            <a:r>
              <a:rPr lang="en-US" sz="1600" dirty="0">
                <a:solidFill>
                  <a:schemeClr val="bg1">
                    <a:lumMod val="90000"/>
                  </a:schemeClr>
                </a:solidFill>
              </a:rPr>
              <a:t>log.nu6timjqgq4dimbuhe.3ikfsb</a:t>
            </a:r>
            <a:r>
              <a:rPr lang="en-US" sz="1600" i="1" dirty="0">
                <a:solidFill>
                  <a:schemeClr val="bg1">
                    <a:lumMod val="50000"/>
                  </a:schemeClr>
                </a:solidFill>
              </a:rPr>
              <a:t>---redacted---</a:t>
            </a:r>
            <a:r>
              <a:rPr lang="en-US" sz="1600" dirty="0">
                <a:solidFill>
                  <a:schemeClr val="bg1">
                    <a:lumMod val="90000"/>
                  </a:schemeClr>
                </a:solidFill>
              </a:rPr>
              <a:t>cg3.7s3bnxqmavqy7sec.</a:t>
            </a:r>
            <a:r>
              <a:rPr lang="en-US" sz="1600" dirty="0">
                <a:solidFill>
                  <a:schemeClr val="accent1"/>
                </a:solidFill>
              </a:rPr>
              <a:t>dojfgj.com</a:t>
            </a:r>
          </a:p>
          <a:p>
            <a:r>
              <a:rPr lang="en-US" sz="1600" dirty="0" smtClean="0">
                <a:solidFill>
                  <a:schemeClr val="bg1">
                    <a:lumMod val="90000"/>
                  </a:schemeClr>
                </a:solidFill>
              </a:rPr>
              <a:t>lll.nu6toobygq3dsnjrgm.snksjg</a:t>
            </a:r>
            <a:r>
              <a:rPr lang="en-US" sz="1600" i="1" dirty="0">
                <a:solidFill>
                  <a:schemeClr val="bg1">
                    <a:lumMod val="50000"/>
                  </a:schemeClr>
                </a:solidFill>
              </a:rPr>
              <a:t>---redacted---</a:t>
            </a:r>
            <a:r>
              <a:rPr lang="en-US" sz="1600" dirty="0">
                <a:solidFill>
                  <a:schemeClr val="bg1">
                    <a:lumMod val="90000"/>
                  </a:schemeClr>
                </a:solidFill>
              </a:rPr>
              <a:t>dth.ejitjtk4g4lwvbos.</a:t>
            </a:r>
            <a:r>
              <a:rPr lang="en-US" sz="1600" dirty="0">
                <a:solidFill>
                  <a:schemeClr val="accent3"/>
                </a:solidFill>
              </a:rPr>
              <a:t>amouc.com</a:t>
            </a:r>
          </a:p>
          <a:p>
            <a:r>
              <a:rPr lang="en-US" sz="1600" dirty="0" smtClean="0">
                <a:solidFill>
                  <a:schemeClr val="bg1">
                    <a:lumMod val="90000"/>
                  </a:schemeClr>
                </a:solidFill>
              </a:rPr>
              <a:t>ooo.nu6tgnzvgm2tmmbzgq4a.rkgo</a:t>
            </a:r>
            <a:r>
              <a:rPr lang="en-US" sz="1600" i="1" dirty="0">
                <a:solidFill>
                  <a:schemeClr val="bg1">
                    <a:lumMod val="50000"/>
                  </a:schemeClr>
                </a:solidFill>
              </a:rPr>
              <a:t>---redacted---</a:t>
            </a:r>
            <a:r>
              <a:rPr lang="en-US" sz="1600" dirty="0">
                <a:solidFill>
                  <a:schemeClr val="bg1">
                    <a:lumMod val="90000"/>
                  </a:schemeClr>
                </a:solidFill>
              </a:rPr>
              <a:t>tw5.5z5i6fjnugmxfowy.</a:t>
            </a:r>
            <a:r>
              <a:rPr lang="en-US" sz="1600" dirty="0">
                <a:solidFill>
                  <a:schemeClr val="accent3"/>
                </a:solidFill>
              </a:rPr>
              <a:t>beevish.com</a:t>
            </a:r>
          </a:p>
        </p:txBody>
      </p:sp>
      <p:sp>
        <p:nvSpPr>
          <p:cNvPr id="5" name="TextBox 4"/>
          <p:cNvSpPr txBox="1"/>
          <p:nvPr/>
        </p:nvSpPr>
        <p:spPr>
          <a:xfrm>
            <a:off x="6878286" y="794653"/>
            <a:ext cx="2198251" cy="646331"/>
          </a:xfrm>
          <a:prstGeom prst="rect">
            <a:avLst/>
          </a:prstGeom>
          <a:noFill/>
        </p:spPr>
        <p:txBody>
          <a:bodyPr wrap="none" rtlCol="0">
            <a:spAutoFit/>
          </a:bodyPr>
          <a:lstStyle/>
          <a:p>
            <a:r>
              <a:rPr lang="en-US" dirty="0" smtClean="0">
                <a:solidFill>
                  <a:schemeClr val="bg1">
                    <a:lumMod val="90000"/>
                  </a:schemeClr>
                </a:solidFill>
              </a:rPr>
              <a:t>Known Multigrain </a:t>
            </a:r>
          </a:p>
          <a:p>
            <a:r>
              <a:rPr lang="en-US" dirty="0" smtClean="0">
                <a:solidFill>
                  <a:schemeClr val="bg1">
                    <a:lumMod val="90000"/>
                  </a:schemeClr>
                </a:solidFill>
              </a:rPr>
              <a:t>POS malware domain</a:t>
            </a:r>
          </a:p>
        </p:txBody>
      </p:sp>
      <p:sp>
        <p:nvSpPr>
          <p:cNvPr id="6" name="Rectangle 5"/>
          <p:cNvSpPr/>
          <p:nvPr/>
        </p:nvSpPr>
        <p:spPr>
          <a:xfrm>
            <a:off x="7763164" y="1657968"/>
            <a:ext cx="1197104" cy="923330"/>
          </a:xfrm>
          <a:prstGeom prst="rect">
            <a:avLst/>
          </a:prstGeom>
        </p:spPr>
        <p:txBody>
          <a:bodyPr wrap="square">
            <a:spAutoFit/>
          </a:bodyPr>
          <a:lstStyle/>
          <a:p>
            <a:r>
              <a:rPr lang="en-US" dirty="0" smtClean="0">
                <a:solidFill>
                  <a:schemeClr val="bg1">
                    <a:lumMod val="90000"/>
                  </a:schemeClr>
                </a:solidFill>
              </a:rPr>
              <a:t>Previously unknown </a:t>
            </a:r>
          </a:p>
          <a:p>
            <a:r>
              <a:rPr lang="en-US" dirty="0" smtClean="0">
                <a:solidFill>
                  <a:schemeClr val="bg1">
                    <a:lumMod val="90000"/>
                  </a:schemeClr>
                </a:solidFill>
              </a:rPr>
              <a:t>domains</a:t>
            </a:r>
            <a:endParaRPr lang="en-US" dirty="0">
              <a:solidFill>
                <a:schemeClr val="bg1">
                  <a:lumMod val="90000"/>
                </a:schemeClr>
              </a:solidFill>
            </a:endParaRPr>
          </a:p>
        </p:txBody>
      </p:sp>
      <p:cxnSp>
        <p:nvCxnSpPr>
          <p:cNvPr id="7" name="Straight Arrow Connector 6"/>
          <p:cNvCxnSpPr/>
          <p:nvPr/>
        </p:nvCxnSpPr>
        <p:spPr>
          <a:xfrm flipH="1">
            <a:off x="6490903" y="1328872"/>
            <a:ext cx="387383" cy="227215"/>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a:off x="7266990" y="2222445"/>
            <a:ext cx="496174" cy="0"/>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a:off x="6868337" y="1998528"/>
            <a:ext cx="894827" cy="0"/>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sp>
        <p:nvSpPr>
          <p:cNvPr id="10" name="Left Bracket 9"/>
          <p:cNvSpPr/>
          <p:nvPr/>
        </p:nvSpPr>
        <p:spPr>
          <a:xfrm rot="16200000">
            <a:off x="3620570" y="1580628"/>
            <a:ext cx="202198" cy="1799142"/>
          </a:xfrm>
          <a:prstGeom prst="leftBracket">
            <a:avLst/>
          </a:prstGeom>
          <a:ln>
            <a:solidFill>
              <a:schemeClr val="accent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Left Bracket 10"/>
          <p:cNvSpPr/>
          <p:nvPr/>
        </p:nvSpPr>
        <p:spPr>
          <a:xfrm rot="16200000">
            <a:off x="1574292" y="1467066"/>
            <a:ext cx="202198" cy="2034785"/>
          </a:xfrm>
          <a:prstGeom prst="leftBracket">
            <a:avLst/>
          </a:prstGeom>
          <a:ln>
            <a:solidFill>
              <a:schemeClr val="accent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Rectangle 11"/>
          <p:cNvSpPr/>
          <p:nvPr/>
        </p:nvSpPr>
        <p:spPr>
          <a:xfrm>
            <a:off x="657998" y="2739092"/>
            <a:ext cx="2034785" cy="923330"/>
          </a:xfrm>
          <a:prstGeom prst="rect">
            <a:avLst/>
          </a:prstGeom>
        </p:spPr>
        <p:txBody>
          <a:bodyPr wrap="square">
            <a:spAutoFit/>
          </a:bodyPr>
          <a:lstStyle/>
          <a:p>
            <a:r>
              <a:rPr lang="en-US" dirty="0" smtClean="0">
                <a:solidFill>
                  <a:schemeClr val="bg1">
                    <a:lumMod val="90000"/>
                  </a:schemeClr>
                </a:solidFill>
              </a:rPr>
              <a:t>Base32 encoded machine identifier</a:t>
            </a:r>
          </a:p>
          <a:p>
            <a:r>
              <a:rPr lang="en-US" i="1" dirty="0">
                <a:solidFill>
                  <a:schemeClr val="bg1">
                    <a:lumMod val="90000"/>
                  </a:schemeClr>
                </a:solidFill>
              </a:rPr>
              <a:t>m</a:t>
            </a:r>
            <a:r>
              <a:rPr lang="en-US" i="1" dirty="0" smtClean="0">
                <a:solidFill>
                  <a:schemeClr val="bg1">
                    <a:lumMod val="90000"/>
                  </a:schemeClr>
                </a:solidFill>
              </a:rPr>
              <a:t>=3753560948</a:t>
            </a:r>
            <a:endParaRPr lang="en-US" i="1" dirty="0">
              <a:solidFill>
                <a:schemeClr val="bg1">
                  <a:lumMod val="90000"/>
                </a:schemeClr>
              </a:solidFill>
            </a:endParaRPr>
          </a:p>
        </p:txBody>
      </p:sp>
      <p:sp>
        <p:nvSpPr>
          <p:cNvPr id="13" name="Rectangle 12"/>
          <p:cNvSpPr/>
          <p:nvPr/>
        </p:nvSpPr>
        <p:spPr>
          <a:xfrm>
            <a:off x="2845182" y="2737161"/>
            <a:ext cx="2493349" cy="923330"/>
          </a:xfrm>
          <a:prstGeom prst="rect">
            <a:avLst/>
          </a:prstGeom>
        </p:spPr>
        <p:txBody>
          <a:bodyPr wrap="square">
            <a:spAutoFit/>
          </a:bodyPr>
          <a:lstStyle/>
          <a:p>
            <a:r>
              <a:rPr lang="en-US" dirty="0" smtClean="0">
                <a:solidFill>
                  <a:schemeClr val="bg1">
                    <a:lumMod val="90000"/>
                  </a:schemeClr>
                </a:solidFill>
              </a:rPr>
              <a:t>Base32 encoded &amp; RSA 1024 encrypted credit card information</a:t>
            </a:r>
            <a:endParaRPr lang="en-US" i="1" dirty="0">
              <a:solidFill>
                <a:schemeClr val="bg1">
                  <a:lumMod val="90000"/>
                </a:schemeClr>
              </a:solidFill>
            </a:endParaRPr>
          </a:p>
        </p:txBody>
      </p:sp>
    </p:spTree>
    <p:extLst>
      <p:ext uri="{BB962C8B-B14F-4D97-AF65-F5344CB8AC3E}">
        <p14:creationId xmlns:p14="http://schemas.microsoft.com/office/powerpoint/2010/main" val="422399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902460"/>
            <a:ext cx="9144000" cy="62813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5400" b="0" i="0" kern="1200">
                <a:solidFill>
                  <a:srgbClr val="8E8E8E"/>
                </a:solidFill>
                <a:latin typeface="Calibri Light"/>
                <a:ea typeface="+mj-ea"/>
                <a:cs typeface="Calibri Light"/>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8800" b="1" dirty="0" smtClean="0"/>
              <a:t>DNS</a:t>
            </a:r>
            <a:r>
              <a:rPr lang="en-US" sz="4800" dirty="0" smtClean="0"/>
              <a:t> </a:t>
            </a:r>
            <a:br>
              <a:rPr lang="en-US" sz="4800" dirty="0" smtClean="0"/>
            </a:br>
            <a:r>
              <a:rPr lang="en-US" sz="4800" dirty="0" smtClean="0"/>
              <a:t>Command &amp; Control</a:t>
            </a:r>
            <a:endParaRPr lang="en-US" sz="4800" dirty="0"/>
          </a:p>
        </p:txBody>
      </p:sp>
    </p:spTree>
    <p:extLst>
      <p:ext uri="{BB962C8B-B14F-4D97-AF65-F5344CB8AC3E}">
        <p14:creationId xmlns:p14="http://schemas.microsoft.com/office/powerpoint/2010/main" val="3405304269"/>
      </p:ext>
    </p:extLst>
  </p:cSld>
  <p:clrMapOvr>
    <a:masterClrMapping/>
  </p:clrMapOvr>
</p:sld>
</file>

<file path=ppt/theme/theme1.xml><?xml version="1.0" encoding="utf-8"?>
<a:theme xmlns:a="http://schemas.openxmlformats.org/drawingml/2006/main" name="Talos 2017 Template">
  <a:themeElements>
    <a:clrScheme name="Custom 3">
      <a:dk1>
        <a:srgbClr val="383838"/>
      </a:dk1>
      <a:lt1>
        <a:srgbClr val="FFFFFF"/>
      </a:lt1>
      <a:dk2>
        <a:srgbClr val="ED6F09"/>
      </a:dk2>
      <a:lt2>
        <a:srgbClr val="8E8E8E"/>
      </a:lt2>
      <a:accent1>
        <a:srgbClr val="F19615"/>
      </a:accent1>
      <a:accent2>
        <a:srgbClr val="0077D4"/>
      </a:accent2>
      <a:accent3>
        <a:srgbClr val="0167A3"/>
      </a:accent3>
      <a:accent4>
        <a:srgbClr val="FCB63E"/>
      </a:accent4>
      <a:accent5>
        <a:srgbClr val="20A3DC"/>
      </a:accent5>
      <a:accent6>
        <a:srgbClr val="11B2C7"/>
      </a:accent6>
      <a:hlink>
        <a:srgbClr val="EA7024"/>
      </a:hlink>
      <a:folHlink>
        <a:srgbClr val="0077D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cmpd="sng">
          <a:solidFill>
            <a:srgbClr val="8E8E8E"/>
          </a:solidFill>
        </a:ln>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defRPr sz="1400" dirty="0" err="1" smtClean="0">
            <a:solidFill>
              <a:srgbClr val="383838"/>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Snort.thmx</Template>
  <TotalTime>6335</TotalTime>
  <Words>1751</Words>
  <Application>Microsoft Macintosh PowerPoint</Application>
  <PresentationFormat>On-screen Show (16:9)</PresentationFormat>
  <Paragraphs>163</Paragraphs>
  <Slides>30</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Calibri</vt:lpstr>
      <vt:lpstr>Calibri Light</vt:lpstr>
      <vt:lpstr>Exo 2</vt:lpstr>
      <vt:lpstr>Exo 2 Extra Bold</vt:lpstr>
      <vt:lpstr>Arial</vt:lpstr>
      <vt:lpstr>Talos 2017 Template</vt:lpstr>
      <vt:lpstr>The Dark Side of the DNS</vt:lpstr>
      <vt:lpstr>Who Am I?</vt:lpstr>
      <vt:lpstr>PowerPoint Presentation</vt:lpstr>
      <vt:lpstr>Let’s go Hunting</vt:lpstr>
      <vt:lpstr>PowerPoint Presentation</vt:lpstr>
      <vt:lpstr>PowerPoint Presentation</vt:lpstr>
      <vt:lpstr>Multigrain Domain Names</vt:lpstr>
      <vt:lpstr>Active Exfiltration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DNS 0x20 at Google Public DNS</vt:lpstr>
      <vt:lpstr>PowerPoint Presentation</vt:lpstr>
      <vt:lpstr>PowerPoint Presentation</vt:lpstr>
      <vt:lpstr>Passive DNS Dead Drops</vt:lpstr>
      <vt:lpstr>PowerPoint Presentation</vt:lpstr>
      <vt:lpstr>Data Set</vt:lpstr>
      <vt:lpstr>Malware: Contacted Domains</vt:lpstr>
      <vt:lpstr>Malware: Contacted Domains</vt:lpstr>
      <vt:lpstr>Malware: Contacted Domains</vt:lpstr>
      <vt:lpstr>Malware: Contacted Domains</vt:lpstr>
      <vt:lpstr>Malware: Contacted Domains</vt:lpstr>
      <vt:lpstr>Tor2Web TLDs</vt:lpstr>
      <vt:lpstr>Internationalized Domain Names</vt:lpstr>
      <vt:lpstr>PowerPoint Presentation</vt:lpstr>
    </vt:vector>
  </TitlesOfParts>
  <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dc:creator>
  <cp:lastModifiedBy>Microsoft Office User</cp:lastModifiedBy>
  <cp:revision>201</cp:revision>
  <dcterms:created xsi:type="dcterms:W3CDTF">2017-02-14T14:07:22Z</dcterms:created>
  <dcterms:modified xsi:type="dcterms:W3CDTF">2017-05-14T16:01:19Z</dcterms:modified>
</cp:coreProperties>
</file>