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90" r:id="rId1"/>
  </p:sldMasterIdLst>
  <p:notesMasterIdLst>
    <p:notesMasterId r:id="rId36"/>
  </p:notesMasterIdLst>
  <p:handoutMasterIdLst>
    <p:handoutMasterId r:id="rId37"/>
  </p:handoutMasterIdLst>
  <p:sldIdLst>
    <p:sldId id="555" r:id="rId2"/>
    <p:sldId id="596" r:id="rId3"/>
    <p:sldId id="560" r:id="rId4"/>
    <p:sldId id="586" r:id="rId5"/>
    <p:sldId id="556" r:id="rId6"/>
    <p:sldId id="561" r:id="rId7"/>
    <p:sldId id="563" r:id="rId8"/>
    <p:sldId id="562" r:id="rId9"/>
    <p:sldId id="564" r:id="rId10"/>
    <p:sldId id="565" r:id="rId11"/>
    <p:sldId id="587" r:id="rId12"/>
    <p:sldId id="584" r:id="rId13"/>
    <p:sldId id="605" r:id="rId14"/>
    <p:sldId id="566" r:id="rId15"/>
    <p:sldId id="567" r:id="rId16"/>
    <p:sldId id="568" r:id="rId17"/>
    <p:sldId id="569" r:id="rId18"/>
    <p:sldId id="599" r:id="rId19"/>
    <p:sldId id="579" r:id="rId20"/>
    <p:sldId id="600" r:id="rId21"/>
    <p:sldId id="601" r:id="rId22"/>
    <p:sldId id="570" r:id="rId23"/>
    <p:sldId id="573" r:id="rId24"/>
    <p:sldId id="576" r:id="rId25"/>
    <p:sldId id="604" r:id="rId26"/>
    <p:sldId id="594" r:id="rId27"/>
    <p:sldId id="575" r:id="rId28"/>
    <p:sldId id="602" r:id="rId29"/>
    <p:sldId id="595" r:id="rId30"/>
    <p:sldId id="603" r:id="rId31"/>
    <p:sldId id="577" r:id="rId32"/>
    <p:sldId id="578" r:id="rId33"/>
    <p:sldId id="581" r:id="rId34"/>
    <p:sldId id="58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0F0"/>
    <a:srgbClr val="0DA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 autoAdjust="0"/>
    <p:restoredTop sz="81867" autoAdjust="0"/>
  </p:normalViewPr>
  <p:slideViewPr>
    <p:cSldViewPr snapToGrid="0" snapToObjects="1">
      <p:cViewPr varScale="1">
        <p:scale>
          <a:sx n="90" d="100"/>
          <a:sy n="90" d="100"/>
        </p:scale>
        <p:origin x="25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4C6BF00-0B7F-42AF-97E1-E2DDBEC99CE9}" type="datetimeFigureOut">
              <a:rPr lang="en-US" altLang="zh-CN"/>
              <a:pPr/>
              <a:t>9/11/17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7828FF9-14F9-4131-801F-FF7AC7216C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05658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43734C7-1D2F-4C66-95B4-2C3FE6E38D15}" type="datetimeFigureOut">
              <a:rPr lang="en-US" altLang="zh-CN"/>
              <a:pPr/>
              <a:t>9/11/17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1E1E1E5-F81B-4735-AD99-AF9CB2101B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7638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99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328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913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723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799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126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088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89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523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2200" dirty="0" smtClean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17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181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38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2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1E1E5-F81B-4735-AD99-AF9CB2101B21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910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360A-8014-4146-8E45-BECC9F14A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849E-295F-4736-9AF3-E5829DDEC0F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7965-68A1-475D-9841-8C06300A486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at Landscape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600" y="2847683"/>
            <a:ext cx="8432800" cy="83751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Threat Landscape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55600" y="4094653"/>
            <a:ext cx="8432800" cy="73522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838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D570-0421-462F-B12C-03F0CC0A79F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F2EC-2040-4D58-A33F-B1D2FB14131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360A-8014-4146-8E45-BECC9F14A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8FA2-C5EE-48EA-91B2-60483A87018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4390-3076-47CE-8F5C-19CA7790876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D4E8-5F59-4098-8B43-DC129215B94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489-D501-40BC-8EA7-3F582A1BD3A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360A-8014-4146-8E45-BECC9F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  <p:sldLayoutId id="21474846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oleObject" Target="../embeddings/oleObject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hzhang@salesforce.com" TargetMode="External"/><Relationship Id="rId3" Type="http://schemas.openxmlformats.org/officeDocument/2006/relationships/hyperlink" Target="mailto:calvin@isi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image" Target="../media/image6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image" Target="../media/image6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6" Type="http://schemas.openxmlformats.org/officeDocument/2006/relationships/image" Target="../media/image6.jp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6" Type="http://schemas.openxmlformats.org/officeDocument/2006/relationships/image" Target="../media/image6.jp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74" y="1178722"/>
            <a:ext cx="8432800" cy="2364577"/>
          </a:xfrm>
        </p:spPr>
        <p:txBody>
          <a:bodyPr/>
          <a:lstStyle/>
          <a:p>
            <a:r>
              <a:rPr lang="en-US" dirty="0"/>
              <a:t>Detecting DGA Botnets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DNS </a:t>
            </a:r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174" y="3823119"/>
            <a:ext cx="8432800" cy="18633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Han </a:t>
            </a:r>
            <a:r>
              <a:rPr lang="en-US" sz="2400" dirty="0" smtClean="0">
                <a:solidFill>
                  <a:srgbClr val="000000"/>
                </a:solidFill>
              </a:rPr>
              <a:t>Zhang (Salesforce)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Christos </a:t>
            </a:r>
            <a:r>
              <a:rPr lang="en-US" sz="2400" dirty="0">
                <a:solidFill>
                  <a:srgbClr val="000000"/>
                </a:solidFill>
              </a:rPr>
              <a:t>Papadopoulos (Colorado State University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Calvin </a:t>
            </a:r>
            <a:r>
              <a:rPr lang="en-US" sz="2400" dirty="0" err="1" smtClean="0">
                <a:solidFill>
                  <a:srgbClr val="000000"/>
                </a:solidFill>
              </a:rPr>
              <a:t>Ardi</a:t>
            </a:r>
            <a:r>
              <a:rPr lang="en-US" sz="2400" dirty="0">
                <a:solidFill>
                  <a:srgbClr val="000000"/>
                </a:solidFill>
              </a:rPr>
              <a:t> (University of Southern California/ISI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John </a:t>
            </a:r>
            <a:r>
              <a:rPr lang="en-US" sz="2400" dirty="0" err="1" smtClean="0">
                <a:solidFill>
                  <a:srgbClr val="000000"/>
                </a:solidFill>
              </a:rPr>
              <a:t>Heidemann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(University </a:t>
            </a:r>
            <a:r>
              <a:rPr lang="en-US" sz="2400" dirty="0">
                <a:solidFill>
                  <a:srgbClr val="000000"/>
                </a:solidFill>
              </a:rPr>
              <a:t>of Southern </a:t>
            </a:r>
            <a:r>
              <a:rPr lang="en-US" sz="2400" dirty="0" smtClean="0">
                <a:solidFill>
                  <a:srgbClr val="000000"/>
                </a:solidFill>
              </a:rPr>
              <a:t>California/ISI)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9442" y="1921803"/>
            <a:ext cx="7941173" cy="3521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DGA bots have to query IPs for the C&amp;C domains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DGA bots have unique DNS traffic pattern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Amount of DNS traffic is relatively small, enabling sophisticated analysis compared to deep packet analysis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Bots can be detected immediately after they are infected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1826" y="700679"/>
            <a:ext cx="7543800" cy="87413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Why DNS?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445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Limitations of Prior Work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023" y="1400175"/>
            <a:ext cx="8381169" cy="4771863"/>
          </a:xfr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Prior </a:t>
            </a:r>
            <a:r>
              <a:rPr lang="en-US" sz="2400" dirty="0">
                <a:latin typeface="Arial"/>
                <a:cs typeface="Arial"/>
              </a:rPr>
              <a:t>work relies on </a:t>
            </a:r>
            <a:r>
              <a:rPr lang="en-US" sz="2400" dirty="0" smtClean="0">
                <a:latin typeface="Arial"/>
                <a:cs typeface="Arial"/>
              </a:rPr>
              <a:t>knowledge </a:t>
            </a:r>
            <a:r>
              <a:rPr lang="en-US" sz="2400" dirty="0">
                <a:latin typeface="Arial"/>
                <a:cs typeface="Arial"/>
              </a:rPr>
              <a:t>from </a:t>
            </a:r>
            <a:r>
              <a:rPr lang="en-US" sz="2400" b="1" i="1" dirty="0">
                <a:latin typeface="Arial"/>
                <a:cs typeface="Arial"/>
              </a:rPr>
              <a:t>a </a:t>
            </a:r>
            <a:r>
              <a:rPr lang="en-US" sz="2400" b="1" i="1" dirty="0" smtClean="0">
                <a:latin typeface="Arial"/>
                <a:cs typeface="Arial"/>
              </a:rPr>
              <a:t>group of bots</a:t>
            </a:r>
            <a:r>
              <a:rPr lang="en-US" sz="2400" dirty="0" smtClean="0">
                <a:latin typeface="Arial"/>
                <a:cs typeface="Arial"/>
              </a:rPr>
              <a:t>: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200" dirty="0">
                <a:latin typeface="Arial"/>
                <a:cs typeface="Arial"/>
              </a:rPr>
              <a:t>A </a:t>
            </a:r>
            <a:r>
              <a:rPr lang="en-US" sz="2200" dirty="0" smtClean="0">
                <a:latin typeface="Arial"/>
                <a:cs typeface="Arial"/>
              </a:rPr>
              <a:t>single enterprise </a:t>
            </a:r>
            <a:r>
              <a:rPr lang="en-US" sz="2200" dirty="0">
                <a:latin typeface="Arial"/>
                <a:cs typeface="Arial"/>
              </a:rPr>
              <a:t>network may not have multiple </a:t>
            </a:r>
            <a:r>
              <a:rPr lang="en-US" sz="2200" dirty="0" smtClean="0">
                <a:latin typeface="Arial"/>
                <a:cs typeface="Arial"/>
              </a:rPr>
              <a:t>bots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Requires </a:t>
            </a:r>
            <a:r>
              <a:rPr lang="en-US" sz="2200" dirty="0">
                <a:latin typeface="Arial"/>
                <a:cs typeface="Arial"/>
              </a:rPr>
              <a:t>data collected from </a:t>
            </a:r>
            <a:r>
              <a:rPr lang="en-US" sz="2200" dirty="0" smtClean="0">
                <a:latin typeface="Arial"/>
                <a:cs typeface="Arial"/>
              </a:rPr>
              <a:t>multiple networks, </a:t>
            </a:r>
            <a:r>
              <a:rPr lang="en-US" sz="2200" dirty="0">
                <a:latin typeface="Arial"/>
                <a:cs typeface="Arial"/>
              </a:rPr>
              <a:t>or an upper level DNS </a:t>
            </a:r>
            <a:r>
              <a:rPr lang="en-US" sz="2200" dirty="0" smtClean="0">
                <a:latin typeface="Arial"/>
                <a:cs typeface="Arial"/>
              </a:rPr>
              <a:t>server</a:t>
            </a:r>
          </a:p>
          <a:p>
            <a:pPr lvl="1"/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/>
            <a:endParaRPr lang="en-US" sz="2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lvl="1"/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/>
            <a:endParaRPr lang="en-US" sz="2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lvl="3"/>
            <a:endParaRPr lang="en-US" sz="1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lvl="4"/>
            <a:endParaRPr lang="en-US" sz="1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Detect </a:t>
            </a:r>
            <a:r>
              <a:rPr lang="en-US" sz="2200" b="1" i="1" dirty="0">
                <a:latin typeface="Arial"/>
                <a:cs typeface="Arial"/>
              </a:rPr>
              <a:t>single bot</a:t>
            </a:r>
            <a:r>
              <a:rPr lang="en-US" sz="2200" dirty="0">
                <a:latin typeface="Arial"/>
                <a:cs typeface="Arial"/>
              </a:rPr>
              <a:t> using DNS traffic captured from </a:t>
            </a:r>
            <a:r>
              <a:rPr lang="en-US" sz="2200" b="1" i="1" dirty="0">
                <a:latin typeface="Arial"/>
                <a:cs typeface="Arial"/>
              </a:rPr>
              <a:t>a single enterprise network</a:t>
            </a:r>
          </a:p>
          <a:p>
            <a:endParaRPr lang="en-US" sz="27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7964"/>
              </p:ext>
            </p:extLst>
          </p:nvPr>
        </p:nvGraphicFramePr>
        <p:xfrm>
          <a:off x="1206479" y="2859006"/>
          <a:ext cx="6096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8999"/>
                <a:gridCol w="44570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Prior Work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Data Requirements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/>
                          <a:cs typeface="Arial"/>
                        </a:rPr>
                        <a:t>Pleiades [1]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/>
                          <a:cs typeface="Arial"/>
                        </a:rPr>
                        <a:t>DNS traffic from a large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ISP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Notos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 [2]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/>
                          <a:cs typeface="Arial"/>
                        </a:rPr>
                        <a:t>DNS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traffic from multiple RDNS servers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Kopis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 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DNS traffic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from u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pper level servers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Yadav, et al 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Reverse DNS crawl of the entire IPv4 space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81" y="5941226"/>
            <a:ext cx="5973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[1]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Antonakakis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 From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Throw-Away Traffic to Bots: Detecting the Rise of DGA-Based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Malware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81" y="6132836"/>
            <a:ext cx="4281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[2] 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Antonakakis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et al, Building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Dynamic Reputation System for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DNS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12" y="6337311"/>
            <a:ext cx="4809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[3]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Antonakakis,et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al, Detecting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Malware Domains at the Upper DNS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Hierarchy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381" y="6554956"/>
            <a:ext cx="4745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[4]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S. Yadav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Detecting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Algorithmically Generated Malicious Domain Names</a:t>
            </a:r>
          </a:p>
        </p:txBody>
      </p:sp>
    </p:spTree>
    <p:extLst>
      <p:ext uri="{BB962C8B-B14F-4D97-AF65-F5344CB8AC3E}">
        <p14:creationId xmlns:p14="http://schemas.microsoft.com/office/powerpoint/2010/main" val="19554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1544" y="2972871"/>
            <a:ext cx="3714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Arial"/>
                <a:cs typeface="Arial"/>
              </a:rPr>
              <a:t>Methodology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5350" y="6230961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9442" y="1921803"/>
            <a:ext cx="7941173" cy="3521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DGA bots have unique DNS traffic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pattern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Quantity: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Q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uery 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a large number of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endParaRPr lang="en-US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Temporal: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Different rates 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querying suspicious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endParaRPr lang="en-US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Linguistic: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DGA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 and C&amp;C domains 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have similar linguistic attributes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endParaRPr lang="en-US" sz="2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1826" y="700679"/>
            <a:ext cx="7543800" cy="87413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Ideas behind </a:t>
            </a:r>
            <a:r>
              <a:rPr lang="en-US" sz="3600" dirty="0" err="1" smtClean="0">
                <a:latin typeface="Arial"/>
                <a:cs typeface="Arial"/>
              </a:rPr>
              <a:t>BotDigger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6200000">
            <a:off x="7145747" y="3169453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7204269" y="4801272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80007" y="5464212"/>
            <a:ext cx="13716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218712" y="4507862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4218712" y="2933849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741857">
            <a:off x="1887223" y="3094466"/>
            <a:ext cx="2296482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106689" y="2886553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8430" y="713989"/>
            <a:ext cx="8391859" cy="990600"/>
          </a:xfrm>
        </p:spPr>
        <p:txBody>
          <a:bodyPr/>
          <a:lstStyle/>
          <a:p>
            <a:pPr algn="l"/>
            <a:r>
              <a:rPr lang="en-US" sz="3600" dirty="0" err="1" smtClean="0">
                <a:latin typeface="Arial"/>
                <a:cs typeface="Arial"/>
              </a:rPr>
              <a:t>BotDigger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Overview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430" y="3571706"/>
            <a:ext cx="210864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8431" y="3685824"/>
            <a:ext cx="21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Suspicious </a:t>
            </a:r>
          </a:p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NXDomain</a:t>
            </a:r>
            <a:r>
              <a:rPr lang="en-US" b="1" dirty="0" smtClean="0">
                <a:solidFill>
                  <a:srgbClr val="000000"/>
                </a:solidFill>
              </a:rPr>
              <a:t> Filters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431" y="1980417"/>
            <a:ext cx="210864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24814" y="2075291"/>
            <a:ext cx="954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DNS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Traffic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29660" y="1980417"/>
            <a:ext cx="171544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48988" y="2056047"/>
            <a:ext cx="131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Quantity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Evidence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21432" y="3613501"/>
            <a:ext cx="171544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20112" y="3708375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04268" y="5187514"/>
            <a:ext cx="171544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5337" y="5282388"/>
            <a:ext cx="139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Linguistic </a:t>
            </a:r>
            <a:endParaRPr lang="en-US" sz="2000" b="1" dirty="0"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Evidence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72589" y="5197539"/>
            <a:ext cx="1730525" cy="916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17687" y="5317349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latin typeface="Arial"/>
                <a:cs typeface="Arial"/>
              </a:rPr>
              <a:t>Detected</a:t>
            </a:r>
            <a:endParaRPr lang="en-US" sz="2000" b="1" dirty="0" smtClean="0"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Bots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2211" y="3708169"/>
            <a:ext cx="131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Temporal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Evidence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72285" y="3606255"/>
            <a:ext cx="1730525" cy="916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05956" y="3722706"/>
            <a:ext cx="1306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C&amp;C IP &amp;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Domains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37685" y="1986822"/>
            <a:ext cx="1730525" cy="916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744204" y="2238197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Aggregation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Quantity Evidence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565814"/>
            <a:ext cx="8347710" cy="4631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Most hosts are legitimate, sending small number of suspicious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endParaRPr lang="en-US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Bot is the outlier in terms of suspicious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endParaRPr lang="en-US" sz="2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Blend a bot with one hour university DNS traffic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DF-MixedDNS-CSUFourServers-2015-04-02-19-Botfe708-SuspiciousNXDoma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26" y="3185022"/>
            <a:ext cx="4940952" cy="3458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2408" y="39905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712901" y="3483063"/>
            <a:ext cx="669115" cy="664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89845" y="3294420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Temporal Evidence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571625"/>
            <a:ext cx="7886700" cy="4605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The number of suspicious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 increases quickly when the bot begins to look for the C&amp;C domain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The number of suspicious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 increases slowly or stops increasing when the bot hits the C&amp;C domain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" name="Picture 9" descr="OutlierTimeline-SuspiciousNXDomains2L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19" y="3067502"/>
            <a:ext cx="5108834" cy="3576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4732" y="3900192"/>
            <a:ext cx="61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684040" y="3771745"/>
            <a:ext cx="854839" cy="295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Linguistic Evidence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4767" y="1600200"/>
            <a:ext cx="8530395" cy="5058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DGA </a:t>
            </a:r>
            <a:r>
              <a:rPr lang="en-US" sz="24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 have similar linguistic attributes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C&amp;C domains share similar attributes with </a:t>
            </a:r>
            <a:r>
              <a:rPr lang="en-US" sz="2400" dirty="0" err="1" smtClean="0">
                <a:solidFill>
                  <a:schemeClr val="tx1"/>
                </a:solidFill>
                <a:latin typeface="Arial"/>
                <a:cs typeface="Arial"/>
              </a:rPr>
              <a:t>NXDomains</a:t>
            </a:r>
            <a:endParaRPr lang="en-US" sz="2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 fontAlgn="auto">
              <a:spcAft>
                <a:spcPts val="0"/>
              </a:spcAft>
              <a:buFont typeface="Arial" charset="0"/>
              <a:buChar char="•"/>
            </a:pPr>
            <a:endParaRPr lang="en-US" sz="2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03" y="2884878"/>
            <a:ext cx="503543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100" b="1" dirty="0" err="1" smtClean="0">
                <a:latin typeface="Arial"/>
                <a:cs typeface="Arial"/>
              </a:rPr>
              <a:t>NXDomains</a:t>
            </a:r>
            <a:r>
              <a:rPr lang="en-US" sz="2100" b="1" dirty="0" smtClean="0">
                <a:latin typeface="Arial"/>
                <a:cs typeface="Arial"/>
              </a:rPr>
              <a:t> </a:t>
            </a:r>
            <a:r>
              <a:rPr lang="en-US" sz="2100" b="1" dirty="0">
                <a:latin typeface="Arial"/>
                <a:cs typeface="Arial"/>
              </a:rPr>
              <a:t>queried by a DGA </a:t>
            </a:r>
            <a:r>
              <a:rPr lang="en-US" sz="2100" b="1" dirty="0" smtClean="0">
                <a:latin typeface="Arial"/>
                <a:cs typeface="Arial"/>
              </a:rPr>
              <a:t>bot:</a:t>
            </a:r>
            <a:endParaRPr lang="en-US" sz="2200" b="1" dirty="0" smtClean="0"/>
          </a:p>
          <a:p>
            <a:r>
              <a:rPr lang="en-US" sz="2200" dirty="0" err="1" smtClean="0"/>
              <a:t>dyayxsgsv.net</a:t>
            </a:r>
            <a:r>
              <a:rPr lang="en-US" sz="2200" dirty="0" smtClean="0"/>
              <a:t>, </a:t>
            </a:r>
            <a:r>
              <a:rPr lang="en-US" sz="2200" dirty="0" err="1" smtClean="0"/>
              <a:t>yylnfnwjqb.com</a:t>
            </a:r>
            <a:endParaRPr lang="en-US" sz="2200" dirty="0" smtClean="0"/>
          </a:p>
          <a:p>
            <a:r>
              <a:rPr lang="en-US" sz="2200" dirty="0" err="1" smtClean="0"/>
              <a:t>wdzitdojre.dyndns.org</a:t>
            </a:r>
            <a:r>
              <a:rPr lang="en-US" sz="2200" dirty="0" smtClean="0"/>
              <a:t>, </a:t>
            </a:r>
            <a:r>
              <a:rPr lang="en-US" sz="2200" dirty="0" err="1" smtClean="0"/>
              <a:t>svahvjnve.net</a:t>
            </a:r>
            <a:endParaRPr lang="en-US" sz="2200" dirty="0"/>
          </a:p>
          <a:p>
            <a:r>
              <a:rPr lang="en-US" sz="2200" dirty="0" err="1" smtClean="0"/>
              <a:t>mudvpcrwhgj.com</a:t>
            </a:r>
            <a:r>
              <a:rPr lang="en-US" sz="2200" dirty="0" smtClean="0"/>
              <a:t>,</a:t>
            </a:r>
            <a:r>
              <a:rPr lang="en-US" sz="2200" dirty="0"/>
              <a:t> </a:t>
            </a:r>
            <a:r>
              <a:rPr lang="en-US" sz="2200" dirty="0" err="1" smtClean="0"/>
              <a:t>qzudjqxkykxs.com</a:t>
            </a:r>
            <a:endParaRPr lang="en-US" sz="22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98672" y="2821876"/>
            <a:ext cx="4967403" cy="2318897"/>
          </a:xfrm>
          <a:prstGeom prst="roundRect">
            <a:avLst/>
          </a:prstGeom>
          <a:noFill/>
          <a:ln w="38100">
            <a:solidFill>
              <a:srgbClr val="0DAC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672" y="4316039"/>
            <a:ext cx="4604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The corresponding C&amp;C </a:t>
            </a:r>
            <a:r>
              <a:rPr lang="en-US" sz="2200" b="1" dirty="0" err="1"/>
              <a:t>doamin</a:t>
            </a:r>
            <a:r>
              <a:rPr lang="en-US" sz="2200" b="1" dirty="0"/>
              <a:t>:</a:t>
            </a:r>
          </a:p>
          <a:p>
            <a:pPr marL="0" lvl="1" algn="ctr"/>
            <a:r>
              <a:rPr lang="en-US" sz="2200" dirty="0" err="1" smtClean="0">
                <a:latin typeface="Arial"/>
                <a:cs typeface="Arial"/>
              </a:rPr>
              <a:t>kyqqnrkwijs.dyndns.org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61180" y="2821877"/>
            <a:ext cx="3448494" cy="2349110"/>
          </a:xfrm>
          <a:prstGeom prst="roundRect">
            <a:avLst/>
          </a:prstGeom>
          <a:noFill/>
          <a:ln w="38100">
            <a:solidFill>
              <a:srgbClr val="0DAC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08731" y="2837018"/>
            <a:ext cx="3157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Linguistic Attributes:</a:t>
            </a:r>
          </a:p>
          <a:p>
            <a:r>
              <a:rPr lang="en-US" dirty="0" smtClean="0"/>
              <a:t>For most domains: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dictionary word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Number of distinct digitals </a:t>
            </a:r>
          </a:p>
          <a:p>
            <a:r>
              <a:rPr lang="en-US" dirty="0" smtClean="0"/>
              <a:t>in 2LD is 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Number of distinct chars in 2LD is between 7-11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6200000">
            <a:off x="7145747" y="3326621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7204269" y="4958440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80007" y="5621380"/>
            <a:ext cx="13716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218712" y="4665030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4218712" y="3091017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741857">
            <a:off x="1887223" y="3251634"/>
            <a:ext cx="2296482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106689" y="3043721"/>
            <a:ext cx="914400" cy="4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8430" y="713989"/>
            <a:ext cx="8391859" cy="990600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Detecting C&amp;C IPs and Domains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430" y="3728874"/>
            <a:ext cx="210864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8431" y="3842992"/>
            <a:ext cx="21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Suspicious </a:t>
            </a:r>
          </a:p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NXDomain</a:t>
            </a:r>
            <a:r>
              <a:rPr lang="en-US" b="1" dirty="0" smtClean="0">
                <a:solidFill>
                  <a:srgbClr val="000000"/>
                </a:solidFill>
              </a:rPr>
              <a:t> Filters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431" y="2137585"/>
            <a:ext cx="210864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24814" y="2232459"/>
            <a:ext cx="954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DNS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Traffic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29660" y="2137585"/>
            <a:ext cx="171544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48988" y="2213215"/>
            <a:ext cx="131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Quantity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Evidence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21432" y="3770669"/>
            <a:ext cx="171544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20112" y="386554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04268" y="5344682"/>
            <a:ext cx="171544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5337" y="5439556"/>
            <a:ext cx="139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Linguistic </a:t>
            </a:r>
            <a:endParaRPr lang="en-US" sz="2000" b="1" dirty="0"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Evidence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72589" y="5354707"/>
            <a:ext cx="1730525" cy="916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20244" y="5480785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latin typeface="Arial"/>
                <a:cs typeface="Arial"/>
              </a:rPr>
              <a:t>Detected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Bots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2211" y="3865337"/>
            <a:ext cx="131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Temporal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Evidence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72285" y="3763423"/>
            <a:ext cx="1730525" cy="916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05956" y="3879874"/>
            <a:ext cx="1306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C&amp;C IP &amp;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Domains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37685" y="2143990"/>
            <a:ext cx="1730525" cy="916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744204" y="2395365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Aggregation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5613" y="1822461"/>
            <a:ext cx="2734676" cy="480694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rot="5400000">
            <a:off x="5488931" y="3660379"/>
            <a:ext cx="914400" cy="3276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1670286" y="5050351"/>
            <a:ext cx="914400" cy="3276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1670287" y="3861517"/>
            <a:ext cx="914400" cy="3276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1670288" y="2374013"/>
            <a:ext cx="914400" cy="3276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Aggregation - </a:t>
            </a:r>
            <a:r>
              <a:rPr lang="en-US" sz="3200" dirty="0" smtClean="0">
                <a:latin typeface="Arial"/>
                <a:cs typeface="Arial"/>
              </a:rPr>
              <a:t>Reduce False Positives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82339" y="1605174"/>
            <a:ext cx="1538457" cy="8195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83199" y="167640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Detected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Bots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82339" y="3033169"/>
            <a:ext cx="1503034" cy="9921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2489" y="3077548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C&amp;C 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Domain/IP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Candidates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56139" y="4506385"/>
            <a:ext cx="1575096" cy="786923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6288" y="4568664"/>
            <a:ext cx="150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/>
                <a:cs typeface="Arial"/>
              </a:rPr>
              <a:t>History 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Information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47384" y="5702893"/>
            <a:ext cx="1575096" cy="7121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9003" y="5754424"/>
            <a:ext cx="150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C&amp;C 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Domain/IP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781423" y="1633751"/>
            <a:ext cx="4305302" cy="1304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Look for the IPs that are mapped to more than 10 C&amp;C domain candidates in the past 30 days.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281787" y="3529266"/>
            <a:ext cx="3328688" cy="1590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en-US" sz="2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4929" y="4482564"/>
            <a:ext cx="4121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jstmvtwpvje.ws</a:t>
            </a:r>
            <a:r>
              <a:rPr lang="en-US" sz="2000" dirty="0" smtClean="0"/>
              <a:t>, </a:t>
            </a:r>
            <a:r>
              <a:rPr lang="en-US" sz="2000" dirty="0" err="1"/>
              <a:t>fpaczhbapaj.ws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jjxzom.ws</a:t>
            </a:r>
            <a:r>
              <a:rPr lang="en-US" sz="2000" dirty="0" smtClean="0"/>
              <a:t>, </a:t>
            </a:r>
            <a:r>
              <a:rPr lang="en-US" sz="2000" dirty="0" err="1"/>
              <a:t>ptqonlsb.ws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err="1" smtClean="0"/>
              <a:t>jfacv.ws,nqfnl.ws,zlccabhd.ws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gdcrt.ws,idkfxn.ws,ldotxcjags.ws</a:t>
            </a:r>
            <a:endParaRPr lang="en-US" sz="2000" dirty="0" smtClean="0"/>
          </a:p>
          <a:p>
            <a:pPr algn="ctr"/>
            <a:r>
              <a:rPr lang="en-US" sz="2000" dirty="0" err="1"/>
              <a:t>xltlngki.ws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err="1"/>
              <a:t>fhdbllt.ws,dundfgfh.ws</a:t>
            </a:r>
            <a:endParaRPr lang="en-US" sz="2000" dirty="0"/>
          </a:p>
        </p:txBody>
      </p:sp>
      <p:sp>
        <p:nvSpPr>
          <p:cNvPr id="29" name="Rounded Rectangle 28"/>
          <p:cNvSpPr/>
          <p:nvPr/>
        </p:nvSpPr>
        <p:spPr>
          <a:xfrm>
            <a:off x="3781423" y="4310001"/>
            <a:ext cx="4433888" cy="20721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875826" y="2984426"/>
            <a:ext cx="2172104" cy="7121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03432" y="3149447"/>
            <a:ext cx="199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104.244.14.252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Outline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737266"/>
            <a:ext cx="8347710" cy="4631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Introduction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Why Use DNS for Bot Detection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/>
                <a:cs typeface="Arial"/>
              </a:rPr>
              <a:t>BotDigger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 Methodology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Arial"/>
                <a:cs typeface="Arial"/>
              </a:rPr>
              <a:t>BotDigger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Deployment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Future Work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99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>
                <a:latin typeface="Arial"/>
                <a:cs typeface="Arial"/>
              </a:rPr>
              <a:t>Evaluation - </a:t>
            </a:r>
            <a:r>
              <a:rPr lang="en-US" sz="3200" dirty="0" smtClean="0">
                <a:latin typeface="Arial"/>
                <a:cs typeface="Arial"/>
              </a:rPr>
              <a:t>Bot </a:t>
            </a:r>
            <a:r>
              <a:rPr lang="en-US" sz="3200" dirty="0">
                <a:latin typeface="Arial"/>
                <a:cs typeface="Arial"/>
              </a:rPr>
              <a:t>Traces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22" name="Picture 21" descr="140Samples-SuspiciousNXDOMAIN10BotsOneClusterVariousSimilarityVarious-CnCDetec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7" y="2178908"/>
            <a:ext cx="4300579" cy="3010405"/>
          </a:xfrm>
          <a:prstGeom prst="rect">
            <a:avLst/>
          </a:prstGeom>
        </p:spPr>
      </p:pic>
      <p:pic>
        <p:nvPicPr>
          <p:cNvPr id="23" name="Picture 22" descr="Conficker-SuspiciousNXDOMAIN20BotsOneClusterVariousSimilarityVarious-CnCDetecti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46" y="2178908"/>
            <a:ext cx="4300579" cy="30104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71720" y="1843855"/>
            <a:ext cx="274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140 Kraken Bots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83322" y="1845786"/>
            <a:ext cx="4286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Simulated </a:t>
            </a:r>
            <a:r>
              <a:rPr lang="en-US" sz="2000" b="1" dirty="0" err="1" smtClean="0"/>
              <a:t>Conficker</a:t>
            </a:r>
            <a:r>
              <a:rPr lang="en-US" sz="2000" b="1" dirty="0" smtClean="0"/>
              <a:t> Bots</a:t>
            </a:r>
            <a:endParaRPr lang="en-US" sz="2000" b="1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25578" y="5314950"/>
            <a:ext cx="8530395" cy="916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Detect 100% Kraken and 99.9%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Arial"/>
              </a:rPr>
              <a:t>Conficker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bots.</a:t>
            </a:r>
          </a:p>
        </p:txBody>
      </p:sp>
    </p:spTree>
    <p:extLst>
      <p:ext uri="{BB962C8B-B14F-4D97-AF65-F5344CB8AC3E}">
        <p14:creationId xmlns:p14="http://schemas.microsoft.com/office/powerpoint/2010/main" val="19700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>
                <a:latin typeface="Arial"/>
                <a:cs typeface="Arial"/>
              </a:rPr>
              <a:t>Evaluation</a:t>
            </a:r>
            <a:r>
              <a:rPr lang="en-US" sz="3800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- </a:t>
            </a:r>
            <a:r>
              <a:rPr lang="en-US" sz="3200" dirty="0" smtClean="0">
                <a:latin typeface="Arial"/>
                <a:cs typeface="Arial"/>
              </a:rPr>
              <a:t>University </a:t>
            </a:r>
            <a:r>
              <a:rPr lang="en-US" sz="3200" dirty="0">
                <a:latin typeface="Arial"/>
                <a:cs typeface="Arial"/>
              </a:rPr>
              <a:t>Trace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25578" y="1690689"/>
            <a:ext cx="8530395" cy="4540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Dataset: one week of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campus DNS traffic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Results: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33 out of 20682 (0.16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%) hosts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labeled as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bot candidates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Validation: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Check C&amp;C domain candidates and IP addresses through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VirusTotal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TrustedSource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22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out of 33 bot candidates labeled suspicious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False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positives are at most 11 hosts</a:t>
            </a:r>
          </a:p>
        </p:txBody>
      </p:sp>
    </p:spTree>
    <p:extLst>
      <p:ext uri="{BB962C8B-B14F-4D97-AF65-F5344CB8AC3E}">
        <p14:creationId xmlns:p14="http://schemas.microsoft.com/office/powerpoint/2010/main" val="3830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5888" y="2314575"/>
            <a:ext cx="6383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BotDigger</a:t>
            </a:r>
            <a:r>
              <a:rPr lang="en-US" sz="4800" dirty="0" smtClean="0"/>
              <a:t> Deployment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 err="1" smtClean="0">
                <a:latin typeface="Arial"/>
                <a:cs typeface="Arial"/>
              </a:rPr>
              <a:t>BotDigger</a:t>
            </a:r>
            <a:r>
              <a:rPr lang="en-US" sz="3600" dirty="0" smtClean="0">
                <a:latin typeface="Arial"/>
                <a:cs typeface="Arial"/>
              </a:rPr>
              <a:t> Deployment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7525" y="1857374"/>
            <a:ext cx="8530395" cy="3943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Deployed at Colorado State University, USC/ISI, LANL, and Northrop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Grumman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Open source on GitHub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https://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github.com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/hanzhang0116/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BotDigger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Modes of Operation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Real-time detection</a:t>
            </a:r>
          </a:p>
          <a:p>
            <a:pPr marL="800100" lvl="1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Offline-line detection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Deployment is easy, </a:t>
            </a:r>
            <a:r>
              <a:rPr lang="en-US" sz="2400" dirty="0" err="1" smtClean="0">
                <a:solidFill>
                  <a:schemeClr val="tx1"/>
                </a:solidFill>
                <a:latin typeface="Arial"/>
                <a:cs typeface="Arial"/>
              </a:rPr>
              <a:t>BotDigger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 only needs DNS traffic from a single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670"/>
            <a:ext cx="7886700" cy="1325563"/>
          </a:xfrm>
        </p:spPr>
        <p:txBody>
          <a:bodyPr/>
          <a:lstStyle/>
          <a:p>
            <a:pPr algn="l" fontAlgn="auto">
              <a:spcAft>
                <a:spcPts val="0"/>
              </a:spcAft>
            </a:pPr>
            <a:r>
              <a:rPr lang="en-US" sz="3200" dirty="0">
                <a:latin typeface="Arial"/>
                <a:cs typeface="Arial"/>
              </a:rPr>
              <a:t>Deployment at Colorado State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317457"/>
            <a:ext cx="8029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Deployed at CSU at December, 2016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Operated by </a:t>
            </a:r>
            <a:r>
              <a:rPr lang="en-US" sz="2400" dirty="0" err="1" smtClean="0"/>
              <a:t>NetSec</a:t>
            </a:r>
            <a:r>
              <a:rPr lang="en-US" sz="2400" dirty="0" smtClean="0"/>
              <a:t> group at CSU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CSU network has more than 20,000 users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Detected 3630 C&amp;C domains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9" y="3995112"/>
            <a:ext cx="3392374" cy="1305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07" y="3895096"/>
            <a:ext cx="1569381" cy="1609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7723" y="354893"/>
            <a:ext cx="8077918" cy="760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dirty="0" err="1" smtClean="0">
                <a:latin typeface="Arial"/>
                <a:cs typeface="Arial"/>
              </a:rPr>
              <a:t>BotDigger</a:t>
            </a:r>
            <a:r>
              <a:rPr lang="en-US" sz="3200" dirty="0" smtClean="0">
                <a:latin typeface="Arial"/>
                <a:cs typeface="Arial"/>
              </a:rPr>
              <a:t> Deployment at CSU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45127" y="3327081"/>
            <a:ext cx="1850514" cy="1130127"/>
          </a:xfrm>
          <a:prstGeom prst="cloud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15792" y="3639577"/>
            <a:ext cx="1344533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Internet</a:t>
            </a:r>
            <a:endParaRPr lang="en-US" sz="2200" dirty="0"/>
          </a:p>
        </p:txBody>
      </p:sp>
      <p:graphicFrame>
        <p:nvGraphicFramePr>
          <p:cNvPr id="39" name="Object 21"/>
          <p:cNvGraphicFramePr>
            <a:graphicFrameLocks noChangeAspect="1"/>
          </p:cNvGraphicFramePr>
          <p:nvPr>
            <p:extLst/>
          </p:nvPr>
        </p:nvGraphicFramePr>
        <p:xfrm>
          <a:off x="3188440" y="2621385"/>
          <a:ext cx="752906" cy="99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3" name="Visio" r:id="rId4" imgW="1428750" imgH="1885950" progId="Visio.Drawing.11">
                  <p:embed/>
                </p:oleObj>
              </mc:Choice>
              <mc:Fallback>
                <p:oleObj name="Visio" r:id="rId4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440" y="2621385"/>
                        <a:ext cx="752906" cy="990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1"/>
          <p:cNvGraphicFramePr>
            <a:graphicFrameLocks noChangeAspect="1"/>
          </p:cNvGraphicFramePr>
          <p:nvPr>
            <p:extLst/>
          </p:nvPr>
        </p:nvGraphicFramePr>
        <p:xfrm>
          <a:off x="3219298" y="1272366"/>
          <a:ext cx="752906" cy="99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4" name="Visio" r:id="rId6" imgW="1428750" imgH="1885950" progId="Visio.Drawing.11">
                  <p:embed/>
                </p:oleObj>
              </mc:Choice>
              <mc:Fallback>
                <p:oleObj name="Visio" r:id="rId6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298" y="1272366"/>
                        <a:ext cx="752906" cy="990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1"/>
          <p:cNvGraphicFramePr>
            <a:graphicFrameLocks noChangeAspect="1"/>
          </p:cNvGraphicFramePr>
          <p:nvPr>
            <p:extLst/>
          </p:nvPr>
        </p:nvGraphicFramePr>
        <p:xfrm>
          <a:off x="3145547" y="5312392"/>
          <a:ext cx="752906" cy="99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5" name="Visio" r:id="rId7" imgW="1428750" imgH="1885950" progId="Visio.Drawing.11">
                  <p:embed/>
                </p:oleObj>
              </mc:Choice>
              <mc:Fallback>
                <p:oleObj name="Visio" r:id="rId7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547" y="5312392"/>
                        <a:ext cx="752906" cy="990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1"/>
          <p:cNvGraphicFramePr>
            <a:graphicFrameLocks noChangeAspect="1"/>
          </p:cNvGraphicFramePr>
          <p:nvPr>
            <p:extLst/>
          </p:nvPr>
        </p:nvGraphicFramePr>
        <p:xfrm>
          <a:off x="3145547" y="3970404"/>
          <a:ext cx="752906" cy="99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6" name="Visio" r:id="rId8" imgW="1428750" imgH="1885950" progId="Visio.Drawing.11">
                  <p:embed/>
                </p:oleObj>
              </mc:Choice>
              <mc:Fallback>
                <p:oleObj name="Visio" r:id="rId8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547" y="3970404"/>
                        <a:ext cx="752906" cy="990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02655" y="222515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RDNS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145547" y="359322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RDNS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102654" y="490231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45546" y="627039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RDNS</a:t>
            </a:r>
            <a:endParaRPr lang="en-US" dirty="0"/>
          </a:p>
        </p:txBody>
      </p:sp>
      <p:graphicFrame>
        <p:nvGraphicFramePr>
          <p:cNvPr id="78" name="Object 21"/>
          <p:cNvGraphicFramePr>
            <a:graphicFrameLocks noChangeAspect="1"/>
          </p:cNvGraphicFramePr>
          <p:nvPr>
            <p:extLst/>
          </p:nvPr>
        </p:nvGraphicFramePr>
        <p:xfrm>
          <a:off x="746564" y="1906157"/>
          <a:ext cx="752906" cy="99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7" name="Visio" r:id="rId9" imgW="1428750" imgH="1885950" progId="Visio.Drawing.11">
                  <p:embed/>
                </p:oleObj>
              </mc:Choice>
              <mc:Fallback>
                <p:oleObj name="Visio" r:id="rId9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64" y="1906157"/>
                        <a:ext cx="752906" cy="990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1"/>
          <p:cNvGraphicFramePr>
            <a:graphicFrameLocks noChangeAspect="1"/>
          </p:cNvGraphicFramePr>
          <p:nvPr>
            <p:extLst/>
          </p:nvPr>
        </p:nvGraphicFramePr>
        <p:xfrm>
          <a:off x="746564" y="4827362"/>
          <a:ext cx="752906" cy="99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" name="Visio" r:id="rId10" imgW="1428750" imgH="1885950" progId="Visio.Drawing.11">
                  <p:embed/>
                </p:oleObj>
              </mc:Choice>
              <mc:Fallback>
                <p:oleObj name="Visio" r:id="rId10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64" y="4827362"/>
                        <a:ext cx="752906" cy="990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517723" y="4458030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BotDigger</a:t>
            </a:r>
            <a:endParaRPr lang="en-US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17723" y="1527131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BotDigger</a:t>
            </a:r>
            <a:endParaRPr lang="en-US" sz="2000" b="1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3893821" y="1906157"/>
            <a:ext cx="3021971" cy="167404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888905" y="3159722"/>
            <a:ext cx="2899114" cy="59909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5" idx="2"/>
          </p:cNvCxnSpPr>
          <p:nvPr/>
        </p:nvCxnSpPr>
        <p:spPr>
          <a:xfrm flipV="1">
            <a:off x="3838810" y="3892145"/>
            <a:ext cx="2912057" cy="56506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833299" y="4192320"/>
            <a:ext cx="2971471" cy="159907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1515839" y="1841626"/>
            <a:ext cx="1643184" cy="447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1515839" y="2559622"/>
            <a:ext cx="1629707" cy="600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164304">
            <a:off x="1517430" y="2895509"/>
            <a:ext cx="150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1"/>
                </a:solidFill>
              </a:rPr>
              <a:t>Mirror port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DNS traffic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flipH="1" flipV="1">
            <a:off x="1523049" y="5337882"/>
            <a:ext cx="1579605" cy="651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1563984" y="4573156"/>
            <a:ext cx="1484336" cy="52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 rot="1343264">
            <a:off x="1475741" y="5688335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Mirror port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DNS traffic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6229350" y="1322867"/>
            <a:ext cx="0" cy="53168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709990" y="1527131"/>
            <a:ext cx="129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CSU</a:t>
            </a:r>
          </a:p>
          <a:p>
            <a:pPr algn="ctr"/>
            <a:r>
              <a:rPr lang="en-US" sz="2200" b="1" dirty="0" smtClean="0"/>
              <a:t>Network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Deployment </a:t>
            </a:r>
            <a:r>
              <a:rPr lang="en-US" sz="3200" dirty="0">
                <a:latin typeface="Arial"/>
                <a:cs typeface="Arial"/>
              </a:rPr>
              <a:t>at USC/ISI, LANL, and Northrop Grumman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3" y="1690689"/>
            <a:ext cx="8558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Operated by </a:t>
            </a:r>
            <a:r>
              <a:rPr lang="en-US" sz="2400" dirty="0"/>
              <a:t>Calvin </a:t>
            </a:r>
            <a:r>
              <a:rPr lang="en-US" sz="2400" dirty="0" err="1"/>
              <a:t>Ardi</a:t>
            </a:r>
            <a:r>
              <a:rPr lang="en-US" sz="2400" dirty="0"/>
              <a:t> (</a:t>
            </a:r>
            <a:r>
              <a:rPr lang="en-US" sz="2400" dirty="0" smtClean="0"/>
              <a:t>USC)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otnet </a:t>
            </a:r>
            <a:r>
              <a:rPr lang="en-US" sz="2400" dirty="0"/>
              <a:t>activity lists generated at </a:t>
            </a:r>
            <a:r>
              <a:rPr lang="en-US" sz="2400" dirty="0" smtClean="0"/>
              <a:t>CSU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Securely distributed </a:t>
            </a:r>
            <a:r>
              <a:rPr lang="en-US" sz="2400" dirty="0"/>
              <a:t>to </a:t>
            </a:r>
            <a:r>
              <a:rPr lang="en-US" sz="2400" dirty="0" smtClean="0"/>
              <a:t>USC/ISI</a:t>
            </a:r>
            <a:r>
              <a:rPr lang="en-US" sz="2400" dirty="0"/>
              <a:t>, LANL, and Northrop Grumman 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Via </a:t>
            </a:r>
            <a:r>
              <a:rPr lang="en-US" sz="2400" dirty="0"/>
              <a:t>Retro-Future for authentication, authorization, </a:t>
            </a:r>
            <a:r>
              <a:rPr lang="en-US" sz="2400" dirty="0" smtClean="0"/>
              <a:t>privacy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Evaluated </a:t>
            </a:r>
            <a:r>
              <a:rPr lang="en-US" sz="2400" dirty="0"/>
              <a:t>against local DNS traffic at each 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7" y="4681331"/>
            <a:ext cx="1666876" cy="1091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3" y="5854761"/>
            <a:ext cx="2397080" cy="747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89" y="4652013"/>
            <a:ext cx="2386013" cy="1073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07" y="5725719"/>
            <a:ext cx="2834061" cy="847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Deployment </a:t>
            </a:r>
            <a:r>
              <a:rPr lang="en-US" sz="3600" dirty="0">
                <a:latin typeface="Arial"/>
                <a:cs typeface="Arial"/>
              </a:rPr>
              <a:t>at USC/ISI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613" y="1690689"/>
            <a:ext cx="8558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Between Feb-14-2017- and Apr-15-2017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Do </a:t>
            </a:r>
            <a:r>
              <a:rPr lang="en-US" sz="2400" dirty="0"/>
              <a:t>sites see possible malicious activity that CSU detected</a:t>
            </a:r>
            <a:r>
              <a:rPr lang="en-US" sz="2400" dirty="0" smtClean="0"/>
              <a:t>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USC/ISI </a:t>
            </a:r>
            <a:r>
              <a:rPr lang="en-US" sz="2400" dirty="0"/>
              <a:t>finds matches in local DNS </a:t>
            </a:r>
            <a:r>
              <a:rPr lang="en-US" sz="2400" dirty="0" smtClean="0"/>
              <a:t>traffic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29 </a:t>
            </a:r>
            <a:r>
              <a:rPr lang="en-US" sz="2400" dirty="0"/>
              <a:t>distinct domains resolving to 2 IPs </a:t>
            </a: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1 </a:t>
            </a:r>
            <a:r>
              <a:rPr lang="en-US" sz="2400" dirty="0"/>
              <a:t>additional domain seen by both CSU and USC/ISI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6678" y="2371725"/>
            <a:ext cx="316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dirty="0" smtClean="0"/>
              <a:t>Discussion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What Botnets Can </a:t>
            </a:r>
            <a:r>
              <a:rPr lang="en-US" sz="3600" dirty="0" err="1" smtClean="0">
                <a:latin typeface="Arial"/>
                <a:cs typeface="Arial"/>
              </a:rPr>
              <a:t>BotDigger</a:t>
            </a:r>
            <a:r>
              <a:rPr lang="en-US" sz="3600" dirty="0" smtClean="0">
                <a:latin typeface="Arial"/>
                <a:cs typeface="Arial"/>
              </a:rPr>
              <a:t> Detect?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10772"/>
              </p:ext>
            </p:extLst>
          </p:nvPr>
        </p:nvGraphicFramePr>
        <p:xfrm>
          <a:off x="628650" y="3104891"/>
          <a:ext cx="7886700" cy="310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10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C&amp;C IP Detected by </a:t>
                      </a:r>
                      <a:r>
                        <a:rPr lang="en-US" sz="2000" dirty="0" err="1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BotDigger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Botnet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0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85.25.213.80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Bedep botnet</a:t>
                      </a:r>
                      <a:endParaRPr lang="en-US" sz="200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30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208.100.26.234</a:t>
                      </a:r>
                      <a:r>
                        <a:rPr lang="en-US" sz="2000" dirty="0" smtClean="0">
                          <a:effectLst/>
                          <a:latin typeface="Calibri" charset="0"/>
                          <a:ea typeface="宋体" charset="-122"/>
                          <a:cs typeface="Times New Roman" charset="0"/>
                        </a:rPr>
                        <a:t>,</a:t>
                      </a:r>
                      <a:r>
                        <a:rPr lang="en-US" sz="2000" baseline="0" dirty="0" smtClean="0">
                          <a:effectLst/>
                          <a:latin typeface="Calibri" charset="0"/>
                          <a:ea typeface="宋体" charset="-122"/>
                          <a:cs typeface="Times New Roman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208.100.26.251</a:t>
                      </a:r>
                      <a:endParaRPr lang="en-US" sz="2000" dirty="0" smtClean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184.168.221.31, 47.89.58.141</a:t>
                      </a:r>
                      <a:endParaRPr lang="en-US" sz="2000" dirty="0" smtClean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98.124.204.16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Necrus</a:t>
                      </a:r>
                      <a:r>
                        <a:rPr lang="en-US" sz="2000" dirty="0" smtClean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 botnet to distribute </a:t>
                      </a:r>
                      <a:r>
                        <a:rPr lang="en-US" sz="2000" dirty="0" err="1" smtClean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Locky</a:t>
                      </a:r>
                      <a:r>
                        <a:rPr lang="en-US" sz="2000" dirty="0" smtClean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 ransomware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30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212.61.180.100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Revived </a:t>
                      </a:r>
                      <a:r>
                        <a:rPr lang="en-US" sz="2000" dirty="0" err="1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PushDo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 botnet with DGA capability, to distribute </a:t>
                      </a:r>
                      <a:r>
                        <a:rPr lang="en-US" sz="2000" dirty="0" err="1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CryptoWall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 Ransomware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0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38.102.150.27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Conficker</a:t>
                      </a:r>
                      <a:endParaRPr lang="en-US" sz="200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0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46.101.184.102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charset="0"/>
                          <a:ea typeface="宋体" charset="-122"/>
                          <a:cs typeface="Times New Roman" charset="0"/>
                        </a:rPr>
                        <a:t>Conficker.B</a:t>
                      </a:r>
                      <a:endParaRPr lang="en-US" sz="20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8613" y="1690689"/>
            <a:ext cx="855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Old botnets (Kraken </a:t>
            </a:r>
            <a:r>
              <a:rPr lang="en-US" sz="2400" dirty="0"/>
              <a:t>and </a:t>
            </a:r>
            <a:r>
              <a:rPr lang="en-US" sz="2400" dirty="0" err="1" smtClean="0"/>
              <a:t>Conficker.C</a:t>
            </a:r>
            <a:r>
              <a:rPr lang="en-US" sz="2400" dirty="0" smtClean="0"/>
              <a:t>) are used for evaluation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 err="1" smtClean="0"/>
              <a:t>BotDigger</a:t>
            </a:r>
            <a:r>
              <a:rPr lang="en-US" sz="2400" dirty="0" smtClean="0"/>
              <a:t> detect other more recent botnets?</a:t>
            </a:r>
          </a:p>
        </p:txBody>
      </p:sp>
    </p:spTree>
    <p:extLst>
      <p:ext uri="{BB962C8B-B14F-4D97-AF65-F5344CB8AC3E}">
        <p14:creationId xmlns:p14="http://schemas.microsoft.com/office/powerpoint/2010/main" val="15647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7723" y="512061"/>
            <a:ext cx="4783584" cy="760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latin typeface="Arial"/>
                <a:cs typeface="Arial"/>
              </a:rPr>
              <a:t>Botnets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941" y="1405917"/>
            <a:ext cx="8267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/>
                <a:cs typeface="Arial"/>
              </a:rPr>
              <a:t>Botnets</a:t>
            </a:r>
            <a:r>
              <a:rPr lang="zh-CN" altLang="en-US" sz="2400" dirty="0">
                <a:latin typeface="Arial"/>
                <a:cs typeface="Arial"/>
              </a:rPr>
              <a:t> </a:t>
            </a:r>
            <a:r>
              <a:rPr lang="en-US" altLang="zh-CN" sz="2400" dirty="0">
                <a:latin typeface="Arial"/>
                <a:cs typeface="Arial"/>
              </a:rPr>
              <a:t>c</a:t>
            </a:r>
            <a:r>
              <a:rPr lang="en-US" sz="2200" dirty="0">
                <a:latin typeface="Arial"/>
                <a:cs typeface="Arial"/>
              </a:rPr>
              <a:t>an be used to perform many attacks:</a:t>
            </a: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altLang="zh-CN" sz="2400" dirty="0" smtClean="0">
              <a:latin typeface="Arial"/>
              <a:cs typeface="Arial"/>
            </a:endParaRPr>
          </a:p>
          <a:p>
            <a:endParaRPr lang="en-US" altLang="zh-CN" sz="2400" dirty="0">
              <a:latin typeface="Arial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latin typeface="Arial"/>
                <a:cs typeface="Arial"/>
              </a:rPr>
              <a:t>Monetary losses: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dirty="0" smtClean="0">
                <a:latin typeface="Arial"/>
                <a:cs typeface="Arial"/>
              </a:rPr>
              <a:t>FBI</a:t>
            </a:r>
            <a:r>
              <a:rPr lang="en-US" altLang="zh-CN" sz="2000" dirty="0">
                <a:latin typeface="Arial"/>
                <a:cs typeface="Arial"/>
              </a:rPr>
              <a:t>: “B</a:t>
            </a:r>
            <a:r>
              <a:rPr lang="en-US" sz="2000" dirty="0">
                <a:latin typeface="Arial"/>
                <a:cs typeface="Arial"/>
              </a:rPr>
              <a:t>otnets have caused over $9 billion in losses to U.S. victims and over $110 billion in losses globally</a:t>
            </a:r>
            <a:r>
              <a:rPr lang="en-US" sz="2000" dirty="0" smtClean="0">
                <a:latin typeface="Arial"/>
                <a:cs typeface="Arial"/>
              </a:rPr>
              <a:t>.”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U.S</a:t>
            </a:r>
            <a:r>
              <a:rPr lang="en-US" sz="2000" dirty="0">
                <a:latin typeface="Arial"/>
                <a:cs typeface="Arial"/>
              </a:rPr>
              <a:t>. Justice Department: “Botnet </a:t>
            </a:r>
            <a:r>
              <a:rPr lang="en-US" sz="2000" dirty="0" err="1">
                <a:latin typeface="Arial"/>
                <a:cs typeface="Arial"/>
              </a:rPr>
              <a:t>Gameover</a:t>
            </a:r>
            <a:r>
              <a:rPr lang="en-US" sz="2000" dirty="0">
                <a:latin typeface="Arial"/>
                <a:cs typeface="Arial"/>
              </a:rPr>
              <a:t> Zeus is responsible for more than $100 million in losses”</a:t>
            </a:r>
          </a:p>
          <a:p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1083007" y="2137929"/>
          <a:ext cx="60960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8792"/>
                <a:gridCol w="4427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Attack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Botnets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Spam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Conficker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Kraken 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DDoS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BlackEnergy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MrBlack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Click Fraud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ZeroAccess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Chameleon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Ransomware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Vundo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Gameover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ZeuS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Steal Data 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Sinowal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Alureon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81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499296" cy="1325563"/>
          </a:xfrm>
        </p:spPr>
        <p:txBody>
          <a:bodyPr/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Can </a:t>
            </a:r>
            <a:r>
              <a:rPr lang="en-US" sz="3200" dirty="0" err="1" smtClean="0">
                <a:latin typeface="Arial"/>
                <a:cs typeface="Arial"/>
              </a:rPr>
              <a:t>BotDigger</a:t>
            </a:r>
            <a:r>
              <a:rPr lang="en-US" sz="3200" dirty="0" smtClean="0">
                <a:latin typeface="Arial"/>
                <a:cs typeface="Arial"/>
              </a:rPr>
              <a:t> Detect </a:t>
            </a:r>
            <a:r>
              <a:rPr lang="en-US" sz="3200" dirty="0">
                <a:latin typeface="Arial"/>
                <a:cs typeface="Arial"/>
              </a:rPr>
              <a:t>New </a:t>
            </a:r>
            <a:r>
              <a:rPr lang="en-US" sz="3200" dirty="0" smtClean="0">
                <a:latin typeface="Arial"/>
                <a:cs typeface="Arial"/>
              </a:rPr>
              <a:t>C&amp;C Domains?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8613" y="1690689"/>
            <a:ext cx="85582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/>
              <a:t>CSU deployment: 3630 </a:t>
            </a:r>
            <a:r>
              <a:rPr lang="en-US" sz="2200" dirty="0"/>
              <a:t>C&amp;C </a:t>
            </a:r>
            <a:r>
              <a:rPr lang="en-US" sz="2200" dirty="0" smtClean="0"/>
              <a:t>domains were detected since December, 2016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We </a:t>
            </a:r>
            <a:r>
              <a:rPr lang="en-US" sz="2200" dirty="0" smtClean="0"/>
              <a:t>checked </a:t>
            </a:r>
            <a:r>
              <a:rPr lang="en-US" sz="2200" dirty="0"/>
              <a:t>all of these domains at </a:t>
            </a:r>
            <a:r>
              <a:rPr lang="en-US" sz="2200" dirty="0" err="1"/>
              <a:t>VirusTotal</a:t>
            </a:r>
            <a:r>
              <a:rPr lang="en-US" sz="2200" dirty="0"/>
              <a:t> via their Rest </a:t>
            </a:r>
            <a:r>
              <a:rPr lang="en-US" sz="2200" dirty="0" smtClean="0"/>
              <a:t>API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/>
              <a:t>2478 </a:t>
            </a:r>
            <a:r>
              <a:rPr lang="en-US" sz="2200" dirty="0" smtClean="0"/>
              <a:t>domains </a:t>
            </a:r>
            <a:r>
              <a:rPr lang="en-US" sz="2200" dirty="0"/>
              <a:t>are labeled as malicious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/>
              <a:t>1152 (</a:t>
            </a:r>
            <a:r>
              <a:rPr lang="en-US" sz="2200" dirty="0" smtClean="0">
                <a:solidFill>
                  <a:srgbClr val="FF0000"/>
                </a:solidFill>
              </a:rPr>
              <a:t>31.7%</a:t>
            </a:r>
            <a:r>
              <a:rPr lang="en-US" sz="2200" dirty="0" smtClean="0"/>
              <a:t>) out of </a:t>
            </a:r>
            <a:r>
              <a:rPr lang="en-US" sz="2200" dirty="0"/>
              <a:t>3630 </a:t>
            </a:r>
            <a:r>
              <a:rPr lang="en-US" sz="2200" dirty="0" smtClean="0"/>
              <a:t>domains are new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These domains are mapped </a:t>
            </a:r>
            <a:r>
              <a:rPr lang="en-US" sz="2000" dirty="0"/>
              <a:t>to the </a:t>
            </a:r>
            <a:r>
              <a:rPr lang="en-US" sz="2000" dirty="0" smtClean="0"/>
              <a:t>detected C&amp;C IPs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They are </a:t>
            </a:r>
            <a:r>
              <a:rPr lang="en-US" sz="2000" dirty="0"/>
              <a:t>random-looking and are very similar as the other labeled malicious 2478 </a:t>
            </a:r>
            <a:r>
              <a:rPr lang="en-US" sz="2000" dirty="0" smtClean="0"/>
              <a:t>domains</a:t>
            </a:r>
          </a:p>
        </p:txBody>
      </p:sp>
    </p:spTree>
    <p:extLst>
      <p:ext uri="{BB962C8B-B14F-4D97-AF65-F5344CB8AC3E}">
        <p14:creationId xmlns:p14="http://schemas.microsoft.com/office/powerpoint/2010/main" val="18830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>
                <a:latin typeface="Arial"/>
                <a:cs typeface="Arial"/>
              </a:rPr>
              <a:t>Can </a:t>
            </a:r>
            <a:r>
              <a:rPr lang="en-US" sz="3600" dirty="0" err="1">
                <a:latin typeface="Arial"/>
                <a:cs typeface="Arial"/>
              </a:rPr>
              <a:t>BotDigger</a:t>
            </a:r>
            <a:r>
              <a:rPr lang="en-US" sz="3600" dirty="0">
                <a:latin typeface="Arial"/>
                <a:cs typeface="Arial"/>
              </a:rPr>
              <a:t> Detect </a:t>
            </a:r>
            <a:r>
              <a:rPr lang="en-US" sz="3600">
                <a:latin typeface="Arial"/>
                <a:cs typeface="Arial"/>
              </a:rPr>
              <a:t>New </a:t>
            </a:r>
            <a:r>
              <a:rPr lang="en-US" sz="3600" smtClean="0">
                <a:latin typeface="Arial"/>
                <a:cs typeface="Arial"/>
              </a:rPr>
              <a:t>Botnets?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411" y="1893946"/>
            <a:ext cx="3661667" cy="25853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www.</a:t>
            </a:r>
            <a:r>
              <a:rPr lang="en-US" dirty="0" err="1">
                <a:solidFill>
                  <a:srgbClr val="FF0000"/>
                </a:solidFill>
              </a:rPr>
              <a:t>llouis</a:t>
            </a:r>
            <a:r>
              <a:rPr lang="en-US" dirty="0" err="1"/>
              <a:t>vuittonoutlet.org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www.iulouisvuittonoutlet.org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www.coachoutlets</a:t>
            </a:r>
            <a:r>
              <a:rPr lang="en-US" dirty="0" err="1">
                <a:solidFill>
                  <a:srgbClr val="FF0000"/>
                </a:solidFill>
              </a:rPr>
              <a:t>storee</a:t>
            </a:r>
            <a:r>
              <a:rPr lang="en-US" dirty="0" err="1"/>
              <a:t>.com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www.i</a:t>
            </a:r>
            <a:r>
              <a:rPr lang="en-US" dirty="0" err="1">
                <a:solidFill>
                  <a:srgbClr val="FF0000"/>
                </a:solidFill>
              </a:rPr>
              <a:t>llouis</a:t>
            </a:r>
            <a:r>
              <a:rPr lang="en-US" dirty="0" err="1"/>
              <a:t>vuittonoutlet.com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www.coach</a:t>
            </a:r>
            <a:r>
              <a:rPr lang="en-US" dirty="0" err="1">
                <a:solidFill>
                  <a:srgbClr val="FF0000"/>
                </a:solidFill>
              </a:rPr>
              <a:t>factorys</a:t>
            </a:r>
            <a:r>
              <a:rPr lang="en-US" dirty="0" err="1"/>
              <a:t>outlets.net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www.colvlouisvuittonoutlet.net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www.</a:t>
            </a:r>
            <a:r>
              <a:rPr lang="en-US" dirty="0" err="1">
                <a:solidFill>
                  <a:srgbClr val="FF0000"/>
                </a:solidFill>
              </a:rPr>
              <a:t>coachh</a:t>
            </a:r>
            <a:r>
              <a:rPr lang="en-US" dirty="0" err="1"/>
              <a:t>outlet.com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www.coachfactoryonlines.net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www.coachfactorystore</a:t>
            </a:r>
            <a:r>
              <a:rPr lang="en-US" dirty="0" err="1">
                <a:solidFill>
                  <a:srgbClr val="FF0000"/>
                </a:solidFill>
              </a:rPr>
              <a:t>outlete</a:t>
            </a:r>
            <a:r>
              <a:rPr lang="en-US" dirty="0" err="1"/>
              <a:t>.org</a:t>
            </a:r>
            <a:r>
              <a:rPr lang="en-US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2625" y="1799391"/>
            <a:ext cx="3885261" cy="280968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23814" y="1862814"/>
            <a:ext cx="3445555" cy="68099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7850" y="4626959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NXDomains</a:t>
            </a:r>
            <a:r>
              <a:rPr lang="en-US" b="1" dirty="0" smtClean="0">
                <a:solidFill>
                  <a:srgbClr val="000000"/>
                </a:solidFill>
              </a:rPr>
              <a:t> queried by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 a labeled host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328" y="1977703"/>
            <a:ext cx="332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www.golvlouisvuittonbags.com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017886" y="2039614"/>
            <a:ext cx="1371600" cy="301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44" y="5214104"/>
            <a:ext cx="7951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BotDigger</a:t>
            </a:r>
            <a:r>
              <a:rPr lang="en-US" sz="2200" dirty="0" smtClean="0"/>
              <a:t> is capable </a:t>
            </a:r>
            <a:r>
              <a:rPr lang="en-US" sz="2200" dirty="0"/>
              <a:t>of detecting hosts whose queried domains are generated from </a:t>
            </a:r>
            <a:r>
              <a:rPr lang="en-US" sz="2200" dirty="0">
                <a:solidFill>
                  <a:srgbClr val="FF0000"/>
                </a:solidFill>
              </a:rPr>
              <a:t>a set of dictionary </a:t>
            </a:r>
            <a:r>
              <a:rPr lang="en-US" sz="2200" dirty="0" smtClean="0">
                <a:solidFill>
                  <a:srgbClr val="FF0000"/>
                </a:solidFill>
              </a:rPr>
              <a:t>words</a:t>
            </a:r>
            <a:r>
              <a:rPr lang="en-US" sz="2200" dirty="0" smtClean="0"/>
              <a:t>, which can be used by future smart botnets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00789" y="2901990"/>
            <a:ext cx="479487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Observations: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domains are composed of a </a:t>
            </a:r>
          </a:p>
          <a:p>
            <a:r>
              <a:rPr lang="en-US" sz="2200" dirty="0" smtClean="0"/>
              <a:t>set of dictionary words: </a:t>
            </a:r>
            <a:r>
              <a:rPr lang="en-US" sz="2200" dirty="0" err="1" smtClean="0"/>
              <a:t>louis</a:t>
            </a:r>
            <a:r>
              <a:rPr lang="en-US" sz="2200" dirty="0" smtClean="0"/>
              <a:t>, </a:t>
            </a:r>
            <a:r>
              <a:rPr lang="en-US" sz="2200" dirty="0" err="1" smtClean="0"/>
              <a:t>vuitton</a:t>
            </a:r>
            <a:r>
              <a:rPr lang="en-US" sz="2200" dirty="0" smtClean="0"/>
              <a:t>, </a:t>
            </a:r>
          </a:p>
          <a:p>
            <a:r>
              <a:rPr lang="en-US" sz="2200" dirty="0" smtClean="0"/>
              <a:t>coach, outlet, factory, store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Many domain contain typos</a:t>
            </a:r>
          </a:p>
          <a:p>
            <a:r>
              <a:rPr lang="en-US" sz="2200" dirty="0" smtClean="0"/>
              <a:t>(e.g., </a:t>
            </a:r>
            <a:r>
              <a:rPr lang="en-US" sz="2200" dirty="0" err="1" smtClean="0"/>
              <a:t>coachh</a:t>
            </a:r>
            <a:r>
              <a:rPr lang="en-US" sz="2200" dirty="0" smtClean="0"/>
              <a:t>, </a:t>
            </a:r>
            <a:r>
              <a:rPr lang="en-US" sz="2200" dirty="0" err="1" smtClean="0"/>
              <a:t>outlete</a:t>
            </a:r>
            <a:r>
              <a:rPr lang="en-US" sz="2200" dirty="0" smtClean="0"/>
              <a:t>, </a:t>
            </a:r>
            <a:r>
              <a:rPr lang="en-US" sz="2200" dirty="0" err="1" smtClean="0"/>
              <a:t>storee</a:t>
            </a:r>
            <a:r>
              <a:rPr lang="en-US" sz="2200" dirty="0" smtClean="0"/>
              <a:t>,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False Positives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6155" y="1459856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97.74.215.52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0437" y="2613544"/>
            <a:ext cx="88431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www.grandtetoncabins.com,yellowstonecabins.net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southyellowstonelodging.com,grandtetoncabins.com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www.yellowstonecabins.net,www.southyellowstonecabins.com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yellowstonelodging.ws,duboiswyoming.net</a:t>
            </a:r>
            <a:r>
              <a:rPr lang="en-US" sz="2000" dirty="0" smtClean="0"/>
              <a:t>, </a:t>
            </a:r>
            <a:r>
              <a:rPr lang="en-US" sz="2000" dirty="0" err="1" smtClean="0"/>
              <a:t>www.duboiswyoming.net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www.yellowstonebedandbreakfast.com,wyomingbedandbreakfast.org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/>
              <a:t>www.yellowstonecabinrentals.com,www.yellowstonenationalparklodging.org,</a:t>
            </a:r>
          </a:p>
          <a:p>
            <a:pPr algn="ctr"/>
            <a:r>
              <a:rPr lang="en-US" sz="2000" dirty="0" err="1" smtClean="0"/>
              <a:t>www.yellowstoneparklodging.org,yellowstonebedandbreakfast.com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yellowstoneparkreservations.org,yellowstonevacationhomes.org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wyomingbedandbreakfast.net,yellowstoneparklodging.org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/>
              <a:t>www.yellowstonereservations.org,www.southyellowstonelodging.com,</a:t>
            </a:r>
          </a:p>
          <a:p>
            <a:pPr algn="ctr"/>
            <a:r>
              <a:rPr lang="en-US" sz="2000" dirty="0" err="1" smtClean="0"/>
              <a:t>www.wyomingbedandbreakfast.org,yellowstonereservations.org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err="1" smtClean="0"/>
              <a:t>southyellowstonecabins.com,www.wyomingcabins.org</a:t>
            </a:r>
            <a:r>
              <a:rPr lang="en-US" sz="2000" dirty="0" smtClean="0"/>
              <a:t>,</a:t>
            </a:r>
          </a:p>
        </p:txBody>
      </p:sp>
      <p:sp>
        <p:nvSpPr>
          <p:cNvPr id="5" name="Down Arrow 4"/>
          <p:cNvSpPr/>
          <p:nvPr/>
        </p:nvSpPr>
        <p:spPr>
          <a:xfrm rot="-2700000">
            <a:off x="5000625" y="1824619"/>
            <a:ext cx="257175" cy="88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700000">
            <a:off x="3647375" y="1824620"/>
            <a:ext cx="257175" cy="88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Future Work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0" y="1690689"/>
            <a:ext cx="7886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Reduce false positives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Deploy </a:t>
            </a:r>
            <a:r>
              <a:rPr lang="en-US" sz="2400" dirty="0" err="1" smtClean="0"/>
              <a:t>BotDigger</a:t>
            </a:r>
            <a:r>
              <a:rPr lang="en-US" sz="2400" dirty="0" smtClean="0"/>
              <a:t> at more enterprises and universities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Continue sharing the bot lists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Build a platform for information sharing (e.g., C&amp;C domains and IPs)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Research and Education Networking Information Sharing and Analysis Center (REN-ISAC)</a:t>
            </a: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Support more </a:t>
            </a:r>
            <a:r>
              <a:rPr lang="en-US" sz="2400" dirty="0"/>
              <a:t>formats (e.g., </a:t>
            </a:r>
            <a:r>
              <a:rPr lang="en-US" sz="2400" dirty="0" err="1"/>
              <a:t>dns.log</a:t>
            </a:r>
            <a:r>
              <a:rPr lang="en-US" sz="2400" dirty="0"/>
              <a:t>)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650" y="94950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BotDigger</a:t>
            </a:r>
            <a:r>
              <a:rPr lang="en-US" sz="2800" dirty="0" smtClean="0"/>
              <a:t> is available at GitHub: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https://</a:t>
            </a:r>
            <a:r>
              <a:rPr lang="en-US" sz="2800" dirty="0" err="1" smtClean="0">
                <a:latin typeface="Arial"/>
                <a:cs typeface="Arial"/>
              </a:rPr>
              <a:t>github.com</a:t>
            </a:r>
            <a:r>
              <a:rPr lang="en-US" sz="2800" dirty="0" smtClean="0">
                <a:latin typeface="Arial"/>
                <a:cs typeface="Arial"/>
              </a:rPr>
              <a:t>/hanzhang0116/</a:t>
            </a:r>
            <a:r>
              <a:rPr lang="en-US" sz="2800" dirty="0" err="1" smtClean="0">
                <a:latin typeface="Arial"/>
                <a:cs typeface="Arial"/>
              </a:rPr>
              <a:t>BotDigger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438" y="4709187"/>
            <a:ext cx="84328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8038" y="3028220"/>
            <a:ext cx="3579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latin typeface="Arial"/>
                <a:cs typeface="Arial"/>
                <a:hlinkClick r:id="rId2"/>
              </a:rPr>
              <a:t>hzhang@salesforce.com</a:t>
            </a:r>
            <a:endParaRPr lang="en-US" sz="2400" dirty="0" smtClean="0">
              <a:latin typeface="Arial"/>
              <a:cs typeface="Arial"/>
            </a:endParaRPr>
          </a:p>
          <a:p>
            <a:pPr marL="0" lvl="1"/>
            <a:r>
              <a:rPr lang="en-US" sz="2400" dirty="0" smtClean="0">
                <a:latin typeface="Arial"/>
                <a:cs typeface="Arial"/>
                <a:hlinkClick r:id="rId3"/>
              </a:rPr>
              <a:t>calvin@isi.edu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5350" y="62309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100" y="2569497"/>
            <a:ext cx="7715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Sharing bot lists captured from multiple networks: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31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7723" y="512061"/>
            <a:ext cx="4783584" cy="760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dirty="0" smtClean="0">
                <a:latin typeface="Arial"/>
                <a:cs typeface="Arial"/>
              </a:rPr>
              <a:t>Botnets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358220" y="3472152"/>
            <a:ext cx="1850514" cy="1130127"/>
          </a:xfrm>
          <a:prstGeom prst="cloud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420836" y="3017116"/>
            <a:ext cx="2006115" cy="1126857"/>
          </a:xfrm>
          <a:prstGeom prst="cloud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787552" y="4440433"/>
            <a:ext cx="2015786" cy="1002209"/>
          </a:xfrm>
          <a:prstGeom prst="cloud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2342" y="3237510"/>
            <a:ext cx="132643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Enterprise</a:t>
            </a:r>
          </a:p>
          <a:p>
            <a:pPr algn="ctr"/>
            <a:r>
              <a:rPr lang="en-US" b="1" dirty="0" smtClean="0"/>
              <a:t>Network 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01988" y="4627679"/>
            <a:ext cx="132643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Enterprise</a:t>
            </a:r>
          </a:p>
          <a:p>
            <a:pPr algn="ctr"/>
            <a:r>
              <a:rPr lang="en-US" b="1" dirty="0"/>
              <a:t>Network </a:t>
            </a:r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04906" y="3677631"/>
            <a:ext cx="1005403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Public</a:t>
            </a:r>
          </a:p>
          <a:p>
            <a:pPr algn="ctr"/>
            <a:r>
              <a:rPr lang="en-US" b="1" dirty="0" smtClean="0"/>
              <a:t>Internet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17728" y="4216935"/>
            <a:ext cx="804642" cy="172248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1566" y="3555929"/>
            <a:ext cx="479270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14148" y="3969133"/>
            <a:ext cx="566091" cy="503202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52896" y="5002278"/>
            <a:ext cx="716548" cy="271732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68886" y="4486054"/>
            <a:ext cx="0" cy="619273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87552" y="5377307"/>
            <a:ext cx="601573" cy="347064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67108" y="4475944"/>
            <a:ext cx="365760" cy="65334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28635" y="5323374"/>
            <a:ext cx="365760" cy="369314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65238" y="4180909"/>
            <a:ext cx="645615" cy="519048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89124" y="3438630"/>
            <a:ext cx="2052622" cy="427068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71260" y="4874191"/>
            <a:ext cx="58341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1728" y="5667759"/>
            <a:ext cx="58341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6167" y="5703786"/>
            <a:ext cx="58341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153" y="4897513"/>
            <a:ext cx="58341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169935" y="3438630"/>
            <a:ext cx="752435" cy="401517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941" y="1405917"/>
            <a:ext cx="826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A set of </a:t>
            </a:r>
            <a:r>
              <a:rPr lang="en-US" sz="2200" b="1" i="1" dirty="0" smtClean="0"/>
              <a:t>infected</a:t>
            </a:r>
            <a:r>
              <a:rPr lang="en-US" sz="2200" dirty="0" smtClean="0"/>
              <a:t> computers (bots), following the same commands from bot master via command &amp; control (C&amp;C) channels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7643585" y="3744824"/>
            <a:ext cx="151836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Bot Master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8" name="Picture 27" descr="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68" y="2823062"/>
            <a:ext cx="1014625" cy="1014625"/>
          </a:xfrm>
          <a:prstGeom prst="rect">
            <a:avLst/>
          </a:prstGeom>
          <a:effectLst/>
        </p:spPr>
      </p:pic>
      <p:pic>
        <p:nvPicPr>
          <p:cNvPr id="29" name="Picture 28" descr="icon-computer-2.ic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1" y="3253555"/>
            <a:ext cx="613626" cy="613626"/>
          </a:xfrm>
          <a:prstGeom prst="rect">
            <a:avLst/>
          </a:prstGeom>
          <a:effectLst/>
        </p:spPr>
      </p:pic>
      <p:pic>
        <p:nvPicPr>
          <p:cNvPr id="30" name="Picture 29" descr="icon-computer-2.ic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9" y="4352465"/>
            <a:ext cx="613626" cy="613626"/>
          </a:xfrm>
          <a:prstGeom prst="rect">
            <a:avLst/>
          </a:prstGeom>
          <a:effectLst/>
        </p:spPr>
      </p:pic>
      <p:pic>
        <p:nvPicPr>
          <p:cNvPr id="31" name="Picture 30" descr="icon-computer-2.ic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70" y="5135829"/>
            <a:ext cx="613626" cy="613626"/>
          </a:xfrm>
          <a:prstGeom prst="rect">
            <a:avLst/>
          </a:prstGeom>
          <a:effectLst/>
        </p:spPr>
      </p:pic>
      <p:pic>
        <p:nvPicPr>
          <p:cNvPr id="32" name="Picture 31" descr="icon-computer-2.ic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02" y="5724371"/>
            <a:ext cx="613626" cy="613626"/>
          </a:xfrm>
          <a:prstGeom prst="rect">
            <a:avLst/>
          </a:prstGeom>
          <a:effectLst/>
        </p:spPr>
      </p:pic>
      <p:pic>
        <p:nvPicPr>
          <p:cNvPr id="33" name="Picture 32" descr="icon-computer-2.ic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07" y="5571336"/>
            <a:ext cx="613626" cy="613626"/>
          </a:xfrm>
          <a:prstGeom prst="rect">
            <a:avLst/>
          </a:prstGeom>
          <a:effectLst/>
        </p:spPr>
      </p:pic>
      <p:pic>
        <p:nvPicPr>
          <p:cNvPr id="34" name="Picture 33" descr="icon-computer-2.ic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5110745"/>
            <a:ext cx="613626" cy="613626"/>
          </a:xfrm>
          <a:prstGeom prst="rect">
            <a:avLst/>
          </a:prstGeom>
          <a:effectLst/>
        </p:spPr>
      </p:pic>
      <p:pic>
        <p:nvPicPr>
          <p:cNvPr id="35" name="Picture 34" descr="icon-computer-2.ic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09" y="5110745"/>
            <a:ext cx="613626" cy="613626"/>
          </a:xfrm>
          <a:prstGeom prst="rect">
            <a:avLst/>
          </a:prstGeom>
          <a:effectLst/>
        </p:spPr>
      </p:pic>
      <p:pic>
        <p:nvPicPr>
          <p:cNvPr id="36" name="Picture 35" descr="icon-computer-2.ic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70" y="4331987"/>
            <a:ext cx="613626" cy="613626"/>
          </a:xfrm>
          <a:prstGeom prst="rect">
            <a:avLst/>
          </a:prstGeom>
          <a:effectLst/>
        </p:spPr>
      </p:pic>
      <p:sp>
        <p:nvSpPr>
          <p:cNvPr id="37" name="TextBox 36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06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416061" y="600559"/>
            <a:ext cx="8481060" cy="77780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Traditional HTTP-based Botnets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526" y="4595477"/>
            <a:ext cx="905677" cy="808640"/>
          </a:xfrm>
          <a:prstGeom prst="rect">
            <a:avLst/>
          </a:prstGeom>
          <a:effectLst/>
        </p:spPr>
      </p:pic>
      <p:graphicFrame>
        <p:nvGraphicFramePr>
          <p:cNvPr id="10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06540"/>
              </p:ext>
            </p:extLst>
          </p:nvPr>
        </p:nvGraphicFramePr>
        <p:xfrm>
          <a:off x="6815414" y="2850034"/>
          <a:ext cx="7889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9" name="Visio" r:id="rId4" imgW="1428750" imgH="1885950" progId="Visio.Drawing.11">
                  <p:embed/>
                </p:oleObj>
              </mc:Choice>
              <mc:Fallback>
                <p:oleObj name="Visio" r:id="rId4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414" y="2850034"/>
                        <a:ext cx="78898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397068" y="2459415"/>
            <a:ext cx="173719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DNS Server</a:t>
            </a:r>
            <a:endParaRPr lang="en-US" sz="2200" b="1" dirty="0"/>
          </a:p>
        </p:txBody>
      </p:sp>
      <p:sp>
        <p:nvSpPr>
          <p:cNvPr id="107" name="Right Arrow 106"/>
          <p:cNvSpPr/>
          <p:nvPr/>
        </p:nvSpPr>
        <p:spPr>
          <a:xfrm rot="19755520" flipV="1">
            <a:off x="4521727" y="4048289"/>
            <a:ext cx="2359152" cy="1208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 rot="19770367">
            <a:off x="4310676" y="3746610"/>
            <a:ext cx="261602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IP for </a:t>
            </a:r>
            <a:r>
              <a:rPr lang="en-US" sz="1600" dirty="0" err="1" smtClean="0"/>
              <a:t>www.commands.com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109" name="Right Arrow 108"/>
          <p:cNvSpPr/>
          <p:nvPr/>
        </p:nvSpPr>
        <p:spPr>
          <a:xfrm rot="8940000" flipV="1">
            <a:off x="4568693" y="4183177"/>
            <a:ext cx="2395013" cy="1310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 rot="19770367">
            <a:off x="5619542" y="4160460"/>
            <a:ext cx="74301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1.2.3.4</a:t>
            </a:r>
            <a:endParaRPr lang="en-US" sz="1600" dirty="0"/>
          </a:p>
        </p:txBody>
      </p:sp>
      <p:pic>
        <p:nvPicPr>
          <p:cNvPr id="111" name="Picture 110" descr="evi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77" y="4390729"/>
            <a:ext cx="1297147" cy="1224147"/>
          </a:xfrm>
          <a:prstGeom prst="rect">
            <a:avLst/>
          </a:prstGeom>
          <a:effectLst/>
        </p:spPr>
      </p:pic>
      <p:sp>
        <p:nvSpPr>
          <p:cNvPr id="112" name="Rounded Rectangular Callout 111"/>
          <p:cNvSpPr/>
          <p:nvPr/>
        </p:nvSpPr>
        <p:spPr>
          <a:xfrm>
            <a:off x="1408496" y="5033697"/>
            <a:ext cx="2338774" cy="778803"/>
          </a:xfrm>
          <a:prstGeom prst="wedgeRoundRectCallout">
            <a:avLst>
              <a:gd name="adj1" fmla="val 62220"/>
              <a:gd name="adj2" fmla="val -37917"/>
              <a:gd name="adj3" fmla="val 16667"/>
            </a:avLst>
          </a:prstGeom>
          <a:solidFill>
            <a:srgbClr val="69C0F0"/>
          </a:solidFill>
          <a:ln>
            <a:solidFill>
              <a:srgbClr val="69C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470740" y="5133921"/>
            <a:ext cx="2148946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Hardcoded C&amp;C server:</a:t>
            </a:r>
          </a:p>
          <a:p>
            <a:r>
              <a:rPr lang="en-US" sz="1600" dirty="0" err="1" smtClean="0"/>
              <a:t>www.commands.com</a:t>
            </a:r>
            <a:endParaRPr lang="en-US" sz="1600" dirty="0" smtClean="0"/>
          </a:p>
        </p:txBody>
      </p:sp>
      <p:sp>
        <p:nvSpPr>
          <p:cNvPr id="114" name="TextBox 113"/>
          <p:cNvSpPr txBox="1"/>
          <p:nvPr/>
        </p:nvSpPr>
        <p:spPr>
          <a:xfrm>
            <a:off x="4023407" y="5338446"/>
            <a:ext cx="54387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58670" y="1747073"/>
            <a:ext cx="5622052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Rendezvous with a C&amp;C domain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C&amp;C domain was hardcoded in binary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C&amp;C domain can be extracted </a:t>
            </a:r>
          </a:p>
          <a:p>
            <a:r>
              <a:rPr lang="en-US" sz="2400" dirty="0" smtClean="0"/>
              <a:t>and blacklisted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607758" y="5048120"/>
            <a:ext cx="240893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sends packets to 1.2.3.4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6838779" y="5614876"/>
            <a:ext cx="1642559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C&amp;C server</a:t>
            </a:r>
            <a:endParaRPr lang="en-US" sz="2200" dirty="0"/>
          </a:p>
        </p:txBody>
      </p:sp>
      <p:sp>
        <p:nvSpPr>
          <p:cNvPr id="118" name="Right Arrow 117"/>
          <p:cNvSpPr/>
          <p:nvPr/>
        </p:nvSpPr>
        <p:spPr>
          <a:xfrm flipV="1">
            <a:off x="4751147" y="4939260"/>
            <a:ext cx="2255817" cy="1208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38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88" y="690405"/>
            <a:ext cx="7543800" cy="87413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Advanced Botnets - DGA Botnets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780" y="4446875"/>
            <a:ext cx="905677" cy="808640"/>
          </a:xfrm>
          <a:prstGeom prst="rect">
            <a:avLst/>
          </a:prstGeom>
          <a:effectLst/>
        </p:spPr>
      </p:pic>
      <p:graphicFrame>
        <p:nvGraphicFramePr>
          <p:cNvPr id="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72170"/>
              </p:ext>
            </p:extLst>
          </p:nvPr>
        </p:nvGraphicFramePr>
        <p:xfrm>
          <a:off x="6503621" y="2643517"/>
          <a:ext cx="7889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3" name="Visio" r:id="rId4" imgW="1428750" imgH="1885950" progId="Visio.Drawing.11">
                  <p:embed/>
                </p:oleObj>
              </mc:Choice>
              <mc:Fallback>
                <p:oleObj name="Visio" r:id="rId4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621" y="2643517"/>
                        <a:ext cx="78898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6860" y="2230213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DNS Server</a:t>
            </a:r>
            <a:endParaRPr lang="en-US" sz="1600" b="1" dirty="0"/>
          </a:p>
        </p:txBody>
      </p:sp>
      <p:sp>
        <p:nvSpPr>
          <p:cNvPr id="6" name="Right Arrow 5"/>
          <p:cNvSpPr/>
          <p:nvPr/>
        </p:nvSpPr>
        <p:spPr>
          <a:xfrm rot="19755520" flipV="1">
            <a:off x="4181390" y="3829845"/>
            <a:ext cx="2359152" cy="1645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770367">
            <a:off x="4390544" y="3572592"/>
            <a:ext cx="163807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IP for </a:t>
            </a:r>
            <a:r>
              <a:rPr lang="en-US" dirty="0" err="1" smtClean="0"/>
              <a:t>jlrjldt.tw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8940000" flipV="1">
            <a:off x="4267537" y="3999763"/>
            <a:ext cx="2359152" cy="1645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9770367">
            <a:off x="5106480" y="4021749"/>
            <a:ext cx="105670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Not Exist</a:t>
            </a:r>
            <a:endParaRPr lang="en-US" dirty="0"/>
          </a:p>
        </p:txBody>
      </p:sp>
      <p:pic>
        <p:nvPicPr>
          <p:cNvPr id="10" name="Picture 9" descr="evi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64" y="4241511"/>
            <a:ext cx="1297147" cy="1224147"/>
          </a:xfrm>
          <a:prstGeom prst="rect">
            <a:avLst/>
          </a:prstGeom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1507447" y="3125890"/>
            <a:ext cx="1693327" cy="2651802"/>
          </a:xfrm>
          <a:prstGeom prst="wedgeRoundRectCallout">
            <a:avLst>
              <a:gd name="adj1" fmla="val 69345"/>
              <a:gd name="adj2" fmla="val 8698"/>
              <a:gd name="adj3" fmla="val 16667"/>
            </a:avLst>
          </a:prstGeom>
          <a:solidFill>
            <a:srgbClr val="69C0F0"/>
          </a:solidFill>
          <a:ln>
            <a:solidFill>
              <a:srgbClr val="69C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6278" y="3175521"/>
            <a:ext cx="1495121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DGA domains</a:t>
            </a:r>
          </a:p>
          <a:p>
            <a:r>
              <a:rPr lang="en-US" sz="1600" dirty="0" err="1"/>
              <a:t>jlrjldt.tw</a:t>
            </a:r>
            <a:endParaRPr lang="en-US" sz="1600" dirty="0"/>
          </a:p>
          <a:p>
            <a:r>
              <a:rPr lang="en-US" sz="1600" dirty="0" err="1"/>
              <a:t>faltmzlss.be</a:t>
            </a:r>
            <a:endParaRPr lang="en-US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hshpvi.co.vi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 err="1"/>
              <a:t>ltlq.to</a:t>
            </a:r>
            <a:endParaRPr lang="en-US" sz="1600" dirty="0"/>
          </a:p>
          <a:p>
            <a:r>
              <a:rPr lang="en-US" sz="1600" dirty="0" err="1"/>
              <a:t>bfxovk.us</a:t>
            </a:r>
            <a:endParaRPr lang="en-US" sz="1600" dirty="0"/>
          </a:p>
          <a:p>
            <a:r>
              <a:rPr lang="en-US" sz="1600" dirty="0" err="1"/>
              <a:t>zrozexae.fr</a:t>
            </a:r>
            <a:endParaRPr lang="en-US" sz="1600" dirty="0"/>
          </a:p>
          <a:p>
            <a:r>
              <a:rPr lang="en-US" sz="1600" dirty="0" err="1"/>
              <a:t>duohkfes.ch</a:t>
            </a:r>
            <a:endParaRPr lang="en-US" sz="1600" dirty="0"/>
          </a:p>
          <a:p>
            <a:r>
              <a:rPr lang="en-US" sz="1600" dirty="0" err="1"/>
              <a:t>sobsgmob.sk</a:t>
            </a:r>
            <a:endParaRPr lang="en-US" sz="1600" dirty="0"/>
          </a:p>
          <a:p>
            <a:r>
              <a:rPr lang="en-US" sz="1600" dirty="0" err="1"/>
              <a:t>tfxbpxi.com.hn</a:t>
            </a: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50661" y="5189844"/>
            <a:ext cx="54387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288" y="1796852"/>
            <a:ext cx="50685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Generate C&amp;C domains dynamically based on </a:t>
            </a:r>
            <a:r>
              <a:rPr lang="en-US" sz="2000" i="1" dirty="0"/>
              <a:t>Domain Generation Algorithm </a:t>
            </a:r>
            <a:r>
              <a:rPr lang="en-US" sz="2000" dirty="0"/>
              <a:t>(DGA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33863" y="5408359"/>
            <a:ext cx="124178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C&amp;C server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9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26" y="700679"/>
            <a:ext cx="7543800" cy="87413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Advanced Botnets - DGA Botnets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780" y="4446875"/>
            <a:ext cx="905677" cy="808640"/>
          </a:xfrm>
          <a:prstGeom prst="rect">
            <a:avLst/>
          </a:prstGeom>
          <a:effectLst/>
        </p:spPr>
      </p:pic>
      <p:graphicFrame>
        <p:nvGraphicFramePr>
          <p:cNvPr id="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13642"/>
              </p:ext>
            </p:extLst>
          </p:nvPr>
        </p:nvGraphicFramePr>
        <p:xfrm>
          <a:off x="6503621" y="2643517"/>
          <a:ext cx="7889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7" name="Visio" r:id="rId4" imgW="1428750" imgH="1885950" progId="Visio.Drawing.11">
                  <p:embed/>
                </p:oleObj>
              </mc:Choice>
              <mc:Fallback>
                <p:oleObj name="Visio" r:id="rId4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621" y="2643517"/>
                        <a:ext cx="78898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6860" y="2230213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DNS Server</a:t>
            </a:r>
            <a:endParaRPr lang="en-US" sz="1600" b="1" dirty="0"/>
          </a:p>
        </p:txBody>
      </p:sp>
      <p:sp>
        <p:nvSpPr>
          <p:cNvPr id="6" name="Right Arrow 5"/>
          <p:cNvSpPr/>
          <p:nvPr/>
        </p:nvSpPr>
        <p:spPr>
          <a:xfrm rot="19755520" flipV="1">
            <a:off x="4181390" y="3829845"/>
            <a:ext cx="2359152" cy="1645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770367">
            <a:off x="4138295" y="3572592"/>
            <a:ext cx="214257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IP for </a:t>
            </a:r>
            <a:r>
              <a:rPr lang="en-US" dirty="0" err="1" smtClean="0"/>
              <a:t>faltmzlss.be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8940000" flipV="1">
            <a:off x="4267537" y="3999763"/>
            <a:ext cx="2359152" cy="1645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9770367">
            <a:off x="5106480" y="4021749"/>
            <a:ext cx="105670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Not Exist</a:t>
            </a:r>
            <a:endParaRPr lang="en-US" dirty="0"/>
          </a:p>
        </p:txBody>
      </p:sp>
      <p:pic>
        <p:nvPicPr>
          <p:cNvPr id="10" name="Picture 9" descr="evi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64" y="4241511"/>
            <a:ext cx="1297147" cy="1224147"/>
          </a:xfrm>
          <a:prstGeom prst="rect">
            <a:avLst/>
          </a:prstGeom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1507447" y="3125890"/>
            <a:ext cx="1693327" cy="2651802"/>
          </a:xfrm>
          <a:prstGeom prst="wedgeRoundRectCallout">
            <a:avLst>
              <a:gd name="adj1" fmla="val 69345"/>
              <a:gd name="adj2" fmla="val 8698"/>
              <a:gd name="adj3" fmla="val 16667"/>
            </a:avLst>
          </a:prstGeom>
          <a:solidFill>
            <a:srgbClr val="69C0F0"/>
          </a:solidFill>
          <a:ln>
            <a:solidFill>
              <a:srgbClr val="69C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6278" y="3175521"/>
            <a:ext cx="1495121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DGA domains</a:t>
            </a:r>
          </a:p>
          <a:p>
            <a:r>
              <a:rPr lang="en-US" sz="1600" dirty="0" err="1"/>
              <a:t>jlrjldt.tw</a:t>
            </a:r>
            <a:endParaRPr lang="en-US" sz="1600" dirty="0"/>
          </a:p>
          <a:p>
            <a:r>
              <a:rPr lang="en-US" sz="1600" dirty="0" err="1"/>
              <a:t>faltmzlss.be</a:t>
            </a:r>
            <a:endParaRPr lang="en-US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hshpvi.co.vi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 err="1"/>
              <a:t>ltlq.to</a:t>
            </a:r>
            <a:endParaRPr lang="en-US" sz="1600" dirty="0"/>
          </a:p>
          <a:p>
            <a:r>
              <a:rPr lang="en-US" sz="1600" dirty="0" err="1"/>
              <a:t>bfxovk.us</a:t>
            </a:r>
            <a:endParaRPr lang="en-US" sz="1600" dirty="0"/>
          </a:p>
          <a:p>
            <a:r>
              <a:rPr lang="en-US" sz="1600" dirty="0" err="1"/>
              <a:t>zrozexae.fr</a:t>
            </a:r>
            <a:endParaRPr lang="en-US" sz="1600" dirty="0"/>
          </a:p>
          <a:p>
            <a:r>
              <a:rPr lang="en-US" sz="1600" dirty="0" err="1"/>
              <a:t>duohkfes.ch</a:t>
            </a:r>
            <a:endParaRPr lang="en-US" sz="1600" dirty="0"/>
          </a:p>
          <a:p>
            <a:r>
              <a:rPr lang="en-US" sz="1600" dirty="0" err="1"/>
              <a:t>sobsgmob.sk</a:t>
            </a:r>
            <a:endParaRPr lang="en-US" sz="1600" dirty="0"/>
          </a:p>
          <a:p>
            <a:r>
              <a:rPr lang="en-US" sz="1600" dirty="0" err="1"/>
              <a:t>tfxbpxi.com.hn</a:t>
            </a: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50661" y="5189844"/>
            <a:ext cx="54387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3863" y="5408359"/>
            <a:ext cx="124178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C&amp;C server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72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8288" y="703716"/>
            <a:ext cx="7543800" cy="87413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Advanced Botnets - DGA Botnets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780" y="4446875"/>
            <a:ext cx="905677" cy="808640"/>
          </a:xfrm>
          <a:prstGeom prst="rect">
            <a:avLst/>
          </a:prstGeom>
          <a:effectLst/>
        </p:spPr>
      </p:pic>
      <p:graphicFrame>
        <p:nvGraphicFramePr>
          <p:cNvPr id="1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68060"/>
              </p:ext>
            </p:extLst>
          </p:nvPr>
        </p:nvGraphicFramePr>
        <p:xfrm>
          <a:off x="6503621" y="2643517"/>
          <a:ext cx="7889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1" name="Visio" r:id="rId4" imgW="1428750" imgH="1885950" progId="Visio.Drawing.11">
                  <p:embed/>
                </p:oleObj>
              </mc:Choice>
              <mc:Fallback>
                <p:oleObj name="Visio" r:id="rId4" imgW="1428750" imgH="188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621" y="2643517"/>
                        <a:ext cx="78898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16860" y="2230213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DNS Server</a:t>
            </a:r>
            <a:endParaRPr lang="en-US" sz="1600" b="1" dirty="0"/>
          </a:p>
        </p:txBody>
      </p:sp>
      <p:sp>
        <p:nvSpPr>
          <p:cNvPr id="20" name="Right Arrow 19"/>
          <p:cNvSpPr/>
          <p:nvPr/>
        </p:nvSpPr>
        <p:spPr>
          <a:xfrm rot="19755520" flipV="1">
            <a:off x="4181390" y="3829845"/>
            <a:ext cx="2359152" cy="1645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9770367">
            <a:off x="4144707" y="3572592"/>
            <a:ext cx="212975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IP for </a:t>
            </a:r>
            <a:r>
              <a:rPr lang="en-US" dirty="0" err="1"/>
              <a:t>hshpvi.co.vi</a:t>
            </a:r>
            <a:r>
              <a:rPr lang="en-US" dirty="0"/>
              <a:t>?</a:t>
            </a:r>
          </a:p>
        </p:txBody>
      </p:sp>
      <p:sp>
        <p:nvSpPr>
          <p:cNvPr id="22" name="Right Arrow 21"/>
          <p:cNvSpPr/>
          <p:nvPr/>
        </p:nvSpPr>
        <p:spPr>
          <a:xfrm rot="8940000" flipV="1">
            <a:off x="4267537" y="3999763"/>
            <a:ext cx="2359152" cy="1645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9770367">
            <a:off x="5189837" y="4021749"/>
            <a:ext cx="88998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1.2.3.4</a:t>
            </a:r>
            <a:endParaRPr lang="en-US" dirty="0"/>
          </a:p>
        </p:txBody>
      </p:sp>
      <p:pic>
        <p:nvPicPr>
          <p:cNvPr id="24" name="Picture 23" descr="evi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64" y="4241511"/>
            <a:ext cx="1297147" cy="1224147"/>
          </a:xfrm>
          <a:prstGeom prst="rect">
            <a:avLst/>
          </a:prstGeom>
          <a:effectLst/>
        </p:spPr>
      </p:pic>
      <p:sp>
        <p:nvSpPr>
          <p:cNvPr id="25" name="Rounded Rectangular Callout 24"/>
          <p:cNvSpPr/>
          <p:nvPr/>
        </p:nvSpPr>
        <p:spPr>
          <a:xfrm>
            <a:off x="1507447" y="3125890"/>
            <a:ext cx="1693327" cy="2651802"/>
          </a:xfrm>
          <a:prstGeom prst="wedgeRoundRectCallout">
            <a:avLst>
              <a:gd name="adj1" fmla="val 69345"/>
              <a:gd name="adj2" fmla="val 8698"/>
              <a:gd name="adj3" fmla="val 16667"/>
            </a:avLst>
          </a:prstGeom>
          <a:solidFill>
            <a:srgbClr val="69C0F0"/>
          </a:solidFill>
          <a:ln>
            <a:solidFill>
              <a:srgbClr val="69C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26278" y="3175521"/>
            <a:ext cx="1495121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DGA domains</a:t>
            </a:r>
          </a:p>
          <a:p>
            <a:r>
              <a:rPr lang="en-US" sz="1600" dirty="0" err="1"/>
              <a:t>jlrjldt.tw</a:t>
            </a:r>
            <a:endParaRPr lang="en-US" sz="1600" dirty="0"/>
          </a:p>
          <a:p>
            <a:r>
              <a:rPr lang="en-US" sz="1600" dirty="0" err="1"/>
              <a:t>faltmzlss.be</a:t>
            </a:r>
            <a:endParaRPr lang="en-US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hshpvi.co.vi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 err="1"/>
              <a:t>ltlq.to</a:t>
            </a:r>
            <a:endParaRPr lang="en-US" sz="1600" dirty="0"/>
          </a:p>
          <a:p>
            <a:r>
              <a:rPr lang="en-US" sz="1600" dirty="0" err="1"/>
              <a:t>bfxovk.us</a:t>
            </a:r>
            <a:endParaRPr lang="en-US" sz="1600" dirty="0"/>
          </a:p>
          <a:p>
            <a:r>
              <a:rPr lang="en-US" sz="1600" dirty="0" err="1"/>
              <a:t>zrozexae.fr</a:t>
            </a:r>
            <a:endParaRPr lang="en-US" sz="1600" dirty="0"/>
          </a:p>
          <a:p>
            <a:r>
              <a:rPr lang="en-US" sz="1600" dirty="0" err="1"/>
              <a:t>duohkfes.ch</a:t>
            </a:r>
            <a:endParaRPr lang="en-US" sz="1600" dirty="0"/>
          </a:p>
          <a:p>
            <a:r>
              <a:rPr lang="en-US" sz="1600" dirty="0" err="1"/>
              <a:t>sobsgmob.sk</a:t>
            </a:r>
            <a:endParaRPr lang="en-US" sz="1600" dirty="0"/>
          </a:p>
          <a:p>
            <a:r>
              <a:rPr lang="en-US" sz="1600" dirty="0" err="1"/>
              <a:t>tfxbpxi.com.hn</a:t>
            </a:r>
            <a:endParaRPr lang="en-US" sz="16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550661" y="5189844"/>
            <a:ext cx="54387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3863" y="5408359"/>
            <a:ext cx="124178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C&amp;C server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93568" y="4987840"/>
            <a:ext cx="26869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sends packets to 1.2.3.4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flipV="1">
            <a:off x="4421328" y="4890164"/>
            <a:ext cx="2130229" cy="1645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74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999" y="2258496"/>
            <a:ext cx="60388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Arial"/>
                <a:cs typeface="Arial"/>
              </a:rPr>
              <a:t>Using DNS to Detect </a:t>
            </a:r>
            <a:endParaRPr lang="en-US" sz="4800" dirty="0" smtClean="0">
              <a:latin typeface="Arial"/>
              <a:cs typeface="Arial"/>
            </a:endParaRPr>
          </a:p>
          <a:p>
            <a:pPr algn="ctr"/>
            <a:r>
              <a:rPr lang="en-US" sz="4800" dirty="0" smtClean="0">
                <a:latin typeface="Arial"/>
                <a:cs typeface="Arial"/>
              </a:rPr>
              <a:t>DGA </a:t>
            </a:r>
            <a:r>
              <a:rPr lang="en-US" sz="4800" dirty="0">
                <a:latin typeface="Arial"/>
                <a:cs typeface="Arial"/>
              </a:rPr>
              <a:t>Botnets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515350" y="623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465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178079</TotalTime>
  <Words>1429</Words>
  <Application>Microsoft Macintosh PowerPoint</Application>
  <PresentationFormat>On-screen Show (4:3)</PresentationFormat>
  <Paragraphs>417</Paragraphs>
  <Slides>34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Calibri Light</vt:lpstr>
      <vt:lpstr>Times New Roman</vt:lpstr>
      <vt:lpstr>宋体</vt:lpstr>
      <vt:lpstr>Arial</vt:lpstr>
      <vt:lpstr>Office Theme</vt:lpstr>
      <vt:lpstr>Visio</vt:lpstr>
      <vt:lpstr>Detecting DGA Botnets  Using DNS Traffic</vt:lpstr>
      <vt:lpstr>Outline</vt:lpstr>
      <vt:lpstr>PowerPoint Presentation</vt:lpstr>
      <vt:lpstr>PowerPoint Presentation</vt:lpstr>
      <vt:lpstr>Traditional HTTP-based Botnets</vt:lpstr>
      <vt:lpstr>Advanced Botnets - DGA Botnets</vt:lpstr>
      <vt:lpstr>Advanced Botnets - DGA Botnets</vt:lpstr>
      <vt:lpstr>Advanced Botnets - DGA Botnets</vt:lpstr>
      <vt:lpstr>PowerPoint Presentation</vt:lpstr>
      <vt:lpstr>Why DNS?</vt:lpstr>
      <vt:lpstr>Limitations of Prior Work</vt:lpstr>
      <vt:lpstr>PowerPoint Presentation</vt:lpstr>
      <vt:lpstr>Ideas behind BotDigger</vt:lpstr>
      <vt:lpstr>BotDigger Overview</vt:lpstr>
      <vt:lpstr>Quantity Evidence</vt:lpstr>
      <vt:lpstr>Temporal Evidence</vt:lpstr>
      <vt:lpstr>Linguistic Evidence</vt:lpstr>
      <vt:lpstr>Detecting C&amp;C IPs and Domains</vt:lpstr>
      <vt:lpstr>Aggregation - Reduce False Positives</vt:lpstr>
      <vt:lpstr>Evaluation - Bot Traces</vt:lpstr>
      <vt:lpstr>Evaluation - University Trace</vt:lpstr>
      <vt:lpstr>PowerPoint Presentation</vt:lpstr>
      <vt:lpstr>BotDigger Deployment</vt:lpstr>
      <vt:lpstr>Deployment at Colorado State University</vt:lpstr>
      <vt:lpstr>PowerPoint Presentation</vt:lpstr>
      <vt:lpstr>Deployment at USC/ISI, LANL, and Northrop Grumman</vt:lpstr>
      <vt:lpstr>Deployment at USC/ISI</vt:lpstr>
      <vt:lpstr>PowerPoint Presentation</vt:lpstr>
      <vt:lpstr>What Botnets Can BotDigger Detect?</vt:lpstr>
      <vt:lpstr>Can BotDigger Detect New C&amp;C Domains?</vt:lpstr>
      <vt:lpstr>Can BotDigger Detect New Botnets?</vt:lpstr>
      <vt:lpstr>False Positives</vt:lpstr>
      <vt:lpstr>Future Work</vt:lpstr>
      <vt:lpstr>PowerPoint Presentation</vt:lpstr>
    </vt:vector>
  </TitlesOfParts>
  <Company>Colorado State University Computer Science Departmen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and Modeling Internet Routing Policies</dc:title>
  <dc:creator>Steve DiBenedetto</dc:creator>
  <cp:lastModifiedBy>Zhao,Zhuo</cp:lastModifiedBy>
  <cp:revision>3904</cp:revision>
  <dcterms:created xsi:type="dcterms:W3CDTF">2010-11-10T20:25:56Z</dcterms:created>
  <dcterms:modified xsi:type="dcterms:W3CDTF">2017-09-12T06:03:02Z</dcterms:modified>
</cp:coreProperties>
</file>