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85" r:id="rId2"/>
    <p:sldId id="627" r:id="rId3"/>
    <p:sldId id="62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176" autoAdjust="0"/>
  </p:normalViewPr>
  <p:slideViewPr>
    <p:cSldViewPr snapToGrid="0" snapToObjects="1">
      <p:cViewPr varScale="1">
        <p:scale>
          <a:sx n="119" d="100"/>
          <a:sy n="119" d="100"/>
        </p:scale>
        <p:origin x="800" y="184"/>
      </p:cViewPr>
      <p:guideLst>
        <p:guide orient="horz" pos="1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Relationship Id="rId3" Type="http://schemas.openxmlformats.org/officeDocument/2006/relationships/image" Target="../media/image1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102659"/>
            <a:ext cx="7907338" cy="342886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562297"/>
            <a:ext cx="9144000" cy="4010025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" y="456063"/>
            <a:ext cx="9141417" cy="4289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456062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618565"/>
            <a:ext cx="7932000" cy="132623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959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625289"/>
            <a:ext cx="7932000" cy="131951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1671"/>
            <a:ext cx="7932000" cy="135313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8395"/>
            <a:ext cx="7932000" cy="134640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98395"/>
            <a:ext cx="7932000" cy="1346406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198731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050807"/>
            <a:ext cx="0" cy="265830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33570" y="198992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4" y="2005146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578224"/>
            <a:ext cx="7932000" cy="1366577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074150"/>
            <a:ext cx="7907338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799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981636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7" y="0"/>
            <a:ext cx="7744845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2672178"/>
            <a:ext cx="8119206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3189613"/>
            <a:ext cx="8119206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3414988"/>
            <a:ext cx="8119206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000" y="4130707"/>
            <a:ext cx="1189827" cy="7119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141019"/>
            <a:ext cx="8119206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799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981636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799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981636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740411"/>
            <a:ext cx="9144000" cy="403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2272799"/>
            <a:ext cx="6247234" cy="13377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8" y="981636"/>
            <a:ext cx="6256337" cy="1276151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5" y="0"/>
            <a:ext cx="7744845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2672178"/>
            <a:ext cx="811987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3189613"/>
            <a:ext cx="811987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3408264"/>
            <a:ext cx="811987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4134695"/>
            <a:ext cx="1193800" cy="714375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141019"/>
            <a:ext cx="811987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853676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21182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89195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2250102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20204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2553474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3568758"/>
            <a:ext cx="1290918" cy="968188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3607040"/>
            <a:ext cx="5341922" cy="29615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3910412"/>
            <a:ext cx="5341922" cy="616574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38664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450136"/>
            <a:ext cx="0" cy="325283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33570" y="1389254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4" y="1404475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367977"/>
            <a:ext cx="7886700" cy="99417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1564311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2640073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187440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2943446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3709114"/>
            <a:ext cx="534192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4012487"/>
            <a:ext cx="534192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1566370"/>
            <a:ext cx="950976" cy="71323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4" y="2635621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4" y="3704662"/>
            <a:ext cx="949979" cy="71248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4576238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" y="4593383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4593383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4576238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/>
          <p:cNvSpPr/>
          <p:nvPr/>
        </p:nvSpPr>
        <p:spPr>
          <a:xfrm flipH="1">
            <a:off x="8610117" y="2602780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2664619"/>
            <a:ext cx="0" cy="189747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49775" y="2605388"/>
            <a:ext cx="91323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40" y="2620608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7" y="3658687"/>
            <a:ext cx="1189829" cy="7119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571498"/>
            <a:ext cx="6382512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3445383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3976265"/>
            <a:ext cx="638251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4188193"/>
            <a:ext cx="638251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2739412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4847072"/>
            <a:ext cx="365760" cy="218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986087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088746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296182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2392118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3171234"/>
            <a:ext cx="7049932" cy="29615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3474607"/>
            <a:ext cx="7049932" cy="6858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7" y="513918"/>
            <a:ext cx="6830343" cy="1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90" y="1164527"/>
            <a:ext cx="6600509" cy="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786858"/>
            <a:ext cx="5230690" cy="2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513918"/>
            <a:ext cx="2232955" cy="139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3" y="653308"/>
            <a:ext cx="1962493" cy="1142379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90" y="1398984"/>
            <a:ext cx="5973449" cy="259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7886700" cy="39851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90" y="3171229"/>
            <a:ext cx="3416667" cy="27432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3544745"/>
            <a:ext cx="3636602" cy="27432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90" y="2050685"/>
            <a:ext cx="2809587" cy="27432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2424200"/>
            <a:ext cx="3730320" cy="27432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2797715"/>
            <a:ext cx="3636602" cy="27432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90" y="4291775"/>
            <a:ext cx="2586167" cy="27432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90" y="3918260"/>
            <a:ext cx="3416667" cy="27432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1" y="1818760"/>
            <a:ext cx="6330715" cy="2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646951"/>
            <a:ext cx="7403218" cy="2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800" y="779953"/>
            <a:ext cx="4287549" cy="570521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472319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4740340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4740340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4723195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1647509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1710998"/>
            <a:ext cx="0" cy="299805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49775" y="1650116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40" y="1665337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4" y="4740340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4" y="1664654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9" y="2131908"/>
            <a:ext cx="3149229" cy="2427531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31795"/>
            <a:ext cx="8856010" cy="398510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2" y="-51198"/>
            <a:ext cx="9309497" cy="5216129"/>
            <a:chOff x="0" y="-67733"/>
            <a:chExt cx="9309518" cy="695409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6474"/>
              <a:ext cx="9309518" cy="63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 userDrawn="1"/>
          </p:nvSpPr>
          <p:spPr>
            <a:xfrm>
              <a:off x="0" y="-67733"/>
              <a:ext cx="9309518" cy="352388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0" y="6602226"/>
              <a:ext cx="9309518" cy="284131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" y="3098006"/>
            <a:ext cx="9309497" cy="1423988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3098006"/>
            <a:ext cx="1697831" cy="14239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8" name="Picture 7" descr="ICANN_Logo_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5" y="3424237"/>
            <a:ext cx="1253729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flipV="1">
            <a:off x="2" y="3098006"/>
            <a:ext cx="9309497" cy="86916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2382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457623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459338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459338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4576238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2602780"/>
            <a:ext cx="45720" cy="3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2664619"/>
            <a:ext cx="0" cy="18974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49775" y="2605388"/>
            <a:ext cx="91323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40" y="2620608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3658687"/>
            <a:ext cx="1193800" cy="714375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571498"/>
            <a:ext cx="6382512" cy="19000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3445383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3976265"/>
            <a:ext cx="6382512" cy="205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4188193"/>
            <a:ext cx="6382512" cy="302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2739412"/>
            <a:ext cx="6382512" cy="5376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461780"/>
            <a:ext cx="9180576" cy="42793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47457"/>
            <a:ext cx="9144000" cy="396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5" y="4845435"/>
            <a:ext cx="368521" cy="2204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456062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4740410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67608"/>
            <a:ext cx="4598988" cy="426575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5" y="34635"/>
            <a:ext cx="8012951" cy="337997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438917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3" y="456062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456062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4845435"/>
            <a:ext cx="368520" cy="220494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3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2" y="4740410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4723265"/>
            <a:ext cx="45720" cy="342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2" y="4740410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9" y="4834099"/>
            <a:ext cx="794877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orient="horz" pos="29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6892" y="3396022"/>
            <a:ext cx="580158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5"/>
              </a:lnSpc>
            </a:pP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2017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DSSEC </a:t>
            </a: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KSK Rollover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889" y="3982870"/>
            <a:ext cx="628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Edward.Lewis@icann.org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| FIRST TC </a:t>
            </a:r>
            <a:r>
              <a:rPr lang="en-US" dirty="0">
                <a:solidFill>
                  <a:srgbClr val="FFFFFF"/>
                </a:solidFill>
                <a:latin typeface="Arial"/>
                <a:ea typeface="Wingdings"/>
                <a:cs typeface="Arial"/>
                <a:sym typeface="Wingdings"/>
              </a:rPr>
              <a:t>| September 11, 2017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</a:t>
            </a:r>
            <a:r>
              <a:rPr lang="en-US" dirty="0"/>
              <a:t>Responsibility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Edward Lewis</a:t>
            </a:r>
            <a:endParaRPr lang="es-ES_trad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b="1" dirty="0" smtClean="0"/>
              <a:t>DNS-OARC</a:t>
            </a:r>
            <a:endParaRPr lang="es-ES_tradnl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 smtClean="0"/>
              <a:t>30 </a:t>
            </a:r>
            <a:r>
              <a:rPr lang="es-ES_tradnl" dirty="0" err="1" smtClean="0"/>
              <a:t>September</a:t>
            </a:r>
            <a:r>
              <a:rPr lang="es-ES_tradnl" dirty="0" smtClean="0"/>
              <a:t> 2017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researcher walks into a ...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554" y="759308"/>
            <a:ext cx="87222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As part of our daily lives, we collect data</a:t>
            </a: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We sometimes see "broken-ness"</a:t>
            </a:r>
          </a:p>
          <a:p>
            <a:pPr marL="671513" lvl="1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How do we respond?</a:t>
            </a: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 smtClean="0">
              <a:solidFill>
                <a:srgbClr val="0C1F24"/>
              </a:solidFill>
              <a:latin typeface="Arial"/>
              <a:cs typeface="Arial"/>
            </a:endParaRPr>
          </a:p>
          <a:p>
            <a:pPr marL="671513" lvl="1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Make every effort to let them know?</a:t>
            </a:r>
          </a:p>
          <a:p>
            <a:pPr marL="671513" lvl="1" indent="-214313">
              <a:buSzPct val="75000"/>
              <a:buFont typeface="Wingdings" charset="2"/>
              <a:buChar char=""/>
            </a:pPr>
            <a:endParaRPr lang="en-US" sz="2100" dirty="0" smtClean="0">
              <a:solidFill>
                <a:srgbClr val="0C1F24"/>
              </a:solidFill>
              <a:latin typeface="Arial"/>
              <a:cs typeface="Arial"/>
            </a:endParaRPr>
          </a:p>
          <a:p>
            <a:pPr marL="671513" lvl="1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Ignore the problem, perhaps becoming liable for not warning?</a:t>
            </a:r>
          </a:p>
          <a:p>
            <a:pPr marL="671513" lvl="1" indent="-214313">
              <a:buSzPct val="75000"/>
              <a:buFont typeface="Wingdings" charset="2"/>
              <a:buChar char=""/>
            </a:pPr>
            <a:endParaRPr lang="en-US" sz="2100" dirty="0" smtClean="0">
              <a:solidFill>
                <a:srgbClr val="0C1F24"/>
              </a:solidFill>
              <a:latin typeface="Arial"/>
              <a:cs typeface="Arial"/>
            </a:endParaRPr>
          </a:p>
          <a:p>
            <a:pPr marL="671513" lvl="1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Cease collecting data to avoid this dilemma?</a:t>
            </a: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Room Here For Work?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554" y="759308"/>
            <a:ext cx="87222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A person-to-person network to help reach impacted parties?</a:t>
            </a: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A framework for describing experiments, why the situation has been noticed, what is "expected data"?</a:t>
            </a: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Awareness of difference between Service-Level Agreement enforcement vs. "friendly hints"?</a:t>
            </a: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  <a:p>
            <a:pPr marL="214313" indent="-214313">
              <a:buSzPct val="75000"/>
              <a:buFont typeface="Wingdings" charset="2"/>
              <a:buChar char=""/>
            </a:pP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Should DNS-OARC ("</a:t>
            </a:r>
            <a:r>
              <a:rPr lang="en-US" sz="2100" i="1" dirty="0" smtClean="0">
                <a:solidFill>
                  <a:srgbClr val="0C1F24"/>
                </a:solidFill>
                <a:latin typeface="Arial"/>
                <a:cs typeface="Arial"/>
              </a:rPr>
              <a:t>R is for Research</a:t>
            </a: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") develop something in this space (statements/clearinghouse/"</a:t>
            </a:r>
            <a:r>
              <a:rPr lang="en-US" sz="2100" dirty="0" err="1" smtClean="0">
                <a:solidFill>
                  <a:srgbClr val="0C1F24"/>
                </a:solidFill>
                <a:latin typeface="Arial"/>
                <a:cs typeface="Arial"/>
              </a:rPr>
              <a:t>rolo-dex</a:t>
            </a:r>
            <a:r>
              <a:rPr lang="en-US" sz="2100" dirty="0" smtClean="0">
                <a:solidFill>
                  <a:srgbClr val="0C1F24"/>
                </a:solidFill>
                <a:latin typeface="Arial"/>
                <a:cs typeface="Arial"/>
              </a:rPr>
              <a:t>")?</a:t>
            </a:r>
            <a:endParaRPr lang="en-US" sz="2100" dirty="0">
              <a:solidFill>
                <a:srgbClr val="0C1F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58841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 (1)</Template>
  <TotalTime>1275</TotalTime>
  <Words>142</Words>
  <Application>Microsoft Macintosh PowerPoint</Application>
  <PresentationFormat>On-screen Show (16:9)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Ｐゴシック</vt:lpstr>
      <vt:lpstr>Segoe UI</vt:lpstr>
      <vt:lpstr>Wingdings</vt:lpstr>
      <vt:lpstr>ICANNPPT_Arial_4x3_June 2017_potx</vt:lpstr>
      <vt:lpstr>Reporting Responsibility</vt:lpstr>
      <vt:lpstr>A researcher walks into a ...</vt:lpstr>
      <vt:lpstr>Is There Room Here For Work?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Zone KSK Rollover </dc:title>
  <dc:creator>Alexandra Dans</dc:creator>
  <cp:lastModifiedBy>Microsoft Office User</cp:lastModifiedBy>
  <cp:revision>61</cp:revision>
  <cp:lastPrinted>2017-01-26T19:29:02Z</cp:lastPrinted>
  <dcterms:created xsi:type="dcterms:W3CDTF">2017-08-28T17:42:47Z</dcterms:created>
  <dcterms:modified xsi:type="dcterms:W3CDTF">2017-09-15T19:43:15Z</dcterms:modified>
</cp:coreProperties>
</file>