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71"/>
    <p:restoredTop sz="94623"/>
  </p:normalViewPr>
  <p:slideViewPr>
    <p:cSldViewPr snapToGrid="0" snapToObjects="1">
      <p:cViewPr>
        <p:scale>
          <a:sx n="99" d="100"/>
          <a:sy n="99" d="100"/>
        </p:scale>
        <p:origin x="-16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scottr/Documents/oarc-nsec3-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Number</a:t>
            </a:r>
            <a:r>
              <a:rPr lang="en-US" sz="1800" baseline="0" dirty="0"/>
              <a:t> of Zones per Iteration Value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Sheet1!$E$2:$E$11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5.0</c:v>
                </c:pt>
                <c:pt idx="3">
                  <c:v>8.0</c:v>
                </c:pt>
                <c:pt idx="4">
                  <c:v>10.0</c:v>
                </c:pt>
                <c:pt idx="5">
                  <c:v>12.0</c:v>
                </c:pt>
                <c:pt idx="6">
                  <c:v>15.0</c:v>
                </c:pt>
                <c:pt idx="7">
                  <c:v>25.0</c:v>
                </c:pt>
                <c:pt idx="8">
                  <c:v>50.0</c:v>
                </c:pt>
                <c:pt idx="9">
                  <c:v>100.0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205.0</c:v>
                </c:pt>
                <c:pt idx="1">
                  <c:v>1.0</c:v>
                </c:pt>
                <c:pt idx="2">
                  <c:v>11.0</c:v>
                </c:pt>
                <c:pt idx="3">
                  <c:v>85.0</c:v>
                </c:pt>
                <c:pt idx="4">
                  <c:v>559.0</c:v>
                </c:pt>
                <c:pt idx="5">
                  <c:v>77.0</c:v>
                </c:pt>
                <c:pt idx="6">
                  <c:v>1.0</c:v>
                </c:pt>
                <c:pt idx="7">
                  <c:v>6.0</c:v>
                </c:pt>
                <c:pt idx="8">
                  <c:v>10.0</c:v>
                </c:pt>
                <c:pt idx="9">
                  <c:v>23.0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0192208"/>
        <c:axId val="1600752320"/>
      </c:barChart>
      <c:catAx>
        <c:axId val="1600192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Iteration Value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752320"/>
        <c:crosses val="autoZero"/>
        <c:auto val="1"/>
        <c:lblAlgn val="ctr"/>
        <c:lblOffset val="100"/>
        <c:noMultiLvlLbl val="0"/>
      </c:catAx>
      <c:valAx>
        <c:axId val="160075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Number of Zones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19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Number of Zones for a Given Salt Value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0.0</c:v>
                </c:pt>
                <c:pt idx="1">
                  <c:v>2.0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10.0</c:v>
                </c:pt>
                <c:pt idx="7">
                  <c:v>12.0</c:v>
                </c:pt>
                <c:pt idx="8">
                  <c:v>14.0</c:v>
                </c:pt>
                <c:pt idx="9">
                  <c:v>16.0</c:v>
                </c:pt>
                <c:pt idx="10">
                  <c:v>18.0</c:v>
                </c:pt>
                <c:pt idx="11">
                  <c:v>20.0</c:v>
                </c:pt>
                <c:pt idx="12">
                  <c:v>22.0</c:v>
                </c:pt>
                <c:pt idx="13">
                  <c:v>24.0</c:v>
                </c:pt>
                <c:pt idx="14">
                  <c:v>26.0</c:v>
                </c:pt>
                <c:pt idx="15">
                  <c:v>28.0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174.0</c:v>
                </c:pt>
                <c:pt idx="1">
                  <c:v>28.0</c:v>
                </c:pt>
                <c:pt idx="2">
                  <c:v>75.0</c:v>
                </c:pt>
                <c:pt idx="3">
                  <c:v>1.0</c:v>
                </c:pt>
                <c:pt idx="4">
                  <c:v>34.0</c:v>
                </c:pt>
                <c:pt idx="5">
                  <c:v>108.0</c:v>
                </c:pt>
                <c:pt idx="6">
                  <c:v>22.0</c:v>
                </c:pt>
                <c:pt idx="7">
                  <c:v>110.0</c:v>
                </c:pt>
                <c:pt idx="8">
                  <c:v>21.0</c:v>
                </c:pt>
                <c:pt idx="9">
                  <c:v>294.0</c:v>
                </c:pt>
                <c:pt idx="10">
                  <c:v>11.0</c:v>
                </c:pt>
                <c:pt idx="11">
                  <c:v>15.0</c:v>
                </c:pt>
                <c:pt idx="12">
                  <c:v>23.0</c:v>
                </c:pt>
                <c:pt idx="13">
                  <c:v>23.0</c:v>
                </c:pt>
                <c:pt idx="14">
                  <c:v>21.0</c:v>
                </c:pt>
                <c:pt idx="15">
                  <c:v>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0656768"/>
        <c:axId val="1600806592"/>
      </c:barChart>
      <c:catAx>
        <c:axId val="1600656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Salt Length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806592"/>
        <c:crosses val="autoZero"/>
        <c:auto val="1"/>
        <c:lblAlgn val="ctr"/>
        <c:lblOffset val="100"/>
        <c:noMultiLvlLbl val="0"/>
      </c:catAx>
      <c:valAx>
        <c:axId val="160080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Number of Zones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65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NSEC3 Parameter</a:t>
            </a:r>
            <a:r>
              <a:rPr lang="en-US" baseline="0"/>
              <a:t> Changes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Sheet1!$P$2:$P$5</c:f>
              <c:strCache>
                <c:ptCount val="4"/>
                <c:pt idx="0">
                  <c:v>Change Salt</c:v>
                </c:pt>
                <c:pt idx="1">
                  <c:v>Change Both</c:v>
                </c:pt>
                <c:pt idx="2">
                  <c:v>Change Neither</c:v>
                </c:pt>
                <c:pt idx="3">
                  <c:v>Change Iter</c:v>
                </c:pt>
              </c:strCache>
            </c:strRef>
          </c:cat>
          <c:val>
            <c:numRef>
              <c:f>Sheet1!$Q$2:$Q$5</c:f>
              <c:numCache>
                <c:formatCode>General</c:formatCode>
                <c:ptCount val="4"/>
                <c:pt idx="0">
                  <c:v>553.0</c:v>
                </c:pt>
                <c:pt idx="1">
                  <c:v>18.0</c:v>
                </c:pt>
                <c:pt idx="2">
                  <c:v>415.0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80759623797025"/>
          <c:y val="0.269882983377078"/>
          <c:w val="0.297018153980752"/>
          <c:h val="0.4699095946340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1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1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450"/>
            <a:ext cx="10074639" cy="894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8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1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3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4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1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7D53-E652-D543-BAF2-57452B50EB8D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AB0E9B-FAB6-4543-9E03-9E03BD79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4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88286"/>
            <a:ext cx="10344462" cy="804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97D53-E652-D543-BAF2-57452B50EB8D}" type="datetimeFigureOut">
              <a:rPr lang="en-US" smtClean="0"/>
              <a:t>9/5/17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10" descr="webidblack_2linelef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93426" y="35836"/>
            <a:ext cx="12954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 rot="-5400000">
            <a:off x="-3244056" y="3244334"/>
            <a:ext cx="6858000" cy="369332"/>
          </a:xfrm>
          <a:prstGeom prst="rect">
            <a:avLst/>
          </a:prstGeom>
          <a:gradFill rotWithShape="0">
            <a:gsLst>
              <a:gs pos="0">
                <a:srgbClr val="E8AB00">
                  <a:gamma/>
                  <a:shade val="46275"/>
                  <a:invGamma/>
                </a:srgbClr>
              </a:gs>
              <a:gs pos="50000">
                <a:srgbClr val="E8AB00"/>
              </a:gs>
              <a:gs pos="100000">
                <a:srgbClr val="E8AB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bg1"/>
                </a:solidFill>
                <a:latin typeface="Eras Demi ITC" pitchFamily="34" charset="0"/>
                <a:ea typeface="ＭＳ Ｐゴシック" pitchFamily="-111" charset="-128"/>
                <a:cs typeface="ＭＳ Ｐゴシック" pitchFamily="-111" charset="-128"/>
              </a:rPr>
              <a:t>High</a:t>
            </a:r>
            <a:r>
              <a:rPr lang="en-US" i="1" baseline="0" dirty="0" smtClean="0">
                <a:solidFill>
                  <a:schemeClr val="bg1"/>
                </a:solidFill>
                <a:latin typeface="Eras Demi ITC" pitchFamily="34" charset="0"/>
                <a:ea typeface="ＭＳ Ｐゴシック" pitchFamily="-111" charset="-128"/>
                <a:cs typeface="ＭＳ Ｐゴシック" pitchFamily="-111" charset="-128"/>
              </a:rPr>
              <a:t> Assurance Domain Project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898" y="12842"/>
            <a:ext cx="2343879" cy="59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DNSSEC Operations in .</a:t>
            </a:r>
            <a:r>
              <a:rPr lang="en-US" dirty="0" err="1" smtClean="0"/>
              <a:t>gov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Rose, NIST</a:t>
            </a:r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DNS-OARC Workshop</a:t>
            </a:r>
          </a:p>
          <a:p>
            <a:r>
              <a:rPr lang="en-US" smtClean="0"/>
              <a:t>San Jose 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56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(i.e. not a problem)?</a:t>
            </a:r>
          </a:p>
          <a:p>
            <a:r>
              <a:rPr lang="en-US" dirty="0" smtClean="0"/>
              <a:t>Get automated NSEC3 parameter changes built into appliances?</a:t>
            </a:r>
          </a:p>
          <a:p>
            <a:r>
              <a:rPr lang="en-US" dirty="0" smtClean="0"/>
              <a:t>Promote best common practices?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1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Signing algorithm usage</a:t>
            </a:r>
          </a:p>
          <a:p>
            <a:pPr lvl="1"/>
            <a:r>
              <a:rPr lang="en-US" dirty="0" smtClean="0"/>
              <a:t>Including algorithm rollovers</a:t>
            </a:r>
          </a:p>
          <a:p>
            <a:r>
              <a:rPr lang="en-US" dirty="0" smtClean="0"/>
              <a:t>DS Hash algorithms in use</a:t>
            </a:r>
          </a:p>
          <a:p>
            <a:r>
              <a:rPr lang="en-US" dirty="0" smtClean="0"/>
              <a:t>NSEC/NSEC3 Usage</a:t>
            </a:r>
          </a:p>
          <a:p>
            <a:pPr lvl="1"/>
            <a:r>
              <a:rPr lang="en-US" dirty="0" smtClean="0"/>
              <a:t>NSEC3 parameter choices and changes</a:t>
            </a:r>
          </a:p>
          <a:p>
            <a:pPr lvl="1"/>
            <a:endParaRPr lang="en-US" dirty="0"/>
          </a:p>
          <a:p>
            <a:r>
              <a:rPr lang="en-US" dirty="0" smtClean="0"/>
              <a:t>Question: Is DNSSEC being used properly in .</a:t>
            </a:r>
            <a:r>
              <a:rPr lang="en-US" dirty="0" err="1" smtClean="0"/>
              <a:t>gov</a:t>
            </a:r>
            <a:r>
              <a:rPr lang="en-US" dirty="0" smtClean="0"/>
              <a:t>?  If not, what needs to be improved?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8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Deployment in .</a:t>
            </a:r>
            <a:r>
              <a:rPr lang="en-US" dirty="0" err="1" smtClean="0"/>
              <a:t>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499"/>
            <a:ext cx="10515600" cy="549275"/>
          </a:xfrm>
        </p:spPr>
        <p:txBody>
          <a:bodyPr/>
          <a:lstStyle/>
          <a:p>
            <a:r>
              <a:rPr lang="en-US" dirty="0" smtClean="0"/>
              <a:t>Holding steady at ~84% for federal, ~20% overall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904" y="1879956"/>
            <a:ext cx="9365803" cy="467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4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used in .</a:t>
            </a:r>
            <a:r>
              <a:rPr lang="en-US" dirty="0" err="1" smtClean="0"/>
              <a:t>gov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995095"/>
              </p:ext>
            </p:extLst>
          </p:nvPr>
        </p:nvGraphicFramePr>
        <p:xfrm>
          <a:off x="1752601" y="1828803"/>
          <a:ext cx="8254999" cy="296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151"/>
                <a:gridCol w="1885840"/>
                <a:gridCol w="1980725"/>
                <a:gridCol w="1933283"/>
              </a:tblGrid>
              <a:tr h="370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</a:tr>
              <a:tr h="370443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2936</a:t>
                      </a:r>
                    </a:p>
                  </a:txBody>
                  <a:tcPr marL="6350" marR="6350" marT="6350" marB="0" anchor="b"/>
                </a:tc>
              </a:tr>
              <a:tr h="370443">
                <a:tc>
                  <a:txBody>
                    <a:bodyPr/>
                    <a:lstStyle/>
                    <a:p>
                      <a:r>
                        <a:rPr lang="en-US" dirty="0" smtClean="0"/>
                        <a:t>RSA/SHA-1</a:t>
                      </a:r>
                      <a:r>
                        <a:rPr lang="en-US" baseline="0" dirty="0" smtClean="0"/>
                        <a:t> 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83</a:t>
                      </a:r>
                    </a:p>
                  </a:txBody>
                  <a:tcPr marL="6350" marR="6350" marT="6350" marB="0" anchor="b"/>
                </a:tc>
              </a:tr>
              <a:tr h="370443">
                <a:tc>
                  <a:txBody>
                    <a:bodyPr/>
                    <a:lstStyle/>
                    <a:p>
                      <a:r>
                        <a:rPr lang="en-US" dirty="0" smtClean="0"/>
                        <a:t>RSA/SHA-1</a:t>
                      </a:r>
                      <a:r>
                        <a:rPr lang="en-US" baseline="0" dirty="0" smtClean="0"/>
                        <a:t> NSEC3 (7)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456</a:t>
                      </a:r>
                    </a:p>
                  </a:txBody>
                  <a:tcPr marL="6350" marR="6350" marT="6350" marB="0" anchor="b"/>
                </a:tc>
              </a:tr>
              <a:tr h="370443">
                <a:tc>
                  <a:txBody>
                    <a:bodyPr/>
                    <a:lstStyle/>
                    <a:p>
                      <a:r>
                        <a:rPr lang="en-US" dirty="0" smtClean="0"/>
                        <a:t>RSA/SHA-256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603</a:t>
                      </a:r>
                    </a:p>
                  </a:txBody>
                  <a:tcPr marL="6350" marR="6350" marT="6350" marB="0" anchor="b"/>
                </a:tc>
              </a:tr>
              <a:tr h="370443">
                <a:tc>
                  <a:txBody>
                    <a:bodyPr/>
                    <a:lstStyle/>
                    <a:p>
                      <a:r>
                        <a:rPr lang="en-US" dirty="0" smtClean="0"/>
                        <a:t>RSA/SHA-512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</a:tr>
              <a:tr h="370443">
                <a:tc>
                  <a:txBody>
                    <a:bodyPr/>
                    <a:lstStyle/>
                    <a:p>
                      <a:r>
                        <a:rPr lang="en-US" dirty="0" smtClean="0"/>
                        <a:t>ECDSA</a:t>
                      </a:r>
                      <a:r>
                        <a:rPr lang="en-US" baseline="0" dirty="0" smtClean="0"/>
                        <a:t> P-256**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</a:tr>
              <a:tr h="370443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5140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4085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6000" y="5054600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*Monitored list contained only federal .</a:t>
            </a:r>
            <a:r>
              <a:rPr lang="en-US" dirty="0" err="1" smtClean="0"/>
              <a:t>gov</a:t>
            </a:r>
            <a:r>
              <a:rPr lang="en-US" dirty="0" smtClean="0"/>
              <a:t> domains until 2016, when a larger list including state and local .</a:t>
            </a:r>
            <a:r>
              <a:rPr lang="en-US" dirty="0" err="1" smtClean="0"/>
              <a:t>gov</a:t>
            </a:r>
            <a:r>
              <a:rPr lang="en-US" dirty="0" smtClean="0"/>
              <a:t> delegations was published.</a:t>
            </a:r>
          </a:p>
          <a:p>
            <a:r>
              <a:rPr lang="en-US" dirty="0" smtClean="0"/>
              <a:t>**ECDSA with Curve P=256 was only recently allowed for upload to .</a:t>
            </a:r>
            <a:r>
              <a:rPr lang="en-US" dirty="0" err="1" smtClean="0"/>
              <a:t>gov</a:t>
            </a:r>
            <a:r>
              <a:rPr lang="en-US" dirty="0" smtClean="0"/>
              <a:t> registrar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rollover 2015-2017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62039"/>
              </p:ext>
            </p:extLst>
          </p:nvPr>
        </p:nvGraphicFramePr>
        <p:xfrm>
          <a:off x="1790178" y="1749425"/>
          <a:ext cx="817068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2798581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From-&gt;To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2015-&gt;2016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2016-&gt;2017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➢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➢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 ➢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➢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 ➢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 ➢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 ➢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88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 RR Hashes Used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54619" y="4047066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(June, 2017)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6069" y="4876336"/>
            <a:ext cx="897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Technically, SHA-1 is still allowed for use in DS RRs due to the fact that the security in the DS RR is in the RRSIG over the DS </a:t>
            </a:r>
            <a:r>
              <a:rPr lang="en-US" dirty="0" err="1" smtClean="0"/>
              <a:t>RRset</a:t>
            </a:r>
            <a:r>
              <a:rPr lang="en-US" dirty="0" smtClean="0"/>
              <a:t>, not the DS RR itself.  The hash in the DS RR is there to identify the DNSKEY RR in the child delegation.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351962"/>
              </p:ext>
            </p:extLst>
          </p:nvPr>
        </p:nvGraphicFramePr>
        <p:xfrm>
          <a:off x="3542778" y="2255483"/>
          <a:ext cx="431852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722"/>
                <a:gridCol w="195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Hash Algorithm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Zones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Neither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SHA-1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SHA-256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50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5950"/>
            <a:ext cx="10074639" cy="8940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NSEC3 Parameters </a:t>
            </a:r>
            <a:r>
              <a:rPr lang="mr-IN" sz="3600" dirty="0" smtClean="0"/>
              <a:t>–</a:t>
            </a:r>
            <a:r>
              <a:rPr lang="en-US" sz="3600" dirty="0" smtClean="0"/>
              <a:t> Iterations</a:t>
            </a:r>
            <a:endParaRPr lang="en-US" sz="3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646395"/>
              </p:ext>
            </p:extLst>
          </p:nvPr>
        </p:nvGraphicFramePr>
        <p:xfrm>
          <a:off x="2011857" y="1390918"/>
          <a:ext cx="7715518" cy="4211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18674" y="5827738"/>
            <a:ext cx="811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From RFC 5155 (Sec 10.4) the Iterations value SHOULD be below 500.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4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NSEC3 Parameters </a:t>
            </a:r>
            <a:r>
              <a:rPr lang="mr-IN" dirty="0" smtClean="0"/>
              <a:t>–</a:t>
            </a:r>
            <a:r>
              <a:rPr lang="en-US" dirty="0" smtClean="0"/>
              <a:t> Salt Length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803179"/>
              </p:ext>
            </p:extLst>
          </p:nvPr>
        </p:nvGraphicFramePr>
        <p:xfrm>
          <a:off x="1361474" y="1446499"/>
          <a:ext cx="9028090" cy="4967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25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NSEC3 Usage: Changes to Salt/Iterations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400" y="1676400"/>
            <a:ext cx="1013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Changes in Salt Values and/or Number of Iterations in .</a:t>
            </a:r>
            <a:r>
              <a:rPr lang="en-US" sz="2800" dirty="0" err="1" smtClean="0"/>
              <a:t>gov</a:t>
            </a:r>
            <a:r>
              <a:rPr lang="en-US" sz="2800" dirty="0" smtClean="0"/>
              <a:t> Delegations that use NSEC3 (June 2017 </a:t>
            </a:r>
            <a:r>
              <a:rPr lang="mr-IN" sz="2800" dirty="0" smtClean="0"/>
              <a:t>–</a:t>
            </a:r>
            <a:r>
              <a:rPr lang="en-US" sz="2800" dirty="0" smtClean="0"/>
              <a:t> Aug 2017, 968 zones monitored).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07199"/>
              </p:ext>
            </p:extLst>
          </p:nvPr>
        </p:nvGraphicFramePr>
        <p:xfrm>
          <a:off x="1397000" y="3297766"/>
          <a:ext cx="3657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100"/>
                <a:gridCol w="1587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Num. Zones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Changed Salt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Changed</a:t>
                      </a:r>
                      <a:r>
                        <a:rPr lang="en-US" baseline="0" dirty="0" smtClean="0"/>
                        <a:t> Iterations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1400" y="4826000"/>
            <a:ext cx="48700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Of those zones</a:t>
            </a:r>
            <a:r>
              <a:rPr lang="en-US" sz="2000" smtClean="0"/>
              <a:t>, 18 zones </a:t>
            </a:r>
            <a:r>
              <a:rPr lang="en-US" sz="2000" dirty="0" smtClean="0"/>
              <a:t>changed both during this period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Every zone also rotated keys (even those that did not change parameter values) </a:t>
            </a:r>
            <a:r>
              <a:rPr lang="mr-IN" sz="2000" dirty="0" smtClean="0"/>
              <a:t>–</a:t>
            </a:r>
            <a:r>
              <a:rPr lang="en-US" sz="2000" dirty="0" smtClean="0"/>
              <a:t> so it isn’t always synced with ZSK rollovers</a:t>
            </a:r>
            <a:endParaRPr lang="en-US" sz="2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158687"/>
              </p:ext>
            </p:extLst>
          </p:nvPr>
        </p:nvGraphicFramePr>
        <p:xfrm>
          <a:off x="6012287" y="2618513"/>
          <a:ext cx="5398394" cy="3583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956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D-SRR-presentation" id="{7AD393B8-B561-564C-984C-3F47EF58F40F}" vid="{6B235A93-617E-A440-9EEA-3DD63A967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HAD-ANTD-temp</Template>
  <TotalTime>496</TotalTime>
  <Words>444</Words>
  <Application>Microsoft Macintosh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Eras Demi ITC</vt:lpstr>
      <vt:lpstr>Mangal</vt:lpstr>
      <vt:lpstr>ＭＳ Ｐゴシック</vt:lpstr>
      <vt:lpstr>Times New Roman</vt:lpstr>
      <vt:lpstr>Arial</vt:lpstr>
      <vt:lpstr>Office Theme</vt:lpstr>
      <vt:lpstr>DNSSEC Operations in .gov</vt:lpstr>
      <vt:lpstr>Topics Covered </vt:lpstr>
      <vt:lpstr>DNSSEC Deployment in .gov</vt:lpstr>
      <vt:lpstr>Algorithms used in .gov</vt:lpstr>
      <vt:lpstr>Algorithm rollover 2015-2017</vt:lpstr>
      <vt:lpstr>DS RR Hashes Used</vt:lpstr>
      <vt:lpstr>NSEC3 Parameters – Iterations</vt:lpstr>
      <vt:lpstr>NSEC3 Parameters – Salt Length</vt:lpstr>
      <vt:lpstr>NSEC3 Usage: Changes to Salt/Iterations</vt:lpstr>
      <vt:lpstr>What Should be Done?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DNSSEC Operations in .gov</dc:title>
  <dc:creator>Rose, Scott (Fed)</dc:creator>
  <cp:lastModifiedBy>Rose, Scott (Fed)</cp:lastModifiedBy>
  <cp:revision>40</cp:revision>
  <dcterms:created xsi:type="dcterms:W3CDTF">2017-06-28T16:40:40Z</dcterms:created>
  <dcterms:modified xsi:type="dcterms:W3CDTF">2017-09-05T16:53:30Z</dcterms:modified>
</cp:coreProperties>
</file>