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85" r:id="rId2"/>
    <p:sldId id="406" r:id="rId3"/>
    <p:sldId id="407" r:id="rId4"/>
    <p:sldId id="410" r:id="rId5"/>
    <p:sldId id="408" r:id="rId6"/>
    <p:sldId id="411" r:id="rId7"/>
    <p:sldId id="40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DEDEDE"/>
    <a:srgbClr val="002B49"/>
    <a:srgbClr val="9C240F"/>
    <a:srgbClr val="CB460F"/>
    <a:srgbClr val="FA5B36"/>
    <a:srgbClr val="0E4B91"/>
    <a:srgbClr val="18548A"/>
    <a:srgbClr val="1553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5" autoAdjust="0"/>
    <p:restoredTop sz="93887" autoAdjust="0"/>
  </p:normalViewPr>
  <p:slideViewPr>
    <p:cSldViewPr snapToGrid="0" snapToObjects="1">
      <p:cViewPr varScale="1">
        <p:scale>
          <a:sx n="117" d="100"/>
          <a:sy n="117" d="100"/>
        </p:scale>
        <p:origin x="184" y="208"/>
      </p:cViewPr>
      <p:guideLst>
        <p:guide orient="horz" pos="141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268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commentAuthors" Target="commentAuthor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9/29/17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9/29/17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50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7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7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7.em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hyperlink" Target="https://www.twitter.com/icann" TargetMode="External"/><Relationship Id="rId20" Type="http://schemas.openxmlformats.org/officeDocument/2006/relationships/hyperlink" Target="https://www.slideshare.net/icannpresentations" TargetMode="External"/><Relationship Id="rId10" Type="http://schemas.openxmlformats.org/officeDocument/2006/relationships/hyperlink" Target="twitter.com/icann" TargetMode="External"/><Relationship Id="rId11" Type="http://schemas.openxmlformats.org/officeDocument/2006/relationships/image" Target="../media/image21.png"/><Relationship Id="rId12" Type="http://schemas.openxmlformats.org/officeDocument/2006/relationships/hyperlink" Target="https://www.facebook.com/icannorg" TargetMode="External"/><Relationship Id="rId13" Type="http://schemas.openxmlformats.org/officeDocument/2006/relationships/hyperlink" Target="facebook.com/icannorg" TargetMode="External"/><Relationship Id="rId14" Type="http://schemas.openxmlformats.org/officeDocument/2006/relationships/image" Target="../media/image22.png"/><Relationship Id="rId15" Type="http://schemas.openxmlformats.org/officeDocument/2006/relationships/hyperlink" Target="youtube.com/user/ICANNnews" TargetMode="External"/><Relationship Id="rId16" Type="http://schemas.openxmlformats.org/officeDocument/2006/relationships/image" Target="../media/image23.png"/><Relationship Id="rId17" Type="http://schemas.openxmlformats.org/officeDocument/2006/relationships/hyperlink" Target="https://www.youtube.com/user/ICANNnews" TargetMode="External"/><Relationship Id="rId18" Type="http://schemas.openxmlformats.org/officeDocument/2006/relationships/hyperlink" Target="https://soundcloud.com/icann" TargetMode="External"/><Relationship Id="rId19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emf"/><Relationship Id="rId3" Type="http://schemas.openxmlformats.org/officeDocument/2006/relationships/hyperlink" Target="https://www.flickr.com/photos/icann" TargetMode="External"/><Relationship Id="rId4" Type="http://schemas.openxmlformats.org/officeDocument/2006/relationships/hyperlink" Target="flickr.com/photos/icann" TargetMode="External"/><Relationship Id="rId5" Type="http://schemas.openxmlformats.org/officeDocument/2006/relationships/image" Target="../media/image19.png"/><Relationship Id="rId6" Type="http://schemas.openxmlformats.org/officeDocument/2006/relationships/hyperlink" Target="https://www.linkedin.com/company/icann" TargetMode="External"/><Relationship Id="rId7" Type="http://schemas.openxmlformats.org/officeDocument/2006/relationships/hyperlink" Target="linkedin.com/company/icann" TargetMode="External"/><Relationship Id="rId8" Type="http://schemas.openxmlformats.org/officeDocument/2006/relationships/image" Target="../media/image20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812800" y="1470213"/>
            <a:ext cx="10543117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 marL="1371600" indent="0">
              <a:buNone/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t="10075" b="8780"/>
          <a:stretch/>
        </p:blipFill>
        <p:spPr>
          <a:xfrm>
            <a:off x="0" y="683491"/>
            <a:ext cx="12192000" cy="556490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790814"/>
            <a:ext cx="12192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Title 19"/>
          <p:cNvSpPr>
            <a:spLocks noGrp="1"/>
          </p:cNvSpPr>
          <p:nvPr userDrawn="1"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t="8972" b="7826"/>
          <a:stretch/>
        </p:blipFill>
        <p:spPr>
          <a:xfrm>
            <a:off x="0" y="654425"/>
            <a:ext cx="12192000" cy="5620869"/>
          </a:xfrm>
          <a:prstGeom prst="rect">
            <a:avLst/>
          </a:prstGeom>
        </p:spPr>
      </p:pic>
      <p:sp>
        <p:nvSpPr>
          <p:cNvPr id="28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3037"/>
            <a:ext cx="12192000" cy="5696861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208224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0" name="Oval 29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6" name="Straight Connector 3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>
            <a:endCxn id="41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2" name="Straight Connector 41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48" name="Oval 4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6385" cy="685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32" name="Straight Connector 31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Oval 18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0" name="Oval 19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53082" y="0"/>
            <a:ext cx="10788321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66928" y="3553576"/>
            <a:ext cx="10788321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66928" y="4279392"/>
            <a:ext cx="10788321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6928" y="4553712"/>
            <a:ext cx="10788321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596" y="5193792"/>
            <a:ext cx="1189829" cy="951863"/>
          </a:xfrm>
          <a:prstGeom prst="rect">
            <a:avLst/>
          </a:prstGeom>
        </p:spPr>
      </p:pic>
      <p:sp>
        <p:nvSpPr>
          <p:cNvPr id="1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2837138"/>
            <a:ext cx="10808208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257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483281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7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8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8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4"/>
            <a:ext cx="12216385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71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50863" y="1"/>
            <a:ext cx="10805054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3553574"/>
            <a:ext cx="10805054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4279392"/>
            <a:ext cx="10805054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4553415"/>
            <a:ext cx="10805054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217" y="5193792"/>
            <a:ext cx="1193800" cy="952500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2837138"/>
            <a:ext cx="10808208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6" name="Arc 55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57" name="Straight Connector 56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55" name="Straight Connector 54"/>
          <p:cNvCxnSpPr>
            <a:endCxn id="56" idx="0"/>
          </p:cNvCxnSpPr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31" name="Oval 30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32" name="Oval 31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3"/>
            <a:ext cx="1221638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0366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8" name="Arc 37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59" name="Straight Connector 5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Oval 26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-1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8" name="Straight Connector 27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4"/>
            <a:ext cx="12216385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228479" y="2020824"/>
            <a:ext cx="9299448" cy="132588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 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28479" y="4617720"/>
            <a:ext cx="9299448" cy="5784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28479" y="5199656"/>
            <a:ext cx="9299448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395" y="4874480"/>
            <a:ext cx="1189829" cy="951863"/>
          </a:xfrm>
          <a:prstGeom prst="rect">
            <a:avLst/>
          </a:prstGeom>
        </p:spPr>
      </p:pic>
      <p:sp>
        <p:nvSpPr>
          <p:cNvPr id="48" name="Oval 47"/>
          <p:cNvSpPr/>
          <p:nvPr userDrawn="1"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9" name="Straight Connector 48"/>
          <p:cNvCxnSpPr/>
          <p:nvPr userDrawn="1"/>
        </p:nvCxnSpPr>
        <p:spPr>
          <a:xfrm flipH="1">
            <a:off x="0" y="6124669"/>
            <a:ext cx="1793872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 flipH="1">
            <a:off x="1892734" y="6124511"/>
            <a:ext cx="972078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 userDrawn="1"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52" name="Oval 51"/>
          <p:cNvSpPr/>
          <p:nvPr userDrawn="1"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53" name="Straight Connector 52"/>
          <p:cNvCxnSpPr/>
          <p:nvPr userDrawn="1"/>
        </p:nvCxnSpPr>
        <p:spPr>
          <a:xfrm flipV="1">
            <a:off x="1849172" y="3552825"/>
            <a:ext cx="0" cy="2529959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 userDrawn="1"/>
        </p:nvSpPr>
        <p:spPr>
          <a:xfrm rot="16200000">
            <a:off x="1847726" y="3495590"/>
            <a:ext cx="121764" cy="118872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55" name="Straight Connector 54"/>
          <p:cNvCxnSpPr/>
          <p:nvPr userDrawn="1"/>
        </p:nvCxnSpPr>
        <p:spPr>
          <a:xfrm flipH="1">
            <a:off x="1899083" y="3494144"/>
            <a:ext cx="9714432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-1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84875" y="685225"/>
            <a:ext cx="9107124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3391319" y="1552703"/>
            <a:ext cx="880067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3391319" y="1049145"/>
            <a:ext cx="6974253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" y="685225"/>
            <a:ext cx="2977273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3391319" y="1865312"/>
            <a:ext cx="796459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420624" y="42394"/>
            <a:ext cx="10547350" cy="531346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pic>
        <p:nvPicPr>
          <p:cNvPr id="32" name="Picture 31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92" y="856105"/>
            <a:ext cx="1962493" cy="1523172"/>
          </a:xfrm>
          <a:prstGeom prst="rect">
            <a:avLst/>
          </a:prstGeom>
        </p:spPr>
      </p:pic>
      <p:grpSp>
        <p:nvGrpSpPr>
          <p:cNvPr id="54" name="Group 53"/>
          <p:cNvGrpSpPr/>
          <p:nvPr userDrawn="1"/>
        </p:nvGrpSpPr>
        <p:grpSpPr>
          <a:xfrm>
            <a:off x="3402135" y="4228306"/>
            <a:ext cx="3416667" cy="365760"/>
            <a:chOff x="5325979" y="4715893"/>
            <a:chExt cx="3416667" cy="365760"/>
          </a:xfrm>
        </p:grpSpPr>
        <p:sp>
          <p:nvSpPr>
            <p:cNvPr id="55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6" name="Picture 55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 userDrawn="1"/>
        </p:nvGrpSpPr>
        <p:grpSpPr>
          <a:xfrm>
            <a:off x="3402135" y="4726326"/>
            <a:ext cx="3636602" cy="365760"/>
            <a:chOff x="1235726" y="5571713"/>
            <a:chExt cx="3636602" cy="365760"/>
          </a:xfrm>
        </p:grpSpPr>
        <p:sp>
          <p:nvSpPr>
            <p:cNvPr id="58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9" name="Picture 58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 userDrawn="1"/>
        </p:nvGrpSpPr>
        <p:grpSpPr>
          <a:xfrm>
            <a:off x="3402135" y="2734246"/>
            <a:ext cx="2809587" cy="365760"/>
            <a:chOff x="1235726" y="3073176"/>
            <a:chExt cx="2809587" cy="365760"/>
          </a:xfrm>
        </p:grpSpPr>
        <p:sp>
          <p:nvSpPr>
            <p:cNvPr id="61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62" name="Picture 61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 userDrawn="1"/>
        </p:nvGrpSpPr>
        <p:grpSpPr>
          <a:xfrm>
            <a:off x="3402135" y="3232266"/>
            <a:ext cx="3730320" cy="365760"/>
            <a:chOff x="1235727" y="3892739"/>
            <a:chExt cx="3730320" cy="365760"/>
          </a:xfrm>
        </p:grpSpPr>
        <p:sp>
          <p:nvSpPr>
            <p:cNvPr id="64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65" name="Picture 64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 userDrawn="1"/>
        </p:nvGrpSpPr>
        <p:grpSpPr>
          <a:xfrm>
            <a:off x="3402135" y="3730286"/>
            <a:ext cx="3636602" cy="365760"/>
            <a:chOff x="1235726" y="4721075"/>
            <a:chExt cx="3636602" cy="365760"/>
          </a:xfrm>
        </p:grpSpPr>
        <p:pic>
          <p:nvPicPr>
            <p:cNvPr id="67" name="Picture 66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68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69" name="Group 68"/>
          <p:cNvGrpSpPr/>
          <p:nvPr userDrawn="1"/>
        </p:nvGrpSpPr>
        <p:grpSpPr>
          <a:xfrm>
            <a:off x="3402135" y="5722367"/>
            <a:ext cx="2586167" cy="365760"/>
            <a:chOff x="5325979" y="3073176"/>
            <a:chExt cx="2586167" cy="365760"/>
          </a:xfrm>
        </p:grpSpPr>
        <p:sp>
          <p:nvSpPr>
            <p:cNvPr id="70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 userDrawn="1"/>
        </p:nvGrpSpPr>
        <p:grpSpPr>
          <a:xfrm>
            <a:off x="3402135" y="5224346"/>
            <a:ext cx="3416667" cy="365760"/>
            <a:chOff x="5325979" y="5571713"/>
            <a:chExt cx="3416667" cy="365760"/>
          </a:xfrm>
        </p:grpSpPr>
        <p:sp>
          <p:nvSpPr>
            <p:cNvPr id="73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74" name="Picture 73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72573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921748" y="2425013"/>
            <a:ext cx="8440953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498950" y="862602"/>
            <a:ext cx="9870957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52732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2421943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1" y="6320453"/>
            <a:ext cx="23872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2504929" y="6320453"/>
            <a:ext cx="90658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15191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2446072" y="2281331"/>
            <a:ext cx="0" cy="397659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2444626" y="2221895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2504929" y="2220449"/>
            <a:ext cx="90658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11700996" y="6320453"/>
            <a:ext cx="4941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420624" y="42394"/>
            <a:ext cx="11808013" cy="531346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6932" y="1039938"/>
            <a:ext cx="4287549" cy="7606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9709" y="2853692"/>
            <a:ext cx="3149229" cy="3236708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1" name="Oval 50"/>
          <p:cNvSpPr/>
          <p:nvPr userDrawn="1"/>
        </p:nvSpPr>
        <p:spPr>
          <a:xfrm flipH="1">
            <a:off x="11615191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2" name="Straight Connector 51"/>
          <p:cNvCxnSpPr/>
          <p:nvPr userDrawn="1"/>
        </p:nvCxnSpPr>
        <p:spPr>
          <a:xfrm flipH="1">
            <a:off x="11700996" y="2219538"/>
            <a:ext cx="4941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6764" y="616645"/>
            <a:ext cx="12225528" cy="5696712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360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28479" y="4617720"/>
            <a:ext cx="9295500" cy="5751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28479" y="5199656"/>
            <a:ext cx="9295500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044" y="4878445"/>
            <a:ext cx="1193800" cy="952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0" y="6124669"/>
            <a:ext cx="179387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1892734" y="6124511"/>
            <a:ext cx="972078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1849172" y="3552825"/>
            <a:ext cx="0" cy="2529959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 userDrawn="1"/>
        </p:nvSpPr>
        <p:spPr>
          <a:xfrm rot="16200000">
            <a:off x="1847726" y="3495590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1899083" y="3494144"/>
            <a:ext cx="971443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2"/>
          <p:cNvSpPr>
            <a:spLocks noGrp="1"/>
          </p:cNvSpPr>
          <p:nvPr>
            <p:ph type="title" hasCustomPrompt="1"/>
          </p:nvPr>
        </p:nvSpPr>
        <p:spPr>
          <a:xfrm>
            <a:off x="2228479" y="2020824"/>
            <a:ext cx="9295500" cy="13255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 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46180"/>
            <a:ext cx="10847122" cy="4506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16645"/>
            <a:ext cx="12192000" cy="56967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628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807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12192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965" y="614512"/>
            <a:ext cx="4655184" cy="569671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2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5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31" name="Oval 30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14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679" r:id="rId22"/>
    <p:sldLayoutId id="2147483727" r:id="rId23"/>
    <p:sldLayoutId id="2147483728" r:id="rId24"/>
    <p:sldLayoutId id="2147483730" r:id="rId25"/>
    <p:sldLayoutId id="2147483731" r:id="rId26"/>
    <p:sldLayoutId id="2147483732" r:id="rId27"/>
    <p:sldLayoutId id="2147483729" r:id="rId28"/>
    <p:sldLayoutId id="2147483734" r:id="rId29"/>
    <p:sldLayoutId id="2147483688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48" r:id="rId36"/>
    <p:sldLayoutId id="2147483750" r:id="rId37"/>
    <p:sldLayoutId id="2147483687" r:id="rId38"/>
    <p:sldLayoutId id="2147483735" r:id="rId39"/>
    <p:sldLayoutId id="2147483736" r:id="rId40"/>
    <p:sldLayoutId id="2147483737" r:id="rId41"/>
    <p:sldLayoutId id="2147483738" r:id="rId42"/>
    <p:sldLayoutId id="2147483739" r:id="rId43"/>
    <p:sldLayoutId id="2147483740" r:id="rId44"/>
    <p:sldLayoutId id="2147483742" r:id="rId45"/>
    <p:sldLayoutId id="2147483716" r:id="rId46"/>
    <p:sldLayoutId id="2147483717" r:id="rId47"/>
    <p:sldLayoutId id="2147483751" r:id="rId48"/>
  </p:sldLayoutIdLst>
  <p:hf hdr="0" ftr="0" dt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153" userDrawn="1">
          <p15:clr>
            <a:srgbClr val="F26B43"/>
          </p15:clr>
        </p15:guide>
        <p15:guide id="4" pos="512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24" userDrawn="1">
          <p15:clr>
            <a:srgbClr val="F26B43"/>
          </p15:clr>
        </p15:guide>
        <p15:guide id="7" orient="horz" pos="4105" userDrawn="1">
          <p15:clr>
            <a:srgbClr val="F26B43"/>
          </p15:clr>
        </p15:guide>
        <p15:guide id="8" orient="horz" pos="384" userDrawn="1">
          <p15:clr>
            <a:srgbClr val="F26B43"/>
          </p15:clr>
        </p15:guide>
        <p15:guide id="9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Matt Larson, VP of Research</a:t>
            </a:r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29 September 2017</a:t>
            </a:r>
            <a:endParaRPr lang="en-US" dirty="0"/>
          </a:p>
        </p:txBody>
      </p:sp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KSK </a:t>
            </a:r>
            <a:r>
              <a:rPr lang="en-US" smtClean="0"/>
              <a:t>Roll </a:t>
            </a:r>
            <a:r>
              <a:rPr lang="en-US" smtClean="0"/>
              <a:t>Update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DNS-OARC 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9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analysis by OCTO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1800" dirty="0" smtClean="0"/>
              <a:t>ICANN OCTO Research did an analysis similar to Duane’s</a:t>
            </a:r>
          </a:p>
          <a:p>
            <a:pPr lvl="1"/>
            <a:r>
              <a:rPr lang="en-US" sz="1800" dirty="0" smtClean="0"/>
              <a:t>Analyzed query data from B, D, F and L</a:t>
            </a:r>
          </a:p>
          <a:p>
            <a:pPr lvl="1"/>
            <a:r>
              <a:rPr lang="en-US" sz="1800" dirty="0" smtClean="0"/>
              <a:t>Combined with Verisign’s A &amp; J data</a:t>
            </a:r>
          </a:p>
          <a:p>
            <a:pPr lvl="1"/>
            <a:r>
              <a:rPr lang="en-US" sz="1800" dirty="0" smtClean="0"/>
              <a:t>For 1 September 2017 through 25 September 2017</a:t>
            </a:r>
          </a:p>
          <a:p>
            <a:r>
              <a:rPr lang="en-US" sz="1800" dirty="0" smtClean="0"/>
              <a:t>Results:</a:t>
            </a:r>
          </a:p>
          <a:p>
            <a:pPr lvl="1"/>
            <a:r>
              <a:rPr lang="en-US" sz="1800" dirty="0"/>
              <a:t>T</a:t>
            </a:r>
            <a:r>
              <a:rPr lang="en-US" sz="1800" dirty="0" smtClean="0"/>
              <a:t>otal </a:t>
            </a:r>
            <a:r>
              <a:rPr lang="en-US" sz="1800" dirty="0"/>
              <a:t>number of unique </a:t>
            </a:r>
            <a:r>
              <a:rPr lang="en-US" sz="1800" dirty="0" smtClean="0"/>
              <a:t>addresses reporting key tag data: </a:t>
            </a:r>
            <a:r>
              <a:rPr lang="en-US" sz="1800" b="1" dirty="0" smtClean="0"/>
              <a:t>11,692</a:t>
            </a:r>
          </a:p>
          <a:p>
            <a:pPr lvl="1"/>
            <a:r>
              <a:rPr lang="en-US" sz="1800" dirty="0" smtClean="0"/>
              <a:t>Total number that </a:t>
            </a:r>
            <a:r>
              <a:rPr lang="en-US" sz="1800" dirty="0"/>
              <a:t>only ever </a:t>
            </a:r>
            <a:r>
              <a:rPr lang="en-US" sz="1800" dirty="0" smtClean="0"/>
              <a:t>reports KSK-2010: </a:t>
            </a:r>
            <a:r>
              <a:rPr lang="en-US" sz="1800" b="1" dirty="0" smtClean="0"/>
              <a:t>577</a:t>
            </a:r>
          </a:p>
          <a:p>
            <a:pPr lvl="1"/>
            <a:r>
              <a:rPr lang="en-US" sz="1800" b="1" dirty="0" smtClean="0"/>
              <a:t>4.93% of reporting validators are not ready for the KSK roll on 11 October 2017</a:t>
            </a:r>
          </a:p>
          <a:p>
            <a:r>
              <a:rPr lang="en-US" sz="1800" dirty="0" smtClean="0"/>
              <a:t>Analysis is complicated</a:t>
            </a:r>
          </a:p>
          <a:p>
            <a:pPr lvl="1"/>
            <a:r>
              <a:rPr lang="en-US" sz="1800" dirty="0" smtClean="0"/>
              <a:t>Dynamic IPs make the situation look worse by inflating true number of sources</a:t>
            </a:r>
          </a:p>
          <a:p>
            <a:pPr lvl="1"/>
            <a:r>
              <a:rPr lang="en-US" sz="1800" dirty="0" smtClean="0"/>
              <a:t>Forwarders make the situation look better if they obscure multiple validators behind the forwarder</a:t>
            </a:r>
          </a:p>
          <a:p>
            <a:pPr lvl="1"/>
            <a:r>
              <a:rPr lang="en-US" sz="1800" dirty="0" smtClean="0"/>
              <a:t>BIND reports trust anchors even if not validating</a:t>
            </a:r>
          </a:p>
        </p:txBody>
      </p:sp>
    </p:spTree>
    <p:extLst>
      <p:ext uri="{BB962C8B-B14F-4D97-AF65-F5344CB8AC3E}">
        <p14:creationId xmlns:p14="http://schemas.microsoft.com/office/powerpoint/2010/main" val="154851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validators report just KSK-2010?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Multiple reasons suspected or confirmed: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BIND reports trust anchors even if not validating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Old configurations pre-dating automatic update support</a:t>
            </a:r>
          </a:p>
          <a:p>
            <a:pPr lvl="2"/>
            <a:r>
              <a:rPr lang="en-US" dirty="0" smtClean="0"/>
              <a:t>E.g., BIND’s </a:t>
            </a:r>
            <a:r>
              <a:rPr lang="en-US" i="1" dirty="0" smtClean="0"/>
              <a:t>trusted-keys</a:t>
            </a:r>
            <a:r>
              <a:rPr lang="en-US" dirty="0" smtClean="0"/>
              <a:t> instead of </a:t>
            </a:r>
            <a:r>
              <a:rPr lang="en-US" i="1" dirty="0" smtClean="0"/>
              <a:t>managed-keys</a:t>
            </a:r>
            <a:r>
              <a:rPr lang="en-US" dirty="0" smtClean="0"/>
              <a:t> or </a:t>
            </a:r>
            <a:r>
              <a:rPr lang="en-US" i="1" dirty="0" err="1" smtClean="0"/>
              <a:t>dnssec</a:t>
            </a:r>
            <a:r>
              <a:rPr lang="en-US" i="1" dirty="0" smtClean="0"/>
              <a:t>-validation auto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Bugs in automatic update or key tag signaling support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Operator error</a:t>
            </a:r>
          </a:p>
          <a:p>
            <a:pPr lvl="2"/>
            <a:r>
              <a:rPr lang="en-US" dirty="0" smtClean="0"/>
              <a:t>E.g., Docker container keeps booting up with only KSK-2010 and starts 5011 all over again</a:t>
            </a:r>
            <a:endParaRPr lang="en-US" dirty="0"/>
          </a:p>
          <a:p>
            <a:pPr marL="458787" indent="-457200"/>
            <a:r>
              <a:rPr lang="en-US" dirty="0" smtClean="0"/>
              <a:t>We always knew old configurations would be an issue but never had objective data until now</a:t>
            </a:r>
          </a:p>
          <a:p>
            <a:pPr marL="458787" indent="-457200"/>
            <a:r>
              <a:rPr lang="en-US" dirty="0" smtClean="0"/>
              <a:t>We worried bugs and operator error were possible but didn’t have evidence until now</a:t>
            </a:r>
          </a:p>
          <a:p>
            <a:pPr marL="458787" indent="-457200"/>
            <a:r>
              <a:rPr lang="en-US" dirty="0" smtClean="0"/>
              <a:t>Analysis is ongoing</a:t>
            </a:r>
          </a:p>
        </p:txBody>
      </p:sp>
    </p:spTree>
    <p:extLst>
      <p:ext uri="{BB962C8B-B14F-4D97-AF65-F5344CB8AC3E}">
        <p14:creationId xmlns:p14="http://schemas.microsoft.com/office/powerpoint/2010/main" val="90694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and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We do not know how representative the set of validators reporting key tag data is compared to the set of all validators</a:t>
            </a:r>
          </a:p>
          <a:p>
            <a:r>
              <a:rPr lang="en-US" dirty="0" smtClean="0"/>
              <a:t>Validators != end users (or “end systems”), and the impact on end users is what is most important</a:t>
            </a:r>
          </a:p>
          <a:p>
            <a:pPr lvl="1"/>
            <a:r>
              <a:rPr lang="en-US" dirty="0" smtClean="0"/>
              <a:t>The design team recognized this</a:t>
            </a:r>
          </a:p>
          <a:p>
            <a:r>
              <a:rPr lang="en-US" dirty="0" smtClean="0"/>
              <a:t>Determining number of end users/systems for a given resolver is hard</a:t>
            </a:r>
          </a:p>
          <a:p>
            <a:pPr lvl="1"/>
            <a:r>
              <a:rPr lang="en-US" dirty="0" smtClean="0"/>
              <a:t>APNIC’s data will help</a:t>
            </a:r>
          </a:p>
          <a:p>
            <a:pPr lvl="1"/>
            <a:r>
              <a:rPr lang="en-US" dirty="0" smtClean="0"/>
              <a:t>Query data from TLD or other popular zones would also help</a:t>
            </a:r>
          </a:p>
          <a:p>
            <a:r>
              <a:rPr lang="en-US" dirty="0" smtClean="0"/>
              <a:t>Mitigation is hard</a:t>
            </a:r>
          </a:p>
          <a:p>
            <a:pPr lvl="1"/>
            <a:r>
              <a:rPr lang="en-US" dirty="0" smtClean="0"/>
              <a:t>We’ve already had a multi-year campaign to reach operators</a:t>
            </a:r>
          </a:p>
          <a:p>
            <a:pPr lvl="1"/>
            <a:r>
              <a:rPr lang="en-US" dirty="0" smtClean="0"/>
              <a:t>Implementation-specific problems don’t make the problem easier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4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just announced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We postponed the root KSK roll until we can gather more information and understand the situation better</a:t>
            </a:r>
          </a:p>
          <a:p>
            <a:r>
              <a:rPr lang="en-US" dirty="0" smtClean="0"/>
              <a:t>The delay will be at least one quarter</a:t>
            </a:r>
          </a:p>
          <a:p>
            <a:r>
              <a:rPr lang="en-US" dirty="0" smtClean="0"/>
              <a:t>We have not yet determined how many quarters to delay	</a:t>
            </a:r>
          </a:p>
          <a:p>
            <a:r>
              <a:rPr lang="en-US" dirty="0"/>
              <a:t>W</a:t>
            </a:r>
            <a:r>
              <a:rPr lang="en-US" dirty="0" smtClean="0"/>
              <a:t>e will at least partially mitigate</a:t>
            </a:r>
          </a:p>
        </p:txBody>
      </p:sp>
    </p:spTree>
    <p:extLst>
      <p:ext uri="{BB962C8B-B14F-4D97-AF65-F5344CB8AC3E}">
        <p14:creationId xmlns:p14="http://schemas.microsoft.com/office/powerpoint/2010/main" val="18293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steps: you can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Please work with us to identify and investigate sources reporting only KSK-2010</a:t>
            </a:r>
          </a:p>
          <a:p>
            <a:pPr lvl="1"/>
            <a:r>
              <a:rPr lang="en-US" dirty="0" smtClean="0"/>
              <a:t>We will publish the entire list of sources publicly</a:t>
            </a:r>
          </a:p>
          <a:p>
            <a:pPr lvl="1"/>
            <a:r>
              <a:rPr lang="en-US" dirty="0" smtClean="0"/>
              <a:t>Want to track down as many as possible to understand behavior</a:t>
            </a:r>
          </a:p>
          <a:p>
            <a:pPr lvl="2"/>
            <a:r>
              <a:rPr lang="en-US" dirty="0" smtClean="0"/>
              <a:t>Old configuration, bug, operator error, something else?</a:t>
            </a:r>
          </a:p>
          <a:p>
            <a:r>
              <a:rPr lang="en-US" dirty="0"/>
              <a:t>If you run a resolver that forwards</a:t>
            </a:r>
            <a:r>
              <a:rPr lang="en-US" dirty="0" smtClean="0"/>
              <a:t>, please start logging RFC 8145 queries	</a:t>
            </a:r>
          </a:p>
          <a:p>
            <a:pPr lvl="1"/>
            <a:r>
              <a:rPr lang="en-US" dirty="0" smtClean="0"/>
              <a:t>We want to talk with you	</a:t>
            </a:r>
          </a:p>
          <a:p>
            <a:r>
              <a:rPr lang="en-US" dirty="0" smtClean="0"/>
              <a:t>Please help us as we reduce the number of sources reporting only KSK-2010</a:t>
            </a:r>
          </a:p>
          <a:p>
            <a:pPr lvl="1"/>
            <a:r>
              <a:rPr lang="en-US" dirty="0" smtClean="0"/>
              <a:t>We recognize not all validators are equal</a:t>
            </a:r>
          </a:p>
          <a:p>
            <a:r>
              <a:rPr lang="en-US" dirty="0" smtClean="0"/>
              <a:t>We have already been working with vendors to get issues addressed</a:t>
            </a:r>
          </a:p>
          <a:p>
            <a:pPr lvl="1"/>
            <a:r>
              <a:rPr lang="en-US" dirty="0"/>
              <a:t>If you are familiar with a 5011 or 8145 implementation, please look carefully at that </a:t>
            </a:r>
            <a:r>
              <a:rPr lang="en-US"/>
              <a:t>code </a:t>
            </a:r>
            <a:r>
              <a:rPr lang="en-US" smtClean="0"/>
              <a:t>for </a:t>
            </a:r>
            <a:r>
              <a:rPr lang="en-US" dirty="0"/>
              <a:t>edge cases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816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Engage with ICANN – 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7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NN PPT_Arial_16x9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_16x9 20170601.potx" id="{6DCE996D-886D-4310-B448-1ACF06EC9706}" vid="{B8D7A136-CA80-4520-9EC3-55CACFEC00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 Template_16x9 20170601</Template>
  <TotalTime>3123</TotalTime>
  <Words>435</Words>
  <Application>Microsoft Macintosh PowerPoint</Application>
  <PresentationFormat>Widescreen</PresentationFormat>
  <Paragraphs>56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ＭＳ Ｐゴシック</vt:lpstr>
      <vt:lpstr>Segoe UI</vt:lpstr>
      <vt:lpstr>Wingdings</vt:lpstr>
      <vt:lpstr>Arial</vt:lpstr>
      <vt:lpstr>ICANN PPT_Arial_16x9_June 2017_potx</vt:lpstr>
      <vt:lpstr>Root KSK Roll Update</vt:lpstr>
      <vt:lpstr>Further analysis by OCTO Research</vt:lpstr>
      <vt:lpstr>Why do validators report just KSK-2010?</vt:lpstr>
      <vt:lpstr>Issues and thoughts</vt:lpstr>
      <vt:lpstr>What we just announced</vt:lpstr>
      <vt:lpstr>Next steps: you can help</vt:lpstr>
      <vt:lpstr>Engage with ICANN – Thank You and Questions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Matt Larson</dc:creator>
  <cp:lastModifiedBy>Matt Larson</cp:lastModifiedBy>
  <cp:revision>50</cp:revision>
  <cp:lastPrinted>2017-01-26T19:29:02Z</cp:lastPrinted>
  <dcterms:created xsi:type="dcterms:W3CDTF">2017-09-27T13:31:51Z</dcterms:created>
  <dcterms:modified xsi:type="dcterms:W3CDTF">2017-09-29T23:34:44Z</dcterms:modified>
</cp:coreProperties>
</file>