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82"/>
    <p:restoredTop sz="94643"/>
  </p:normalViewPr>
  <p:slideViewPr>
    <p:cSldViewPr snapToGrid="0" snapToObjects="1">
      <p:cViewPr>
        <p:scale>
          <a:sx n="95" d="100"/>
          <a:sy n="95" d="100"/>
        </p:scale>
        <p:origin x="616" y="-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 err="1"/>
              <a:t>Trailing</a:t>
            </a:r>
            <a:r>
              <a:rPr lang="es-ES" baseline="0" dirty="0"/>
              <a:t> </a:t>
            </a:r>
            <a:r>
              <a:rPr lang="es-ES" dirty="0" err="1"/>
              <a:t>Domains</a:t>
            </a:r>
            <a:r>
              <a:rPr lang="es-ES" dirty="0"/>
              <a:t>  </a:t>
            </a:r>
            <a:r>
              <a:rPr lang="es-ES" dirty="0" err="1"/>
              <a:t>added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clients</a:t>
            </a:r>
            <a:endParaRPr lang="es-E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7.3769856511838455E-2"/>
          <c:y val="1.1614317124833079E-2"/>
          <c:w val="0.92623014348816157"/>
          <c:h val="0.771066774073990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Sheet1!$A$1:$A$22</c:f>
              <c:strCache>
                <c:ptCount val="22"/>
                <c:pt idx="0">
                  <c:v>home </c:v>
                </c:pt>
                <c:pt idx="1">
                  <c:v>belkin </c:v>
                </c:pt>
                <c:pt idx="2">
                  <c:v>lan </c:v>
                </c:pt>
                <c:pt idx="3">
                  <c:v>local </c:v>
                </c:pt>
                <c:pt idx="4">
                  <c:v>dlink </c:v>
                </c:pt>
                <c:pt idx="5">
                  <c:v>asus </c:v>
                </c:pt>
                <c:pt idx="6">
                  <c:v>cpe </c:v>
                </c:pt>
                <c:pt idx="7">
                  <c:v>homestation </c:v>
                </c:pt>
                <c:pt idx="8">
                  <c:v>localdomain </c:v>
                </c:pt>
                <c:pt idx="9">
                  <c:v>fcname </c:v>
                </c:pt>
                <c:pt idx="10">
                  <c:v>totolink </c:v>
                </c:pt>
                <c:pt idx="11">
                  <c:v>wimax </c:v>
                </c:pt>
                <c:pt idx="12">
                  <c:v>router </c:v>
                </c:pt>
                <c:pt idx="13">
                  <c:v>dhcp </c:v>
                </c:pt>
                <c:pt idx="14">
                  <c:v>mynet </c:v>
                </c:pt>
                <c:pt idx="15">
                  <c:v>xperio </c:v>
                </c:pt>
                <c:pt idx="16">
                  <c:v>blinkap </c:v>
                </c:pt>
                <c:pt idx="17">
                  <c:v>wirelessap </c:v>
                </c:pt>
                <c:pt idx="18">
                  <c:v>gateway </c:v>
                </c:pt>
                <c:pt idx="19">
                  <c:v>2750u </c:v>
                </c:pt>
                <c:pt idx="20">
                  <c:v>api </c:v>
                </c:pt>
                <c:pt idx="21">
                  <c:v>workgroup </c:v>
                </c:pt>
              </c:strCache>
            </c:strRef>
          </c:cat>
          <c:val>
            <c:numRef>
              <c:f>Sheet1!$B$1:$B$22</c:f>
              <c:numCache>
                <c:formatCode>General</c:formatCode>
                <c:ptCount val="22"/>
                <c:pt idx="0">
                  <c:v>12054</c:v>
                </c:pt>
                <c:pt idx="1">
                  <c:v>789</c:v>
                </c:pt>
                <c:pt idx="2">
                  <c:v>729</c:v>
                </c:pt>
                <c:pt idx="3">
                  <c:v>465</c:v>
                </c:pt>
                <c:pt idx="4">
                  <c:v>320</c:v>
                </c:pt>
                <c:pt idx="5">
                  <c:v>303</c:v>
                </c:pt>
                <c:pt idx="6">
                  <c:v>201</c:v>
                </c:pt>
                <c:pt idx="7">
                  <c:v>183</c:v>
                </c:pt>
                <c:pt idx="8">
                  <c:v>178</c:v>
                </c:pt>
                <c:pt idx="9">
                  <c:v>178</c:v>
                </c:pt>
                <c:pt idx="10">
                  <c:v>174</c:v>
                </c:pt>
                <c:pt idx="11">
                  <c:v>145</c:v>
                </c:pt>
                <c:pt idx="12">
                  <c:v>134</c:v>
                </c:pt>
                <c:pt idx="13">
                  <c:v>102</c:v>
                </c:pt>
                <c:pt idx="14">
                  <c:v>95</c:v>
                </c:pt>
                <c:pt idx="15">
                  <c:v>82</c:v>
                </c:pt>
                <c:pt idx="16">
                  <c:v>80</c:v>
                </c:pt>
                <c:pt idx="17">
                  <c:v>76</c:v>
                </c:pt>
                <c:pt idx="18">
                  <c:v>70</c:v>
                </c:pt>
                <c:pt idx="19">
                  <c:v>69</c:v>
                </c:pt>
                <c:pt idx="20">
                  <c:v>68</c:v>
                </c:pt>
                <c:pt idx="2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BE-344F-B16F-37659DF41F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7062111"/>
        <c:axId val="297063807"/>
      </c:barChart>
      <c:catAx>
        <c:axId val="297062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97063807"/>
        <c:crosses val="autoZero"/>
        <c:auto val="1"/>
        <c:lblAlgn val="ctr"/>
        <c:lblOffset val="100"/>
        <c:noMultiLvlLbl val="0"/>
      </c:catAx>
      <c:valAx>
        <c:axId val="297063807"/>
        <c:scaling>
          <c:orientation val="minMax"/>
          <c:max val="12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97062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3-06T15:54:55.603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1474 1 5819,'-9'11'136,"6"-1"17,-6-10 453,9 0-506,-9 0 99,7 0-47,-8 9-91,10-7 0,-2 7 22,-5-9-24,5 10-70,-7-8 98,-1 16-72,8-15 1,-9 13 0,6-7 71,-2 3-84,0-8 1,0 15 39,0-6 1,-7 6-15,8 2 1,-1-1-14,7 1 0,-7-7-4,0 0 0,-2 0-23,2 6 1,4 1 19,-4 0 1,5 0-8,2-1 0,-7 1 25,0 0 9,-9 0 0,14-1 1,-5 1-16,5 0 0,-5 0-8,0-1 1,-7 1 36,7 0 1,-2 0 4,2-1 1,2 1-59,-9 0 0,10 0 9,-3-1 0,-2 1-9,2 0 0,0 0 1,7-1 0,-7 3-6,0 5 0,-2-5 5,2 5 1,5-3-7,-5 3 0,-3-3 8,4 10 0,-8-10-1,7 3 1,-2 2 29,2-2 1,2 6-23,-9-6 1,10 6 0,-3-6 0,-3 2 11,4-2 1,-4-3 3,3 10 0,5-8-18,-5 8 1,-2-7-1,2 6 0,-2-6 1,2 6 1,5-6-4,-5 7 0,-3-3-5,4 3 1,-8 1 9,7-8 0,-2 9-9,2-2 1,4-3 12,-4 2 0,-2-1 0,2 1 0,-2 5-1,2-4 1,3-3 2,-10 3 0,9-3-10,-2 3 0,-2 4-2,2-4 1,-2-3 5,2 2 1,5-6-3,-5 7 0,-3-8-18,4 8 0,-1-3 11,7 3 1,-7 2-2,0-10 1,0 8 4,7-7 0,-7 6-1,0-6 1,0 6 2,7-6 0,-7 2 2,0-2 1,-2-3 0,2 10 0,5-3-4,-5 3 0,2 1 13,-2-8 0,5 9-14,-5-2 0,3-3 0,-3 3 0,4-8-2,-4 8 0,5-3-1,2 3 0,-7 2 0,0-10 1,0 10-2,7-2 0,-7-3-2,0 3 1,1-3 4,6 2 1,-7 6-4,0-6 1,-2-2 0,2 3 1,4-7-1,-4 6 1,3-1 1,-3 1 0,5 5 0,-5-4 0,-3-3-1,3 3 0,-2-8 0,2 8 0,5-3 25,-5 3 1,3 2-24,-3-9 1,4 8-5,-4-1 1,-2-3 5,2 3 0,0-3 1,7 3 1,-7 2-2,0-10 0,1 3 0,6-2 1,-3-5 1,-4 5 0,5-3-1,-5 3 0,5-5-10,2 4 0,-2 3 8,-5-2 0,4 7-7,-4-8 0,5 3 5,2-2 0,-7-3-1,0 10 1,0-7-4,7 6 0,0-6-2,0 6 1,-7-8 3,0 1 0,1 3 0,6-2 0,-3 2 2,-4-2 0,5-5-2,-5 4 1,5 6 0,0-10 1,-3 7-2,-2 0 1,0-5 0,7 10 0,0-10 0,0 3 1,-7 2-1,0-3 1,0 1-1,7-7 0,0 6 0,0 1 0,-2 2 0,-5-2 0,5-5 0,-5 4 0,5-3 0,2-4 0,0 3 0,0 5 5,-10-5 1,8 9 0,-5-6 8,5 1 1,2 3 1,0-2 0,-3-5-14,-3 5 0,3-3 0,-4 3 1,5-5-7,2 5 0,0-3 9,0 3 1,0-5-8,0 4 1,-2 3 7,-5-2-10,5 0 1,-8-8 0,10 3 5,0 5 0,0-5-3,0 5 0,0 2 0,0-3 0,-7 8 2,0-7 1,1 6 11,6-6 1,0 7 20,0-8-32,0 10 1,-7-12 1,0 10 0,0-7-6,7 6 0,0-8 1,0 4 7,0 0 1,0-7-1,0 4 0,-3 3-1,-3-2 0,3 0-2,-4-8 0,5 1-9,2 0 0,0 7 8,0-1 0,0 1 7,0-7 0,0 6-5,0 1-3,0 0 0,0-1 0,0 1 3,0-3 0,0 5-2,0-2 1,-2 0-2,-5-8 1,5 1 0,-5 0 1,4 0-11,3-1 6,0 1 0,0 0 0,0 0-8,0-1 0,0 8 0,0 0 0,0-1-3,0-6 0,0-5 9,0 5 1,0-12-3,0 12 1,0-5 4,0 5 0,0 7 1,0-1 0,0 1 0,0-7 1,0-1-6,0 1 0,0 0 11,0 0 1,0-1-5,0 1 0,0-7 1,0 0-3,0 0 1,0 6 0,0 1-5,0-9 0,0 6-5,0-4 0,0 4-6,0 3 13,0 0 0,0 0 2,0 0 1,0-8-1,0 1-1,0 0 1,0 7 1,0 0 0,0-8-11,0 1 5,0-9 1,0 6 4,0-4-2,0-4 0,0 8-3,0-4 4,0-5 1,0 17-3,0-8 5,0 10 1,0-7-3,0 0 2,0 0 26,0 6-26,0 1-1,0 0-1,0 0 1,0-8 0,0 1 8,0-9 1,0 6 12,0-4-21,0-4-1,0 6-1265,0-9 916,0-9-164,0 6 302,0-15 0,0 13 1,0-9 1,-7 7 145,0-6 1,1 6 63,6-7 0,-10 9 0,-1-4 0</inkml:trace>
  <inkml:trace contextRef="#ctx0" brushRef="#br0" timeOffset="308">1 8571 8355,'0'21'-1490,"0"0"1587,0 0-150,0-1 151,0 1 0,0 0-87,0 0 106,0-10-119,9 8 0,-7-15 143,5 10-51,5-9-36,-10 13 0,9-13 26,-4 8-8,-4-8 34,6 4-177,0 1 134,-7-8-62,8 7 1,-10-11 40,0-5 1,2-5-18,5-8 1,-5-1-72,5 0 1,-2-7-15,2 1 0,-5-8-208,5 7 0,2-2-50,-2 3 0,7 11 108,-7-5 0,9 5 0,-5-5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3-06T15:55:15.132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21 2719 7700,'-2'12'-786,"-5"-5"949,4-5 23,-6 7 1,9-6 98,0 6 899,0-9-1088,9 0 1,-4-7-5,9 0 0,-7-9-239,7 2 152,-10 5 0,15-10 0,-8 6-34,1-6 1,6-2 65,-4 1 1,-2-1-6,1 0 0,1 0 31,7 1 1,0-3 0,-1-5 1,3 5-30,5-5 1,-5 3 6,5-3 0,-3 5 11,3-5 0,-5-2-5,5 3 1,2-3-119,-3 2 0,3 5 110,-2-5 1,-5 5-58,5 3 0,2-8 9,-3 0 1,3-6-3,-2 6 1,-3-2 20,10 2 0,-10 3-3,3-10 1,2 8-39,-2-8 1,6 7 38,-6-6 1,2 9 16,-3-3 0,-3-2-4,3 2 1,3-2 3,-2 3 1,0 3 10,-8-3 0,8-3 7,0 2 0,2-2-22,-3 3 1,-1 1 7,8-8 0,-8 8-40,1-1 1,-1 1 4,1-1 1,-4 3 23,5-3 1,-3 1-20,3-1 1,-5 4-23,5-5 0,-5 5 37,-2 2 0,-1 0 3,1 1 1,7-3-14,-1-5 0,1 10-3,-7-10 1,0 9 0,-1-8 1,1 4-4,0 2 1,6 0-10,1 0 0,-2 1 16,-13-1 1,6 0-11,-5 0 1,4 3-2,3 4 1,0-4-2,-1 4 0,1-5 4,0-1 0,0 6 0,-1 0 0,1 0 1,0-7 0,0 1 0,-1-1 0,-4 7 0,5 0 0,-12 0 0,12-6 0,-5 6 0,5 0 0,0 2 4,0-1 1,-1-3-1,1 9 1,-7-10-4,0 4 0,-3 1 0,3-2 1,5 7-43,-6-6 1,-1 1-49,2-2-60,0-4 0,4 13 128,-4-9 0,-3 7-34,-4-6-56,-4 8 1,13-7-447,-9 5 398,0 5 56,2-7 1,-5 2-169,10 0 0,-9-2-259,2 2-72,4 5 267,1-17 93,-1 17 0,8-14-25,-5 9 267,-5-9 0,9 4 0,-6-9 0</inkml:trace>
  <inkml:trace contextRef="#ctx0" brushRef="#br0" timeOffset="496">2573 63 7978,'0'12'873,"0"-3"-817,0-9 2,10 0 0,1 0 15,10 0 1,0-2-128,-1-5 0,1 4 291,0-4-294,0-4 1,-1 9 0,1-5 141,0 4 1,0 1 84,-1-5-238,1 5 0,0-10-23,0 5 0,-8 5 310,1-5 50,-9 5 18,4 2 1,-9 9-105,0 5 0,-2 11 106,-5 3 0,-7 7-161,-14-8 1,5 8 39,-4-7 1,4 6-3,2-6 1,2-1-222,6-6 0,-4-7-1246,11 0 0,-1-7 390,7 7 1,0-10 0,0 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3-06T15:57:47.980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 1412 8611,'0'-12'336,"7"1"-164,0 4 0,2 2 32,-2-9-88,-5 10 1,7-8 137,-9 5-268,10 5 68,-8-16 0,7 13-14,-9-9 1,7 7 0,0-7 0,2 8 21,-2-8-37,-5 9 0,10-11-20,-5 9 42,-5-9 1,10 4 1,-5-8 1,-3 6-76,10 0 0,-7 0-13,7-7 0,-10 8-47,3-1 0,3 0 80,-4-7 0,8 7-1,-7 0 1,7 1 3,-7-8 0,7 0-1,-7 0 1,9 1 3,-2-1 1,-3 0 0,3 0 1,-7 8-5,7-1 1,-7 0 3,7-7 1,-8 3 29,8 4 0,-7-5-28,7 6 1,-9 1 7,2-2-10,4 0 1,-2-6-1,5-1 5,5 0 1,-10 0 1,5 1 1,4 1-119,-4 5 1,-3-4 28,3 4 58,0-4 0,5-3 17,-6 0 1,4 7 2,-11 0-3,11 1 10,-6-8 1,8 0-19,-6 0 0,4 7 5,-11 1 0,11 1 47,-4-2 0,-1-2-32,2 9 0,-7-9-5,7 2 1,-8 3 10,8-3 1,-7 7-2,7-7 1,-7 7-1,7-7 1,-7 10 1,7-3 1,-8-2-9,8 2 0,-7-3 10,7 4-59,-9 3 0,13-13 4,-4 9 1,-3-7-246,3 7 70,0-9 140,7 5 1,-3-3-131,-4 0-226,5 9 349,-8-13 1,3 16-31,0-5 1,-10 2-817,3-2-143,5 5 505,-10-7 566,7 9 0,-9 0 0,0 0 0</inkml:trace>
  <inkml:trace contextRef="#ctx0" brushRef="#br0" timeOffset="312">955 22 7345,'-11'0'1168,"2"0"-1140,9 0 302,9 0-236,2 0 1,3 0 54,0 0 0,-7 0 18,7 0 1,-7 0-239,7 0 0,-8-3-202,8-4 160,-9 5 0,6-7 110,-4 9-209,-4 0 235,6 0 0,-9 2 38,0 5-64,0 5 1,-7 8-10,0 1 0,-9 0 104,2 0-263,5-1 0,-3 1-790,5 0 529,5-10-396,-7-1 650,9-1 1,0-7-1,0 7 1</inkml:trace>
  <inkml:trace contextRef="#ctx0" brushRef="#br0" timeOffset="1391">1910 125 7660,'0'14'413,"0"0"0,-2-9-85,-5 1-118,4 6-92,-6 0 0,9 8-48,0 1 0,-7-7 76,0 0 1,0-7-33,7 6 1,-6 1 62,-1 7-57,0-9 0,0 6 0,-2-4 18,-3 4 1,5 3-20,-7 0-29,10 0 0,-12-8 0,6 1 100,-1 2 0,6 3-303,-2 2 7,-4-1 0,2 1 55,-5 0 62,-5 0 1,15-3 0,-8-2-48,3-2 1,-7 0 21,2 7 1,2-3-9,-1-4 0,6 4 38,-7-4 1,9-2 5,-2 1-317,-4 1 133,-1 7 1,-6 0 120,4 0 1,-2-8 12,9 1 1,-9-2-1,2 2 0,2 4 25,-1-4 0,1 4 10,-2 3 1,-4-2-37,4-6 0,-2 6 15,2-5 0,-2 4 99,9 3 0,-7-7-70,7 0 0,-7-8-15,7 8 1,-2-7-33,2 7 1,3-7-10,-10 7 1,9-7 24,-2 7 1,-4-8-4,-3 8 0,2-2 5,-1 2 0,6 4-6,-7-4 0,7-3 47,-7 3 0,2 0-25,-1 7 0,-4-7 12,11 0 1,-8-8-17,7 8 1,-7-7 5,7 7 0,-2-7-3,2 7 1,2-10 3,-9 3-4,10 5-1,-15-1 0,10 3 72,-5 0 0,3-7-11,4 7-65,5-10 17,-17 6 1,15-3-10,-10-1 1,9 4-49,-2-3 1,3-5-60,-3 5 104,4-5 0,-6 0-20,9 5-462,0-4 370,0 6 1,-2-9-321,-5 0 309,5 0 1,-8 2-60,10 5 24,0-5 1,-2 8-134,-5-10 0,5 2 15,-5 5-35,5-5 285,-8 7-67,8-9 1,-9 7-36,4 0-77,4 0-289,-6-7 187,9 9 261,0-6 0,0 6 1</inkml:trace>
  <inkml:trace contextRef="#ctx0" brushRef="#br0" timeOffset="1793">893 1495 7700,'-2'11'-149,"-5"-4"0,2 3 668,-9-4-431,10 1 1,-8-7 0,8 3 421,-3 4-328,0-5 0,5 9-119,-5-4 1,4-2 97,-4 9 1,5-7 5,2 7 1,-7-8 111,0 8-241,0 0 0,-2 7 316,-5 0-350,5-1 0,0-6 0,7-2 268,-5-3-92,4 7-53,-6-4-272,9-1 32,0-2 123,0-9-47,9 0 1,3 0 133,9 0-259,-1 0 1,-6-7-1,0-2 26,2-2 1,0 4-124,-2-7 0,5 2-109,-6-1 0,4-6-872,-4 5 755,6 5 1,-8-19-1,10 5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3-06T15:58:17.242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84 5147 8355,'-12'0'-200,"3"0"2093,9 0-1762,9 0 11,-6-10 0,15 6-25,-4-10 0,4 7-116,3-7 1,0 7 85,0-7 1,2 0 27,4-6 1,-1-1-71,8 0 1,-6 0-149,7 1 1,-8-1 176,8 0 0,-3 0 4,3 1 1,4-1-64,-5 0 0,6-6-9,1-1 1,3-2-69,4 2 1,-1-2 110,8-4 0,-7-6-110,8 6 1,6-5-35,7-3 0,0 1 95,-7-1 0,8 1-13,-1-1 1,0 1-7,-7-1 0,0 1 8,1-1 0,-1 1 1,0-1 0,1 1-58,-1-1 0,0 1 60,0-1 0,3 1-54,4-1 1,-4 1 51,4-1 1,-5 1-4,-1-1 0,6 1-3,0-1 0,0 1-1,-7-1 1,3 1 15,4-1 1,-4 3 5,4 4 0,-2-4 18,2 5 1,-5-6-33,6-1 1,-6 6 21,-2 1 0,1-1-16,-1-6 0,0 6 1,0 0 0,3 1-33,4-8 1,-4 1-4,4-1 1,2 8 4,-1-1 0,-1 1-6,-7-8 0,7 3 22,0 4 0,0-4-3,-6 4 0,-1-1 40,0 1 0,0-2-52,1 9 81,-10-8 1,7 10-1,-5-6-52,5 2 1,2-7 8,1 2 0,-1 3 0,0-2 1,0 1-128,1-1 0,-1-5 46,0 4 1,-4 3 76,4-3 0,-4 7-150,11-6 1,-7 6 29,-7-6 43,5 8 0,-7-13 0,10 7 22,-1-1 0,0 1-9,0 5 1,-6 1 26,-1-8 1,-7 8 43,8-1 0,-3-3 69,2 2 1,5-2-108,-5 2 1,-2 5 25,3-4 1,-3-3-23,2 2 25,5 0 1,-9 1-1,7-1-7,-3 2 1,-7-3 1,8 1 1,-10 0 90,2 7 1,3-6-112,-3-1 1,3 0 70,-3 8 0,-4-1-65,5 0 43,-6 0 1,6 1 0,-1-1-34,-2 0-3,-2 0 1,5 1 0,-1-1 153,-2 0 1,5-2-134,-3-5 0,1 10 27,-8-10 0,1 17-44,-1-10 1,1 5 63,-1-5 1,1 0-57,-1 1 1,1-1 59,-1 0 0,1 0-45,-1 1-10,1-1 1,-1 0 0,1 0 16,-1 1 0,-1 6 3,-6 0 0,5 0-36,-4-7 0,2 3-8,-3 4 0,3-2 1,-9 9 1,2-9 19,-2 2 1,-5 3-10,4-3 0,3 7 13,-2-7 0,2 7 2,-2-7 0,-5 10-40,4-3 1,-4-3-36,-2 4 66,0-1 0,0 0-1,-1 0 0,-6 0-749,0 7 229,-9 0-366,4-9-30,0 6 655,-7-6 1,8 0-1,-10-3 1</inkml:trace>
  <inkml:trace contextRef="#ctx0" brushRef="#br0" timeOffset="291">9132 0 8355,'-12'0'-426,"-6"0"282,15 0 1076,-6 0-80,9 0-539,9 0 1,3 0-144,9 0-202,-1 9 1,1-6 88,0 4 1,0 2-158,-1-2 0,-1 2 219,-5-2 1,4-5-5,-4 5 1,-3 2-304,3-2 0,-7 7-95,7-7 288,-9 0 1,6 0 63,-4 0 1,-5 2 26,5-2 0,-7-3-42,-7 10 1,3-2 15,-10 2 0,-2 4-571,-12-4 0,5 4 245,-5 3 1,8-7-247,6 0 1,-5-3-92,6 3 1,-6 5-1,-2-8 1</inkml:trace>
  <inkml:trace contextRef="#ctx0" brushRef="#br0" timeOffset="2131">9796 664 7684,'-14'2'553,"0"5"0,7-2-526,-7 9 1,3-7 194,-3 7-179,-5-10 0,10 15 0,-7-8 172,2 1 0,0 6-21,-6-4 0,-1 2-30,0-2 1,0 4-18,1-4 1,-3 2-51,-5-2 1,5 5 50,-5-6 0,3 6-179,-3 2 0,5-3 153,-5-4-28,-4 4 0,9-6 0,-5 6 49,5-4 1,-4 9-36,-1-9 1,-7 9 5,8-9 0,-3 4 11,2 3 1,5 0-90,-5 0 1,-2-7 70,3-1 0,-3 1-129,2 7 1,3 0 109,-10-1-152,10-8 0,-14 6 0,6-4 101,1 5 0,-5 1 4,9 1 0,-6 0-53,6 0 0,-9-1-94,3 1 0,1-7 183,-1 0 0,-1 0-67,-6 6 1,-1 1 4,1 0 0,6 0-14,1-1 1,-1 1 0,-6 0 0,-1 0 20,1-1 0,-1 1 6,1 0 0,1 0-43,6-1 0,-5 1-11,4 0 0,-2-3 26,2-4 0,3 5 3,5-5 1,1-3-12,-8 3 1,6-3 6,-7 3 0,10 2 1,-3-9 0,-2 7 32,3-7 1,-3 7 3,2-7 0,5 7-29,-5-7 0,-2 6 1,3-6 1,-1 9 35,7-2 0,-6-2-30,-1 2 1,0-7-27,7 6 0,1-6 45,-1 7 1,0-7-4,0 7 0,-6-7 7,-1 7 1,-2-3 3,2 3 0,5 4-40,-4-4 1,-6 5 2,-1 2 0,2-1-15,-3 1 1,7-7-38,-6 0 0,-1 0-11,-6 6 1,-1 1 38,1 0 0,-1 2-10,1 5 1,-1-5-14,1 4 0,-1-4-4,1-2 0,-8 2-2,1 5 1,-1-5-1,8 5 1,-3-5-13,-4-3 1,4 8 26,-5 0 1,-4 2-6,-2-3 0,2-4 14,-2 5 0,6-3 4,-6 3 0,2 2 24,-2 5 0,-3 2 3,9-10 0,-8 8-50,1-8 0,3 8 1,-2-7 0,2 6 21,-2-6 0,-5 2 18,4-2 0,3-5 26,-2 4 1,7 3-23,-8-2 0,8 0 4,-7-8 1,2 8 17,-3 0 0,3 2 6,5-3 0,2-4-23,-10 5 1,3 2 4,-2-2 1,-3 2-37,10-3 1,-7-4 29,6 5 1,-6 2-101,6-2 0,-6-1 26,7-6 0,-3 0-13,2 0 0,6 2 51,-6 4 1,-2-4-9,3 5 0,-3-5-5,3-2 1,4 2 2,-4 5 1,4-5 105,2 4 1,-6-4-63,0-2 0,-1 0 9,8 0 1,-1-1 29,1 1 1,-1 0 9,1 0 0,-1-1-41,1 1 0,1-7 2,6 0 0,-5 0-4,4 6 0,3-1-4,-3-5 1,7 4-20,-6-4 0,6-2 24,-6 1 0,6-1-5,-7 2 0,8 4-16,-8-4 0,7-2 4,-6 1 0,2 1 6,-3 7 0,-2-7 2,9 0 0,-6-1-23,6 8 0,-6-7-2,6 0 0,-7-3-10,8 3 1,-3 2 26,2-9 0,5 7 67,-5-7 0,5 7-67,3-7 1,-4 7 0,-3-7 0,4 2 65,-5-2 1,-2-3 141,2 10 0,-6-7-133,6 7 0,-2-7 105,3 7 1,1-3-188,-8 3 1,6 2 75,-7-9 1,8 7-159,-8-7 0,7 9 33,-6-2 1,6-3 30,-6 3 0,1-2-10,-1 2 0,-3 4-157,9-4 0,-6-3 144,6 3 0,-7-7-16,8 7 0,-1-7 119,7 7 1,-6-7-97,-1 6 1,-2-1 133,2 2 0,5 2-115,-5-9 0,3 7 19,-3-7 0,5 6 42,-4-6 0,4 7 8,2-7 1,0 2-33,0-2 1,1-4-4,-1 3 0,0-1-9,0 2 0,8-2 7,-1 8 0,0-8-6,-7 2 0,0 2 5,1-2 96,8 0 1,-6 0-89,4 0 1,2 0 2,-2-7 0,10 2-13,-3 5 3,-5-5-16,1 8 1,-3-10 38,0 0-120,10 0 0,-13 2 101,11 5-51,-11-5 0,13 7 1,-10-9 24,-2 0 0,4 7-4,-2 0 1,3 2 87,-3-2-27,-4-4 0,8 8-4,-3-4 1,1-5-38,5 5-853,5-4-302,-7-3-1635,9 0 2405,9 0 160,-7-10 0,7-1 0,-9-10 0</inkml:trace>
  <inkml:trace contextRef="#ctx0" brushRef="#br0" timeOffset="2467">167 5375 8355,'0'11'-49,"-2"1"616,-5-5 0,2-5-305,-9 5 1,10-2-3,-3 1 0,-3-1-7,4 9 1,-8-7-117,7 7 1,-7-7 62,7 6 0,-7-6 264,7 7-202,-9-9 1,12 11 195,-10-9-735,9 0 183,-4-7 103,9 9 0,2-7 134,5 5-199,-5 5 81,17-10 1,-15 10-110,10-5 0,-7-5 133,7 5 1,-7-5-10,7-2 1,0 0-1715,6 0 1235,1 0 1,0 0-705,0 0 0,6-2 558,1-5 0,0-5 0,-8-8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3-06T15:58:43.204"/>
    </inkml:context>
    <inkml:brush xml:id="br0">
      <inkml:brushProperty name="width" value="0.17143" units="cm"/>
      <inkml:brushProperty name="height" value="0.17143" units="cm"/>
    </inkml:brush>
  </inkml:definitions>
  <inkml:trace contextRef="#ctx0" brushRef="#br0">19 4005 8355,'0'14'-1110,"0"0"1225,-9-10 12,7 6 1,-5-10 125,14 0-110,-5 0 1,10 7-47,-5-1 1,-3 1 153,10-7-114,-9 0-8,13 10 0,-6-6 125,8 10-150,1-9 0,0 4-21,0-9 0,2 2-21,4 5 1,-4-5 16,5 5 1,2-4 5,-2-3 1,6-3-33,-6-4 0,9 5-3,-3-5 0,3 3 4,-2-3 0,4 2 19,-4-9 1,2 7-3,-3-7 1,5 8-62,-4-8 0,-3 0-20,3-7 0,-3 7 51,3 0 1,4 1-3,-4-8 0,-3 0 8,2 0 0,1 3 19,6 4-27,1-4 1,-3 6 0,-2-9 54,-2 1-32,-1-1 1,5 0 0,-2 0 14,-2 1 0,-3-8-15,3 0 1,2-2 17,-10 3 0,10 4-13,-2-5 0,-3-2-136,3 2 0,-8-6 123,8 6 0,-7-9-120,6 2 1,-6-1 126,6 1-136,-8-4 0,11 7 0,-7-10 71,2 1 0,-4-1-24,6 1 0,-8-1 9,1 1 1,3-1 0,-2 1 1,0 6 104,-8 0 0,1 1-93,0-8 1,-3 3 72,-4 4 1,5-4-64,-6 5 92,6-6 1,2 1 0,-1 2-45,1 3 1,-7-1-9,0-6 0,0 2-14,6 4 1,-6-4 9,0 4 1,0 3-72,7-3 1,-3 1 65,-4-8 1,4 3-134,-4 4 0,-2-4 135,2 5-136,-1-6 0,6 1 0,-3 2 84,-2 3 0,0-1 0,6-6 1,-6-1-85,0 1 0,-7 6 64,7 0 1,-7 8 69,7-8 1,-10 3-68,3-3 1,2-2 71,-2 10 0,2-8-42,-2 8 1,-4-3 8,4 2 1,-3 5-58,3-5 0,-5-2-9,5 3 0,-4-3 6,-3 2 1,7 3 30,-1-10 1,4 10-45,-3-3 1,-3-2 44,10 2 1,-9 1-4,2 6 1,2 0 22,-2 0 0,0-6 8,-7-1 0,0 7 7,0 7 0,7 1 13,-1-8 1,1-2-33,-7-5 1,0 5 7,0-5 1,7 5-123,0 3 1,0-1 110,-7 0 1,2 0-7,5 1 1,-4-1 10,4 0 1,-3 3 0,3 4 0,-5-5-2,5 6 1,-4 1 6,-3-2 1,7 0 16,-1-6 1,1 6-31,-7 0 1,3 2 18,4-1 1,-5-6-6,5 5 0,-5-4-2,-2-3 0,7 7-1,0 0-1,0 1 0,-7-8 32,0 0 0,0 7 3,0 0 0,0 7 34,0-6-46,9 8-18,-7-13-44,8 15-5,-10-6-3490,0 9 2521,0 9 340,0-6 433,0 6 240,0-9 0,0 9 0,0 3 0</inkml:trace>
  <inkml:trace contextRef="#ctx0" brushRef="#br0" timeOffset="365">3028 62 7615,'-13'0'-82,"-1"0"1,7 0 225,-7 0 0,7 3 197,-7 4-210,0-5 0,1 14 0,-1-7 123,-2 3 0,4-5-84,-2 6 0,0 1-31,-6 7 0,6-9 156,0-6 115,9 6-509,-4-10 134,9 8 216,0-10 0,9 0-166,5 0 0,-2-7-29,2 0 1,-1-9-16,8 2 1,0 2-20,0-2 1,-1 1 5,1-8 1,0 7-80,0 0 1,-1 3 158,1-3-158,-9 5 0,6 2 96,-4 0 0,-3 0 0,3 7-49,-9 0-24,4 0 99,0 0 8,-6 9-61,6 3 0,-9 8 14,0 1-761,0-9 0,0 6 159,0-4 1,2 2-213,5-2 1,5 4-1,8-6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8" Type="http://schemas.openxmlformats.org/officeDocument/2006/relationships/customXml" Target="../ink/ink4.xml"/><Relationship Id="rId21" Type="http://schemas.openxmlformats.org/officeDocument/2006/relationships/image" Target="../media/image9.png"/><Relationship Id="rId17" Type="http://schemas.openxmlformats.org/officeDocument/2006/relationships/image" Target="../media/image6.png"/><Relationship Id="rId2" Type="http://schemas.openxmlformats.org/officeDocument/2006/relationships/customXml" Target="../ink/ink1.xml"/><Relationship Id="rId16" Type="http://schemas.openxmlformats.org/officeDocument/2006/relationships/customXml" Target="../ink/ink3.xml"/><Relationship Id="rId20" Type="http://schemas.openxmlformats.org/officeDocument/2006/relationships/customXml" Target="../ink/ink5.xml"/><Relationship Id="rId1" Type="http://schemas.openxmlformats.org/officeDocument/2006/relationships/slideLayout" Target="../slideLayouts/slideLayout6.xml"/><Relationship Id="rId15" Type="http://schemas.openxmlformats.org/officeDocument/2006/relationships/image" Target="../media/image8.png"/><Relationship Id="rId19" Type="http://schemas.openxmlformats.org/officeDocument/2006/relationships/image" Target="../media/image7.png"/><Relationship Id="rId1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ield measurement of Anycast DNS root traffic delivery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4140200"/>
            <a:ext cx="10464800" cy="1730177"/>
          </a:xfrm>
          <a:prstGeom prst="rect">
            <a:avLst/>
          </a:prstGeom>
        </p:spPr>
        <p:txBody>
          <a:bodyPr/>
          <a:lstStyle>
            <a:lvl1pPr defTabSz="385572">
              <a:defRPr sz="528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Field measurement of Anycast DNS root traffic delivery</a:t>
            </a:r>
          </a:p>
        </p:txBody>
      </p:sp>
      <p:sp>
        <p:nvSpPr>
          <p:cNvPr id="120" name="Joao Damas…"/>
          <p:cNvSpPr txBox="1"/>
          <p:nvPr/>
        </p:nvSpPr>
        <p:spPr>
          <a:xfrm>
            <a:off x="9575899" y="6445249"/>
            <a:ext cx="2539802" cy="220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 defTabSz="457200">
              <a:lnSpc>
                <a:spcPts val="4900"/>
              </a:lnSpc>
              <a:defRPr sz="3200" b="0">
                <a:solidFill>
                  <a:srgbClr val="BFBFB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Joao Damas</a:t>
            </a:r>
            <a:endParaRPr sz="1200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algn="r" defTabSz="457200">
              <a:lnSpc>
                <a:spcPts val="4900"/>
              </a:lnSpc>
              <a:defRPr sz="3200" b="0">
                <a:solidFill>
                  <a:srgbClr val="BFBFB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Geoff Huston</a:t>
            </a:r>
            <a:endParaRPr sz="1200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algn="r" defTabSz="457200">
              <a:lnSpc>
                <a:spcPts val="4900"/>
              </a:lnSpc>
              <a:defRPr sz="3200" b="0">
                <a:solidFill>
                  <a:srgbClr val="BFBFB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@apnic.net</a:t>
            </a:r>
            <a:endParaRPr sz="1200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algn="r" defTabSz="457200">
              <a:lnSpc>
                <a:spcPts val="4900"/>
              </a:lnSpc>
              <a:defRPr sz="3200" b="0">
                <a:solidFill>
                  <a:srgbClr val="BFBFB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March 2018</a:t>
            </a:r>
            <a:endParaRPr sz="1200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Basic ques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Basic question</a:t>
            </a:r>
          </a:p>
        </p:txBody>
      </p:sp>
      <p:sp>
        <p:nvSpPr>
          <p:cNvPr id="123" name="Do clients ask the any cast nodes you think they do?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/>
              <a:t>Do clients ask the any cast nodes you think they do?</a:t>
            </a:r>
          </a:p>
          <a:p>
            <a:r>
              <a:rPr lang="en-GB" dirty="0"/>
              <a:t>Users’ experience depends on the local choice of resolver and on the resolver’s choice of any cast node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Measure i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Measure it</a:t>
            </a:r>
          </a:p>
        </p:txBody>
      </p:sp>
      <p:sp>
        <p:nvSpPr>
          <p:cNvPr id="126" name="Designed an experiment to see the details of how clients send queries that hit the root servers.…"/>
          <p:cNvSpPr txBox="1">
            <a:spLocks noGrp="1"/>
          </p:cNvSpPr>
          <p:nvPr>
            <p:ph type="body" idx="1"/>
          </p:nvPr>
        </p:nvSpPr>
        <p:spPr>
          <a:xfrm>
            <a:off x="952500" y="3098799"/>
            <a:ext cx="11099800" cy="4525433"/>
          </a:xfrm>
          <a:prstGeom prst="rect">
            <a:avLst/>
          </a:prstGeom>
        </p:spPr>
        <p:txBody>
          <a:bodyPr/>
          <a:lstStyle/>
          <a:p>
            <a:r>
              <a:rPr dirty="0"/>
              <a:t>Designed an experiment to see the details of how clients send queries that hit the root servers.</a:t>
            </a:r>
          </a:p>
          <a:p>
            <a:r>
              <a:rPr dirty="0"/>
              <a:t>Initial study with K-root data. Thank you RIPE NCC!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"/>
          <p:cNvSpPr txBox="1">
            <a:spLocks noGrp="1"/>
          </p:cNvSpPr>
          <p:nvPr>
            <p:ph type="title"/>
          </p:nvPr>
        </p:nvSpPr>
        <p:spPr>
          <a:xfrm>
            <a:off x="1281206" y="0"/>
            <a:ext cx="11099800" cy="2159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experiment</a:t>
            </a:r>
            <a:endParaRPr dirty="0"/>
          </a:p>
        </p:txBody>
      </p:sp>
      <p:sp>
        <p:nvSpPr>
          <p:cNvPr id="129" name="Phone"/>
          <p:cNvSpPr/>
          <p:nvPr/>
        </p:nvSpPr>
        <p:spPr>
          <a:xfrm>
            <a:off x="1656555" y="7428701"/>
            <a:ext cx="607905" cy="125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8" y="0"/>
                </a:moveTo>
                <a:cubicBezTo>
                  <a:pt x="934" y="0"/>
                  <a:pt x="0" y="453"/>
                  <a:pt x="0" y="1004"/>
                </a:cubicBezTo>
                <a:lnTo>
                  <a:pt x="0" y="20596"/>
                </a:lnTo>
                <a:cubicBezTo>
                  <a:pt x="0" y="21152"/>
                  <a:pt x="934" y="21600"/>
                  <a:pt x="2068" y="21600"/>
                </a:cubicBezTo>
                <a:lnTo>
                  <a:pt x="19532" y="21600"/>
                </a:lnTo>
                <a:cubicBezTo>
                  <a:pt x="20666" y="21600"/>
                  <a:pt x="21600" y="21147"/>
                  <a:pt x="21600" y="20596"/>
                </a:cubicBezTo>
                <a:lnTo>
                  <a:pt x="21600" y="1004"/>
                </a:lnTo>
                <a:cubicBezTo>
                  <a:pt x="21600" y="453"/>
                  <a:pt x="20677" y="0"/>
                  <a:pt x="19532" y="0"/>
                </a:cubicBezTo>
                <a:lnTo>
                  <a:pt x="2068" y="0"/>
                </a:lnTo>
                <a:close/>
                <a:moveTo>
                  <a:pt x="9142" y="1350"/>
                </a:moveTo>
                <a:lnTo>
                  <a:pt x="12468" y="1350"/>
                </a:lnTo>
                <a:cubicBezTo>
                  <a:pt x="12758" y="1350"/>
                  <a:pt x="12990" y="1463"/>
                  <a:pt x="12990" y="1604"/>
                </a:cubicBezTo>
                <a:cubicBezTo>
                  <a:pt x="12990" y="1744"/>
                  <a:pt x="12758" y="1858"/>
                  <a:pt x="12468" y="1858"/>
                </a:cubicBezTo>
                <a:lnTo>
                  <a:pt x="9142" y="1858"/>
                </a:lnTo>
                <a:cubicBezTo>
                  <a:pt x="8853" y="1858"/>
                  <a:pt x="8621" y="1744"/>
                  <a:pt x="8621" y="1604"/>
                </a:cubicBezTo>
                <a:cubicBezTo>
                  <a:pt x="8621" y="1463"/>
                  <a:pt x="8853" y="1350"/>
                  <a:pt x="9142" y="1350"/>
                </a:cubicBezTo>
                <a:close/>
                <a:moveTo>
                  <a:pt x="1477" y="2927"/>
                </a:moveTo>
                <a:lnTo>
                  <a:pt x="20123" y="2927"/>
                </a:lnTo>
                <a:lnTo>
                  <a:pt x="20123" y="18985"/>
                </a:lnTo>
                <a:lnTo>
                  <a:pt x="1477" y="18985"/>
                </a:lnTo>
                <a:lnTo>
                  <a:pt x="1477" y="2927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05B6DA-1A48-144E-A57D-E837FC88BDAA}"/>
              </a:ext>
            </a:extLst>
          </p:cNvPr>
          <p:cNvSpPr txBox="1"/>
          <p:nvPr/>
        </p:nvSpPr>
        <p:spPr>
          <a:xfrm>
            <a:off x="641803" y="8561644"/>
            <a:ext cx="2637408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Freestyle Script" panose="020F0502020204030204" pitchFamily="34" charset="0"/>
                <a:sym typeface="Helvetica Neue"/>
              </a:rPr>
              <a:t>Client</a:t>
            </a:r>
            <a:endParaRPr kumimoji="0" lang="es-E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Freestyle Script" panose="020F0502020204030204" pitchFamily="34" charset="0"/>
              <a:sym typeface="Helvetica Neue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85002E-00DF-184A-8DC3-1011300B9F37}"/>
              </a:ext>
            </a:extLst>
          </p:cNvPr>
          <p:cNvSpPr txBox="1"/>
          <p:nvPr/>
        </p:nvSpPr>
        <p:spPr>
          <a:xfrm>
            <a:off x="1011494" y="2408435"/>
            <a:ext cx="3454400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Freestyle Script" panose="030804020302050B0404" pitchFamily="66" charset="77"/>
                <a:sym typeface="Helvetica Neue"/>
              </a:rPr>
              <a:t>APNIC Web Server</a:t>
            </a:r>
            <a:endParaRPr kumimoji="0" lang="es-E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Freestyle Script" panose="030804020302050B0404" pitchFamily="66" charset="77"/>
              <a:sym typeface="Helvetica Neue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BD9A08-6D72-B34F-B333-A0FD8695C96C}"/>
              </a:ext>
            </a:extLst>
          </p:cNvPr>
          <p:cNvSpPr txBox="1"/>
          <p:nvPr/>
        </p:nvSpPr>
        <p:spPr>
          <a:xfrm>
            <a:off x="3104775" y="7141702"/>
            <a:ext cx="258511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Freestyle Script" panose="030804020302050B0404" pitchFamily="66" charset="77"/>
                <a:sym typeface="Helvetica Neue"/>
              </a:rPr>
              <a:t>Resolver</a:t>
            </a:r>
            <a:endParaRPr kumimoji="0" lang="es-E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Freestyle Script" panose="030804020302050B0404" pitchFamily="66" charset="77"/>
              <a:sym typeface="Helvetica Neue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9D0326-E1D3-BB42-849A-A70A272580FC}"/>
              </a:ext>
            </a:extLst>
          </p:cNvPr>
          <p:cNvSpPr txBox="1"/>
          <p:nvPr/>
        </p:nvSpPr>
        <p:spPr>
          <a:xfrm>
            <a:off x="5214172" y="2122743"/>
            <a:ext cx="258511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Freestyle Script" panose="030804020302050B0404" pitchFamily="66" charset="77"/>
              </a:rPr>
              <a:t>APNIC DNS</a:t>
            </a:r>
            <a:endParaRPr kumimoji="0" lang="es-E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Freestyle Script" panose="030804020302050B0404" pitchFamily="66" charset="77"/>
              <a:sym typeface="Helvetica Neue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B774B4-6F10-3D4C-B1AB-577AD23546A8}"/>
              </a:ext>
            </a:extLst>
          </p:cNvPr>
          <p:cNvSpPr txBox="1"/>
          <p:nvPr/>
        </p:nvSpPr>
        <p:spPr>
          <a:xfrm>
            <a:off x="8938414" y="2172473"/>
            <a:ext cx="258511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Freestyle Script" panose="030804020302050B0404" pitchFamily="66" charset="77"/>
                <a:sym typeface="Helvetica Neue"/>
              </a:rPr>
              <a:t>Root</a:t>
            </a:r>
            <a:endParaRPr kumimoji="0" lang="es-E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Freestyle Script" panose="030804020302050B0404" pitchFamily="66" charset="77"/>
              <a:sym typeface="Helvetica Neue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7131C467-4627-0C40-9C4F-FBCA1EF1CD49}"/>
              </a:ext>
            </a:extLst>
          </p:cNvPr>
          <p:cNvSpPr txBox="1"/>
          <p:nvPr/>
        </p:nvSpPr>
        <p:spPr>
          <a:xfrm>
            <a:off x="581703" y="4225768"/>
            <a:ext cx="158944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Freestyle Script" panose="030804020302050B0404" pitchFamily="66" charset="77"/>
                <a:sym typeface="Helvetica Neue"/>
              </a:rPr>
              <a:t>Learn about the client</a:t>
            </a:r>
            <a:endParaRPr kumimoji="0" lang="es-ES" sz="24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Freestyle Script" panose="030804020302050B0404" pitchFamily="66" charset="77"/>
              <a:sym typeface="Helvetica Neue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3FC6489D-F482-1348-A90D-A496699C95C9}"/>
              </a:ext>
            </a:extLst>
          </p:cNvPr>
          <p:cNvSpPr txBox="1"/>
          <p:nvPr/>
        </p:nvSpPr>
        <p:spPr>
          <a:xfrm>
            <a:off x="4040806" y="3764555"/>
            <a:ext cx="158944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Freestyle Script" panose="030804020302050B0404" pitchFamily="66" charset="77"/>
                <a:sym typeface="Helvetica Neue"/>
              </a:rPr>
              <a:t>Learn about the </a:t>
            </a:r>
            <a:r>
              <a:rPr lang="en-US" dirty="0">
                <a:solidFill>
                  <a:srgbClr val="FF0000"/>
                </a:solidFill>
                <a:latin typeface="Freestyle Script" panose="030804020302050B0404" pitchFamily="66" charset="77"/>
              </a:rPr>
              <a:t>resolver</a:t>
            </a:r>
            <a:endParaRPr kumimoji="0" lang="es-ES" sz="24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Freestyle Script" panose="030804020302050B0404" pitchFamily="66" charset="77"/>
              <a:sym typeface="Helvetica Neue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9B5115B6-D8EA-814E-B257-2DA48710B7F2}"/>
              </a:ext>
            </a:extLst>
          </p:cNvPr>
          <p:cNvSpPr txBox="1"/>
          <p:nvPr/>
        </p:nvSpPr>
        <p:spPr>
          <a:xfrm>
            <a:off x="9422838" y="4461156"/>
            <a:ext cx="1616268" cy="23185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Freestyle Script" panose="030804020302050B0404" pitchFamily="66" charset="77"/>
                <a:sym typeface="Helvetica Neue"/>
              </a:rPr>
              <a:t>Learn about the </a:t>
            </a:r>
            <a:r>
              <a:rPr lang="en-US" dirty="0">
                <a:solidFill>
                  <a:srgbClr val="FF0000"/>
                </a:solidFill>
                <a:latin typeface="Freestyle Script" panose="030804020302050B0404" pitchFamily="66" charset="77"/>
              </a:rPr>
              <a:t>resolver and the client search list</a:t>
            </a:r>
            <a:endParaRPr kumimoji="0" lang="es-ES" sz="24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Freestyle Script" panose="030804020302050B0404" pitchFamily="66" charset="77"/>
              <a:sym typeface="Helvetica Neue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4">
                <a:extLst>
                  <a:ext uri="{FF2B5EF4-FFF2-40B4-BE49-F238E27FC236}">
                    <a16:creationId xmlns:a16="http://schemas.microsoft.com/office/drawing/2014/main" id="{46EF8495-6B27-9147-BD61-6462E94EF062}"/>
                  </a:ext>
                </a:extLst>
              </p14:cNvPr>
              <p14:cNvContentPartPr/>
              <p14:nvPr/>
            </p14:nvContentPartPr>
            <p14:xfrm>
              <a:off x="1713560" y="4256435"/>
              <a:ext cx="530640" cy="3183120"/>
            </p14:xfrm>
          </p:contentPart>
        </mc:Choice>
        <mc:Fallback xmlns="">
          <p:pic>
            <p:nvPicPr>
              <p:cNvPr id="4" name="Ink 4">
                <a:extLst>
                  <a:ext uri="{FF2B5EF4-FFF2-40B4-BE49-F238E27FC236}">
                    <a16:creationId xmlns:a16="http://schemas.microsoft.com/office/drawing/2014/main" id="{46EF8495-6B27-9147-BD61-6462E94EF06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682960" y="4225832"/>
                <a:ext cx="592200" cy="32446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" name="Ink 5">
                <a:extLst>
                  <a:ext uri="{FF2B5EF4-FFF2-40B4-BE49-F238E27FC236}">
                    <a16:creationId xmlns:a16="http://schemas.microsoft.com/office/drawing/2014/main" id="{287E8688-CA88-1D4F-85FB-F0C1BD7E4AA5}"/>
                  </a:ext>
                </a:extLst>
              </p14:cNvPr>
              <p14:cNvContentPartPr/>
              <p14:nvPr/>
            </p14:nvContentPartPr>
            <p14:xfrm>
              <a:off x="2296400" y="6781475"/>
              <a:ext cx="1053720" cy="993960"/>
            </p14:xfrm>
          </p:contentPart>
        </mc:Choice>
        <mc:Fallback xmlns="">
          <p:pic>
            <p:nvPicPr>
              <p:cNvPr id="5" name="Ink 5">
                <a:extLst>
                  <a:ext uri="{FF2B5EF4-FFF2-40B4-BE49-F238E27FC236}">
                    <a16:creationId xmlns:a16="http://schemas.microsoft.com/office/drawing/2014/main" id="{287E8688-CA88-1D4F-85FB-F0C1BD7E4AA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265440" y="6750875"/>
                <a:ext cx="1114920" cy="105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0" name="Ink 30">
                <a:extLst>
                  <a:ext uri="{FF2B5EF4-FFF2-40B4-BE49-F238E27FC236}">
                    <a16:creationId xmlns:a16="http://schemas.microsoft.com/office/drawing/2014/main" id="{8D7B4E46-240F-8A4E-9A0C-E7384FE37F58}"/>
                  </a:ext>
                </a:extLst>
              </p14:cNvPr>
              <p14:cNvContentPartPr/>
              <p14:nvPr/>
            </p14:nvContentPartPr>
            <p14:xfrm>
              <a:off x="5314280" y="5010995"/>
              <a:ext cx="687960" cy="642960"/>
            </p14:xfrm>
          </p:contentPart>
        </mc:Choice>
        <mc:Fallback xmlns="">
          <p:pic>
            <p:nvPicPr>
              <p:cNvPr id="30" name="Ink 30">
                <a:extLst>
                  <a:ext uri="{FF2B5EF4-FFF2-40B4-BE49-F238E27FC236}">
                    <a16:creationId xmlns:a16="http://schemas.microsoft.com/office/drawing/2014/main" id="{8D7B4E46-240F-8A4E-9A0C-E7384FE37F58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283304" y="4980018"/>
                <a:ext cx="749192" cy="7041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2" name="Ink 42">
                <a:extLst>
                  <a:ext uri="{FF2B5EF4-FFF2-40B4-BE49-F238E27FC236}">
                    <a16:creationId xmlns:a16="http://schemas.microsoft.com/office/drawing/2014/main" id="{1FDD627E-DD62-804A-B988-8BBFC81D0FB6}"/>
                  </a:ext>
                </a:extLst>
              </p14:cNvPr>
              <p14:cNvContentPartPr/>
              <p14:nvPr/>
            </p14:nvContentPartPr>
            <p14:xfrm>
              <a:off x="5553320" y="4249235"/>
              <a:ext cx="3526560" cy="2017080"/>
            </p14:xfrm>
          </p:contentPart>
        </mc:Choice>
        <mc:Fallback xmlns="">
          <p:pic>
            <p:nvPicPr>
              <p:cNvPr id="42" name="Ink 42">
                <a:extLst>
                  <a:ext uri="{FF2B5EF4-FFF2-40B4-BE49-F238E27FC236}">
                    <a16:creationId xmlns:a16="http://schemas.microsoft.com/office/drawing/2014/main" id="{1FDD627E-DD62-804A-B988-8BBFC81D0FB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522360" y="4218281"/>
                <a:ext cx="3587760" cy="20782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0" name="Ink 50">
                <a:extLst>
                  <a:ext uri="{FF2B5EF4-FFF2-40B4-BE49-F238E27FC236}">
                    <a16:creationId xmlns:a16="http://schemas.microsoft.com/office/drawing/2014/main" id="{E88FC648-CE57-C148-ABCD-90FA8ECBCF27}"/>
                  </a:ext>
                </a:extLst>
              </p14:cNvPr>
              <p14:cNvContentPartPr/>
              <p14:nvPr/>
            </p14:nvContentPartPr>
            <p14:xfrm>
              <a:off x="5561600" y="5093435"/>
              <a:ext cx="1150200" cy="1487160"/>
            </p14:xfrm>
          </p:contentPart>
        </mc:Choice>
        <mc:Fallback xmlns="">
          <p:pic>
            <p:nvPicPr>
              <p:cNvPr id="50" name="Ink 50">
                <a:extLst>
                  <a:ext uri="{FF2B5EF4-FFF2-40B4-BE49-F238E27FC236}">
                    <a16:creationId xmlns:a16="http://schemas.microsoft.com/office/drawing/2014/main" id="{E88FC648-CE57-C148-ABCD-90FA8ECBCF2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530990" y="5062475"/>
                <a:ext cx="1211779" cy="154836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loud 1">
            <a:extLst>
              <a:ext uri="{FF2B5EF4-FFF2-40B4-BE49-F238E27FC236}">
                <a16:creationId xmlns:a16="http://schemas.microsoft.com/office/drawing/2014/main" id="{3F7386AF-66CE-BA40-95FC-BC4E6BE46601}"/>
              </a:ext>
            </a:extLst>
          </p:cNvPr>
          <p:cNvSpPr/>
          <p:nvPr/>
        </p:nvSpPr>
        <p:spPr>
          <a:xfrm>
            <a:off x="1656554" y="3013025"/>
            <a:ext cx="1344361" cy="1243409"/>
          </a:xfrm>
          <a:prstGeom prst="cloud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2" name="Cloud 21">
            <a:extLst>
              <a:ext uri="{FF2B5EF4-FFF2-40B4-BE49-F238E27FC236}">
                <a16:creationId xmlns:a16="http://schemas.microsoft.com/office/drawing/2014/main" id="{1669FCD5-1EBD-2E4B-A451-D70DE535C584}"/>
              </a:ext>
            </a:extLst>
          </p:cNvPr>
          <p:cNvSpPr/>
          <p:nvPr/>
        </p:nvSpPr>
        <p:spPr>
          <a:xfrm>
            <a:off x="5542150" y="3438867"/>
            <a:ext cx="1757848" cy="1677762"/>
          </a:xfrm>
          <a:prstGeom prst="cloud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3" name="Cloud 22">
            <a:extLst>
              <a:ext uri="{FF2B5EF4-FFF2-40B4-BE49-F238E27FC236}">
                <a16:creationId xmlns:a16="http://schemas.microsoft.com/office/drawing/2014/main" id="{FECA8AFD-E5F0-4841-8206-43369882AF90}"/>
              </a:ext>
            </a:extLst>
          </p:cNvPr>
          <p:cNvSpPr/>
          <p:nvPr/>
        </p:nvSpPr>
        <p:spPr>
          <a:xfrm>
            <a:off x="3339099" y="5356192"/>
            <a:ext cx="2222499" cy="1763281"/>
          </a:xfrm>
          <a:prstGeom prst="cloud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4" name="Cloud 23">
            <a:extLst>
              <a:ext uri="{FF2B5EF4-FFF2-40B4-BE49-F238E27FC236}">
                <a16:creationId xmlns:a16="http://schemas.microsoft.com/office/drawing/2014/main" id="{0AB44E44-F295-8842-8704-6AAEE8BFAA4A}"/>
              </a:ext>
            </a:extLst>
          </p:cNvPr>
          <p:cNvSpPr/>
          <p:nvPr/>
        </p:nvSpPr>
        <p:spPr>
          <a:xfrm>
            <a:off x="8792646" y="2753088"/>
            <a:ext cx="2222499" cy="1763281"/>
          </a:xfrm>
          <a:prstGeom prst="cloud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/>
      <p:bldP spid="155" grpId="0"/>
      <p:bldP spid="1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55E9E-C057-B943-88F6-ACFD3AD3C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572933"/>
            <a:ext cx="11099800" cy="2159000"/>
          </a:xfrm>
        </p:spPr>
        <p:txBody>
          <a:bodyPr>
            <a:normAutofit/>
          </a:bodyPr>
          <a:lstStyle/>
          <a:p>
            <a:pPr marL="422275" indent="-422275" defTabSz="554990">
              <a:spcBef>
                <a:spcPts val="3900"/>
              </a:spcBef>
              <a:defRPr sz="3040"/>
            </a:pPr>
            <a:r>
              <a:rPr lang="es-ES" sz="6400" dirty="0" err="1"/>
              <a:t>What</a:t>
            </a:r>
            <a:r>
              <a:rPr lang="es-ES" sz="6400" dirty="0"/>
              <a:t> do </a:t>
            </a:r>
            <a:r>
              <a:rPr lang="es-ES" sz="6400" dirty="0" err="1"/>
              <a:t>we</a:t>
            </a:r>
            <a:r>
              <a:rPr lang="es-ES" sz="6400" dirty="0"/>
              <a:t> </a:t>
            </a:r>
            <a:r>
              <a:rPr lang="es-ES" sz="6400" dirty="0" err="1"/>
              <a:t>see</a:t>
            </a:r>
            <a:r>
              <a:rPr lang="es-ES" sz="6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4883072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What we se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err="1"/>
              <a:t>Anycast</a:t>
            </a:r>
            <a:r>
              <a:rPr lang="en-US" dirty="0"/>
              <a:t> routing for the prize</a:t>
            </a:r>
            <a:endParaRPr dirty="0"/>
          </a:p>
        </p:txBody>
      </p:sp>
      <p:sp>
        <p:nvSpPr>
          <p:cNvPr id="148" name="Most resolvers are pretty good at hitting they closest any cast node…"/>
          <p:cNvSpPr txBox="1">
            <a:spLocks noGrp="1"/>
          </p:cNvSpPr>
          <p:nvPr>
            <p:ph type="body" idx="1"/>
          </p:nvPr>
        </p:nvSpPr>
        <p:spPr>
          <a:xfrm>
            <a:off x="952499" y="2412999"/>
            <a:ext cx="8326967" cy="5748867"/>
          </a:xfrm>
          <a:prstGeom prst="rect">
            <a:avLst/>
          </a:prstGeom>
        </p:spPr>
        <p:txBody>
          <a:bodyPr/>
          <a:lstStyle/>
          <a:p>
            <a:pPr marL="422275" indent="-422275" defTabSz="554990">
              <a:spcBef>
                <a:spcPts val="3900"/>
              </a:spcBef>
              <a:defRPr sz="3040"/>
            </a:pPr>
            <a:r>
              <a:rPr dirty="0"/>
              <a:t>Most resolvers are pretty good at hitting they closest any cast node</a:t>
            </a:r>
          </a:p>
          <a:p>
            <a:pPr marL="844550" lvl="1" indent="-422275" defTabSz="554990">
              <a:spcBef>
                <a:spcPts val="3900"/>
              </a:spcBef>
              <a:defRPr sz="3040"/>
            </a:pPr>
            <a:r>
              <a:rPr dirty="0"/>
              <a:t>ISPs usually have their routing act together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9092EDC-0568-6143-BA57-E3CAA9243D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769134"/>
              </p:ext>
            </p:extLst>
          </p:nvPr>
        </p:nvGraphicFramePr>
        <p:xfrm>
          <a:off x="9956469" y="2412999"/>
          <a:ext cx="1418828" cy="659066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09414">
                  <a:extLst>
                    <a:ext uri="{9D8B030D-6E8A-4147-A177-3AD203B41FA5}">
                      <a16:colId xmlns:a16="http://schemas.microsoft.com/office/drawing/2014/main" val="4140580302"/>
                    </a:ext>
                  </a:extLst>
                </a:gridCol>
                <a:gridCol w="709414">
                  <a:extLst>
                    <a:ext uri="{9D8B030D-6E8A-4147-A177-3AD203B41FA5}">
                      <a16:colId xmlns:a16="http://schemas.microsoft.com/office/drawing/2014/main" val="3980312691"/>
                    </a:ext>
                  </a:extLst>
                </a:gridCol>
              </a:tblGrid>
              <a:tr h="17462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3292324125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 err="1">
                          <a:effectLst/>
                        </a:rPr>
                        <a:t>QA:doh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MV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113629866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 err="1">
                          <a:effectLst/>
                        </a:rPr>
                        <a:t>DE:ber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PS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960187683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US:rno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LT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1917457124"/>
                  </a:ext>
                </a:extLst>
              </a:tr>
              <a:tr h="47879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ZA:jnb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KE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2552824955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DE:fra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AT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3602767019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CH:gva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SI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434310591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IN:bom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LK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500130431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BG:sof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CA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1596304749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UY:mvd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AR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214389163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HU:bud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RS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1756976108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LV:rix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LT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2268636362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US:mia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CO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523180884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RU:led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KG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3817659801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CH:zrh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GB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2422980536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US:mkc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VN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2001381428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RU:mow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EE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2688026021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IR:thr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RU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2190596942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US:ric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CA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1024058615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KW:kwi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JO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862531865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JP:tyo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VN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2878066432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RS:beg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BA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2485533673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AT:vie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RS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186165847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RO:buh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US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1938216689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GR:ath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CY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4190600819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FR:par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MC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3051296741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IT:mil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SI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1579769449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KZ:plx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UZ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1831036269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NL:ams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US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3277494092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PL:poz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SK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3708248938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CZ:prg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SK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421940113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DE:ham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LT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1883866128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AU:bne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PH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1183420937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IS:rey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FO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3473207235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PL:gdy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DZ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2697226258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GB:lon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</a:rPr>
                        <a:t>US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8186" marR="8186" marT="8186" marB="0" anchor="b"/>
                </a:tc>
                <a:extLst>
                  <a:ext uri="{0D108BD9-81ED-4DB2-BD59-A6C34878D82A}">
                    <a16:rowId xmlns:a16="http://schemas.microsoft.com/office/drawing/2014/main" val="45314563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4480-E491-064E-BA8E-32AB23088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Resolver at the clients…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92B53-5A60-A64D-B358-F206D2E4C5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22275" indent="-422275" defTabSz="554990">
              <a:spcBef>
                <a:spcPts val="3900"/>
              </a:spcBef>
              <a:defRPr sz="3040"/>
            </a:pPr>
            <a:r>
              <a:rPr lang="en-GB" dirty="0"/>
              <a:t>A lot more clients make sub-optimal geo choices for resolvers</a:t>
            </a:r>
          </a:p>
          <a:p>
            <a:pPr marL="844550" lvl="1" indent="-422275" defTabSz="554990">
              <a:spcBef>
                <a:spcPts val="3900"/>
              </a:spcBef>
              <a:defRPr sz="3040"/>
            </a:pPr>
            <a:r>
              <a:rPr lang="en-GB" dirty="0"/>
              <a:t>They end up far from home but it is not the resolver’s fault</a:t>
            </a:r>
          </a:p>
          <a:p>
            <a:pPr marL="844550" lvl="1" indent="-422275" defTabSz="554990">
              <a:spcBef>
                <a:spcPts val="3900"/>
              </a:spcBef>
              <a:defRPr sz="3040"/>
            </a:pPr>
            <a:r>
              <a:rPr lang="en-GB" dirty="0"/>
              <a:t>Is it Google DNS?</a:t>
            </a:r>
          </a:p>
          <a:p>
            <a:pPr marL="1289050" lvl="2" indent="-422275" defTabSz="554990">
              <a:spcBef>
                <a:spcPts val="3900"/>
              </a:spcBef>
              <a:defRPr sz="3040"/>
            </a:pPr>
            <a:r>
              <a:rPr lang="en-GB" dirty="0"/>
              <a:t>Nope. At least 76% of these go to </a:t>
            </a:r>
            <a:r>
              <a:rPr lang="en-GB" dirty="0" err="1"/>
              <a:t>OpenDNS</a:t>
            </a:r>
            <a:r>
              <a:rPr lang="en-GB" dirty="0"/>
              <a:t> addresses</a:t>
            </a:r>
          </a:p>
        </p:txBody>
      </p:sp>
    </p:spTree>
    <p:extLst>
      <p:ext uri="{BB962C8B-B14F-4D97-AF65-F5344CB8AC3E}">
        <p14:creationId xmlns:p14="http://schemas.microsoft.com/office/powerpoint/2010/main" val="101777605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LDs,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TLDs</a:t>
            </a:r>
            <a:r>
              <a:rPr lang="en-US" dirty="0"/>
              <a:t>, or something</a:t>
            </a:r>
            <a:r>
              <a:rPr dirty="0"/>
              <a:t>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C72ECC9-8C4D-A946-B348-6CB74449A4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0904115"/>
              </p:ext>
            </p:extLst>
          </p:nvPr>
        </p:nvGraphicFramePr>
        <p:xfrm>
          <a:off x="2128520" y="2076027"/>
          <a:ext cx="8747760" cy="7355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344D5D4-3B1A-2A47-A873-C0F40BBCBE0A}"/>
              </a:ext>
            </a:extLst>
          </p:cNvPr>
          <p:cNvSpPr txBox="1"/>
          <p:nvPr/>
        </p:nvSpPr>
        <p:spPr>
          <a:xfrm rot="19137614">
            <a:off x="2963736" y="4896983"/>
            <a:ext cx="627575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Why is this better than passive collection?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2C1307C-DE78-1242-AD77-C77B41BA3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029135"/>
              </p:ext>
            </p:extLst>
          </p:nvPr>
        </p:nvGraphicFramePr>
        <p:xfrm>
          <a:off x="9225280" y="3418262"/>
          <a:ext cx="1651000" cy="315849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908927002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79287085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TLD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%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853242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home 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67,2 %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554333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belkin 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4,4 %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739495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lan 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4,1 %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906893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local 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2,6 %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170738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dlink 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1,8 %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856143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asus 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1,7 %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283728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cpe 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1,1 %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386441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homestation 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1,0 %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885635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localdomain 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1,0 %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810144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fcname 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1,0 %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57987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totolink 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1,0 %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952965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2681</TotalTime>
  <Words>364</Words>
  <Application>Microsoft Macintosh PowerPoint</Application>
  <PresentationFormat>Custom</PresentationFormat>
  <Paragraphs>126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Freestyle Script</vt:lpstr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Times</vt:lpstr>
      <vt:lpstr>White</vt:lpstr>
      <vt:lpstr>PowerPoint Presentation</vt:lpstr>
      <vt:lpstr>Basic question</vt:lpstr>
      <vt:lpstr>Measure it</vt:lpstr>
      <vt:lpstr>The experiment</vt:lpstr>
      <vt:lpstr>What do we see?</vt:lpstr>
      <vt:lpstr>Anycast routing for the prize</vt:lpstr>
      <vt:lpstr>Resolver at the clients…</vt:lpstr>
      <vt:lpstr>TLDs, or something 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Joao Damas</cp:lastModifiedBy>
  <cp:revision>22</cp:revision>
  <dcterms:modified xsi:type="dcterms:W3CDTF">2018-03-09T13:02:47Z</dcterms:modified>
</cp:coreProperties>
</file>