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548" r:id="rId2"/>
    <p:sldId id="381" r:id="rId3"/>
    <p:sldId id="603" r:id="rId4"/>
    <p:sldId id="591" r:id="rId5"/>
    <p:sldId id="578" r:id="rId6"/>
    <p:sldId id="579" r:id="rId7"/>
    <p:sldId id="580" r:id="rId8"/>
    <p:sldId id="587" r:id="rId9"/>
    <p:sldId id="583" r:id="rId10"/>
    <p:sldId id="584" r:id="rId11"/>
    <p:sldId id="380" r:id="rId12"/>
    <p:sldId id="604" r:id="rId13"/>
    <p:sldId id="589" r:id="rId14"/>
    <p:sldId id="590" r:id="rId15"/>
    <p:sldId id="605" r:id="rId16"/>
    <p:sldId id="592" r:id="rId17"/>
    <p:sldId id="595" r:id="rId18"/>
    <p:sldId id="593" r:id="rId19"/>
    <p:sldId id="596" r:id="rId20"/>
    <p:sldId id="597" r:id="rId21"/>
    <p:sldId id="598" r:id="rId22"/>
    <p:sldId id="600" r:id="rId23"/>
    <p:sldId id="606" r:id="rId24"/>
    <p:sldId id="585" r:id="rId25"/>
    <p:sldId id="602" r:id="rId26"/>
    <p:sldId id="601" r:id="rId27"/>
    <p:sldId id="577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Howell" initials="MH" lastIdx="7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DEDEDE"/>
    <a:srgbClr val="002B49"/>
    <a:srgbClr val="9C240F"/>
    <a:srgbClr val="CB460F"/>
    <a:srgbClr val="FA5B36"/>
    <a:srgbClr val="0E4B91"/>
    <a:srgbClr val="18548A"/>
    <a:srgbClr val="1553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23" autoAdjust="0"/>
    <p:restoredTop sz="93875" autoAdjust="0"/>
  </p:normalViewPr>
  <p:slideViewPr>
    <p:cSldViewPr snapToGrid="0" snapToObjects="1">
      <p:cViewPr varScale="1">
        <p:scale>
          <a:sx n="131" d="100"/>
          <a:sy n="131" d="100"/>
        </p:scale>
        <p:origin x="528" y="184"/>
      </p:cViewPr>
      <p:guideLst>
        <p:guide orient="horz" pos="1416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5268"/>
    </p:cViewPr>
  </p:sorterViewPr>
  <p:notesViewPr>
    <p:cSldViewPr snapToGrid="0" snapToObjects="1">
      <p:cViewPr varScale="1">
        <p:scale>
          <a:sx n="81" d="100"/>
          <a:sy n="81" d="100"/>
        </p:scale>
        <p:origin x="3894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F13CC-A6A6-524A-A0F8-DAB9B298E3B6}" type="datetimeFigureOut">
              <a:rPr lang="en-US" smtClean="0"/>
              <a:t>3/5/18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ED518-EFD6-E34B-989E-6B6564A75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004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614CD-FA73-DF49-AA13-A5EF746D725A}" type="datetimeFigureOut">
              <a:rPr lang="en-US" smtClean="0"/>
              <a:t>3/5/18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02FF9-4628-B146-9948-95257A430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994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hyperlink" Target="facebook.com/icannorg" TargetMode="External"/><Relationship Id="rId18" Type="http://schemas.openxmlformats.org/officeDocument/2006/relationships/hyperlink" Target="https://soundcloud.com/icann" TargetMode="External"/><Relationship Id="rId3" Type="http://schemas.openxmlformats.org/officeDocument/2006/relationships/hyperlink" Target="https://www.flickr.com/photos/icann" TargetMode="External"/><Relationship Id="rId7" Type="http://schemas.openxmlformats.org/officeDocument/2006/relationships/hyperlink" Target="linkedin.com/company/icann" TargetMode="External"/><Relationship Id="rId12" Type="http://schemas.openxmlformats.org/officeDocument/2006/relationships/hyperlink" Target="https://www.facebook.com/icannorg" TargetMode="External"/><Relationship Id="rId17" Type="http://schemas.openxmlformats.org/officeDocument/2006/relationships/hyperlink" Target="https://www.youtube.com/user/ICANNnews" TargetMode="External"/><Relationship Id="rId2" Type="http://schemas.openxmlformats.org/officeDocument/2006/relationships/image" Target="../media/image18.emf"/><Relationship Id="rId16" Type="http://schemas.openxmlformats.org/officeDocument/2006/relationships/image" Target="../media/image23.png"/><Relationship Id="rId20" Type="http://schemas.openxmlformats.org/officeDocument/2006/relationships/hyperlink" Target="https://www.slideshare.net/icannpresentations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linkedin.com/company/icann" TargetMode="External"/><Relationship Id="rId11" Type="http://schemas.openxmlformats.org/officeDocument/2006/relationships/image" Target="../media/image21.png"/><Relationship Id="rId5" Type="http://schemas.openxmlformats.org/officeDocument/2006/relationships/image" Target="../media/image19.png"/><Relationship Id="rId15" Type="http://schemas.openxmlformats.org/officeDocument/2006/relationships/hyperlink" Target="youtube.com/user/ICANNnews" TargetMode="External"/><Relationship Id="rId10" Type="http://schemas.openxmlformats.org/officeDocument/2006/relationships/hyperlink" Target="twitter.com/icann" TargetMode="External"/><Relationship Id="rId19" Type="http://schemas.openxmlformats.org/officeDocument/2006/relationships/image" Target="../media/image24.png"/><Relationship Id="rId4" Type="http://schemas.openxmlformats.org/officeDocument/2006/relationships/hyperlink" Target="flickr.com/photos/icann" TargetMode="External"/><Relationship Id="rId9" Type="http://schemas.openxmlformats.org/officeDocument/2006/relationships/hyperlink" Target="https://www.twitter.com/icann" TargetMode="External"/><Relationship Id="rId14" Type="http://schemas.openxmlformats.org/officeDocument/2006/relationships/image" Target="../media/image22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812800" y="1470213"/>
            <a:ext cx="10543117" cy="457181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>
                <a:solidFill>
                  <a:srgbClr val="000000"/>
                </a:solidFill>
              </a:defRPr>
            </a:lvl1pPr>
            <a:lvl2pPr marL="798513" indent="-341313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>
                <a:solidFill>
                  <a:srgbClr val="000000"/>
                </a:solidFill>
              </a:defRPr>
            </a:lvl2pPr>
            <a:lvl3pPr marL="1255713" indent="-341313">
              <a:spcBef>
                <a:spcPts val="500"/>
              </a:spcBef>
              <a:buFont typeface="Arial" panose="020B0604020202020204" pitchFamily="34" charset="0"/>
              <a:buChar char="•"/>
              <a:defRPr sz="1900">
                <a:solidFill>
                  <a:srgbClr val="000000"/>
                </a:solidFill>
              </a:defRPr>
            </a:lvl3pPr>
            <a:lvl4pPr marL="1371600" indent="0">
              <a:buNone/>
              <a:defRPr sz="1900">
                <a:solidFill>
                  <a:srgbClr val="000000"/>
                </a:solidFill>
              </a:defRPr>
            </a:lvl4pPr>
            <a:lvl5pPr>
              <a:defRPr sz="19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Place text here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</a:p>
        </p:txBody>
      </p:sp>
    </p:spTree>
    <p:extLst>
      <p:ext uri="{BB962C8B-B14F-4D97-AF65-F5344CB8AC3E}">
        <p14:creationId xmlns:p14="http://schemas.microsoft.com/office/powerpoint/2010/main" val="721309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t="10075" b="8780"/>
          <a:stretch/>
        </p:blipFill>
        <p:spPr>
          <a:xfrm>
            <a:off x="0" y="683491"/>
            <a:ext cx="12192000" cy="5564909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790814"/>
            <a:ext cx="12192000" cy="5346700"/>
          </a:xfrm>
          <a:prstGeom prst="rect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69000">
                <a:schemeClr val="tx2">
                  <a:lumMod val="20000"/>
                  <a:lumOff val="80000"/>
                  <a:alpha val="62000"/>
                </a:schemeClr>
              </a:gs>
              <a:gs pos="24000">
                <a:schemeClr val="tx2">
                  <a:lumMod val="20000"/>
                  <a:lumOff val="80000"/>
                  <a:alpha val="4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3" name="Title 19"/>
          <p:cNvSpPr>
            <a:spLocks noGrp="1"/>
          </p:cNvSpPr>
          <p:nvPr userDrawn="1">
            <p:ph type="title" hasCustomPrompt="1"/>
          </p:nvPr>
        </p:nvSpPr>
        <p:spPr>
          <a:xfrm>
            <a:off x="420624" y="48278"/>
            <a:ext cx="10847121" cy="434888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305372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t="8972" b="7826"/>
          <a:stretch/>
        </p:blipFill>
        <p:spPr>
          <a:xfrm>
            <a:off x="0" y="654425"/>
            <a:ext cx="12192000" cy="5620869"/>
          </a:xfrm>
          <a:prstGeom prst="rect">
            <a:avLst/>
          </a:prstGeom>
        </p:spPr>
      </p:pic>
      <p:sp>
        <p:nvSpPr>
          <p:cNvPr id="28" name="Title 19"/>
          <p:cNvSpPr>
            <a:spLocks noGrp="1"/>
          </p:cNvSpPr>
          <p:nvPr>
            <p:ph type="title" hasCustomPrompt="1"/>
          </p:nvPr>
        </p:nvSpPr>
        <p:spPr>
          <a:xfrm>
            <a:off x="420624" y="48278"/>
            <a:ext cx="10847121" cy="434888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716971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e Backgroun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3037"/>
            <a:ext cx="12192000" cy="5696861"/>
          </a:xfrm>
          <a:prstGeom prst="rect">
            <a:avLst/>
          </a:prstGeom>
        </p:spPr>
      </p:pic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12192000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12192000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9"/>
          <p:cNvSpPr>
            <a:spLocks noGrp="1"/>
          </p:cNvSpPr>
          <p:nvPr>
            <p:ph type="title" hasCustomPrompt="1"/>
          </p:nvPr>
        </p:nvSpPr>
        <p:spPr>
          <a:xfrm>
            <a:off x="420624" y="48278"/>
            <a:ext cx="10208224" cy="434888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70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464808"/>
            <a:ext cx="365760" cy="291830"/>
          </a:xfrm>
          <a:prstGeom prst="rect">
            <a:avLst/>
          </a:prstGeom>
        </p:spPr>
      </p:pic>
      <p:sp>
        <p:nvSpPr>
          <p:cNvPr id="24" name="Slide Number Placeholder 5"/>
          <p:cNvSpPr txBox="1">
            <a:spLocks/>
          </p:cNvSpPr>
          <p:nvPr userDrawn="1"/>
        </p:nvSpPr>
        <p:spPr>
          <a:xfrm>
            <a:off x="1149013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0" name="Oval 29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6" name="Straight Connector 35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 userDrawn="1"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0" name="Straight Connector 39"/>
          <p:cNvCxnSpPr>
            <a:endCxn id="41" idx="0"/>
          </p:cNvCxnSpPr>
          <p:nvPr userDrawn="1"/>
        </p:nvCxnSpPr>
        <p:spPr>
          <a:xfrm flipV="1">
            <a:off x="55779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Arc 40"/>
          <p:cNvSpPr/>
          <p:nvPr userDrawn="1"/>
        </p:nvSpPr>
        <p:spPr>
          <a:xfrm rot="16200000">
            <a:off x="556353" y="2674974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2" name="Straight Connector 41"/>
          <p:cNvCxnSpPr/>
          <p:nvPr userDrawn="1"/>
        </p:nvCxnSpPr>
        <p:spPr>
          <a:xfrm flipH="1">
            <a:off x="616655" y="2673528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  <p:sp>
        <p:nvSpPr>
          <p:cNvPr id="48" name="Oval 4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083083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16385" cy="68580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4808"/>
            <a:ext cx="365760" cy="291830"/>
          </a:xfrm>
          <a:prstGeom prst="rect">
            <a:avLst/>
          </a:prstGeom>
        </p:spPr>
      </p:pic>
      <p:sp>
        <p:nvSpPr>
          <p:cNvPr id="24" name="Slide Number Placeholder 5"/>
          <p:cNvSpPr txBox="1">
            <a:spLocks/>
          </p:cNvSpPr>
          <p:nvPr userDrawn="1"/>
        </p:nvSpPr>
        <p:spPr>
          <a:xfrm>
            <a:off x="1149013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6" name="Title 1"/>
          <p:cNvSpPr>
            <a:spLocks noGrp="1"/>
          </p:cNvSpPr>
          <p:nvPr>
            <p:ph type="title" hasCustomPrompt="1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39" idx="0"/>
          </p:cNvCxnSpPr>
          <p:nvPr userDrawn="1"/>
        </p:nvCxnSpPr>
        <p:spPr>
          <a:xfrm flipV="1">
            <a:off x="55779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Arc 38"/>
          <p:cNvSpPr/>
          <p:nvPr userDrawn="1"/>
        </p:nvSpPr>
        <p:spPr>
          <a:xfrm rot="16200000">
            <a:off x="556353" y="2674974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616655" y="2673528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Oval 16"/>
          <p:cNvSpPr/>
          <p:nvPr userDrawn="1"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18" name="Oval 1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948699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cxnSp>
        <p:nvCxnSpPr>
          <p:cNvPr id="32" name="Straight Connector 31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4808"/>
            <a:ext cx="365760" cy="291830"/>
          </a:xfrm>
          <a:prstGeom prst="rect">
            <a:avLst/>
          </a:prstGeom>
        </p:spPr>
      </p:pic>
      <p:sp>
        <p:nvSpPr>
          <p:cNvPr id="26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39" idx="0"/>
          </p:cNvCxnSpPr>
          <p:nvPr userDrawn="1"/>
        </p:nvCxnSpPr>
        <p:spPr>
          <a:xfrm flipV="1">
            <a:off x="55779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Arc 38"/>
          <p:cNvSpPr/>
          <p:nvPr userDrawn="1"/>
        </p:nvSpPr>
        <p:spPr>
          <a:xfrm rot="16200000">
            <a:off x="556353" y="2674974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616655" y="2673528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  <p:sp>
        <p:nvSpPr>
          <p:cNvPr id="18" name="Oval 17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Oval 18"/>
          <p:cNvSpPr/>
          <p:nvPr userDrawn="1"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20" name="Oval 19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475773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464808"/>
            <a:ext cx="365760" cy="291830"/>
          </a:xfrm>
          <a:prstGeom prst="rect">
            <a:avLst/>
          </a:prstGeom>
        </p:spPr>
      </p:pic>
      <p:sp>
        <p:nvSpPr>
          <p:cNvPr id="26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39" idx="0"/>
          </p:cNvCxnSpPr>
          <p:nvPr userDrawn="1"/>
        </p:nvCxnSpPr>
        <p:spPr>
          <a:xfrm flipV="1">
            <a:off x="55779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Arc 38"/>
          <p:cNvSpPr/>
          <p:nvPr userDrawn="1"/>
        </p:nvSpPr>
        <p:spPr>
          <a:xfrm rot="16200000">
            <a:off x="556353" y="2674974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616655" y="2673528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Oval 16"/>
          <p:cNvSpPr/>
          <p:nvPr userDrawn="1"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18" name="Oval 1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433417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4808"/>
            <a:ext cx="365760" cy="291830"/>
          </a:xfrm>
          <a:prstGeom prst="rect">
            <a:avLst/>
          </a:prstGeom>
        </p:spPr>
      </p:pic>
      <p:sp>
        <p:nvSpPr>
          <p:cNvPr id="26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39" idx="0"/>
          </p:cNvCxnSpPr>
          <p:nvPr userDrawn="1"/>
        </p:nvCxnSpPr>
        <p:spPr>
          <a:xfrm flipV="1">
            <a:off x="55779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Arc 38"/>
          <p:cNvSpPr/>
          <p:nvPr userDrawn="1"/>
        </p:nvSpPr>
        <p:spPr>
          <a:xfrm rot="16200000">
            <a:off x="556353" y="2674974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616655" y="2673528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Oval 16"/>
          <p:cNvSpPr/>
          <p:nvPr userDrawn="1"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18" name="Oval 1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58599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4808"/>
            <a:ext cx="365760" cy="291830"/>
          </a:xfrm>
          <a:prstGeom prst="rect">
            <a:avLst/>
          </a:prstGeom>
        </p:spPr>
      </p:pic>
      <p:sp>
        <p:nvSpPr>
          <p:cNvPr id="26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39" idx="0"/>
          </p:cNvCxnSpPr>
          <p:nvPr userDrawn="1"/>
        </p:nvCxnSpPr>
        <p:spPr>
          <a:xfrm flipV="1">
            <a:off x="55779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Arc 38"/>
          <p:cNvSpPr/>
          <p:nvPr userDrawn="1"/>
        </p:nvSpPr>
        <p:spPr>
          <a:xfrm rot="16200000">
            <a:off x="556353" y="2674974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616655" y="2673528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Oval 16"/>
          <p:cNvSpPr/>
          <p:nvPr userDrawn="1"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18" name="Oval 1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384463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" y="0"/>
            <a:ext cx="12192000" cy="6857999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8"/>
            <a:ext cx="12192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0" y="6320547"/>
            <a:ext cx="12192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64987" y="3030399"/>
            <a:ext cx="8329645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752850" y="1308848"/>
            <a:ext cx="8341783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883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53082" y="0"/>
            <a:ext cx="10788321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66928" y="3553576"/>
            <a:ext cx="10788321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66928" y="4279392"/>
            <a:ext cx="10788321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66928" y="4553712"/>
            <a:ext cx="10788321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7596" y="5193792"/>
            <a:ext cx="1189829" cy="951863"/>
          </a:xfrm>
          <a:prstGeom prst="rect">
            <a:avLst/>
          </a:prstGeom>
        </p:spPr>
      </p:pic>
      <p:sp>
        <p:nvSpPr>
          <p:cNvPr id="1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48639" y="2837138"/>
            <a:ext cx="10808208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2648024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8"/>
            <a:ext cx="12192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0" y="6320547"/>
            <a:ext cx="12192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64987" y="3030399"/>
            <a:ext cx="8329645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752850" y="1308848"/>
            <a:ext cx="8341783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3000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7257"/>
            <a:ext cx="12192000" cy="6857999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8"/>
            <a:ext cx="12192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0" y="6320547"/>
            <a:ext cx="12192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64987" y="3030399"/>
            <a:ext cx="8329645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752850" y="1308848"/>
            <a:ext cx="8341783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1189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483281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4808"/>
            <a:ext cx="365760" cy="291830"/>
          </a:xfrm>
          <a:prstGeom prst="rect">
            <a:avLst/>
          </a:prstGeom>
        </p:spPr>
      </p:pic>
      <p:sp>
        <p:nvSpPr>
          <p:cNvPr id="24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9" name="Oval 38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3" name="Straight Connector 42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6" name="Straight Connector 45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5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7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78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9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80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81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8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9332202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414"/>
            <a:ext cx="12216385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4808"/>
            <a:ext cx="365760" cy="291830"/>
          </a:xfrm>
          <a:prstGeom prst="rect">
            <a:avLst/>
          </a:prstGeom>
        </p:spPr>
      </p:pic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5" name="Straight Connector 4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8" name="Straight Connector 4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6663251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4808"/>
            <a:ext cx="365760" cy="291830"/>
          </a:xfrm>
          <a:prstGeom prst="rect">
            <a:avLst/>
          </a:prstGeom>
        </p:spPr>
      </p:pic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5" name="Straight Connector 4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8" name="Straight Connector 4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9882300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5" name="Straight Connector 4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8" name="Straight Connector 4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3827145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5" name="Straight Connector 4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8" name="Straight Connector 4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1525536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5" name="Straight Connector 4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8" name="Straight Connector 4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03872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5" name="Straight Connector 4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8" name="Straight Connector 4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8910854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5" name="Straight Connector 4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8" name="Straight Connector 4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4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7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9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0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71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521157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50863" y="1"/>
            <a:ext cx="10805054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50863" y="3553574"/>
            <a:ext cx="10805054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4279392"/>
            <a:ext cx="10805054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50863" y="4553415"/>
            <a:ext cx="10805054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7217" y="5193792"/>
            <a:ext cx="1193800" cy="952500"/>
          </a:xfrm>
          <a:prstGeom prst="rect">
            <a:avLst/>
          </a:prstGeom>
        </p:spPr>
      </p:pic>
      <p:sp>
        <p:nvSpPr>
          <p:cNvPr id="13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48640" y="2837138"/>
            <a:ext cx="10808208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342511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6" name="Arc 55"/>
          <p:cNvSpPr/>
          <p:nvPr userDrawn="1"/>
        </p:nvSpPr>
        <p:spPr>
          <a:xfrm rot="16200000">
            <a:off x="556353" y="1877113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57" name="Straight Connector 56"/>
          <p:cNvCxnSpPr/>
          <p:nvPr userDrawn="1"/>
        </p:nvCxnSpPr>
        <p:spPr>
          <a:xfrm flipH="1">
            <a:off x="616655" y="187566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5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6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4" name="Slide Number Placeholder 5"/>
          <p:cNvSpPr txBox="1">
            <a:spLocks/>
          </p:cNvSpPr>
          <p:nvPr userDrawn="1"/>
        </p:nvSpPr>
        <p:spPr>
          <a:xfrm>
            <a:off x="1149013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55" name="Straight Connector 54"/>
          <p:cNvCxnSpPr>
            <a:endCxn id="56" idx="0"/>
          </p:cNvCxnSpPr>
          <p:nvPr userDrawn="1"/>
        </p:nvCxnSpPr>
        <p:spPr>
          <a:xfrm flipV="1">
            <a:off x="557799" y="1936549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31" name="Oval 30"/>
          <p:cNvSpPr/>
          <p:nvPr userDrawn="1"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32" name="Oval 31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1596175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413"/>
            <a:ext cx="12216385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9" name="Slide Number Placeholder 5"/>
          <p:cNvSpPr txBox="1">
            <a:spLocks/>
          </p:cNvSpPr>
          <p:nvPr userDrawn="1"/>
        </p:nvSpPr>
        <p:spPr>
          <a:xfrm>
            <a:off x="11490366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8" name="Arc 37"/>
          <p:cNvSpPr/>
          <p:nvPr userDrawn="1"/>
        </p:nvSpPr>
        <p:spPr>
          <a:xfrm rot="16200000">
            <a:off x="556353" y="1877113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3" name="Straight Connector 42"/>
          <p:cNvCxnSpPr/>
          <p:nvPr userDrawn="1"/>
        </p:nvCxnSpPr>
        <p:spPr>
          <a:xfrm flipH="1">
            <a:off x="616655" y="187566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5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5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53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54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5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56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cxnSp>
        <p:nvCxnSpPr>
          <p:cNvPr id="59" name="Straight Connector 58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557799" y="1936549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26" name="Oval 25"/>
          <p:cNvSpPr/>
          <p:nvPr userDrawn="1"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8" name="Oval 2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940876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9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3" name="Arc 62"/>
          <p:cNvSpPr/>
          <p:nvPr userDrawn="1"/>
        </p:nvSpPr>
        <p:spPr>
          <a:xfrm rot="16200000">
            <a:off x="556353" y="1877113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64" name="Straight Connector 63"/>
          <p:cNvCxnSpPr/>
          <p:nvPr userDrawn="1"/>
        </p:nvCxnSpPr>
        <p:spPr>
          <a:xfrm flipH="1">
            <a:off x="616655" y="187566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6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1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73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cxnSp>
        <p:nvCxnSpPr>
          <p:cNvPr id="76" name="Straight Connector 75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557799" y="1936549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26" name="Oval 25"/>
          <p:cNvSpPr/>
          <p:nvPr userDrawn="1"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8" name="Oval 2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5290436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9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3" name="Arc 62"/>
          <p:cNvSpPr/>
          <p:nvPr userDrawn="1"/>
        </p:nvSpPr>
        <p:spPr>
          <a:xfrm rot="16200000">
            <a:off x="556353" y="1877113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64" name="Straight Connector 63"/>
          <p:cNvCxnSpPr/>
          <p:nvPr userDrawn="1"/>
        </p:nvCxnSpPr>
        <p:spPr>
          <a:xfrm flipH="1">
            <a:off x="616655" y="187566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6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1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73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cxnSp>
        <p:nvCxnSpPr>
          <p:cNvPr id="76" name="Straight Connector 75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557799" y="1936549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26" name="Oval 25"/>
          <p:cNvSpPr/>
          <p:nvPr userDrawn="1"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8" name="Oval 2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5574116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9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3" name="Arc 62"/>
          <p:cNvSpPr/>
          <p:nvPr userDrawn="1"/>
        </p:nvSpPr>
        <p:spPr>
          <a:xfrm rot="16200000">
            <a:off x="556353" y="1877113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64" name="Straight Connector 63"/>
          <p:cNvCxnSpPr/>
          <p:nvPr userDrawn="1"/>
        </p:nvCxnSpPr>
        <p:spPr>
          <a:xfrm flipH="1">
            <a:off x="616655" y="187566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6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1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73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cxnSp>
        <p:nvCxnSpPr>
          <p:cNvPr id="76" name="Straight Connector 75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557799" y="1936549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26" name="Oval 25"/>
          <p:cNvSpPr/>
          <p:nvPr userDrawn="1"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8" name="Oval 2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7821152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3" name="Arc 62"/>
          <p:cNvSpPr/>
          <p:nvPr userDrawn="1"/>
        </p:nvSpPr>
        <p:spPr>
          <a:xfrm rot="16200000">
            <a:off x="556353" y="1877113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64" name="Straight Connector 63"/>
          <p:cNvCxnSpPr/>
          <p:nvPr userDrawn="1"/>
        </p:nvCxnSpPr>
        <p:spPr>
          <a:xfrm flipH="1">
            <a:off x="616655" y="187566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6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1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73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cxnSp>
        <p:nvCxnSpPr>
          <p:cNvPr id="76" name="Straight Connector 75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557799" y="1936549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26" name="Oval 25"/>
          <p:cNvSpPr/>
          <p:nvPr userDrawn="1"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7" name="Oval 26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800979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9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3" name="Arc 62"/>
          <p:cNvSpPr/>
          <p:nvPr userDrawn="1"/>
        </p:nvSpPr>
        <p:spPr>
          <a:xfrm rot="16200000">
            <a:off x="556353" y="1877113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64" name="Straight Connector 63"/>
          <p:cNvCxnSpPr/>
          <p:nvPr userDrawn="1"/>
        </p:nvCxnSpPr>
        <p:spPr>
          <a:xfrm flipH="1">
            <a:off x="616655" y="187566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6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1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73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cxnSp>
        <p:nvCxnSpPr>
          <p:cNvPr id="76" name="Straight Connector 75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557799" y="1936549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26" name="Oval 25"/>
          <p:cNvSpPr/>
          <p:nvPr userDrawn="1"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28" name="Oval 2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281103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-1"/>
            <a:ext cx="12192000" cy="68579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9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3" name="Arc 62"/>
          <p:cNvSpPr/>
          <p:nvPr userDrawn="1"/>
        </p:nvSpPr>
        <p:spPr>
          <a:xfrm rot="16200000">
            <a:off x="556353" y="1877113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64" name="Straight Connector 63"/>
          <p:cNvCxnSpPr/>
          <p:nvPr userDrawn="1"/>
        </p:nvCxnSpPr>
        <p:spPr>
          <a:xfrm flipH="1">
            <a:off x="616655" y="187566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6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1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73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cxnSp>
        <p:nvCxnSpPr>
          <p:cNvPr id="76" name="Straight Connector 75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557799" y="1936549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26" name="Oval 25"/>
          <p:cNvSpPr/>
          <p:nvPr userDrawn="1"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8" name="Oval 2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0016679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3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Oval 2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28" name="Straight Connector 27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8747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3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414"/>
            <a:ext cx="12216385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4" name="Oval 3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7478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"/>
          <p:cNvSpPr>
            <a:spLocks noGrp="1"/>
          </p:cNvSpPr>
          <p:nvPr>
            <p:ph type="title" hasCustomPrompt="1"/>
          </p:nvPr>
        </p:nvSpPr>
        <p:spPr>
          <a:xfrm>
            <a:off x="2228479" y="2020824"/>
            <a:ext cx="9299448" cy="132588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 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3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228479" y="4617720"/>
            <a:ext cx="9299448" cy="57841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3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228479" y="5199656"/>
            <a:ext cx="9299448" cy="390521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3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228479" y="5602567"/>
            <a:ext cx="9299448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6395" y="4874480"/>
            <a:ext cx="1189829" cy="951863"/>
          </a:xfrm>
          <a:prstGeom prst="rect">
            <a:avLst/>
          </a:prstGeom>
        </p:spPr>
      </p:pic>
      <p:sp>
        <p:nvSpPr>
          <p:cNvPr id="48" name="Oval 47"/>
          <p:cNvSpPr/>
          <p:nvPr userDrawn="1"/>
        </p:nvSpPr>
        <p:spPr>
          <a:xfrm>
            <a:off x="1825043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9" name="Straight Connector 48"/>
          <p:cNvCxnSpPr/>
          <p:nvPr userDrawn="1"/>
        </p:nvCxnSpPr>
        <p:spPr>
          <a:xfrm flipH="1">
            <a:off x="0" y="6124669"/>
            <a:ext cx="1793872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 userDrawn="1"/>
        </p:nvCxnSpPr>
        <p:spPr>
          <a:xfrm flipH="1">
            <a:off x="1892734" y="6124511"/>
            <a:ext cx="9720781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 userDrawn="1"/>
        </p:nvSpPr>
        <p:spPr>
          <a:xfrm flipH="1">
            <a:off x="11642081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52" name="Oval 51"/>
          <p:cNvSpPr/>
          <p:nvPr userDrawn="1"/>
        </p:nvSpPr>
        <p:spPr>
          <a:xfrm flipH="1">
            <a:off x="11642081" y="347037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53" name="Straight Connector 52"/>
          <p:cNvCxnSpPr/>
          <p:nvPr userDrawn="1"/>
        </p:nvCxnSpPr>
        <p:spPr>
          <a:xfrm flipV="1">
            <a:off x="1849172" y="3552825"/>
            <a:ext cx="0" cy="2529959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Arc 53"/>
          <p:cNvSpPr/>
          <p:nvPr userDrawn="1"/>
        </p:nvSpPr>
        <p:spPr>
          <a:xfrm rot="16200000">
            <a:off x="1847726" y="3495590"/>
            <a:ext cx="121764" cy="118872"/>
          </a:xfrm>
          <a:prstGeom prst="arc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55" name="Straight Connector 54"/>
          <p:cNvCxnSpPr/>
          <p:nvPr userDrawn="1"/>
        </p:nvCxnSpPr>
        <p:spPr>
          <a:xfrm flipH="1">
            <a:off x="1899083" y="3494144"/>
            <a:ext cx="9714432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228478" y="3666744"/>
            <a:ext cx="9299448" cy="57607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0166748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3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4" name="Oval 3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17843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3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4" name="Oval 3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21399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3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4" name="Oval 3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3882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3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4" name="Oval 3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0208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3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4" name="Oval 3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24312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3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-1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462763"/>
            <a:ext cx="36576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4" name="Oval 3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38687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age with ICAN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084875" y="685225"/>
            <a:ext cx="9107124" cy="1864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4" name="Text Placeholder 32"/>
          <p:cNvSpPr txBox="1">
            <a:spLocks/>
          </p:cNvSpPr>
          <p:nvPr userDrawn="1"/>
        </p:nvSpPr>
        <p:spPr bwMode="auto">
          <a:xfrm>
            <a:off x="3391319" y="1552703"/>
            <a:ext cx="8800679" cy="32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20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5" name="Text Placeholder 33"/>
          <p:cNvSpPr txBox="1">
            <a:spLocks/>
          </p:cNvSpPr>
          <p:nvPr userDrawn="1"/>
        </p:nvSpPr>
        <p:spPr bwMode="auto">
          <a:xfrm>
            <a:off x="3391319" y="1049145"/>
            <a:ext cx="6974253" cy="32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AU" sz="2700" b="1" dirty="0">
                <a:solidFill>
                  <a:schemeClr val="bg1"/>
                </a:solidFill>
                <a:latin typeface="+mn-lt"/>
                <a:ea typeface="Segoe UI" charset="0"/>
                <a:cs typeface="Arial"/>
              </a:rPr>
              <a:t>Thank You and Questions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" y="685225"/>
            <a:ext cx="2977273" cy="1864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white"/>
              </a:solidFill>
              <a:cs typeface="Arial"/>
            </a:endParaRP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3391319" y="1865312"/>
            <a:ext cx="7964599" cy="3465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1pPr>
            <a:lvl2pPr marL="4572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2pPr>
            <a:lvl3pPr marL="9144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3pPr>
            <a:lvl4pPr marL="13716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4pPr>
            <a:lvl5pPr marL="1828800" indent="0">
              <a:buFontTx/>
              <a:buNone/>
              <a:defRPr lang="en-US" sz="2000" kern="1200" dirty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5pPr>
          </a:lstStyle>
          <a:p>
            <a:pPr lvl="0"/>
            <a:r>
              <a:rPr lang="en-US" dirty="0"/>
              <a:t>Email: email</a:t>
            </a:r>
          </a:p>
        </p:txBody>
      </p:sp>
      <p:sp>
        <p:nvSpPr>
          <p:cNvPr id="31" name="Title 4"/>
          <p:cNvSpPr>
            <a:spLocks noGrp="1"/>
          </p:cNvSpPr>
          <p:nvPr>
            <p:ph type="title" hasCustomPrompt="1"/>
          </p:nvPr>
        </p:nvSpPr>
        <p:spPr>
          <a:xfrm>
            <a:off x="420624" y="42394"/>
            <a:ext cx="10547350" cy="531346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Engage with ICANN</a:t>
            </a:r>
          </a:p>
        </p:txBody>
      </p:sp>
      <p:pic>
        <p:nvPicPr>
          <p:cNvPr id="32" name="Picture 31" descr="ICANN_Logo_W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392" y="856105"/>
            <a:ext cx="1962493" cy="1523172"/>
          </a:xfrm>
          <a:prstGeom prst="rect">
            <a:avLst/>
          </a:prstGeom>
        </p:spPr>
      </p:pic>
      <p:grpSp>
        <p:nvGrpSpPr>
          <p:cNvPr id="54" name="Group 53"/>
          <p:cNvGrpSpPr/>
          <p:nvPr userDrawn="1"/>
        </p:nvGrpSpPr>
        <p:grpSpPr>
          <a:xfrm>
            <a:off x="3402135" y="4228306"/>
            <a:ext cx="3416667" cy="365760"/>
            <a:chOff x="5325979" y="4715893"/>
            <a:chExt cx="3416667" cy="365760"/>
          </a:xfrm>
        </p:grpSpPr>
        <p:sp>
          <p:nvSpPr>
            <p:cNvPr id="55" name="Text Placeholder 32"/>
            <p:cNvSpPr txBox="1">
              <a:spLocks/>
            </p:cNvSpPr>
            <p:nvPr/>
          </p:nvSpPr>
          <p:spPr>
            <a:xfrm>
              <a:off x="5793339" y="4734885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flickr.com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56" name="Picture 55" descr="1420947842_social_style_3_flikr-128.png">
              <a:hlinkClick r:id="rId4" action="ppaction://hlinkfile"/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4715893"/>
              <a:ext cx="365760" cy="365760"/>
            </a:xfrm>
            <a:prstGeom prst="rect">
              <a:avLst/>
            </a:prstGeom>
          </p:spPr>
        </p:pic>
      </p:grpSp>
      <p:grpSp>
        <p:nvGrpSpPr>
          <p:cNvPr id="57" name="Group 56"/>
          <p:cNvGrpSpPr/>
          <p:nvPr userDrawn="1"/>
        </p:nvGrpSpPr>
        <p:grpSpPr>
          <a:xfrm>
            <a:off x="3402135" y="4726326"/>
            <a:ext cx="3636602" cy="365760"/>
            <a:chOff x="1235726" y="5571713"/>
            <a:chExt cx="3636602" cy="365760"/>
          </a:xfrm>
        </p:grpSpPr>
        <p:sp>
          <p:nvSpPr>
            <p:cNvPr id="58" name="Text Placeholder 32"/>
            <p:cNvSpPr txBox="1">
              <a:spLocks/>
            </p:cNvSpPr>
            <p:nvPr/>
          </p:nvSpPr>
          <p:spPr>
            <a:xfrm>
              <a:off x="1703086" y="5592033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linkedin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/company/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59" name="Picture 58" descr="1420948164_social_style_3_in-128.png">
              <a:hlinkClick r:id="rId7" action="ppaction://hlinkfile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5571713"/>
              <a:ext cx="365760" cy="365760"/>
            </a:xfrm>
            <a:prstGeom prst="rect">
              <a:avLst/>
            </a:prstGeom>
          </p:spPr>
        </p:pic>
      </p:grpSp>
      <p:grpSp>
        <p:nvGrpSpPr>
          <p:cNvPr id="60" name="Group 59"/>
          <p:cNvGrpSpPr/>
          <p:nvPr userDrawn="1"/>
        </p:nvGrpSpPr>
        <p:grpSpPr>
          <a:xfrm>
            <a:off x="3402135" y="2734246"/>
            <a:ext cx="2809587" cy="365760"/>
            <a:chOff x="1235726" y="3073176"/>
            <a:chExt cx="2809587" cy="365760"/>
          </a:xfrm>
        </p:grpSpPr>
        <p:sp>
          <p:nvSpPr>
            <p:cNvPr id="61" name="Text Placeholder 32"/>
            <p:cNvSpPr txBox="1">
              <a:spLocks/>
            </p:cNvSpPr>
            <p:nvPr/>
          </p:nvSpPr>
          <p:spPr>
            <a:xfrm>
              <a:off x="1703087" y="3093496"/>
              <a:ext cx="2342226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9"/>
                </a:rPr>
                <a:t>@icann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62" name="Picture 61" descr="1420948433_social_style_3_twiter-128.png">
              <a:hlinkClick r:id="rId10" action="ppaction://hlinkfile"/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63" name="Group 62"/>
          <p:cNvGrpSpPr/>
          <p:nvPr userDrawn="1"/>
        </p:nvGrpSpPr>
        <p:grpSpPr>
          <a:xfrm>
            <a:off x="3402135" y="3232266"/>
            <a:ext cx="3730320" cy="365760"/>
            <a:chOff x="1235727" y="3892739"/>
            <a:chExt cx="3730320" cy="365760"/>
          </a:xfrm>
        </p:grpSpPr>
        <p:sp>
          <p:nvSpPr>
            <p:cNvPr id="64" name="Text Placeholder 32"/>
            <p:cNvSpPr txBox="1">
              <a:spLocks/>
            </p:cNvSpPr>
            <p:nvPr/>
          </p:nvSpPr>
          <p:spPr>
            <a:xfrm>
              <a:off x="1703086" y="3913059"/>
              <a:ext cx="3262961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facebook.com/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icannorg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 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65" name="Picture 64" descr="1420948141_social_style_3_facebook-128.png">
              <a:hlinkClick r:id="rId13" action="ppaction://hlinkfile"/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7" y="3892739"/>
              <a:ext cx="365760" cy="365760"/>
            </a:xfrm>
            <a:prstGeom prst="rect">
              <a:avLst/>
            </a:prstGeom>
          </p:spPr>
        </p:pic>
      </p:grpSp>
      <p:grpSp>
        <p:nvGrpSpPr>
          <p:cNvPr id="66" name="Group 65"/>
          <p:cNvGrpSpPr/>
          <p:nvPr userDrawn="1"/>
        </p:nvGrpSpPr>
        <p:grpSpPr>
          <a:xfrm>
            <a:off x="3402135" y="3730286"/>
            <a:ext cx="3636602" cy="365760"/>
            <a:chOff x="1235726" y="4721075"/>
            <a:chExt cx="3636602" cy="365760"/>
          </a:xfrm>
        </p:grpSpPr>
        <p:pic>
          <p:nvPicPr>
            <p:cNvPr id="67" name="Picture 66" descr="1420948149_social_style_3_youtube-128.png">
              <a:hlinkClick r:id="rId15" action="ppaction://hlinkfile"/>
            </p:cNvPr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4721075"/>
              <a:ext cx="365760" cy="365760"/>
            </a:xfrm>
            <a:prstGeom prst="rect">
              <a:avLst/>
            </a:prstGeom>
          </p:spPr>
        </p:pic>
        <p:sp>
          <p:nvSpPr>
            <p:cNvPr id="68" name="Text Placeholder 32"/>
            <p:cNvSpPr txBox="1">
              <a:spLocks/>
            </p:cNvSpPr>
            <p:nvPr/>
          </p:nvSpPr>
          <p:spPr>
            <a:xfrm>
              <a:off x="1703086" y="4734885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youtube.com/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icannnews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</p:grpSp>
      <p:grpSp>
        <p:nvGrpSpPr>
          <p:cNvPr id="69" name="Group 68"/>
          <p:cNvGrpSpPr/>
          <p:nvPr userDrawn="1"/>
        </p:nvGrpSpPr>
        <p:grpSpPr>
          <a:xfrm>
            <a:off x="3402135" y="5722367"/>
            <a:ext cx="2586167" cy="365760"/>
            <a:chOff x="5325979" y="3073176"/>
            <a:chExt cx="2586167" cy="365760"/>
          </a:xfrm>
        </p:grpSpPr>
        <p:sp>
          <p:nvSpPr>
            <p:cNvPr id="70" name="Text Placeholder 32"/>
            <p:cNvSpPr txBox="1">
              <a:spLocks/>
            </p:cNvSpPr>
            <p:nvPr/>
          </p:nvSpPr>
          <p:spPr>
            <a:xfrm>
              <a:off x="5793339" y="3093496"/>
              <a:ext cx="21188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soundcloud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72" name="Group 71"/>
          <p:cNvGrpSpPr/>
          <p:nvPr userDrawn="1"/>
        </p:nvGrpSpPr>
        <p:grpSpPr>
          <a:xfrm>
            <a:off x="3402135" y="5224346"/>
            <a:ext cx="3416667" cy="365760"/>
            <a:chOff x="5325979" y="5571713"/>
            <a:chExt cx="3416667" cy="365760"/>
          </a:xfrm>
        </p:grpSpPr>
        <p:sp>
          <p:nvSpPr>
            <p:cNvPr id="73" name="Text Placeholder 32"/>
            <p:cNvSpPr txBox="1">
              <a:spLocks/>
            </p:cNvSpPr>
            <p:nvPr/>
          </p:nvSpPr>
          <p:spPr>
            <a:xfrm>
              <a:off x="5793339" y="5592033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slideshare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icannpresentations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74" name="Picture 73" descr="1420948164_social_style_3_in-128.png">
              <a:hlinkClick r:id="rId7" action="ppaction://hlinkfile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5571713"/>
              <a:ext cx="365760" cy="365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72573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gage with ICAN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0" name="Text Placeholder 32"/>
          <p:cNvSpPr txBox="1">
            <a:spLocks/>
          </p:cNvSpPr>
          <p:nvPr userDrawn="1"/>
        </p:nvSpPr>
        <p:spPr bwMode="auto">
          <a:xfrm>
            <a:off x="2921748" y="2425013"/>
            <a:ext cx="8440953" cy="34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5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1500" b="1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15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31" name="Text Placeholder 33"/>
          <p:cNvSpPr txBox="1">
            <a:spLocks/>
          </p:cNvSpPr>
          <p:nvPr userDrawn="1"/>
        </p:nvSpPr>
        <p:spPr bwMode="auto">
          <a:xfrm>
            <a:off x="498950" y="862602"/>
            <a:ext cx="9870957" cy="39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endParaRPr lang="en-AU" sz="2700" b="1" dirty="0">
              <a:solidFill>
                <a:schemeClr val="bg1"/>
              </a:solidFill>
              <a:latin typeface="+mn-lt"/>
              <a:ea typeface="Segoe UI" charset="0"/>
              <a:cs typeface="Arial"/>
            </a:endParaRPr>
          </a:p>
        </p:txBody>
      </p:sp>
      <p:sp>
        <p:nvSpPr>
          <p:cNvPr id="33" name="Oval 32"/>
          <p:cNvSpPr/>
          <p:nvPr userDrawn="1"/>
        </p:nvSpPr>
        <p:spPr>
          <a:xfrm>
            <a:off x="52732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cxnSp>
        <p:nvCxnSpPr>
          <p:cNvPr id="34" name="Straight Connector 33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>
            <a:off x="2421943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1" y="6320453"/>
            <a:ext cx="2387223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2504929" y="6320453"/>
            <a:ext cx="9065823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11615191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2" name="Straight Connector 41"/>
          <p:cNvCxnSpPr>
            <a:endCxn id="43" idx="0"/>
          </p:cNvCxnSpPr>
          <p:nvPr userDrawn="1"/>
        </p:nvCxnSpPr>
        <p:spPr>
          <a:xfrm flipV="1">
            <a:off x="2446072" y="2281331"/>
            <a:ext cx="0" cy="397659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Arc 42"/>
          <p:cNvSpPr/>
          <p:nvPr userDrawn="1"/>
        </p:nvSpPr>
        <p:spPr>
          <a:xfrm rot="16200000">
            <a:off x="2444626" y="2221895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cxnSp>
        <p:nvCxnSpPr>
          <p:cNvPr id="44" name="Straight Connector 43"/>
          <p:cNvCxnSpPr/>
          <p:nvPr userDrawn="1"/>
        </p:nvCxnSpPr>
        <p:spPr>
          <a:xfrm flipH="1">
            <a:off x="2504929" y="2220449"/>
            <a:ext cx="9065823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 flipH="1">
            <a:off x="11700996" y="6320453"/>
            <a:ext cx="4941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itle 4"/>
          <p:cNvSpPr>
            <a:spLocks noGrp="1"/>
          </p:cNvSpPr>
          <p:nvPr>
            <p:ph type="title" hasCustomPrompt="1"/>
          </p:nvPr>
        </p:nvSpPr>
        <p:spPr>
          <a:xfrm>
            <a:off x="420624" y="42394"/>
            <a:ext cx="11808013" cy="531346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en-US" smtClean="0">
                <a:solidFill>
                  <a:schemeClr val="bg1"/>
                </a:solidFill>
                <a:ea typeface="Segoe UI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+mn-lt"/>
              </a:rPr>
              <a:t>Engage with ICANN – </a:t>
            </a:r>
            <a:r>
              <a:rPr lang="en-US" dirty="0">
                <a:solidFill>
                  <a:schemeClr val="bg1"/>
                </a:solidFill>
                <a:latin typeface="+mn-lt"/>
                <a:ea typeface="Segoe UI" charset="0"/>
              </a:rPr>
              <a:t>Thank You and Questions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26932" y="1039938"/>
            <a:ext cx="4287549" cy="76069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19709" y="2853692"/>
            <a:ext cx="3149229" cy="3236708"/>
          </a:xfrm>
          <a:prstGeom prst="rect">
            <a:avLst/>
          </a:prstGeom>
        </p:spPr>
      </p:pic>
      <p:sp>
        <p:nvSpPr>
          <p:cNvPr id="24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1" name="Oval 50"/>
          <p:cNvSpPr/>
          <p:nvPr userDrawn="1"/>
        </p:nvSpPr>
        <p:spPr>
          <a:xfrm flipH="1">
            <a:off x="11615191" y="2196678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52" name="Straight Connector 51"/>
          <p:cNvCxnSpPr/>
          <p:nvPr userDrawn="1"/>
        </p:nvCxnSpPr>
        <p:spPr>
          <a:xfrm flipH="1">
            <a:off x="11700996" y="2219538"/>
            <a:ext cx="4941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85021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-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6764" y="616645"/>
            <a:ext cx="12225528" cy="5696712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itle 19"/>
          <p:cNvSpPr>
            <a:spLocks noGrp="1"/>
          </p:cNvSpPr>
          <p:nvPr>
            <p:ph type="title" hasCustomPrompt="1"/>
          </p:nvPr>
        </p:nvSpPr>
        <p:spPr>
          <a:xfrm>
            <a:off x="420624" y="48278"/>
            <a:ext cx="10847121" cy="434888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36017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gage with ICAN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084875" y="685225"/>
            <a:ext cx="9107124" cy="1864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" y="685225"/>
            <a:ext cx="2977273" cy="1864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white"/>
              </a:solidFill>
              <a:cs typeface="Arial"/>
            </a:endParaRPr>
          </a:p>
        </p:txBody>
      </p:sp>
      <p:sp>
        <p:nvSpPr>
          <p:cNvPr id="31" name="Title 4"/>
          <p:cNvSpPr>
            <a:spLocks noGrp="1"/>
          </p:cNvSpPr>
          <p:nvPr>
            <p:ph type="title" hasCustomPrompt="1"/>
          </p:nvPr>
        </p:nvSpPr>
        <p:spPr>
          <a:xfrm>
            <a:off x="420624" y="42394"/>
            <a:ext cx="10547350" cy="531346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Engage with ICANN</a:t>
            </a:r>
          </a:p>
        </p:txBody>
      </p:sp>
      <p:pic>
        <p:nvPicPr>
          <p:cNvPr id="32" name="Picture 31" descr="ICANN_Logo_W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392" y="856105"/>
            <a:ext cx="1962493" cy="152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462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 Decor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228479" y="4617720"/>
            <a:ext cx="9295500" cy="57511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228479" y="5199656"/>
            <a:ext cx="9295500" cy="390521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228479" y="5602567"/>
            <a:ext cx="9299448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6044" y="4878445"/>
            <a:ext cx="1193800" cy="9525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1825043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0" y="6124669"/>
            <a:ext cx="1793872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1892734" y="6124511"/>
            <a:ext cx="972078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 userDrawn="1"/>
        </p:nvSpPr>
        <p:spPr>
          <a:xfrm flipH="1">
            <a:off x="11642081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17" name="Oval 16"/>
          <p:cNvSpPr/>
          <p:nvPr userDrawn="1"/>
        </p:nvSpPr>
        <p:spPr>
          <a:xfrm flipH="1">
            <a:off x="11642081" y="347037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1849172" y="3552825"/>
            <a:ext cx="0" cy="2529959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Arc 18"/>
          <p:cNvSpPr/>
          <p:nvPr userDrawn="1"/>
        </p:nvSpPr>
        <p:spPr>
          <a:xfrm rot="16200000">
            <a:off x="1847726" y="3495590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20" name="Straight Connector 19"/>
          <p:cNvCxnSpPr/>
          <p:nvPr userDrawn="1"/>
        </p:nvCxnSpPr>
        <p:spPr>
          <a:xfrm flipH="1">
            <a:off x="1899083" y="3494144"/>
            <a:ext cx="9714432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itle 2"/>
          <p:cNvSpPr>
            <a:spLocks noGrp="1"/>
          </p:cNvSpPr>
          <p:nvPr>
            <p:ph type="title" hasCustomPrompt="1"/>
          </p:nvPr>
        </p:nvSpPr>
        <p:spPr>
          <a:xfrm>
            <a:off x="2228479" y="2020824"/>
            <a:ext cx="9295500" cy="13255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 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228478" y="3666744"/>
            <a:ext cx="9299448" cy="57607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620340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ackgrou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24" y="46180"/>
            <a:ext cx="10847122" cy="450663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082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-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616645"/>
            <a:ext cx="12192000" cy="56967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itle 19"/>
          <p:cNvSpPr>
            <a:spLocks noGrp="1"/>
          </p:cNvSpPr>
          <p:nvPr>
            <p:ph type="title" hasCustomPrompt="1"/>
          </p:nvPr>
        </p:nvSpPr>
        <p:spPr>
          <a:xfrm>
            <a:off x="420624" y="48278"/>
            <a:ext cx="10847121" cy="434888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12192000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12192000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628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No Header/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9"/>
          <p:cNvSpPr>
            <a:spLocks noGrp="1"/>
          </p:cNvSpPr>
          <p:nvPr>
            <p:ph type="title" hasCustomPrompt="1"/>
          </p:nvPr>
        </p:nvSpPr>
        <p:spPr>
          <a:xfrm>
            <a:off x="420624" y="48278"/>
            <a:ext cx="10847121" cy="434888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8077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329943"/>
            <a:ext cx="12192000" cy="5280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12192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8965" y="614512"/>
            <a:ext cx="4655184" cy="5696712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  <p:sp>
        <p:nvSpPr>
          <p:cNvPr id="12" name="Title 19"/>
          <p:cNvSpPr>
            <a:spLocks noGrp="1"/>
          </p:cNvSpPr>
          <p:nvPr>
            <p:ph type="title" hasCustomPrompt="1"/>
          </p:nvPr>
        </p:nvSpPr>
        <p:spPr>
          <a:xfrm>
            <a:off x="420624" y="48278"/>
            <a:ext cx="10847121" cy="434888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12192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4304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51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  <p:sp>
        <p:nvSpPr>
          <p:cNvPr id="31" name="Oval 30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8" name="Straight Connector 37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7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9" r:id="rId2"/>
    <p:sldLayoutId id="2147483671" r:id="rId3"/>
    <p:sldLayoutId id="2147483672" r:id="rId4"/>
    <p:sldLayoutId id="2147483649" r:id="rId5"/>
    <p:sldLayoutId id="2147483673" r:id="rId6"/>
    <p:sldLayoutId id="2147483714" r:id="rId7"/>
    <p:sldLayoutId id="2147483752" r:id="rId8"/>
    <p:sldLayoutId id="2147483715" r:id="rId9"/>
    <p:sldLayoutId id="2147483660" r:id="rId10"/>
    <p:sldLayoutId id="2147483676" r:id="rId11"/>
    <p:sldLayoutId id="2147483675" r:id="rId12"/>
    <p:sldLayoutId id="2147483651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655" r:id="rId19"/>
    <p:sldLayoutId id="2147483718" r:id="rId20"/>
    <p:sldLayoutId id="2147483719" r:id="rId21"/>
    <p:sldLayoutId id="2147483679" r:id="rId22"/>
    <p:sldLayoutId id="2147483727" r:id="rId23"/>
    <p:sldLayoutId id="2147483728" r:id="rId24"/>
    <p:sldLayoutId id="2147483730" r:id="rId25"/>
    <p:sldLayoutId id="2147483731" r:id="rId26"/>
    <p:sldLayoutId id="2147483732" r:id="rId27"/>
    <p:sldLayoutId id="2147483729" r:id="rId28"/>
    <p:sldLayoutId id="2147483734" r:id="rId29"/>
    <p:sldLayoutId id="2147483688" r:id="rId30"/>
    <p:sldLayoutId id="2147483743" r:id="rId31"/>
    <p:sldLayoutId id="2147483744" r:id="rId32"/>
    <p:sldLayoutId id="2147483745" r:id="rId33"/>
    <p:sldLayoutId id="2147483746" r:id="rId34"/>
    <p:sldLayoutId id="2147483747" r:id="rId35"/>
    <p:sldLayoutId id="2147483748" r:id="rId36"/>
    <p:sldLayoutId id="2147483750" r:id="rId37"/>
    <p:sldLayoutId id="2147483687" r:id="rId38"/>
    <p:sldLayoutId id="2147483735" r:id="rId39"/>
    <p:sldLayoutId id="2147483736" r:id="rId40"/>
    <p:sldLayoutId id="2147483737" r:id="rId41"/>
    <p:sldLayoutId id="2147483738" r:id="rId42"/>
    <p:sldLayoutId id="2147483739" r:id="rId43"/>
    <p:sldLayoutId id="2147483740" r:id="rId44"/>
    <p:sldLayoutId id="2147483742" r:id="rId45"/>
    <p:sldLayoutId id="2147483716" r:id="rId46"/>
    <p:sldLayoutId id="2147483717" r:id="rId47"/>
    <p:sldLayoutId id="2147483751" r:id="rId48"/>
    <p:sldLayoutId id="2147483753" r:id="rId49"/>
  </p:sldLayoutIdLst>
  <p:hf hdr="0" ftr="0" dt="0"/>
  <p:txStyles>
    <p:titleStyle>
      <a:lvl1pPr marL="0" indent="0" algn="l" defTabSz="457200" rtl="0" eaLnBrk="1" latinLnBrk="0" hangingPunct="1">
        <a:spcBef>
          <a:spcPct val="0"/>
        </a:spcBef>
        <a:buNone/>
        <a:defRPr lang="en-US" sz="2800" b="1" i="0" kern="1200" baseline="0" smtClean="0">
          <a:solidFill>
            <a:schemeClr val="accent6">
              <a:lumMod val="50000"/>
            </a:schemeClr>
          </a:solidFill>
          <a:effectLst/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153" userDrawn="1">
          <p15:clr>
            <a:srgbClr val="F26B43"/>
          </p15:clr>
        </p15:guide>
        <p15:guide id="4" pos="512" userDrawn="1">
          <p15:clr>
            <a:srgbClr val="F26B43"/>
          </p15:clr>
        </p15:guide>
        <p15:guide id="5" pos="347" userDrawn="1">
          <p15:clr>
            <a:srgbClr val="F26B43"/>
          </p15:clr>
        </p15:guide>
        <p15:guide id="6" pos="7324" userDrawn="1">
          <p15:clr>
            <a:srgbClr val="F26B43"/>
          </p15:clr>
        </p15:guide>
        <p15:guide id="7" orient="horz" pos="4105" userDrawn="1">
          <p15:clr>
            <a:srgbClr val="F26B43"/>
          </p15:clr>
        </p15:guide>
        <p15:guide id="8" orient="horz" pos="384" userDrawn="1">
          <p15:clr>
            <a:srgbClr val="F26B43"/>
          </p15:clr>
        </p15:guide>
        <p15:guide id="9" orient="horz" pos="39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witter.com/icann" TargetMode="External"/><Relationship Id="rId13" Type="http://schemas.openxmlformats.org/officeDocument/2006/relationships/image" Target="../media/image22.png"/><Relationship Id="rId18" Type="http://schemas.openxmlformats.org/officeDocument/2006/relationships/image" Target="../media/image24.png"/><Relationship Id="rId3" Type="http://schemas.openxmlformats.org/officeDocument/2006/relationships/hyperlink" Target="flickr.com/photos/icann" TargetMode="External"/><Relationship Id="rId7" Type="http://schemas.openxmlformats.org/officeDocument/2006/relationships/image" Target="../media/image20.png"/><Relationship Id="rId12" Type="http://schemas.openxmlformats.org/officeDocument/2006/relationships/hyperlink" Target="facebook.com/icannorg" TargetMode="External"/><Relationship Id="rId17" Type="http://schemas.openxmlformats.org/officeDocument/2006/relationships/hyperlink" Target="https://soundcloud.com/icann" TargetMode="External"/><Relationship Id="rId2" Type="http://schemas.openxmlformats.org/officeDocument/2006/relationships/hyperlink" Target="https://www.flickr.com/photos/icann" TargetMode="External"/><Relationship Id="rId16" Type="http://schemas.openxmlformats.org/officeDocument/2006/relationships/hyperlink" Target="https://www.youtube.com/user/ICANNnews" TargetMode="External"/><Relationship Id="rId1" Type="http://schemas.openxmlformats.org/officeDocument/2006/relationships/slideLayout" Target="../slideLayouts/slideLayout49.xml"/><Relationship Id="rId6" Type="http://schemas.openxmlformats.org/officeDocument/2006/relationships/hyperlink" Target="linkedin.com/company/icann" TargetMode="External"/><Relationship Id="rId11" Type="http://schemas.openxmlformats.org/officeDocument/2006/relationships/hyperlink" Target="https://www.facebook.com/icannorg" TargetMode="External"/><Relationship Id="rId5" Type="http://schemas.openxmlformats.org/officeDocument/2006/relationships/hyperlink" Target="https://www.linkedin.com/company/icann" TargetMode="External"/><Relationship Id="rId15" Type="http://schemas.openxmlformats.org/officeDocument/2006/relationships/image" Target="../media/image23.png"/><Relationship Id="rId10" Type="http://schemas.openxmlformats.org/officeDocument/2006/relationships/image" Target="../media/image21.png"/><Relationship Id="rId19" Type="http://schemas.openxmlformats.org/officeDocument/2006/relationships/hyperlink" Target="https://www.slideshare.net/icannpresentations" TargetMode="External"/><Relationship Id="rId4" Type="http://schemas.openxmlformats.org/officeDocument/2006/relationships/image" Target="../media/image19.png"/><Relationship Id="rId9" Type="http://schemas.openxmlformats.org/officeDocument/2006/relationships/hyperlink" Target="twitter.com/icann" TargetMode="External"/><Relationship Id="rId14" Type="http://schemas.openxmlformats.org/officeDocument/2006/relationships/hyperlink" Target="youtube.com/user/ICANNnew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Curious Case of the Crippling DS record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Roy Arends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DNS-OARC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8-9 March 2018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Public Safety Notice</a:t>
            </a:r>
          </a:p>
        </p:txBody>
      </p:sp>
    </p:spTree>
    <p:extLst>
      <p:ext uri="{BB962C8B-B14F-4D97-AF65-F5344CB8AC3E}">
        <p14:creationId xmlns:p14="http://schemas.microsoft.com/office/powerpoint/2010/main" val="2864096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level key rollover overview (double DS)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12801" y="1470213"/>
            <a:ext cx="5111750" cy="4571813"/>
          </a:xfrm>
        </p:spPr>
        <p:txBody>
          <a:bodyPr numCol="1"/>
          <a:lstStyle/>
          <a:p>
            <a:pPr marL="457200" lvl="1" indent="0">
              <a:buNone/>
            </a:pPr>
            <a:r>
              <a:rPr lang="en-US" i="1" dirty="0"/>
              <a:t>Parent side</a:t>
            </a:r>
          </a:p>
          <a:p>
            <a:pPr marL="457200" lvl="1" indent="0">
              <a:buNone/>
            </a:pPr>
            <a:endParaRPr lang="en-US" dirty="0">
              <a:solidFill>
                <a:srgbClr val="00B050"/>
              </a:solidFill>
            </a:endParaRPr>
          </a:p>
          <a:p>
            <a:pPr marL="457200" lvl="1" indent="0">
              <a:buNone/>
            </a:pPr>
            <a:r>
              <a:rPr lang="en-US" dirty="0">
                <a:solidFill>
                  <a:srgbClr val="00B050"/>
                </a:solidFill>
              </a:rPr>
              <a:t>DS 00002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7B3641B-838B-E04E-8231-75018DD52DC8}"/>
              </a:ext>
            </a:extLst>
          </p:cNvPr>
          <p:cNvSpPr txBox="1">
            <a:spLocks/>
          </p:cNvSpPr>
          <p:nvPr/>
        </p:nvSpPr>
        <p:spPr>
          <a:xfrm>
            <a:off x="5924551" y="1470213"/>
            <a:ext cx="5431367" cy="4571813"/>
          </a:xfrm>
          <a:prstGeom prst="rect">
            <a:avLst/>
          </a:prstGeom>
        </p:spPr>
        <p:txBody>
          <a:bodyPr lIns="0" tIns="0" rIns="0" bIns="0" numCol="1"/>
          <a:lstStyle>
            <a:lvl1pPr marL="342900" indent="-342900" algn="l" defTabSz="457200" rtl="0" eaLnBrk="1" latinLnBrk="0" hangingPunct="1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98513" indent="-341313" algn="l" defTabSz="457200" rtl="0" eaLnBrk="1" latinLnBrk="0" hangingPunct="1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457200" rtl="0" eaLnBrk="1" latinLnBrk="0" hangingPunct="1"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Wingdings" panose="05000000000000000000" pitchFamily="2" charset="2"/>
              <a:buNone/>
            </a:pPr>
            <a:r>
              <a:rPr lang="en-US" i="1" dirty="0"/>
              <a:t>Child side</a:t>
            </a:r>
          </a:p>
          <a:p>
            <a:pPr marL="457200" lvl="1" indent="0">
              <a:buFont typeface="Wingdings" panose="05000000000000000000" pitchFamily="2" charset="2"/>
              <a:buNone/>
            </a:pPr>
            <a:endParaRPr lang="en-US" strike="sngStrike" dirty="0">
              <a:solidFill>
                <a:srgbClr val="FF0000"/>
              </a:solidFill>
            </a:endParaRPr>
          </a:p>
          <a:p>
            <a:pPr marL="457200" lvl="1" indent="0">
              <a:buFont typeface="Wingdings" panose="05000000000000000000" pitchFamily="2" charset="2"/>
              <a:buNone/>
            </a:pPr>
            <a:r>
              <a:rPr lang="en-US" dirty="0">
                <a:solidFill>
                  <a:srgbClr val="00B050"/>
                </a:solidFill>
              </a:rPr>
              <a:t>DNSKEY 00002,	RRSIG (DNSKEY) 00002</a:t>
            </a:r>
            <a:r>
              <a:rPr lang="en-US" dirty="0">
                <a:solidFill>
                  <a:srgbClr val="FF0000"/>
                </a:solidFill>
              </a:rPr>
              <a:t>	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6F326ED-0108-BA44-8CDB-71D27F8EDE24}"/>
              </a:ext>
            </a:extLst>
          </p:cNvPr>
          <p:cNvCxnSpPr>
            <a:cxnSpLocks/>
          </p:cNvCxnSpPr>
          <p:nvPr/>
        </p:nvCxnSpPr>
        <p:spPr>
          <a:xfrm>
            <a:off x="2552700" y="2324100"/>
            <a:ext cx="3619500" cy="0"/>
          </a:xfrm>
          <a:prstGeom prst="straightConnector1">
            <a:avLst/>
          </a:prstGeom>
          <a:ln w="28575" cap="flat" cmpd="sng" algn="ctr">
            <a:solidFill>
              <a:srgbClr val="00B05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5071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24" y="46180"/>
            <a:ext cx="10847122" cy="450663"/>
          </a:xfrm>
        </p:spPr>
        <p:txBody>
          <a:bodyPr/>
          <a:lstStyle/>
          <a:p>
            <a:r>
              <a:rPr lang="en-US" dirty="0"/>
              <a:t>When double DS fails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9FA8502-C039-B042-AE99-D5262750E5D6}"/>
              </a:ext>
            </a:extLst>
          </p:cNvPr>
          <p:cNvGrpSpPr/>
          <p:nvPr/>
        </p:nvGrpSpPr>
        <p:grpSpPr>
          <a:xfrm>
            <a:off x="988537" y="810562"/>
            <a:ext cx="3744097" cy="2224216"/>
            <a:chOff x="988540" y="1223319"/>
            <a:chExt cx="3744097" cy="2224216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BDA41AA-642C-B04D-922A-3931E6048944}"/>
                </a:ext>
              </a:extLst>
            </p:cNvPr>
            <p:cNvSpPr/>
            <p:nvPr/>
          </p:nvSpPr>
          <p:spPr>
            <a:xfrm>
              <a:off x="988540" y="1223319"/>
              <a:ext cx="3744097" cy="2224216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C6579FE-4DF9-414D-AF83-6ADAA2EE39FA}"/>
                </a:ext>
              </a:extLst>
            </p:cNvPr>
            <p:cNvSpPr txBox="1"/>
            <p:nvPr/>
          </p:nvSpPr>
          <p:spPr>
            <a:xfrm>
              <a:off x="2325986" y="1412097"/>
              <a:ext cx="1069203" cy="92333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000" dirty="0">
                  <a:cs typeface="Source Sans Pro"/>
                </a:rPr>
                <a:t>DS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96800F4-098E-834C-8BD0-7870F11AC2E1}"/>
                </a:ext>
              </a:extLst>
            </p:cNvPr>
            <p:cNvSpPr txBox="1"/>
            <p:nvPr/>
          </p:nvSpPr>
          <p:spPr>
            <a:xfrm>
              <a:off x="1717646" y="2070265"/>
              <a:ext cx="2330766" cy="92333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000" dirty="0">
                  <a:cs typeface="Source Sans Pro"/>
                </a:rPr>
                <a:t>type=1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A7C7EC5-804D-144A-BB4A-F7D575ABBBB2}"/>
              </a:ext>
            </a:extLst>
          </p:cNvPr>
          <p:cNvGrpSpPr/>
          <p:nvPr/>
        </p:nvGrpSpPr>
        <p:grpSpPr>
          <a:xfrm>
            <a:off x="988540" y="4052497"/>
            <a:ext cx="3744097" cy="2224216"/>
            <a:chOff x="988540" y="1223319"/>
            <a:chExt cx="3744097" cy="2224216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FEDCAD4-14D5-EE4D-9D79-8712653CF716}"/>
                </a:ext>
              </a:extLst>
            </p:cNvPr>
            <p:cNvSpPr/>
            <p:nvPr/>
          </p:nvSpPr>
          <p:spPr>
            <a:xfrm>
              <a:off x="988540" y="1223319"/>
              <a:ext cx="3744097" cy="2224216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FD38A67-B088-5C4D-B3C4-8A1889568009}"/>
                </a:ext>
              </a:extLst>
            </p:cNvPr>
            <p:cNvSpPr txBox="1"/>
            <p:nvPr/>
          </p:nvSpPr>
          <p:spPr>
            <a:xfrm>
              <a:off x="1437116" y="1504430"/>
              <a:ext cx="2846933" cy="8309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5400" dirty="0">
                  <a:cs typeface="Source Sans Pro"/>
                </a:rPr>
                <a:t>DNSKEY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6367773-F74B-574F-B24F-66A0C3C4F931}"/>
                </a:ext>
              </a:extLst>
            </p:cNvPr>
            <p:cNvSpPr txBox="1"/>
            <p:nvPr/>
          </p:nvSpPr>
          <p:spPr>
            <a:xfrm>
              <a:off x="1908400" y="2187481"/>
              <a:ext cx="2140009" cy="92333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000" dirty="0">
                  <a:cs typeface="Source Sans Pro"/>
                </a:rPr>
                <a:t>00001</a:t>
              </a:r>
            </a:p>
          </p:txBody>
        </p:sp>
      </p:grp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C38EAC1-A951-E94F-8B8A-E9722E5BEEBA}"/>
              </a:ext>
            </a:extLst>
          </p:cNvPr>
          <p:cNvCxnSpPr>
            <a:stCxn id="5" idx="4"/>
            <a:endCxn id="23" idx="0"/>
          </p:cNvCxnSpPr>
          <p:nvPr/>
        </p:nvCxnSpPr>
        <p:spPr>
          <a:xfrm>
            <a:off x="2860586" y="3034778"/>
            <a:ext cx="3" cy="101771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Circular Arrow 52">
            <a:extLst>
              <a:ext uri="{FF2B5EF4-FFF2-40B4-BE49-F238E27FC236}">
                <a16:creationId xmlns:a16="http://schemas.microsoft.com/office/drawing/2014/main" id="{F6F4F2E3-B187-4140-9DB2-471271B01276}"/>
              </a:ext>
            </a:extLst>
          </p:cNvPr>
          <p:cNvSpPr/>
          <p:nvPr/>
        </p:nvSpPr>
        <p:spPr>
          <a:xfrm rot="5400000" flipV="1">
            <a:off x="640487" y="4540086"/>
            <a:ext cx="834599" cy="1252639"/>
          </a:xfrm>
          <a:prstGeom prst="circular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C8AD5BF-F41C-B547-A53C-159D95EB288E}"/>
              </a:ext>
            </a:extLst>
          </p:cNvPr>
          <p:cNvCxnSpPr/>
          <p:nvPr/>
        </p:nvCxnSpPr>
        <p:spPr>
          <a:xfrm>
            <a:off x="7759281" y="2573113"/>
            <a:ext cx="914400" cy="91440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A7AD76B-9DE1-2942-9AF4-ADD56927E6B8}"/>
              </a:ext>
            </a:extLst>
          </p:cNvPr>
          <p:cNvCxnSpPr>
            <a:cxnSpLocks/>
          </p:cNvCxnSpPr>
          <p:nvPr/>
        </p:nvCxnSpPr>
        <p:spPr>
          <a:xfrm>
            <a:off x="0" y="3272361"/>
            <a:ext cx="12030635" cy="0"/>
          </a:xfrm>
          <a:prstGeom prst="line">
            <a:avLst/>
          </a:prstGeom>
          <a:ln w="57150">
            <a:solidFill>
              <a:srgbClr val="92D05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7D425707-4E15-684A-BC4D-52308097DC2B}"/>
              </a:ext>
            </a:extLst>
          </p:cNvPr>
          <p:cNvCxnSpPr>
            <a:cxnSpLocks/>
          </p:cNvCxnSpPr>
          <p:nvPr/>
        </p:nvCxnSpPr>
        <p:spPr>
          <a:xfrm>
            <a:off x="0" y="3523615"/>
            <a:ext cx="12030635" cy="0"/>
          </a:xfrm>
          <a:prstGeom prst="line">
            <a:avLst/>
          </a:prstGeom>
          <a:ln w="57150">
            <a:solidFill>
              <a:srgbClr val="92D05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2D2A8C71-A8CA-EB46-A244-ED9ADAD77DD7}"/>
              </a:ext>
            </a:extLst>
          </p:cNvPr>
          <p:cNvGrpSpPr/>
          <p:nvPr/>
        </p:nvGrpSpPr>
        <p:grpSpPr>
          <a:xfrm>
            <a:off x="11373315" y="2891813"/>
            <a:ext cx="654025" cy="968204"/>
            <a:chOff x="11373315" y="2891813"/>
            <a:chExt cx="654025" cy="96820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EE1EC54-3F34-3E40-B1CF-83E724BA3ADC}"/>
                </a:ext>
              </a:extLst>
            </p:cNvPr>
            <p:cNvSpPr txBox="1"/>
            <p:nvPr/>
          </p:nvSpPr>
          <p:spPr>
            <a:xfrm>
              <a:off x="11373315" y="2891813"/>
              <a:ext cx="654025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>
                  <a:cs typeface="Source Sans Pro"/>
                </a:rPr>
                <a:t>parent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CDB380A-B8D1-6446-9FDE-9C8A9FAE877E}"/>
                </a:ext>
              </a:extLst>
            </p:cNvPr>
            <p:cNvSpPr txBox="1"/>
            <p:nvPr/>
          </p:nvSpPr>
          <p:spPr>
            <a:xfrm>
              <a:off x="11463082" y="3583018"/>
              <a:ext cx="474489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>
                  <a:cs typeface="Source Sans Pro"/>
                </a:rPr>
                <a:t>child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6482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double DS fails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9FA8502-C039-B042-AE99-D5262750E5D6}"/>
              </a:ext>
            </a:extLst>
          </p:cNvPr>
          <p:cNvGrpSpPr/>
          <p:nvPr/>
        </p:nvGrpSpPr>
        <p:grpSpPr>
          <a:xfrm>
            <a:off x="988537" y="810562"/>
            <a:ext cx="3744097" cy="2224216"/>
            <a:chOff x="988540" y="1223319"/>
            <a:chExt cx="3744097" cy="2224216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BDA41AA-642C-B04D-922A-3931E6048944}"/>
                </a:ext>
              </a:extLst>
            </p:cNvPr>
            <p:cNvSpPr/>
            <p:nvPr/>
          </p:nvSpPr>
          <p:spPr>
            <a:xfrm>
              <a:off x="988540" y="1223319"/>
              <a:ext cx="3744097" cy="2224216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C6579FE-4DF9-414D-AF83-6ADAA2EE39FA}"/>
                </a:ext>
              </a:extLst>
            </p:cNvPr>
            <p:cNvSpPr txBox="1"/>
            <p:nvPr/>
          </p:nvSpPr>
          <p:spPr>
            <a:xfrm>
              <a:off x="2325986" y="1412097"/>
              <a:ext cx="1069203" cy="92333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000" dirty="0">
                  <a:cs typeface="Source Sans Pro"/>
                </a:rPr>
                <a:t>DS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A7C7EC5-804D-144A-BB4A-F7D575ABBBB2}"/>
              </a:ext>
            </a:extLst>
          </p:cNvPr>
          <p:cNvGrpSpPr/>
          <p:nvPr/>
        </p:nvGrpSpPr>
        <p:grpSpPr>
          <a:xfrm>
            <a:off x="988540" y="4052497"/>
            <a:ext cx="3744097" cy="2224216"/>
            <a:chOff x="988540" y="1223319"/>
            <a:chExt cx="3744097" cy="2224216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FEDCAD4-14D5-EE4D-9D79-8712653CF716}"/>
                </a:ext>
              </a:extLst>
            </p:cNvPr>
            <p:cNvSpPr/>
            <p:nvPr/>
          </p:nvSpPr>
          <p:spPr>
            <a:xfrm>
              <a:off x="988540" y="1223319"/>
              <a:ext cx="3744097" cy="2224216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FD38A67-B088-5C4D-B3C4-8A1889568009}"/>
                </a:ext>
              </a:extLst>
            </p:cNvPr>
            <p:cNvSpPr txBox="1"/>
            <p:nvPr/>
          </p:nvSpPr>
          <p:spPr>
            <a:xfrm>
              <a:off x="1437116" y="1504430"/>
              <a:ext cx="2846933" cy="8309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5400" dirty="0">
                  <a:cs typeface="Source Sans Pro"/>
                </a:rPr>
                <a:t>DNSKEY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6367773-F74B-574F-B24F-66A0C3C4F931}"/>
                </a:ext>
              </a:extLst>
            </p:cNvPr>
            <p:cNvSpPr txBox="1"/>
            <p:nvPr/>
          </p:nvSpPr>
          <p:spPr>
            <a:xfrm>
              <a:off x="1908400" y="2187481"/>
              <a:ext cx="2140009" cy="92333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000" dirty="0">
                  <a:cs typeface="Source Sans Pro"/>
                </a:rPr>
                <a:t>00001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86848D6-D8B3-C441-89EB-97BD579855F0}"/>
              </a:ext>
            </a:extLst>
          </p:cNvPr>
          <p:cNvGrpSpPr/>
          <p:nvPr/>
        </p:nvGrpSpPr>
        <p:grpSpPr>
          <a:xfrm>
            <a:off x="7523649" y="4052497"/>
            <a:ext cx="3744097" cy="2224216"/>
            <a:chOff x="988540" y="1223319"/>
            <a:chExt cx="3744097" cy="2224216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B36C300-09A7-AF45-91A3-B64C5725A4FE}"/>
                </a:ext>
              </a:extLst>
            </p:cNvPr>
            <p:cNvSpPr/>
            <p:nvPr/>
          </p:nvSpPr>
          <p:spPr>
            <a:xfrm>
              <a:off x="988540" y="1223319"/>
              <a:ext cx="3744097" cy="2224216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3E8E30F-1D08-9840-AB7A-EFC6581BB1A7}"/>
                </a:ext>
              </a:extLst>
            </p:cNvPr>
            <p:cNvSpPr txBox="1"/>
            <p:nvPr/>
          </p:nvSpPr>
          <p:spPr>
            <a:xfrm>
              <a:off x="1437116" y="1504430"/>
              <a:ext cx="2846933" cy="8309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5400" dirty="0">
                  <a:cs typeface="Source Sans Pro"/>
                </a:rPr>
                <a:t>DNSKEY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284EC16-0142-8744-A2E4-3A2286FB1040}"/>
                </a:ext>
              </a:extLst>
            </p:cNvPr>
            <p:cNvSpPr txBox="1"/>
            <p:nvPr/>
          </p:nvSpPr>
          <p:spPr>
            <a:xfrm>
              <a:off x="1908400" y="2187481"/>
              <a:ext cx="2140009" cy="92333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000" dirty="0">
                  <a:cs typeface="Source Sans Pro"/>
                </a:rPr>
                <a:t>00002</a:t>
              </a:r>
            </a:p>
          </p:txBody>
        </p:sp>
      </p:grp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C38EAC1-A951-E94F-8B8A-E9722E5BEEBA}"/>
              </a:ext>
            </a:extLst>
          </p:cNvPr>
          <p:cNvCxnSpPr>
            <a:stCxn id="5" idx="4"/>
            <a:endCxn id="23" idx="0"/>
          </p:cNvCxnSpPr>
          <p:nvPr/>
        </p:nvCxnSpPr>
        <p:spPr>
          <a:xfrm>
            <a:off x="2860586" y="3034778"/>
            <a:ext cx="3" cy="101771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D7609E2-2277-594F-A910-D9A743FFEE70}"/>
              </a:ext>
            </a:extLst>
          </p:cNvPr>
          <p:cNvCxnSpPr>
            <a:cxnSpLocks/>
            <a:stCxn id="23" idx="6"/>
            <a:endCxn id="27" idx="2"/>
          </p:cNvCxnSpPr>
          <p:nvPr/>
        </p:nvCxnSpPr>
        <p:spPr>
          <a:xfrm>
            <a:off x="4732637" y="5164605"/>
            <a:ext cx="2791012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Circular Arrow 52">
            <a:extLst>
              <a:ext uri="{FF2B5EF4-FFF2-40B4-BE49-F238E27FC236}">
                <a16:creationId xmlns:a16="http://schemas.microsoft.com/office/drawing/2014/main" id="{F6F4F2E3-B187-4140-9DB2-471271B01276}"/>
              </a:ext>
            </a:extLst>
          </p:cNvPr>
          <p:cNvSpPr/>
          <p:nvPr/>
        </p:nvSpPr>
        <p:spPr>
          <a:xfrm rot="5400000" flipV="1">
            <a:off x="640487" y="4540086"/>
            <a:ext cx="834599" cy="1252639"/>
          </a:xfrm>
          <a:prstGeom prst="circular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C8AD5BF-F41C-B547-A53C-159D95EB288E}"/>
              </a:ext>
            </a:extLst>
          </p:cNvPr>
          <p:cNvCxnSpPr/>
          <p:nvPr/>
        </p:nvCxnSpPr>
        <p:spPr>
          <a:xfrm>
            <a:off x="7759281" y="2573113"/>
            <a:ext cx="914400" cy="91440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A7AD76B-9DE1-2942-9AF4-ADD56927E6B8}"/>
              </a:ext>
            </a:extLst>
          </p:cNvPr>
          <p:cNvCxnSpPr>
            <a:cxnSpLocks/>
          </p:cNvCxnSpPr>
          <p:nvPr/>
        </p:nvCxnSpPr>
        <p:spPr>
          <a:xfrm>
            <a:off x="0" y="3272361"/>
            <a:ext cx="12030635" cy="0"/>
          </a:xfrm>
          <a:prstGeom prst="line">
            <a:avLst/>
          </a:prstGeom>
          <a:ln w="57150">
            <a:solidFill>
              <a:srgbClr val="92D05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7D425707-4E15-684A-BC4D-52308097DC2B}"/>
              </a:ext>
            </a:extLst>
          </p:cNvPr>
          <p:cNvCxnSpPr>
            <a:cxnSpLocks/>
          </p:cNvCxnSpPr>
          <p:nvPr/>
        </p:nvCxnSpPr>
        <p:spPr>
          <a:xfrm>
            <a:off x="0" y="3523615"/>
            <a:ext cx="12030635" cy="0"/>
          </a:xfrm>
          <a:prstGeom prst="line">
            <a:avLst/>
          </a:prstGeom>
          <a:ln w="57150">
            <a:solidFill>
              <a:srgbClr val="92D05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2D2A8C71-A8CA-EB46-A244-ED9ADAD77DD7}"/>
              </a:ext>
            </a:extLst>
          </p:cNvPr>
          <p:cNvGrpSpPr/>
          <p:nvPr/>
        </p:nvGrpSpPr>
        <p:grpSpPr>
          <a:xfrm>
            <a:off x="11373315" y="2891813"/>
            <a:ext cx="654025" cy="968204"/>
            <a:chOff x="11373315" y="2891813"/>
            <a:chExt cx="654025" cy="96820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EE1EC54-3F34-3E40-B1CF-83E724BA3ADC}"/>
                </a:ext>
              </a:extLst>
            </p:cNvPr>
            <p:cNvSpPr txBox="1"/>
            <p:nvPr/>
          </p:nvSpPr>
          <p:spPr>
            <a:xfrm>
              <a:off x="11373315" y="2891813"/>
              <a:ext cx="654025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>
                  <a:cs typeface="Source Sans Pro"/>
                </a:rPr>
                <a:t>parent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CDB380A-B8D1-6446-9FDE-9C8A9FAE877E}"/>
                </a:ext>
              </a:extLst>
            </p:cNvPr>
            <p:cNvSpPr txBox="1"/>
            <p:nvPr/>
          </p:nvSpPr>
          <p:spPr>
            <a:xfrm>
              <a:off x="11463082" y="3583018"/>
              <a:ext cx="474489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>
                  <a:cs typeface="Source Sans Pro"/>
                </a:rPr>
                <a:t>child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D74F451F-53B9-874A-BCC8-6039E39D723C}"/>
              </a:ext>
            </a:extLst>
          </p:cNvPr>
          <p:cNvSpPr txBox="1"/>
          <p:nvPr/>
        </p:nvSpPr>
        <p:spPr>
          <a:xfrm>
            <a:off x="1717643" y="1657508"/>
            <a:ext cx="2330766" cy="9233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6000" dirty="0">
                <a:cs typeface="Source Sans Pro"/>
              </a:rPr>
              <a:t>type=1</a:t>
            </a:r>
          </a:p>
        </p:txBody>
      </p:sp>
    </p:spTree>
    <p:extLst>
      <p:ext uri="{BB962C8B-B14F-4D97-AF65-F5344CB8AC3E}">
        <p14:creationId xmlns:p14="http://schemas.microsoft.com/office/powerpoint/2010/main" val="3773221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double DS fails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9FA8502-C039-B042-AE99-D5262750E5D6}"/>
              </a:ext>
            </a:extLst>
          </p:cNvPr>
          <p:cNvGrpSpPr/>
          <p:nvPr/>
        </p:nvGrpSpPr>
        <p:grpSpPr>
          <a:xfrm>
            <a:off x="988537" y="810562"/>
            <a:ext cx="3744097" cy="2224216"/>
            <a:chOff x="988540" y="1223319"/>
            <a:chExt cx="3744097" cy="2224216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BDA41AA-642C-B04D-922A-3931E6048944}"/>
                </a:ext>
              </a:extLst>
            </p:cNvPr>
            <p:cNvSpPr/>
            <p:nvPr/>
          </p:nvSpPr>
          <p:spPr>
            <a:xfrm>
              <a:off x="988540" y="1223319"/>
              <a:ext cx="3744097" cy="2224216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C6579FE-4DF9-414D-AF83-6ADAA2EE39FA}"/>
                </a:ext>
              </a:extLst>
            </p:cNvPr>
            <p:cNvSpPr txBox="1"/>
            <p:nvPr/>
          </p:nvSpPr>
          <p:spPr>
            <a:xfrm>
              <a:off x="2325986" y="1412097"/>
              <a:ext cx="1069203" cy="92333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000" dirty="0">
                  <a:cs typeface="Source Sans Pro"/>
                </a:rPr>
                <a:t>DS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A7C7EC5-804D-144A-BB4A-F7D575ABBBB2}"/>
              </a:ext>
            </a:extLst>
          </p:cNvPr>
          <p:cNvGrpSpPr/>
          <p:nvPr/>
        </p:nvGrpSpPr>
        <p:grpSpPr>
          <a:xfrm>
            <a:off x="988540" y="4052497"/>
            <a:ext cx="3744097" cy="2224216"/>
            <a:chOff x="988540" y="1223319"/>
            <a:chExt cx="3744097" cy="2224216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FEDCAD4-14D5-EE4D-9D79-8712653CF716}"/>
                </a:ext>
              </a:extLst>
            </p:cNvPr>
            <p:cNvSpPr/>
            <p:nvPr/>
          </p:nvSpPr>
          <p:spPr>
            <a:xfrm>
              <a:off x="988540" y="1223319"/>
              <a:ext cx="3744097" cy="2224216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FD38A67-B088-5C4D-B3C4-8A1889568009}"/>
                </a:ext>
              </a:extLst>
            </p:cNvPr>
            <p:cNvSpPr txBox="1"/>
            <p:nvPr/>
          </p:nvSpPr>
          <p:spPr>
            <a:xfrm>
              <a:off x="1437116" y="1504430"/>
              <a:ext cx="2846933" cy="8309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5400" dirty="0">
                  <a:cs typeface="Source Sans Pro"/>
                </a:rPr>
                <a:t>DNSKEY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6367773-F74B-574F-B24F-66A0C3C4F931}"/>
                </a:ext>
              </a:extLst>
            </p:cNvPr>
            <p:cNvSpPr txBox="1"/>
            <p:nvPr/>
          </p:nvSpPr>
          <p:spPr>
            <a:xfrm>
              <a:off x="1908400" y="2187481"/>
              <a:ext cx="2140009" cy="92333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000" dirty="0">
                  <a:cs typeface="Source Sans Pro"/>
                </a:rPr>
                <a:t>00001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86848D6-D8B3-C441-89EB-97BD579855F0}"/>
              </a:ext>
            </a:extLst>
          </p:cNvPr>
          <p:cNvGrpSpPr/>
          <p:nvPr/>
        </p:nvGrpSpPr>
        <p:grpSpPr>
          <a:xfrm>
            <a:off x="7523649" y="4052497"/>
            <a:ext cx="3744097" cy="2224216"/>
            <a:chOff x="988540" y="1223319"/>
            <a:chExt cx="3744097" cy="2224216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B36C300-09A7-AF45-91A3-B64C5725A4FE}"/>
                </a:ext>
              </a:extLst>
            </p:cNvPr>
            <p:cNvSpPr/>
            <p:nvPr/>
          </p:nvSpPr>
          <p:spPr>
            <a:xfrm>
              <a:off x="988540" y="1223319"/>
              <a:ext cx="3744097" cy="2224216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3E8E30F-1D08-9840-AB7A-EFC6581BB1A7}"/>
                </a:ext>
              </a:extLst>
            </p:cNvPr>
            <p:cNvSpPr txBox="1"/>
            <p:nvPr/>
          </p:nvSpPr>
          <p:spPr>
            <a:xfrm>
              <a:off x="1437116" y="1504430"/>
              <a:ext cx="2846933" cy="8309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5400" dirty="0">
                  <a:cs typeface="Source Sans Pro"/>
                </a:rPr>
                <a:t>DNSKEY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284EC16-0142-8744-A2E4-3A2286FB1040}"/>
                </a:ext>
              </a:extLst>
            </p:cNvPr>
            <p:cNvSpPr txBox="1"/>
            <p:nvPr/>
          </p:nvSpPr>
          <p:spPr>
            <a:xfrm>
              <a:off x="1908400" y="2187481"/>
              <a:ext cx="2140009" cy="92333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000" dirty="0">
                  <a:cs typeface="Source Sans Pro"/>
                </a:rPr>
                <a:t>00002</a:t>
              </a:r>
            </a:p>
          </p:txBody>
        </p:sp>
      </p:grp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C38EAC1-A951-E94F-8B8A-E9722E5BEEBA}"/>
              </a:ext>
            </a:extLst>
          </p:cNvPr>
          <p:cNvCxnSpPr>
            <a:stCxn id="5" idx="4"/>
            <a:endCxn id="23" idx="0"/>
          </p:cNvCxnSpPr>
          <p:nvPr/>
        </p:nvCxnSpPr>
        <p:spPr>
          <a:xfrm>
            <a:off x="2860586" y="3034778"/>
            <a:ext cx="3" cy="101771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D7609E2-2277-594F-A910-D9A743FFEE70}"/>
              </a:ext>
            </a:extLst>
          </p:cNvPr>
          <p:cNvCxnSpPr>
            <a:cxnSpLocks/>
            <a:stCxn id="23" idx="6"/>
            <a:endCxn id="27" idx="2"/>
          </p:cNvCxnSpPr>
          <p:nvPr/>
        </p:nvCxnSpPr>
        <p:spPr>
          <a:xfrm>
            <a:off x="4732637" y="5164605"/>
            <a:ext cx="2791012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Circular Arrow 52">
            <a:extLst>
              <a:ext uri="{FF2B5EF4-FFF2-40B4-BE49-F238E27FC236}">
                <a16:creationId xmlns:a16="http://schemas.microsoft.com/office/drawing/2014/main" id="{F6F4F2E3-B187-4140-9DB2-471271B01276}"/>
              </a:ext>
            </a:extLst>
          </p:cNvPr>
          <p:cNvSpPr/>
          <p:nvPr/>
        </p:nvSpPr>
        <p:spPr>
          <a:xfrm rot="5400000" flipV="1">
            <a:off x="640487" y="4540086"/>
            <a:ext cx="834599" cy="1252639"/>
          </a:xfrm>
          <a:prstGeom prst="circular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C8AD5BF-F41C-B547-A53C-159D95EB288E}"/>
              </a:ext>
            </a:extLst>
          </p:cNvPr>
          <p:cNvCxnSpPr/>
          <p:nvPr/>
        </p:nvCxnSpPr>
        <p:spPr>
          <a:xfrm>
            <a:off x="7759281" y="2573113"/>
            <a:ext cx="914400" cy="91440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A7AD76B-9DE1-2942-9AF4-ADD56927E6B8}"/>
              </a:ext>
            </a:extLst>
          </p:cNvPr>
          <p:cNvCxnSpPr>
            <a:cxnSpLocks/>
          </p:cNvCxnSpPr>
          <p:nvPr/>
        </p:nvCxnSpPr>
        <p:spPr>
          <a:xfrm>
            <a:off x="0" y="3272361"/>
            <a:ext cx="12030635" cy="0"/>
          </a:xfrm>
          <a:prstGeom prst="line">
            <a:avLst/>
          </a:prstGeom>
          <a:ln w="57150">
            <a:solidFill>
              <a:srgbClr val="92D05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7D425707-4E15-684A-BC4D-52308097DC2B}"/>
              </a:ext>
            </a:extLst>
          </p:cNvPr>
          <p:cNvCxnSpPr>
            <a:cxnSpLocks/>
          </p:cNvCxnSpPr>
          <p:nvPr/>
        </p:nvCxnSpPr>
        <p:spPr>
          <a:xfrm>
            <a:off x="0" y="3523615"/>
            <a:ext cx="12030635" cy="0"/>
          </a:xfrm>
          <a:prstGeom prst="line">
            <a:avLst/>
          </a:prstGeom>
          <a:ln w="57150">
            <a:solidFill>
              <a:srgbClr val="92D05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A1C0DA5-008C-C64E-8757-895BDD99F25D}"/>
              </a:ext>
            </a:extLst>
          </p:cNvPr>
          <p:cNvGrpSpPr/>
          <p:nvPr/>
        </p:nvGrpSpPr>
        <p:grpSpPr>
          <a:xfrm>
            <a:off x="7523649" y="806097"/>
            <a:ext cx="3744097" cy="2224216"/>
            <a:chOff x="988540" y="1223319"/>
            <a:chExt cx="3744097" cy="2224216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EDE5447-2DD5-5C4B-BE12-B3E0F3D3703B}"/>
                </a:ext>
              </a:extLst>
            </p:cNvPr>
            <p:cNvSpPr/>
            <p:nvPr/>
          </p:nvSpPr>
          <p:spPr>
            <a:xfrm>
              <a:off x="988540" y="1223319"/>
              <a:ext cx="3744097" cy="2224216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A436AEB-B57B-6F45-978A-9546641FFD23}"/>
                </a:ext>
              </a:extLst>
            </p:cNvPr>
            <p:cNvSpPr txBox="1"/>
            <p:nvPr/>
          </p:nvSpPr>
          <p:spPr>
            <a:xfrm>
              <a:off x="2325986" y="1412097"/>
              <a:ext cx="1069203" cy="92333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000" dirty="0">
                  <a:cs typeface="Source Sans Pro"/>
                </a:rPr>
                <a:t>DS</a:t>
              </a:r>
            </a:p>
          </p:txBody>
        </p:sp>
      </p:grp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CBFE1B5-A285-394A-86F1-164F7E9311EB}"/>
              </a:ext>
            </a:extLst>
          </p:cNvPr>
          <p:cNvCxnSpPr/>
          <p:nvPr/>
        </p:nvCxnSpPr>
        <p:spPr>
          <a:xfrm>
            <a:off x="9395691" y="3049364"/>
            <a:ext cx="3" cy="101771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838F2F6-475D-D346-BB4D-36F140A090A7}"/>
              </a:ext>
            </a:extLst>
          </p:cNvPr>
          <p:cNvGrpSpPr/>
          <p:nvPr/>
        </p:nvGrpSpPr>
        <p:grpSpPr>
          <a:xfrm>
            <a:off x="11373315" y="2891813"/>
            <a:ext cx="654025" cy="968204"/>
            <a:chOff x="11373315" y="2891813"/>
            <a:chExt cx="654025" cy="968204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449E70F-FB55-8544-9B0E-06A4689F8A36}"/>
                </a:ext>
              </a:extLst>
            </p:cNvPr>
            <p:cNvSpPr txBox="1"/>
            <p:nvPr/>
          </p:nvSpPr>
          <p:spPr>
            <a:xfrm>
              <a:off x="11373315" y="2891813"/>
              <a:ext cx="654025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>
                  <a:cs typeface="Source Sans Pro"/>
                </a:rPr>
                <a:t>parent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050C408-5A48-0744-93BE-56B879D1D675}"/>
                </a:ext>
              </a:extLst>
            </p:cNvPr>
            <p:cNvSpPr txBox="1"/>
            <p:nvPr/>
          </p:nvSpPr>
          <p:spPr>
            <a:xfrm>
              <a:off x="11463082" y="3583018"/>
              <a:ext cx="474489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>
                  <a:cs typeface="Source Sans Pro"/>
                </a:rPr>
                <a:t>child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31D425F4-8424-B544-AF6F-6820046C7C64}"/>
              </a:ext>
            </a:extLst>
          </p:cNvPr>
          <p:cNvSpPr txBox="1"/>
          <p:nvPr/>
        </p:nvSpPr>
        <p:spPr>
          <a:xfrm>
            <a:off x="1717643" y="1657508"/>
            <a:ext cx="2330766" cy="9233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6000" dirty="0">
                <a:cs typeface="Source Sans Pro"/>
              </a:rPr>
              <a:t>type=1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1A73413-7955-C04F-8DF1-F4ACDB50CA6F}"/>
              </a:ext>
            </a:extLst>
          </p:cNvPr>
          <p:cNvSpPr txBox="1"/>
          <p:nvPr/>
        </p:nvSpPr>
        <p:spPr>
          <a:xfrm>
            <a:off x="8027529" y="1675019"/>
            <a:ext cx="2971967" cy="9233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6000" dirty="0">
                <a:cs typeface="Source Sans Pro"/>
              </a:rPr>
              <a:t>type=2,1</a:t>
            </a:r>
          </a:p>
        </p:txBody>
      </p:sp>
    </p:spTree>
    <p:extLst>
      <p:ext uri="{BB962C8B-B14F-4D97-AF65-F5344CB8AC3E}">
        <p14:creationId xmlns:p14="http://schemas.microsoft.com/office/powerpoint/2010/main" val="3879162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double DS fails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A7C7EC5-804D-144A-BB4A-F7D575ABBBB2}"/>
              </a:ext>
            </a:extLst>
          </p:cNvPr>
          <p:cNvGrpSpPr/>
          <p:nvPr/>
        </p:nvGrpSpPr>
        <p:grpSpPr>
          <a:xfrm>
            <a:off x="988540" y="4052497"/>
            <a:ext cx="3744097" cy="2224216"/>
            <a:chOff x="988540" y="1223319"/>
            <a:chExt cx="3744097" cy="2224216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FEDCAD4-14D5-EE4D-9D79-8712653CF716}"/>
                </a:ext>
              </a:extLst>
            </p:cNvPr>
            <p:cNvSpPr/>
            <p:nvPr/>
          </p:nvSpPr>
          <p:spPr>
            <a:xfrm>
              <a:off x="988540" y="1223319"/>
              <a:ext cx="3744097" cy="2224216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FD38A67-B088-5C4D-B3C4-8A1889568009}"/>
                </a:ext>
              </a:extLst>
            </p:cNvPr>
            <p:cNvSpPr txBox="1"/>
            <p:nvPr/>
          </p:nvSpPr>
          <p:spPr>
            <a:xfrm>
              <a:off x="1437116" y="1504430"/>
              <a:ext cx="2846933" cy="8309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5400" dirty="0">
                  <a:cs typeface="Source Sans Pro"/>
                </a:rPr>
                <a:t>DNSKEY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6367773-F74B-574F-B24F-66A0C3C4F931}"/>
                </a:ext>
              </a:extLst>
            </p:cNvPr>
            <p:cNvSpPr txBox="1"/>
            <p:nvPr/>
          </p:nvSpPr>
          <p:spPr>
            <a:xfrm>
              <a:off x="1908400" y="2187481"/>
              <a:ext cx="2140009" cy="92333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000" dirty="0">
                  <a:cs typeface="Source Sans Pro"/>
                </a:rPr>
                <a:t>00001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86848D6-D8B3-C441-89EB-97BD579855F0}"/>
              </a:ext>
            </a:extLst>
          </p:cNvPr>
          <p:cNvGrpSpPr/>
          <p:nvPr/>
        </p:nvGrpSpPr>
        <p:grpSpPr>
          <a:xfrm>
            <a:off x="7523649" y="4052497"/>
            <a:ext cx="3744097" cy="2224216"/>
            <a:chOff x="988540" y="1223319"/>
            <a:chExt cx="3744097" cy="2224216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B36C300-09A7-AF45-91A3-B64C5725A4FE}"/>
                </a:ext>
              </a:extLst>
            </p:cNvPr>
            <p:cNvSpPr/>
            <p:nvPr/>
          </p:nvSpPr>
          <p:spPr>
            <a:xfrm>
              <a:off x="988540" y="1223319"/>
              <a:ext cx="3744097" cy="2224216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3E8E30F-1D08-9840-AB7A-EFC6581BB1A7}"/>
                </a:ext>
              </a:extLst>
            </p:cNvPr>
            <p:cNvSpPr txBox="1"/>
            <p:nvPr/>
          </p:nvSpPr>
          <p:spPr>
            <a:xfrm>
              <a:off x="1437116" y="1504430"/>
              <a:ext cx="2846933" cy="8309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5400" dirty="0">
                  <a:cs typeface="Source Sans Pro"/>
                </a:rPr>
                <a:t>DNSKEY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284EC16-0142-8744-A2E4-3A2286FB1040}"/>
                </a:ext>
              </a:extLst>
            </p:cNvPr>
            <p:cNvSpPr txBox="1"/>
            <p:nvPr/>
          </p:nvSpPr>
          <p:spPr>
            <a:xfrm>
              <a:off x="1908400" y="2187481"/>
              <a:ext cx="2140009" cy="92333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000" dirty="0">
                  <a:cs typeface="Source Sans Pro"/>
                </a:rPr>
                <a:t>00002</a:t>
              </a:r>
            </a:p>
          </p:txBody>
        </p:sp>
      </p:grp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D7609E2-2277-594F-A910-D9A743FFEE70}"/>
              </a:ext>
            </a:extLst>
          </p:cNvPr>
          <p:cNvCxnSpPr>
            <a:cxnSpLocks/>
            <a:stCxn id="23" idx="6"/>
            <a:endCxn id="27" idx="2"/>
          </p:cNvCxnSpPr>
          <p:nvPr/>
        </p:nvCxnSpPr>
        <p:spPr>
          <a:xfrm>
            <a:off x="4732637" y="5164605"/>
            <a:ext cx="2791012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Circular Arrow 52">
            <a:extLst>
              <a:ext uri="{FF2B5EF4-FFF2-40B4-BE49-F238E27FC236}">
                <a16:creationId xmlns:a16="http://schemas.microsoft.com/office/drawing/2014/main" id="{F6F4F2E3-B187-4140-9DB2-471271B01276}"/>
              </a:ext>
            </a:extLst>
          </p:cNvPr>
          <p:cNvSpPr/>
          <p:nvPr/>
        </p:nvSpPr>
        <p:spPr>
          <a:xfrm rot="5400000" flipV="1">
            <a:off x="640487" y="4540086"/>
            <a:ext cx="834599" cy="1252639"/>
          </a:xfrm>
          <a:prstGeom prst="circular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C8AD5BF-F41C-B547-A53C-159D95EB288E}"/>
              </a:ext>
            </a:extLst>
          </p:cNvPr>
          <p:cNvCxnSpPr/>
          <p:nvPr/>
        </p:nvCxnSpPr>
        <p:spPr>
          <a:xfrm>
            <a:off x="7759281" y="2573113"/>
            <a:ext cx="914400" cy="91440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A7AD76B-9DE1-2942-9AF4-ADD56927E6B8}"/>
              </a:ext>
            </a:extLst>
          </p:cNvPr>
          <p:cNvCxnSpPr>
            <a:cxnSpLocks/>
          </p:cNvCxnSpPr>
          <p:nvPr/>
        </p:nvCxnSpPr>
        <p:spPr>
          <a:xfrm>
            <a:off x="0" y="3272361"/>
            <a:ext cx="12030635" cy="0"/>
          </a:xfrm>
          <a:prstGeom prst="line">
            <a:avLst/>
          </a:prstGeom>
          <a:ln w="57150">
            <a:solidFill>
              <a:srgbClr val="92D05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7D425707-4E15-684A-BC4D-52308097DC2B}"/>
              </a:ext>
            </a:extLst>
          </p:cNvPr>
          <p:cNvCxnSpPr>
            <a:cxnSpLocks/>
          </p:cNvCxnSpPr>
          <p:nvPr/>
        </p:nvCxnSpPr>
        <p:spPr>
          <a:xfrm>
            <a:off x="0" y="3523615"/>
            <a:ext cx="12030635" cy="0"/>
          </a:xfrm>
          <a:prstGeom prst="line">
            <a:avLst/>
          </a:prstGeom>
          <a:ln w="57150">
            <a:solidFill>
              <a:srgbClr val="92D05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A1C0DA5-008C-C64E-8757-895BDD99F25D}"/>
              </a:ext>
            </a:extLst>
          </p:cNvPr>
          <p:cNvGrpSpPr/>
          <p:nvPr/>
        </p:nvGrpSpPr>
        <p:grpSpPr>
          <a:xfrm>
            <a:off x="7523649" y="806097"/>
            <a:ext cx="3744097" cy="2224216"/>
            <a:chOff x="988540" y="1223319"/>
            <a:chExt cx="3744097" cy="2224216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EDE5447-2DD5-5C4B-BE12-B3E0F3D3703B}"/>
                </a:ext>
              </a:extLst>
            </p:cNvPr>
            <p:cNvSpPr/>
            <p:nvPr/>
          </p:nvSpPr>
          <p:spPr>
            <a:xfrm>
              <a:off x="988540" y="1223319"/>
              <a:ext cx="3744097" cy="2224216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A436AEB-B57B-6F45-978A-9546641FFD23}"/>
                </a:ext>
              </a:extLst>
            </p:cNvPr>
            <p:cNvSpPr txBox="1"/>
            <p:nvPr/>
          </p:nvSpPr>
          <p:spPr>
            <a:xfrm>
              <a:off x="2325986" y="1412097"/>
              <a:ext cx="1069203" cy="92333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000" dirty="0">
                  <a:cs typeface="Source Sans Pro"/>
                </a:rPr>
                <a:t>DS</a:t>
              </a:r>
            </a:p>
          </p:txBody>
        </p:sp>
      </p:grp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CBFE1B5-A285-394A-86F1-164F7E9311EB}"/>
              </a:ext>
            </a:extLst>
          </p:cNvPr>
          <p:cNvCxnSpPr/>
          <p:nvPr/>
        </p:nvCxnSpPr>
        <p:spPr>
          <a:xfrm>
            <a:off x="9395691" y="3049364"/>
            <a:ext cx="3" cy="1017719"/>
          </a:xfrm>
          <a:prstGeom prst="straightConnector1">
            <a:avLst/>
          </a:prstGeom>
          <a:ln w="76200">
            <a:solidFill>
              <a:schemeClr val="tx1"/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F2AD1D3-C3B7-A64F-ACEC-C278F4661A21}"/>
              </a:ext>
            </a:extLst>
          </p:cNvPr>
          <p:cNvGrpSpPr/>
          <p:nvPr/>
        </p:nvGrpSpPr>
        <p:grpSpPr>
          <a:xfrm>
            <a:off x="988537" y="810562"/>
            <a:ext cx="3744097" cy="2224216"/>
            <a:chOff x="988540" y="1223319"/>
            <a:chExt cx="3744097" cy="2224216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C1596FF-C465-2B4A-8EB8-C373E931B281}"/>
                </a:ext>
              </a:extLst>
            </p:cNvPr>
            <p:cNvSpPr/>
            <p:nvPr/>
          </p:nvSpPr>
          <p:spPr>
            <a:xfrm>
              <a:off x="988540" y="1223319"/>
              <a:ext cx="3744097" cy="2224216"/>
            </a:xfrm>
            <a:prstGeom prst="ellipse">
              <a:avLst/>
            </a:prstGeom>
            <a:noFill/>
            <a:ln w="57150">
              <a:solidFill>
                <a:srgbClr val="FF0000">
                  <a:alpha val="15000"/>
                </a:srgb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6607B59-FEC5-0C47-B9D6-E22ADB6FDB64}"/>
                </a:ext>
              </a:extLst>
            </p:cNvPr>
            <p:cNvSpPr txBox="1"/>
            <p:nvPr/>
          </p:nvSpPr>
          <p:spPr>
            <a:xfrm>
              <a:off x="2325986" y="1412097"/>
              <a:ext cx="1069203" cy="92333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000" dirty="0">
                  <a:solidFill>
                    <a:srgbClr val="FF0000">
                      <a:alpha val="15000"/>
                    </a:srgbClr>
                  </a:solidFill>
                  <a:cs typeface="Source Sans Pro"/>
                </a:rPr>
                <a:t>DS</a:t>
              </a:r>
            </a:p>
          </p:txBody>
        </p:sp>
      </p:grp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72B2E40-A66A-BA4E-B077-21AE23710054}"/>
              </a:ext>
            </a:extLst>
          </p:cNvPr>
          <p:cNvCxnSpPr/>
          <p:nvPr/>
        </p:nvCxnSpPr>
        <p:spPr>
          <a:xfrm>
            <a:off x="2860586" y="3034778"/>
            <a:ext cx="3" cy="1017719"/>
          </a:xfrm>
          <a:prstGeom prst="straightConnector1">
            <a:avLst/>
          </a:prstGeom>
          <a:ln w="76200">
            <a:solidFill>
              <a:srgbClr val="FF0000">
                <a:alpha val="15000"/>
              </a:srgbClr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4F9A068-89C6-8A4C-B6FE-82B73C614F9B}"/>
              </a:ext>
            </a:extLst>
          </p:cNvPr>
          <p:cNvGrpSpPr/>
          <p:nvPr/>
        </p:nvGrpSpPr>
        <p:grpSpPr>
          <a:xfrm>
            <a:off x="11373315" y="2891813"/>
            <a:ext cx="654025" cy="968204"/>
            <a:chOff x="11373315" y="2891813"/>
            <a:chExt cx="654025" cy="968204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00E8AAA-91C7-DA41-B2F7-7711271F477C}"/>
                </a:ext>
              </a:extLst>
            </p:cNvPr>
            <p:cNvSpPr txBox="1"/>
            <p:nvPr/>
          </p:nvSpPr>
          <p:spPr>
            <a:xfrm>
              <a:off x="11373315" y="2891813"/>
              <a:ext cx="654025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>
                  <a:cs typeface="Source Sans Pro"/>
                </a:rPr>
                <a:t>parent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1115058-20CC-254D-8284-74779FEDCCA6}"/>
                </a:ext>
              </a:extLst>
            </p:cNvPr>
            <p:cNvSpPr txBox="1"/>
            <p:nvPr/>
          </p:nvSpPr>
          <p:spPr>
            <a:xfrm>
              <a:off x="11463082" y="3583018"/>
              <a:ext cx="474489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>
                  <a:cs typeface="Source Sans Pro"/>
                </a:rPr>
                <a:t>child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1A196504-AB29-6448-9292-6DDD1200DD0B}"/>
              </a:ext>
            </a:extLst>
          </p:cNvPr>
          <p:cNvSpPr txBox="1"/>
          <p:nvPr/>
        </p:nvSpPr>
        <p:spPr>
          <a:xfrm>
            <a:off x="1717643" y="1657508"/>
            <a:ext cx="2330766" cy="9233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6000" dirty="0">
                <a:solidFill>
                  <a:srgbClr val="FF0000">
                    <a:alpha val="15000"/>
                  </a:srgbClr>
                </a:solidFill>
                <a:cs typeface="Source Sans Pro"/>
              </a:rPr>
              <a:t>type=1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BE06584-DD80-4448-AF66-75FBE7A33BC9}"/>
              </a:ext>
            </a:extLst>
          </p:cNvPr>
          <p:cNvSpPr txBox="1"/>
          <p:nvPr/>
        </p:nvSpPr>
        <p:spPr>
          <a:xfrm>
            <a:off x="8027529" y="1675019"/>
            <a:ext cx="2971967" cy="9233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6000" dirty="0">
                <a:cs typeface="Source Sans Pro"/>
              </a:rPr>
              <a:t>type=2</a:t>
            </a:r>
            <a:r>
              <a:rPr lang="en-US" sz="6000" dirty="0">
                <a:solidFill>
                  <a:srgbClr val="FF0000">
                    <a:alpha val="15000"/>
                  </a:srgbClr>
                </a:solidFill>
                <a:cs typeface="Source Sans Pro"/>
              </a:rPr>
              <a:t>,1</a:t>
            </a:r>
          </a:p>
        </p:txBody>
      </p:sp>
    </p:spTree>
    <p:extLst>
      <p:ext uri="{BB962C8B-B14F-4D97-AF65-F5344CB8AC3E}">
        <p14:creationId xmlns:p14="http://schemas.microsoft.com/office/powerpoint/2010/main" val="890049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double DS fails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A7C7EC5-804D-144A-BB4A-F7D575ABBBB2}"/>
              </a:ext>
            </a:extLst>
          </p:cNvPr>
          <p:cNvGrpSpPr/>
          <p:nvPr/>
        </p:nvGrpSpPr>
        <p:grpSpPr>
          <a:xfrm>
            <a:off x="988540" y="4052497"/>
            <a:ext cx="3744097" cy="2224216"/>
            <a:chOff x="988540" y="1223319"/>
            <a:chExt cx="3744097" cy="2224216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FEDCAD4-14D5-EE4D-9D79-8712653CF716}"/>
                </a:ext>
              </a:extLst>
            </p:cNvPr>
            <p:cNvSpPr/>
            <p:nvPr/>
          </p:nvSpPr>
          <p:spPr>
            <a:xfrm>
              <a:off x="988540" y="1223319"/>
              <a:ext cx="3744097" cy="2224216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FD38A67-B088-5C4D-B3C4-8A1889568009}"/>
                </a:ext>
              </a:extLst>
            </p:cNvPr>
            <p:cNvSpPr txBox="1"/>
            <p:nvPr/>
          </p:nvSpPr>
          <p:spPr>
            <a:xfrm>
              <a:off x="1437116" y="1504430"/>
              <a:ext cx="2846933" cy="8309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5400" dirty="0">
                  <a:cs typeface="Source Sans Pro"/>
                </a:rPr>
                <a:t>DNSKEY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6367773-F74B-574F-B24F-66A0C3C4F931}"/>
                </a:ext>
              </a:extLst>
            </p:cNvPr>
            <p:cNvSpPr txBox="1"/>
            <p:nvPr/>
          </p:nvSpPr>
          <p:spPr>
            <a:xfrm>
              <a:off x="1908400" y="2187481"/>
              <a:ext cx="2140009" cy="92333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000" dirty="0">
                  <a:cs typeface="Source Sans Pro"/>
                </a:rPr>
                <a:t>00001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86848D6-D8B3-C441-89EB-97BD579855F0}"/>
              </a:ext>
            </a:extLst>
          </p:cNvPr>
          <p:cNvGrpSpPr/>
          <p:nvPr/>
        </p:nvGrpSpPr>
        <p:grpSpPr>
          <a:xfrm>
            <a:off x="7523649" y="4052497"/>
            <a:ext cx="3744097" cy="2224216"/>
            <a:chOff x="988540" y="1223319"/>
            <a:chExt cx="3744097" cy="2224216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B36C300-09A7-AF45-91A3-B64C5725A4FE}"/>
                </a:ext>
              </a:extLst>
            </p:cNvPr>
            <p:cNvSpPr/>
            <p:nvPr/>
          </p:nvSpPr>
          <p:spPr>
            <a:xfrm>
              <a:off x="988540" y="1223319"/>
              <a:ext cx="3744097" cy="2224216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3E8E30F-1D08-9840-AB7A-EFC6581BB1A7}"/>
                </a:ext>
              </a:extLst>
            </p:cNvPr>
            <p:cNvSpPr txBox="1"/>
            <p:nvPr/>
          </p:nvSpPr>
          <p:spPr>
            <a:xfrm>
              <a:off x="1437116" y="1504430"/>
              <a:ext cx="2846933" cy="8309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5400" dirty="0">
                  <a:cs typeface="Source Sans Pro"/>
                </a:rPr>
                <a:t>DNSKEY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284EC16-0142-8744-A2E4-3A2286FB1040}"/>
                </a:ext>
              </a:extLst>
            </p:cNvPr>
            <p:cNvSpPr txBox="1"/>
            <p:nvPr/>
          </p:nvSpPr>
          <p:spPr>
            <a:xfrm>
              <a:off x="1908400" y="2187481"/>
              <a:ext cx="2140009" cy="92333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000" dirty="0">
                  <a:cs typeface="Source Sans Pro"/>
                </a:rPr>
                <a:t>00002</a:t>
              </a:r>
            </a:p>
          </p:txBody>
        </p:sp>
      </p:grp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D7609E2-2277-594F-A910-D9A743FFEE70}"/>
              </a:ext>
            </a:extLst>
          </p:cNvPr>
          <p:cNvCxnSpPr>
            <a:cxnSpLocks/>
            <a:stCxn id="23" idx="6"/>
            <a:endCxn id="27" idx="2"/>
          </p:cNvCxnSpPr>
          <p:nvPr/>
        </p:nvCxnSpPr>
        <p:spPr>
          <a:xfrm>
            <a:off x="4732637" y="5164605"/>
            <a:ext cx="2791012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Circular Arrow 52">
            <a:extLst>
              <a:ext uri="{FF2B5EF4-FFF2-40B4-BE49-F238E27FC236}">
                <a16:creationId xmlns:a16="http://schemas.microsoft.com/office/drawing/2014/main" id="{F6F4F2E3-B187-4140-9DB2-471271B01276}"/>
              </a:ext>
            </a:extLst>
          </p:cNvPr>
          <p:cNvSpPr/>
          <p:nvPr/>
        </p:nvSpPr>
        <p:spPr>
          <a:xfrm rot="5400000" flipV="1">
            <a:off x="640487" y="4540086"/>
            <a:ext cx="834599" cy="1252639"/>
          </a:xfrm>
          <a:prstGeom prst="circular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C8AD5BF-F41C-B547-A53C-159D95EB288E}"/>
              </a:ext>
            </a:extLst>
          </p:cNvPr>
          <p:cNvCxnSpPr/>
          <p:nvPr/>
        </p:nvCxnSpPr>
        <p:spPr>
          <a:xfrm>
            <a:off x="7759281" y="2573113"/>
            <a:ext cx="914400" cy="91440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A7AD76B-9DE1-2942-9AF4-ADD56927E6B8}"/>
              </a:ext>
            </a:extLst>
          </p:cNvPr>
          <p:cNvCxnSpPr>
            <a:cxnSpLocks/>
          </p:cNvCxnSpPr>
          <p:nvPr/>
        </p:nvCxnSpPr>
        <p:spPr>
          <a:xfrm>
            <a:off x="0" y="3272361"/>
            <a:ext cx="12030635" cy="0"/>
          </a:xfrm>
          <a:prstGeom prst="line">
            <a:avLst/>
          </a:prstGeom>
          <a:ln w="57150">
            <a:solidFill>
              <a:srgbClr val="92D05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7D425707-4E15-684A-BC4D-52308097DC2B}"/>
              </a:ext>
            </a:extLst>
          </p:cNvPr>
          <p:cNvCxnSpPr>
            <a:cxnSpLocks/>
          </p:cNvCxnSpPr>
          <p:nvPr/>
        </p:nvCxnSpPr>
        <p:spPr>
          <a:xfrm>
            <a:off x="0" y="3523615"/>
            <a:ext cx="12030635" cy="0"/>
          </a:xfrm>
          <a:prstGeom prst="line">
            <a:avLst/>
          </a:prstGeom>
          <a:ln w="57150">
            <a:solidFill>
              <a:srgbClr val="92D05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A1C0DA5-008C-C64E-8757-895BDD99F25D}"/>
              </a:ext>
            </a:extLst>
          </p:cNvPr>
          <p:cNvGrpSpPr/>
          <p:nvPr/>
        </p:nvGrpSpPr>
        <p:grpSpPr>
          <a:xfrm>
            <a:off x="7523649" y="806097"/>
            <a:ext cx="3744097" cy="2224216"/>
            <a:chOff x="988540" y="1223319"/>
            <a:chExt cx="3744097" cy="2224216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EDE5447-2DD5-5C4B-BE12-B3E0F3D3703B}"/>
                </a:ext>
              </a:extLst>
            </p:cNvPr>
            <p:cNvSpPr/>
            <p:nvPr/>
          </p:nvSpPr>
          <p:spPr>
            <a:xfrm>
              <a:off x="988540" y="1223319"/>
              <a:ext cx="3744097" cy="2224216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A436AEB-B57B-6F45-978A-9546641FFD23}"/>
                </a:ext>
              </a:extLst>
            </p:cNvPr>
            <p:cNvSpPr txBox="1"/>
            <p:nvPr/>
          </p:nvSpPr>
          <p:spPr>
            <a:xfrm>
              <a:off x="2325986" y="1412097"/>
              <a:ext cx="1069203" cy="92333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000" dirty="0">
                  <a:cs typeface="Source Sans Pro"/>
                </a:rPr>
                <a:t>DS</a:t>
              </a:r>
            </a:p>
          </p:txBody>
        </p:sp>
      </p:grp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CBFE1B5-A285-394A-86F1-164F7E9311EB}"/>
              </a:ext>
            </a:extLst>
          </p:cNvPr>
          <p:cNvCxnSpPr/>
          <p:nvPr/>
        </p:nvCxnSpPr>
        <p:spPr>
          <a:xfrm>
            <a:off x="9395691" y="3049364"/>
            <a:ext cx="3" cy="1017719"/>
          </a:xfrm>
          <a:prstGeom prst="straightConnector1">
            <a:avLst/>
          </a:prstGeom>
          <a:ln w="76200">
            <a:solidFill>
              <a:schemeClr val="tx1"/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4F9A068-89C6-8A4C-B6FE-82B73C614F9B}"/>
              </a:ext>
            </a:extLst>
          </p:cNvPr>
          <p:cNvGrpSpPr/>
          <p:nvPr/>
        </p:nvGrpSpPr>
        <p:grpSpPr>
          <a:xfrm>
            <a:off x="11373315" y="2891813"/>
            <a:ext cx="654025" cy="968204"/>
            <a:chOff x="11373315" y="2891813"/>
            <a:chExt cx="654025" cy="968204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00E8AAA-91C7-DA41-B2F7-7711271F477C}"/>
                </a:ext>
              </a:extLst>
            </p:cNvPr>
            <p:cNvSpPr txBox="1"/>
            <p:nvPr/>
          </p:nvSpPr>
          <p:spPr>
            <a:xfrm>
              <a:off x="11373315" y="2891813"/>
              <a:ext cx="654025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>
                  <a:cs typeface="Source Sans Pro"/>
                </a:rPr>
                <a:t>parent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1115058-20CC-254D-8284-74779FEDCCA6}"/>
                </a:ext>
              </a:extLst>
            </p:cNvPr>
            <p:cNvSpPr txBox="1"/>
            <p:nvPr/>
          </p:nvSpPr>
          <p:spPr>
            <a:xfrm>
              <a:off x="11463082" y="3583018"/>
              <a:ext cx="474489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>
                  <a:cs typeface="Source Sans Pro"/>
                </a:rPr>
                <a:t>child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D3D86D5B-5F75-9242-B0E1-13849021B9B6}"/>
              </a:ext>
            </a:extLst>
          </p:cNvPr>
          <p:cNvSpPr txBox="1"/>
          <p:nvPr/>
        </p:nvSpPr>
        <p:spPr>
          <a:xfrm>
            <a:off x="8027529" y="1675019"/>
            <a:ext cx="2330766" cy="9233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6000" dirty="0">
                <a:cs typeface="Source Sans Pro"/>
              </a:rPr>
              <a:t>type=2</a:t>
            </a:r>
          </a:p>
        </p:txBody>
      </p:sp>
    </p:spTree>
    <p:extLst>
      <p:ext uri="{BB962C8B-B14F-4D97-AF65-F5344CB8AC3E}">
        <p14:creationId xmlns:p14="http://schemas.microsoft.com/office/powerpoint/2010/main" val="707842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the standards say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12800" y="1470213"/>
            <a:ext cx="10543117" cy="4571813"/>
          </a:xfrm>
        </p:spPr>
        <p:txBody>
          <a:bodyPr/>
          <a:lstStyle/>
          <a:p>
            <a:r>
              <a:rPr lang="en-US" dirty="0"/>
              <a:t>RFC4509: </a:t>
            </a:r>
            <a:r>
              <a:rPr lang="en-GB" dirty="0"/>
              <a:t>SHA-256 in DS records</a:t>
            </a:r>
            <a:endParaRPr lang="en-US" dirty="0"/>
          </a:p>
          <a:p>
            <a:pPr marL="0" indent="0">
              <a:buNone/>
            </a:pPr>
            <a:r>
              <a:rPr lang="en-GB" dirty="0">
                <a:latin typeface="Courier" pitchFamily="2" charset="0"/>
                <a:ea typeface="Hack" panose="020B0609030202020204" pitchFamily="49" charset="0"/>
                <a:cs typeface="Hack" panose="020B0609030202020204" pitchFamily="49" charset="0"/>
              </a:rPr>
              <a:t>	</a:t>
            </a:r>
            <a:r>
              <a:rPr lang="en-GB" dirty="0">
                <a:latin typeface="Courier" pitchFamily="2" charset="0"/>
              </a:rPr>
              <a:t>3. Implementation Requirements</a:t>
            </a:r>
          </a:p>
          <a:p>
            <a:pPr marL="0" indent="0">
              <a:buNone/>
            </a:pPr>
            <a:r>
              <a:rPr lang="en-GB" dirty="0">
                <a:latin typeface="Courier" pitchFamily="2" charset="0"/>
                <a:ea typeface="Hack" panose="020B0609030202020204" pitchFamily="49" charset="0"/>
                <a:cs typeface="Hack" panose="020B0609030202020204" pitchFamily="49" charset="0"/>
              </a:rPr>
              <a:t>	Validator implementations SHOULD ignore DS RRs containing SHA-1</a:t>
            </a:r>
            <a:br>
              <a:rPr lang="en-GB" dirty="0">
                <a:latin typeface="Courier" pitchFamily="2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GB" dirty="0">
                <a:latin typeface="Courier" pitchFamily="2" charset="0"/>
                <a:ea typeface="Hack" panose="020B0609030202020204" pitchFamily="49" charset="0"/>
                <a:cs typeface="Hack" panose="020B0609030202020204" pitchFamily="49" charset="0"/>
              </a:rPr>
              <a:t> 	digests if DS RRs with SHA-256 digests are present in the DS </a:t>
            </a:r>
            <a:r>
              <a:rPr lang="en-GB" dirty="0" err="1">
                <a:latin typeface="Courier" pitchFamily="2" charset="0"/>
                <a:ea typeface="Hack" panose="020B0609030202020204" pitchFamily="49" charset="0"/>
                <a:cs typeface="Hack" panose="020B0609030202020204" pitchFamily="49" charset="0"/>
              </a:rPr>
              <a:t>RRset</a:t>
            </a:r>
            <a:r>
              <a:rPr lang="en-GB" dirty="0">
                <a:latin typeface="Courier" pitchFamily="2" charset="0"/>
                <a:ea typeface="Hack" panose="020B0609030202020204" pitchFamily="49" charset="0"/>
                <a:cs typeface="Hack" panose="020B0609030202020204" pitchFamily="49" charset="0"/>
              </a:rPr>
              <a:t>.</a:t>
            </a:r>
          </a:p>
          <a:p>
            <a:pPr marL="0" indent="0">
              <a:buNone/>
            </a:pPr>
            <a:endParaRPr lang="en-GB" dirty="0">
              <a:latin typeface="Courier" pitchFamily="2" charset="0"/>
              <a:ea typeface="Hack" panose="020B0609030202020204" pitchFamily="49" charset="0"/>
              <a:cs typeface="Hack" panose="020B0609030202020204" pitchFamily="49" charset="0"/>
            </a:endParaRPr>
          </a:p>
          <a:p>
            <a:pPr marL="0" indent="0">
              <a:buNone/>
            </a:pPr>
            <a:endParaRPr lang="en-GB" dirty="0">
              <a:latin typeface="Courier" pitchFamily="2" charset="0"/>
              <a:ea typeface="Hack" panose="020B0609030202020204" pitchFamily="49" charset="0"/>
              <a:cs typeface="Hack" panose="020B0609030202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8705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the standards say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12800" y="1470213"/>
            <a:ext cx="10543117" cy="4571813"/>
          </a:xfrm>
        </p:spPr>
        <p:txBody>
          <a:bodyPr/>
          <a:lstStyle/>
          <a:p>
            <a:r>
              <a:rPr lang="en-US" dirty="0"/>
              <a:t>RFC4509: </a:t>
            </a:r>
            <a:r>
              <a:rPr lang="en-GB" dirty="0"/>
              <a:t>SHA-256 in DS records</a:t>
            </a:r>
            <a:endParaRPr lang="en-US" dirty="0"/>
          </a:p>
          <a:p>
            <a:pPr marL="0" indent="0">
              <a:buNone/>
            </a:pPr>
            <a:r>
              <a:rPr lang="en-GB" dirty="0">
                <a:latin typeface="Courier" pitchFamily="2" charset="0"/>
                <a:ea typeface="Hack" panose="020B0609030202020204" pitchFamily="49" charset="0"/>
                <a:cs typeface="Hack" panose="020B0609030202020204" pitchFamily="49" charset="0"/>
              </a:rPr>
              <a:t>	</a:t>
            </a:r>
            <a:r>
              <a:rPr lang="en-GB" dirty="0">
                <a:latin typeface="Courier" pitchFamily="2" charset="0"/>
              </a:rPr>
              <a:t>3. Implementation Requirements</a:t>
            </a:r>
          </a:p>
          <a:p>
            <a:pPr marL="0" indent="0">
              <a:buNone/>
            </a:pPr>
            <a:r>
              <a:rPr lang="en-GB" dirty="0">
                <a:latin typeface="Courier" pitchFamily="2" charset="0"/>
                <a:ea typeface="Hack" panose="020B0609030202020204" pitchFamily="49" charset="0"/>
                <a:cs typeface="Hack" panose="020B0609030202020204" pitchFamily="49" charset="0"/>
              </a:rPr>
              <a:t>	Validator implementations SHOULD ignore DS RRs containing SHA-1</a:t>
            </a:r>
            <a:br>
              <a:rPr lang="en-GB" dirty="0">
                <a:latin typeface="Courier" pitchFamily="2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GB" dirty="0">
                <a:latin typeface="Courier" pitchFamily="2" charset="0"/>
                <a:ea typeface="Hack" panose="020B0609030202020204" pitchFamily="49" charset="0"/>
                <a:cs typeface="Hack" panose="020B0609030202020204" pitchFamily="49" charset="0"/>
              </a:rPr>
              <a:t> 	digests if DS RRs with SHA-256 digests are present in the DS </a:t>
            </a:r>
            <a:r>
              <a:rPr lang="en-GB" dirty="0" err="1">
                <a:latin typeface="Courier" pitchFamily="2" charset="0"/>
                <a:ea typeface="Hack" panose="020B0609030202020204" pitchFamily="49" charset="0"/>
                <a:cs typeface="Hack" panose="020B0609030202020204" pitchFamily="49" charset="0"/>
              </a:rPr>
              <a:t>RRset</a:t>
            </a:r>
            <a:r>
              <a:rPr lang="en-GB" dirty="0">
                <a:latin typeface="Courier" pitchFamily="2" charset="0"/>
                <a:ea typeface="Hack" panose="020B0609030202020204" pitchFamily="49" charset="0"/>
                <a:cs typeface="Hack" panose="020B0609030202020204" pitchFamily="49" charset="0"/>
              </a:rPr>
              <a:t>.</a:t>
            </a:r>
          </a:p>
          <a:p>
            <a:pPr marL="0" indent="0">
              <a:buNone/>
            </a:pPr>
            <a:endParaRPr lang="en-GB" dirty="0">
              <a:latin typeface="Courier" pitchFamily="2" charset="0"/>
              <a:ea typeface="Hack" panose="020B0609030202020204" pitchFamily="49" charset="0"/>
              <a:cs typeface="Hack" panose="020B0609030202020204" pitchFamily="49" charset="0"/>
            </a:endParaRPr>
          </a:p>
          <a:p>
            <a:pPr marL="0" indent="0">
              <a:buNone/>
            </a:pPr>
            <a:endParaRPr lang="en-GB" dirty="0">
              <a:latin typeface="Courier" pitchFamily="2" charset="0"/>
              <a:ea typeface="Hack" panose="020B0609030202020204" pitchFamily="49" charset="0"/>
              <a:cs typeface="Hack" panose="020B0609030202020204" pitchFamily="49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7E5B12-A44D-D44F-8A56-B3927364A1FA}"/>
              </a:ext>
            </a:extLst>
          </p:cNvPr>
          <p:cNvSpPr txBox="1"/>
          <p:nvPr/>
        </p:nvSpPr>
        <p:spPr>
          <a:xfrm rot="20796059">
            <a:off x="3596765" y="2247434"/>
            <a:ext cx="4975184" cy="7559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American Typewriter" panose="02090604020004020304" pitchFamily="18" charset="77"/>
                <a:cs typeface="Source Sans Pro"/>
              </a:rPr>
              <a:t>UPDATES 4035</a:t>
            </a:r>
          </a:p>
        </p:txBody>
      </p:sp>
    </p:spTree>
    <p:extLst>
      <p:ext uri="{BB962C8B-B14F-4D97-AF65-F5344CB8AC3E}">
        <p14:creationId xmlns:p14="http://schemas.microsoft.com/office/powerpoint/2010/main" val="12327293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the standards say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12800" y="1470213"/>
            <a:ext cx="10543117" cy="4571813"/>
          </a:xfrm>
        </p:spPr>
        <p:txBody>
          <a:bodyPr/>
          <a:lstStyle/>
          <a:p>
            <a:r>
              <a:rPr lang="en-US" dirty="0"/>
              <a:t>RFC4509: </a:t>
            </a:r>
            <a:r>
              <a:rPr lang="en-GB" dirty="0"/>
              <a:t>SHA-256 in DS records</a:t>
            </a:r>
            <a:endParaRPr lang="en-US" dirty="0"/>
          </a:p>
          <a:p>
            <a:pPr marL="0" indent="0">
              <a:buNone/>
            </a:pPr>
            <a:r>
              <a:rPr lang="en-GB" dirty="0">
                <a:latin typeface="Courier" pitchFamily="2" charset="0"/>
                <a:ea typeface="Hack" panose="020B0609030202020204" pitchFamily="49" charset="0"/>
                <a:cs typeface="Hack" panose="020B0609030202020204" pitchFamily="49" charset="0"/>
              </a:rPr>
              <a:t>	</a:t>
            </a:r>
            <a:r>
              <a:rPr lang="en-GB" dirty="0">
                <a:latin typeface="Courier" pitchFamily="2" charset="0"/>
              </a:rPr>
              <a:t>3. Implementation Requirements</a:t>
            </a:r>
          </a:p>
          <a:p>
            <a:pPr marL="0" indent="0">
              <a:buNone/>
            </a:pPr>
            <a:r>
              <a:rPr lang="en-GB" dirty="0">
                <a:latin typeface="Courier" pitchFamily="2" charset="0"/>
                <a:ea typeface="Hack" panose="020B0609030202020204" pitchFamily="49" charset="0"/>
                <a:cs typeface="Hack" panose="020B0609030202020204" pitchFamily="49" charset="0"/>
              </a:rPr>
              <a:t>	Validator implementations SHOULD ignore DS RRs containing SHA-1</a:t>
            </a:r>
            <a:br>
              <a:rPr lang="en-GB" dirty="0">
                <a:latin typeface="Courier" pitchFamily="2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GB" dirty="0">
                <a:latin typeface="Courier" pitchFamily="2" charset="0"/>
                <a:ea typeface="Hack" panose="020B0609030202020204" pitchFamily="49" charset="0"/>
                <a:cs typeface="Hack" panose="020B0609030202020204" pitchFamily="49" charset="0"/>
              </a:rPr>
              <a:t> 	digests if DS RRs with SHA-256 digests are present in the DS </a:t>
            </a:r>
            <a:r>
              <a:rPr lang="en-GB" dirty="0" err="1">
                <a:latin typeface="Courier" pitchFamily="2" charset="0"/>
                <a:ea typeface="Hack" panose="020B0609030202020204" pitchFamily="49" charset="0"/>
                <a:cs typeface="Hack" panose="020B0609030202020204" pitchFamily="49" charset="0"/>
              </a:rPr>
              <a:t>RRset</a:t>
            </a:r>
            <a:r>
              <a:rPr lang="en-GB" dirty="0">
                <a:latin typeface="Courier" pitchFamily="2" charset="0"/>
                <a:ea typeface="Hack" panose="020B0609030202020204" pitchFamily="49" charset="0"/>
                <a:cs typeface="Hack" panose="020B0609030202020204" pitchFamily="49" charset="0"/>
              </a:rPr>
              <a:t>.</a:t>
            </a:r>
          </a:p>
          <a:p>
            <a:pPr marL="0" indent="0">
              <a:buNone/>
            </a:pPr>
            <a:endParaRPr lang="en-GB" dirty="0">
              <a:latin typeface="Courier" pitchFamily="2" charset="0"/>
              <a:ea typeface="Hack" panose="020B0609030202020204" pitchFamily="49" charset="0"/>
              <a:cs typeface="Hack" panose="020B0609030202020204" pitchFamily="49" charset="0"/>
            </a:endParaRPr>
          </a:p>
          <a:p>
            <a:pPr marL="0" indent="0">
              <a:buNone/>
            </a:pPr>
            <a:r>
              <a:rPr lang="en-GB" dirty="0">
                <a:latin typeface="Courier" pitchFamily="2" charset="0"/>
              </a:rPr>
              <a:t>	4. Deployment Considerations</a:t>
            </a:r>
          </a:p>
          <a:p>
            <a:pPr marL="0" indent="0">
              <a:buNone/>
            </a:pPr>
            <a:r>
              <a:rPr lang="en-GB" dirty="0">
                <a:latin typeface="Courier" pitchFamily="2" charset="0"/>
              </a:rPr>
              <a:t>	…zone operators should consider deploying both SHA-1 and SHA-256 	based DS records. This should be done for every DNSKEY for which DS 	records are being generated. </a:t>
            </a:r>
            <a:endParaRPr lang="en-GB" dirty="0">
              <a:latin typeface="Courier" pitchFamily="2" charset="0"/>
              <a:ea typeface="Hack" panose="020B0609030202020204" pitchFamily="49" charset="0"/>
              <a:cs typeface="Hack" panose="020B0609030202020204" pitchFamily="49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522D9A-B08A-D543-925F-CD47DCFDD465}"/>
              </a:ext>
            </a:extLst>
          </p:cNvPr>
          <p:cNvSpPr txBox="1"/>
          <p:nvPr/>
        </p:nvSpPr>
        <p:spPr>
          <a:xfrm rot="20796059">
            <a:off x="3596765" y="2247434"/>
            <a:ext cx="4975184" cy="7559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American Typewriter" panose="02090604020004020304" pitchFamily="18" charset="77"/>
                <a:cs typeface="Source Sans Pro"/>
              </a:rPr>
              <a:t>UPDATES 4035</a:t>
            </a:r>
          </a:p>
        </p:txBody>
      </p:sp>
    </p:spTree>
    <p:extLst>
      <p:ext uri="{BB962C8B-B14F-4D97-AF65-F5344CB8AC3E}">
        <p14:creationId xmlns:p14="http://schemas.microsoft.com/office/powerpoint/2010/main" val="26637920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the standards say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12800" y="1470213"/>
            <a:ext cx="10543117" cy="4571813"/>
          </a:xfrm>
        </p:spPr>
        <p:txBody>
          <a:bodyPr/>
          <a:lstStyle/>
          <a:p>
            <a:r>
              <a:rPr lang="en-US" dirty="0"/>
              <a:t>RFC4509: </a:t>
            </a:r>
            <a:r>
              <a:rPr lang="en-GB" dirty="0"/>
              <a:t>SHA-256 in DS records</a:t>
            </a:r>
            <a:endParaRPr lang="en-US" dirty="0"/>
          </a:p>
          <a:p>
            <a:pPr marL="0" indent="0">
              <a:buNone/>
            </a:pPr>
            <a:r>
              <a:rPr lang="en-GB" dirty="0">
                <a:latin typeface="Courier" pitchFamily="2" charset="0"/>
                <a:ea typeface="Hack" panose="020B0609030202020204" pitchFamily="49" charset="0"/>
                <a:cs typeface="Hack" panose="020B0609030202020204" pitchFamily="49" charset="0"/>
              </a:rPr>
              <a:t>	</a:t>
            </a:r>
            <a:r>
              <a:rPr lang="en-GB" dirty="0">
                <a:latin typeface="Courier" pitchFamily="2" charset="0"/>
              </a:rPr>
              <a:t>3. Implementation Requirements</a:t>
            </a:r>
          </a:p>
          <a:p>
            <a:pPr marL="0" indent="0">
              <a:buNone/>
            </a:pPr>
            <a:r>
              <a:rPr lang="en-GB" dirty="0">
                <a:latin typeface="Courier" pitchFamily="2" charset="0"/>
                <a:ea typeface="Hack" panose="020B0609030202020204" pitchFamily="49" charset="0"/>
                <a:cs typeface="Hack" panose="020B0609030202020204" pitchFamily="49" charset="0"/>
              </a:rPr>
              <a:t>	Validator implementations SHOULD ignore DS RRs containing SHA-1</a:t>
            </a:r>
            <a:br>
              <a:rPr lang="en-GB" dirty="0">
                <a:latin typeface="Courier" pitchFamily="2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GB" dirty="0">
                <a:latin typeface="Courier" pitchFamily="2" charset="0"/>
                <a:ea typeface="Hack" panose="020B0609030202020204" pitchFamily="49" charset="0"/>
                <a:cs typeface="Hack" panose="020B0609030202020204" pitchFamily="49" charset="0"/>
              </a:rPr>
              <a:t> 	digests if DS RRs with SHA-256 digests are present in the DS </a:t>
            </a:r>
            <a:r>
              <a:rPr lang="en-GB" dirty="0" err="1">
                <a:latin typeface="Courier" pitchFamily="2" charset="0"/>
                <a:ea typeface="Hack" panose="020B0609030202020204" pitchFamily="49" charset="0"/>
                <a:cs typeface="Hack" panose="020B0609030202020204" pitchFamily="49" charset="0"/>
              </a:rPr>
              <a:t>RRset</a:t>
            </a:r>
            <a:r>
              <a:rPr lang="en-GB" dirty="0">
                <a:latin typeface="Courier" pitchFamily="2" charset="0"/>
                <a:ea typeface="Hack" panose="020B0609030202020204" pitchFamily="49" charset="0"/>
                <a:cs typeface="Hack" panose="020B0609030202020204" pitchFamily="49" charset="0"/>
              </a:rPr>
              <a:t>.</a:t>
            </a:r>
          </a:p>
          <a:p>
            <a:pPr marL="0" indent="0">
              <a:buNone/>
            </a:pPr>
            <a:endParaRPr lang="en-GB" dirty="0">
              <a:latin typeface="Courier" pitchFamily="2" charset="0"/>
              <a:ea typeface="Hack" panose="020B0609030202020204" pitchFamily="49" charset="0"/>
              <a:cs typeface="Hack" panose="020B0609030202020204" pitchFamily="49" charset="0"/>
            </a:endParaRPr>
          </a:p>
          <a:p>
            <a:pPr marL="0" indent="0">
              <a:buNone/>
            </a:pPr>
            <a:r>
              <a:rPr lang="en-GB" dirty="0">
                <a:latin typeface="Courier" pitchFamily="2" charset="0"/>
              </a:rPr>
              <a:t>	4. Deployment Considerations</a:t>
            </a:r>
          </a:p>
          <a:p>
            <a:pPr marL="0" indent="0">
              <a:buNone/>
            </a:pPr>
            <a:r>
              <a:rPr lang="en-GB" dirty="0">
                <a:latin typeface="Courier" pitchFamily="2" charset="0"/>
              </a:rPr>
              <a:t>	…zone operators should consider deploying both SHA-1 and SHA-256 	based DS records. This should be done for every DNSKEY for which DS 	records </a:t>
            </a:r>
            <a:r>
              <a:rPr lang="en-GB" sz="2000" b="1" i="1" u="sng" dirty="0">
                <a:solidFill>
                  <a:srgbClr val="FF0000"/>
                </a:solidFill>
                <a:latin typeface="Courier" pitchFamily="2" charset="0"/>
              </a:rPr>
              <a:t>are being</a:t>
            </a:r>
            <a:r>
              <a:rPr lang="en-GB" sz="2000" dirty="0">
                <a:latin typeface="Courier" pitchFamily="2" charset="0"/>
              </a:rPr>
              <a:t> </a:t>
            </a:r>
            <a:r>
              <a:rPr lang="en-GB" dirty="0">
                <a:latin typeface="Courier" pitchFamily="2" charset="0"/>
              </a:rPr>
              <a:t>generated. </a:t>
            </a:r>
            <a:endParaRPr lang="en-GB" dirty="0">
              <a:latin typeface="Courier" pitchFamily="2" charset="0"/>
              <a:ea typeface="Hack" panose="020B0609030202020204" pitchFamily="49" charset="0"/>
              <a:cs typeface="Hack" panose="020B0609030202020204" pitchFamily="49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522D9A-B08A-D543-925F-CD47DCFDD465}"/>
              </a:ext>
            </a:extLst>
          </p:cNvPr>
          <p:cNvSpPr txBox="1"/>
          <p:nvPr/>
        </p:nvSpPr>
        <p:spPr>
          <a:xfrm rot="20796059">
            <a:off x="3596765" y="2247434"/>
            <a:ext cx="4975184" cy="7559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American Typewriter" panose="02090604020004020304" pitchFamily="18" charset="77"/>
                <a:cs typeface="Source Sans Pro"/>
              </a:rPr>
              <a:t>UPDATES 4035</a:t>
            </a:r>
          </a:p>
        </p:txBody>
      </p:sp>
    </p:spTree>
    <p:extLst>
      <p:ext uri="{BB962C8B-B14F-4D97-AF65-F5344CB8AC3E}">
        <p14:creationId xmlns:p14="http://schemas.microsoft.com/office/powerpoint/2010/main" val="2048435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Recent validation failures during KSK rollovers</a:t>
            </a:r>
          </a:p>
          <a:p>
            <a:r>
              <a:rPr lang="en-US" dirty="0"/>
              <a:t>High level key rollover overview (double DS)</a:t>
            </a:r>
          </a:p>
          <a:p>
            <a:r>
              <a:rPr lang="en-US" dirty="0"/>
              <a:t>When double DS fails </a:t>
            </a:r>
          </a:p>
          <a:p>
            <a:r>
              <a:rPr lang="en-US" dirty="0"/>
              <a:t>What the standards say</a:t>
            </a:r>
          </a:p>
          <a:p>
            <a:r>
              <a:rPr lang="en-US" dirty="0"/>
              <a:t>What do the DNSSEC Operational Practices say? (RFC6781)</a:t>
            </a:r>
          </a:p>
          <a:p>
            <a:r>
              <a:rPr lang="en-US" dirty="0"/>
              <a:t>Notes on chains of trust</a:t>
            </a:r>
          </a:p>
          <a:p>
            <a:r>
              <a:rPr lang="en-US" dirty="0"/>
              <a:t>What is this trying to prevent</a:t>
            </a:r>
          </a:p>
          <a:p>
            <a:r>
              <a:rPr lang="en-US" dirty="0"/>
              <a:t>The missing advice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6878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the standards say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12800" y="1470213"/>
            <a:ext cx="10543117" cy="4571813"/>
          </a:xfrm>
        </p:spPr>
        <p:txBody>
          <a:bodyPr/>
          <a:lstStyle/>
          <a:p>
            <a:r>
              <a:rPr lang="en-US" dirty="0"/>
              <a:t>RFC4509: </a:t>
            </a:r>
            <a:r>
              <a:rPr lang="en-GB" dirty="0"/>
              <a:t>SHA-256 in DS records</a:t>
            </a:r>
            <a:endParaRPr lang="en-US" dirty="0"/>
          </a:p>
          <a:p>
            <a:pPr marL="0" indent="0">
              <a:buNone/>
            </a:pPr>
            <a:r>
              <a:rPr lang="en-GB" dirty="0">
                <a:latin typeface="Courier" pitchFamily="2" charset="0"/>
                <a:ea typeface="Hack" panose="020B0609030202020204" pitchFamily="49" charset="0"/>
                <a:cs typeface="Hack" panose="020B0609030202020204" pitchFamily="49" charset="0"/>
              </a:rPr>
              <a:t>	</a:t>
            </a:r>
            <a:r>
              <a:rPr lang="en-GB" dirty="0">
                <a:latin typeface="Courier" pitchFamily="2" charset="0"/>
              </a:rPr>
              <a:t>3. Implementation Requirements</a:t>
            </a:r>
          </a:p>
          <a:p>
            <a:pPr marL="0" indent="0">
              <a:buNone/>
            </a:pPr>
            <a:r>
              <a:rPr lang="en-GB" dirty="0">
                <a:latin typeface="Courier" pitchFamily="2" charset="0"/>
                <a:ea typeface="Hack" panose="020B0609030202020204" pitchFamily="49" charset="0"/>
                <a:cs typeface="Hack" panose="020B0609030202020204" pitchFamily="49" charset="0"/>
              </a:rPr>
              <a:t>	Validator implementations SHOULD ignore DS RRs containing SHA-1</a:t>
            </a:r>
            <a:br>
              <a:rPr lang="en-GB" dirty="0">
                <a:latin typeface="Courier" pitchFamily="2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GB" dirty="0">
                <a:latin typeface="Courier" pitchFamily="2" charset="0"/>
                <a:ea typeface="Hack" panose="020B0609030202020204" pitchFamily="49" charset="0"/>
                <a:cs typeface="Hack" panose="020B0609030202020204" pitchFamily="49" charset="0"/>
              </a:rPr>
              <a:t> 	digests if DS RRs with SHA-256 digests are present in the DS </a:t>
            </a:r>
            <a:r>
              <a:rPr lang="en-GB" dirty="0" err="1">
                <a:latin typeface="Courier" pitchFamily="2" charset="0"/>
                <a:ea typeface="Hack" panose="020B0609030202020204" pitchFamily="49" charset="0"/>
                <a:cs typeface="Hack" panose="020B0609030202020204" pitchFamily="49" charset="0"/>
              </a:rPr>
              <a:t>RRset</a:t>
            </a:r>
            <a:r>
              <a:rPr lang="en-GB" dirty="0">
                <a:latin typeface="Courier" pitchFamily="2" charset="0"/>
                <a:ea typeface="Hack" panose="020B0609030202020204" pitchFamily="49" charset="0"/>
                <a:cs typeface="Hack" panose="020B0609030202020204" pitchFamily="49" charset="0"/>
              </a:rPr>
              <a:t>.</a:t>
            </a:r>
          </a:p>
          <a:p>
            <a:pPr marL="0" indent="0">
              <a:buNone/>
            </a:pPr>
            <a:endParaRPr lang="en-GB" dirty="0">
              <a:latin typeface="Courier" pitchFamily="2" charset="0"/>
              <a:ea typeface="Hack" panose="020B0609030202020204" pitchFamily="49" charset="0"/>
              <a:cs typeface="Hack" panose="020B0609030202020204" pitchFamily="49" charset="0"/>
            </a:endParaRPr>
          </a:p>
          <a:p>
            <a:pPr marL="0" indent="0">
              <a:buNone/>
            </a:pPr>
            <a:r>
              <a:rPr lang="en-GB" dirty="0">
                <a:latin typeface="Courier" pitchFamily="2" charset="0"/>
              </a:rPr>
              <a:t>	4. Deployment Considerations</a:t>
            </a:r>
          </a:p>
          <a:p>
            <a:pPr marL="0" indent="0">
              <a:buNone/>
            </a:pPr>
            <a:r>
              <a:rPr lang="en-GB" dirty="0">
                <a:latin typeface="Courier" pitchFamily="2" charset="0"/>
              </a:rPr>
              <a:t>	…zone operators should consider deploying both SHA-1 and SHA-256 	based DS records. This should be done for every DNSKEY for which DS 	records </a:t>
            </a:r>
            <a:r>
              <a:rPr lang="en-GB" sz="2000" b="1" i="1" u="sng" dirty="0">
                <a:solidFill>
                  <a:srgbClr val="FF0000"/>
                </a:solidFill>
                <a:latin typeface="Courier" pitchFamily="2" charset="0"/>
              </a:rPr>
              <a:t>are being</a:t>
            </a:r>
            <a:r>
              <a:rPr lang="en-GB" sz="2000" dirty="0">
                <a:latin typeface="Courier" pitchFamily="2" charset="0"/>
              </a:rPr>
              <a:t> </a:t>
            </a:r>
            <a:r>
              <a:rPr lang="en-GB" dirty="0">
                <a:latin typeface="Courier" pitchFamily="2" charset="0"/>
              </a:rPr>
              <a:t>generated. Whether to make use of both digest types</a:t>
            </a:r>
            <a:br>
              <a:rPr lang="en-GB" dirty="0">
                <a:latin typeface="Courier" pitchFamily="2" charset="0"/>
              </a:rPr>
            </a:br>
            <a:r>
              <a:rPr lang="en-GB" dirty="0">
                <a:latin typeface="Courier" pitchFamily="2" charset="0"/>
              </a:rPr>
              <a:t> 	and for how long is a policy decision that extends beyond the scope</a:t>
            </a:r>
            <a:br>
              <a:rPr lang="en-GB" dirty="0">
                <a:latin typeface="Courier" pitchFamily="2" charset="0"/>
              </a:rPr>
            </a:br>
            <a:r>
              <a:rPr lang="en-GB" dirty="0">
                <a:latin typeface="Courier" pitchFamily="2" charset="0"/>
              </a:rPr>
              <a:t>	of this document.</a:t>
            </a:r>
            <a:endParaRPr lang="en-GB" dirty="0">
              <a:latin typeface="Courier" pitchFamily="2" charset="0"/>
              <a:ea typeface="Hack" panose="020B0609030202020204" pitchFamily="49" charset="0"/>
              <a:cs typeface="Hack" panose="020B0609030202020204" pitchFamily="49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522D9A-B08A-D543-925F-CD47DCFDD465}"/>
              </a:ext>
            </a:extLst>
          </p:cNvPr>
          <p:cNvSpPr txBox="1"/>
          <p:nvPr/>
        </p:nvSpPr>
        <p:spPr>
          <a:xfrm rot="20796059">
            <a:off x="3596765" y="2247434"/>
            <a:ext cx="4975184" cy="7559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American Typewriter" panose="02090604020004020304" pitchFamily="18" charset="77"/>
                <a:cs typeface="Source Sans Pro"/>
              </a:rPr>
              <a:t>UPDATES 4035</a:t>
            </a:r>
          </a:p>
        </p:txBody>
      </p:sp>
    </p:spTree>
    <p:extLst>
      <p:ext uri="{BB962C8B-B14F-4D97-AF65-F5344CB8AC3E}">
        <p14:creationId xmlns:p14="http://schemas.microsoft.com/office/powerpoint/2010/main" val="42001448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the standards say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12800" y="1470213"/>
            <a:ext cx="10543117" cy="4571813"/>
          </a:xfrm>
        </p:spPr>
        <p:txBody>
          <a:bodyPr/>
          <a:lstStyle/>
          <a:p>
            <a:r>
              <a:rPr lang="en-US" dirty="0"/>
              <a:t>RFC4509: </a:t>
            </a:r>
            <a:r>
              <a:rPr lang="en-GB" dirty="0"/>
              <a:t>SHA-256 in DS records</a:t>
            </a:r>
            <a:endParaRPr lang="en-US" dirty="0"/>
          </a:p>
          <a:p>
            <a:pPr marL="0" indent="0">
              <a:buNone/>
            </a:pPr>
            <a:r>
              <a:rPr lang="en-GB" dirty="0">
                <a:latin typeface="Courier" pitchFamily="2" charset="0"/>
                <a:ea typeface="Hack" panose="020B0609030202020204" pitchFamily="49" charset="0"/>
                <a:cs typeface="Hack" panose="020B0609030202020204" pitchFamily="49" charset="0"/>
              </a:rPr>
              <a:t>	</a:t>
            </a:r>
            <a:r>
              <a:rPr lang="en-GB" dirty="0">
                <a:latin typeface="Courier" pitchFamily="2" charset="0"/>
              </a:rPr>
              <a:t>3. Implementation Requirements</a:t>
            </a:r>
          </a:p>
          <a:p>
            <a:pPr marL="0" indent="0">
              <a:buNone/>
            </a:pPr>
            <a:r>
              <a:rPr lang="en-GB" dirty="0">
                <a:latin typeface="Courier" pitchFamily="2" charset="0"/>
                <a:ea typeface="Hack" panose="020B0609030202020204" pitchFamily="49" charset="0"/>
                <a:cs typeface="Hack" panose="020B0609030202020204" pitchFamily="49" charset="0"/>
              </a:rPr>
              <a:t>	Validator implementations SHOULD ignore DS RRs containing SHA-1</a:t>
            </a:r>
            <a:br>
              <a:rPr lang="en-GB" dirty="0">
                <a:latin typeface="Courier" pitchFamily="2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GB" dirty="0">
                <a:latin typeface="Courier" pitchFamily="2" charset="0"/>
                <a:ea typeface="Hack" panose="020B0609030202020204" pitchFamily="49" charset="0"/>
                <a:cs typeface="Hack" panose="020B0609030202020204" pitchFamily="49" charset="0"/>
              </a:rPr>
              <a:t> 	digests if DS RRs with SHA-256 digests are present in the DS </a:t>
            </a:r>
            <a:r>
              <a:rPr lang="en-GB" dirty="0" err="1">
                <a:latin typeface="Courier" pitchFamily="2" charset="0"/>
                <a:ea typeface="Hack" panose="020B0609030202020204" pitchFamily="49" charset="0"/>
                <a:cs typeface="Hack" panose="020B0609030202020204" pitchFamily="49" charset="0"/>
              </a:rPr>
              <a:t>RRset</a:t>
            </a:r>
            <a:r>
              <a:rPr lang="en-GB" dirty="0">
                <a:latin typeface="Courier" pitchFamily="2" charset="0"/>
                <a:ea typeface="Hack" panose="020B0609030202020204" pitchFamily="49" charset="0"/>
                <a:cs typeface="Hack" panose="020B0609030202020204" pitchFamily="49" charset="0"/>
              </a:rPr>
              <a:t>.</a:t>
            </a:r>
          </a:p>
          <a:p>
            <a:pPr marL="0" indent="0">
              <a:buNone/>
            </a:pPr>
            <a:endParaRPr lang="en-GB" dirty="0">
              <a:latin typeface="Courier" pitchFamily="2" charset="0"/>
              <a:ea typeface="Hack" panose="020B0609030202020204" pitchFamily="49" charset="0"/>
              <a:cs typeface="Hack" panose="020B0609030202020204" pitchFamily="49" charset="0"/>
            </a:endParaRPr>
          </a:p>
          <a:p>
            <a:pPr marL="0" indent="0">
              <a:buNone/>
            </a:pPr>
            <a:r>
              <a:rPr lang="en-GB" dirty="0">
                <a:latin typeface="Courier" pitchFamily="2" charset="0"/>
              </a:rPr>
              <a:t>	4. Deployment Considerations</a:t>
            </a:r>
          </a:p>
          <a:p>
            <a:pPr marL="0" indent="0">
              <a:buNone/>
            </a:pPr>
            <a:r>
              <a:rPr lang="en-GB" dirty="0">
                <a:latin typeface="Courier" pitchFamily="2" charset="0"/>
              </a:rPr>
              <a:t>	…zone operators should consider deploying both SHA-1 and SHA-256 	based DS records. This should be done for every DNSKEY for which DS 	records </a:t>
            </a:r>
            <a:r>
              <a:rPr lang="en-GB" sz="2000" b="1" i="1" u="sng" dirty="0">
                <a:solidFill>
                  <a:srgbClr val="FF0000"/>
                </a:solidFill>
                <a:latin typeface="Courier" pitchFamily="2" charset="0"/>
              </a:rPr>
              <a:t>are being</a:t>
            </a:r>
            <a:r>
              <a:rPr lang="en-GB" sz="2000" dirty="0">
                <a:latin typeface="Courier" pitchFamily="2" charset="0"/>
              </a:rPr>
              <a:t> </a:t>
            </a:r>
            <a:r>
              <a:rPr lang="en-GB" dirty="0">
                <a:latin typeface="Courier" pitchFamily="2" charset="0"/>
              </a:rPr>
              <a:t>generated. Whether to make use of both digest types</a:t>
            </a:r>
            <a:br>
              <a:rPr lang="en-GB" dirty="0">
                <a:latin typeface="Courier" pitchFamily="2" charset="0"/>
              </a:rPr>
            </a:br>
            <a:r>
              <a:rPr lang="en-GB" dirty="0">
                <a:latin typeface="Courier" pitchFamily="2" charset="0"/>
              </a:rPr>
              <a:t> 	and for how long is a policy decision that extends beyond the scope</a:t>
            </a:r>
            <a:br>
              <a:rPr lang="en-GB" dirty="0">
                <a:latin typeface="Courier" pitchFamily="2" charset="0"/>
              </a:rPr>
            </a:br>
            <a:r>
              <a:rPr lang="en-GB" dirty="0">
                <a:latin typeface="Courier" pitchFamily="2" charset="0"/>
              </a:rPr>
              <a:t>	of this document.</a:t>
            </a:r>
            <a:endParaRPr lang="en-GB" dirty="0">
              <a:latin typeface="Courier" pitchFamily="2" charset="0"/>
              <a:ea typeface="Hack" panose="020B0609030202020204" pitchFamily="49" charset="0"/>
              <a:cs typeface="Hack" panose="020B0609030202020204" pitchFamily="49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522D9A-B08A-D543-925F-CD47DCFDD465}"/>
              </a:ext>
            </a:extLst>
          </p:cNvPr>
          <p:cNvSpPr txBox="1"/>
          <p:nvPr/>
        </p:nvSpPr>
        <p:spPr>
          <a:xfrm rot="20796059">
            <a:off x="3596765" y="2247434"/>
            <a:ext cx="4975184" cy="7559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American Typewriter" panose="02090604020004020304" pitchFamily="18" charset="77"/>
                <a:cs typeface="Source Sans Pro"/>
              </a:rPr>
              <a:t>UPDATES 4035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AEE2BE-C8B4-074E-AEF9-DA44D0C07BAE}"/>
              </a:ext>
            </a:extLst>
          </p:cNvPr>
          <p:cNvSpPr txBox="1"/>
          <p:nvPr/>
        </p:nvSpPr>
        <p:spPr>
          <a:xfrm rot="20796059">
            <a:off x="3595572" y="4243076"/>
            <a:ext cx="4975184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American Typewriter" panose="02090604020004020304" pitchFamily="18" charset="77"/>
                <a:cs typeface="Source Sans Pro"/>
              </a:rPr>
              <a:t>OPERATIONAL</a:t>
            </a:r>
          </a:p>
          <a:p>
            <a:pPr algn="ctr"/>
            <a:r>
              <a:rPr lang="en-US" sz="4800" dirty="0">
                <a:solidFill>
                  <a:srgbClr val="C00000"/>
                </a:solidFill>
                <a:latin typeface="American Typewriter" panose="02090604020004020304" pitchFamily="18" charset="77"/>
                <a:cs typeface="Source Sans Pro"/>
              </a:rPr>
              <a:t>ADVICE</a:t>
            </a:r>
          </a:p>
        </p:txBody>
      </p:sp>
    </p:spTree>
    <p:extLst>
      <p:ext uri="{BB962C8B-B14F-4D97-AF65-F5344CB8AC3E}">
        <p14:creationId xmlns:p14="http://schemas.microsoft.com/office/powerpoint/2010/main" val="35538336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the DNSSEC Operational Practices say? (RFC6781)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Either use Double Signatures:</a:t>
            </a:r>
          </a:p>
          <a:p>
            <a:pPr lvl="1"/>
            <a:r>
              <a:rPr lang="en-US" dirty="0"/>
              <a:t>KSK old and new both sign the </a:t>
            </a:r>
            <a:r>
              <a:rPr lang="en-US" dirty="0" err="1"/>
              <a:t>DNSKEYset</a:t>
            </a:r>
            <a:endParaRPr lang="en-US" dirty="0"/>
          </a:p>
          <a:p>
            <a:pPr lvl="1"/>
            <a:r>
              <a:rPr lang="en-US" dirty="0"/>
              <a:t>old DS is then replaced by new DS</a:t>
            </a:r>
          </a:p>
          <a:p>
            <a:r>
              <a:rPr lang="en-US" dirty="0"/>
              <a:t>Or use Double DS:</a:t>
            </a:r>
          </a:p>
          <a:p>
            <a:pPr lvl="1"/>
            <a:r>
              <a:rPr lang="en-US" dirty="0"/>
              <a:t>Both old and new DS are in the parent</a:t>
            </a:r>
          </a:p>
          <a:p>
            <a:pPr lvl="1"/>
            <a:r>
              <a:rPr lang="en-US" dirty="0"/>
              <a:t>Old DNSKEY is then replaced by new DNSKEY</a:t>
            </a:r>
          </a:p>
          <a:p>
            <a:r>
              <a:rPr lang="en-US" dirty="0"/>
              <a:t>No prescription of the prevention of the failure mode where DS with SHA1 is ignored in the presence of SHA2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3180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the DNSSEC Operational Practices say? (RFC6781)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Either use Double Signatures:</a:t>
            </a:r>
          </a:p>
          <a:p>
            <a:pPr lvl="1"/>
            <a:r>
              <a:rPr lang="en-US" dirty="0"/>
              <a:t>KSK old and new both sign the </a:t>
            </a:r>
            <a:r>
              <a:rPr lang="en-US" dirty="0" err="1"/>
              <a:t>DNSKEYset</a:t>
            </a:r>
            <a:endParaRPr lang="en-US" dirty="0"/>
          </a:p>
          <a:p>
            <a:pPr lvl="1"/>
            <a:r>
              <a:rPr lang="en-US" dirty="0"/>
              <a:t>old DS is then replaced by new DS</a:t>
            </a:r>
          </a:p>
          <a:p>
            <a:r>
              <a:rPr lang="en-US" dirty="0"/>
              <a:t>Or use Double DS:</a:t>
            </a:r>
          </a:p>
          <a:p>
            <a:pPr lvl="1"/>
            <a:r>
              <a:rPr lang="en-US" dirty="0"/>
              <a:t>Both old and new DS are in the parent</a:t>
            </a:r>
          </a:p>
          <a:p>
            <a:pPr lvl="1"/>
            <a:r>
              <a:rPr lang="en-US" dirty="0"/>
              <a:t>Old DNSKEY is then replaced by new DNSKEY</a:t>
            </a:r>
          </a:p>
          <a:p>
            <a:r>
              <a:rPr lang="en-US" dirty="0"/>
              <a:t>No prescription of the prevention of the failure mode where DS with SHA1 is ignored in the presence of SHA2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9BB9BB-571F-8949-9A9B-7363DFA05CDE}"/>
              </a:ext>
            </a:extLst>
          </p:cNvPr>
          <p:cNvSpPr txBox="1"/>
          <p:nvPr/>
        </p:nvSpPr>
        <p:spPr>
          <a:xfrm rot="20796059">
            <a:off x="1166990" y="1930265"/>
            <a:ext cx="7991821" cy="27084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800" dirty="0">
                <a:solidFill>
                  <a:srgbClr val="C00000"/>
                </a:solidFill>
                <a:latin typeface="American Typewriter" panose="02090604020004020304" pitchFamily="18" charset="77"/>
                <a:cs typeface="Source Sans Pro"/>
              </a:rPr>
              <a:t>ABSOLUTELY</a:t>
            </a:r>
          </a:p>
          <a:p>
            <a:pPr algn="ctr"/>
            <a:r>
              <a:rPr lang="en-US" sz="8800" dirty="0">
                <a:solidFill>
                  <a:srgbClr val="C00000"/>
                </a:solidFill>
                <a:latin typeface="American Typewriter" panose="02090604020004020304" pitchFamily="18" charset="77"/>
                <a:cs typeface="Source Sans Pro"/>
              </a:rPr>
              <a:t>NOTHING</a:t>
            </a:r>
          </a:p>
        </p:txBody>
      </p:sp>
    </p:spTree>
    <p:extLst>
      <p:ext uri="{BB962C8B-B14F-4D97-AF65-F5344CB8AC3E}">
        <p14:creationId xmlns:p14="http://schemas.microsoft.com/office/powerpoint/2010/main" val="8204478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 on chains of trust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Some top level domains have two DS records per DNSKEY in the root zone.</a:t>
            </a:r>
          </a:p>
          <a:p>
            <a:pPr lvl="1"/>
            <a:r>
              <a:rPr lang="en-US" dirty="0"/>
              <a:t>Using different Digest Algorithms</a:t>
            </a:r>
          </a:p>
          <a:p>
            <a:r>
              <a:rPr lang="en-US" dirty="0"/>
              <a:t>Highest recorded number of DS records for a single TLD since the root was signed:</a:t>
            </a:r>
          </a:p>
          <a:p>
            <a:pPr lvl="1"/>
            <a:r>
              <a:rPr lang="en-US" dirty="0"/>
              <a:t>8 .US DS records, referring to 4 DNSKEYs, using 2 Digest Algorithms</a:t>
            </a:r>
          </a:p>
          <a:p>
            <a:r>
              <a:rPr lang="en-US" dirty="0"/>
              <a:t>Current highest number of unique </a:t>
            </a:r>
            <a:r>
              <a:rPr lang="en-US" dirty="0" err="1"/>
              <a:t>keytags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3 DS records, all unique keys, same Digest algorithm</a:t>
            </a:r>
          </a:p>
          <a:p>
            <a:r>
              <a:rPr lang="en-US" dirty="0"/>
              <a:t>Some stats:</a:t>
            </a:r>
          </a:p>
          <a:p>
            <a:pPr lvl="1"/>
            <a:r>
              <a:rPr lang="en-US" dirty="0"/>
              <a:t>1398 TLDS with chains of trust</a:t>
            </a:r>
          </a:p>
          <a:p>
            <a:pPr lvl="1"/>
            <a:r>
              <a:rPr lang="en-US" dirty="0"/>
              <a:t>184 TLDS with self signed KSKs that do not have DS records. </a:t>
            </a:r>
          </a:p>
          <a:p>
            <a:pPr lvl="1"/>
            <a:r>
              <a:rPr lang="en-US" dirty="0"/>
              <a:t>202 TLDS with KSKs that do have DS records, but are not self-signed.</a:t>
            </a:r>
          </a:p>
          <a:p>
            <a:pPr lvl="1"/>
            <a:r>
              <a:rPr lang="en-US" dirty="0"/>
              <a:t>81 TLDS with DS, but no keys.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2336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this trying to prevent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To prevent a on-path downgrade attack in the following scenario:</a:t>
            </a:r>
          </a:p>
          <a:p>
            <a:pPr lvl="1"/>
            <a:r>
              <a:rPr lang="en-US" dirty="0"/>
              <a:t>DS records with SHA1 and SHA256 point to KSK</a:t>
            </a:r>
          </a:p>
          <a:p>
            <a:pPr lvl="1"/>
            <a:r>
              <a:rPr lang="en-US" dirty="0"/>
              <a:t>Attacker has a second pre-image for DS SHA1 </a:t>
            </a:r>
          </a:p>
          <a:p>
            <a:pPr lvl="2"/>
            <a:r>
              <a:rPr lang="en-US" dirty="0"/>
              <a:t>(the second pre-image is a working alternative KSK)</a:t>
            </a:r>
          </a:p>
          <a:p>
            <a:pPr lvl="1"/>
            <a:r>
              <a:rPr lang="en-US" dirty="0"/>
              <a:t>Validator accepts DS SHA1 and alternative KSK</a:t>
            </a:r>
          </a:p>
          <a:p>
            <a:pPr lvl="2"/>
            <a:r>
              <a:rPr lang="en-US" dirty="0"/>
              <a:t>(DS SHA256 and alternative KSK are no match so will not be considered)</a:t>
            </a:r>
          </a:p>
          <a:p>
            <a:r>
              <a:rPr lang="en-US" dirty="0"/>
              <a:t>Multiple variations of this exist, but they all have two things in common:</a:t>
            </a:r>
          </a:p>
          <a:p>
            <a:pPr lvl="1"/>
            <a:r>
              <a:rPr lang="en-US" dirty="0"/>
              <a:t>On-path attack</a:t>
            </a:r>
          </a:p>
          <a:p>
            <a:pPr lvl="2"/>
            <a:r>
              <a:rPr lang="en-US" dirty="0"/>
              <a:t>(The attacker is a Man-in-the-Middle)</a:t>
            </a:r>
          </a:p>
          <a:p>
            <a:pPr lvl="1"/>
            <a:r>
              <a:rPr lang="en-US" dirty="0"/>
              <a:t>The attacker is able to generate a working DNSKEY that has the same digest and </a:t>
            </a:r>
            <a:r>
              <a:rPr lang="en-US" dirty="0" err="1"/>
              <a:t>keytag</a:t>
            </a:r>
            <a:r>
              <a:rPr lang="en-US" dirty="0"/>
              <a:t> as the victim KSK (aka a second pre-image)</a:t>
            </a:r>
          </a:p>
          <a:p>
            <a:pPr lvl="2"/>
            <a:r>
              <a:rPr lang="en-US" dirty="0"/>
              <a:t>(This is not the ”shattered” attack where a SHA1 collision was found)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8559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20624" y="46180"/>
            <a:ext cx="10805055" cy="450663"/>
          </a:xfrm>
        </p:spPr>
        <p:txBody>
          <a:bodyPr/>
          <a:lstStyle/>
          <a:p>
            <a:r>
              <a:rPr lang="en-US" dirty="0"/>
              <a:t>The Missing Advice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Be consistent is using digest types in DS records</a:t>
            </a:r>
          </a:p>
          <a:p>
            <a:pPr lvl="1"/>
            <a:r>
              <a:rPr lang="en-US" dirty="0"/>
              <a:t>Use the same digest type(s) for every KSK.</a:t>
            </a:r>
          </a:p>
          <a:p>
            <a:r>
              <a:rPr lang="en-US" dirty="0"/>
              <a:t>Don’t rely on your parent to figure it out for you.</a:t>
            </a:r>
          </a:p>
          <a:p>
            <a:pPr lvl="1"/>
            <a:r>
              <a:rPr lang="en-US" dirty="0"/>
              <a:t>Often Garbage-In, Garbage-Out</a:t>
            </a:r>
          </a:p>
          <a:p>
            <a:r>
              <a:rPr lang="en-US" dirty="0"/>
              <a:t>Its 2018. You don’t have to use SHA1, you can safely use SHA256. </a:t>
            </a:r>
          </a:p>
          <a:p>
            <a:r>
              <a:rPr lang="en-US" dirty="0"/>
              <a:t>Do not roll the KSK and the DS digest type at the same type</a:t>
            </a:r>
          </a:p>
          <a:p>
            <a:pPr lvl="1"/>
            <a:r>
              <a:rPr lang="en-US" dirty="0"/>
              <a:t>Either roll the KSK OR roll the DS digest type</a:t>
            </a:r>
          </a:p>
          <a:p>
            <a:r>
              <a:rPr lang="en-US" dirty="0"/>
              <a:t>If there is a DNSSEC Best Current </a:t>
            </a:r>
            <a:r>
              <a:rPr lang="en-US" dirty="0" err="1"/>
              <a:t>Practises</a:t>
            </a:r>
            <a:r>
              <a:rPr lang="en-US" dirty="0"/>
              <a:t> 3, this should be added.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7853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Engage with ICANN</a:t>
            </a:r>
            <a:endParaRPr lang="en-US" dirty="0"/>
          </a:p>
        </p:txBody>
      </p:sp>
      <p:sp>
        <p:nvSpPr>
          <p:cNvPr id="29" name="Text Placeholder 32"/>
          <p:cNvSpPr txBox="1">
            <a:spLocks/>
          </p:cNvSpPr>
          <p:nvPr/>
        </p:nvSpPr>
        <p:spPr bwMode="auto">
          <a:xfrm>
            <a:off x="3391319" y="1552703"/>
            <a:ext cx="8800679" cy="32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20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30" name="Text Placeholder 33"/>
          <p:cNvSpPr txBox="1">
            <a:spLocks/>
          </p:cNvSpPr>
          <p:nvPr/>
        </p:nvSpPr>
        <p:spPr bwMode="auto">
          <a:xfrm>
            <a:off x="3391319" y="1049145"/>
            <a:ext cx="6974253" cy="32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AU" sz="2700" b="1" dirty="0">
                <a:solidFill>
                  <a:schemeClr val="bg1"/>
                </a:solidFill>
                <a:latin typeface="+mn-lt"/>
                <a:ea typeface="Segoe UI" charset="0"/>
                <a:cs typeface="Arial"/>
              </a:rPr>
              <a:t>Thank You and Questions</a:t>
            </a:r>
          </a:p>
        </p:txBody>
      </p:sp>
      <p:sp>
        <p:nvSpPr>
          <p:cNvPr id="31" name="Text Placeholder 29"/>
          <p:cNvSpPr txBox="1">
            <a:spLocks/>
          </p:cNvSpPr>
          <p:nvPr/>
        </p:nvSpPr>
        <p:spPr>
          <a:xfrm>
            <a:off x="3391319" y="1865312"/>
            <a:ext cx="7964599" cy="346541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Tx/>
              <a:buNone/>
              <a:defRPr lang="en-US" sz="2000" kern="1200" dirty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Email: </a:t>
            </a:r>
            <a:r>
              <a:rPr lang="en-US" dirty="0" err="1"/>
              <a:t>email@icann.org</a:t>
            </a:r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3402135" y="4228306"/>
            <a:ext cx="3416667" cy="365760"/>
            <a:chOff x="5325979" y="4715893"/>
            <a:chExt cx="3416667" cy="365760"/>
          </a:xfrm>
        </p:grpSpPr>
        <p:sp>
          <p:nvSpPr>
            <p:cNvPr id="33" name="Text Placeholder 32"/>
            <p:cNvSpPr txBox="1">
              <a:spLocks/>
            </p:cNvSpPr>
            <p:nvPr/>
          </p:nvSpPr>
          <p:spPr>
            <a:xfrm>
              <a:off x="5793339" y="4734885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"/>
                </a:rPr>
                <a:t>flickr.com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34" name="Picture 33" descr="1420947842_social_style_3_flikr-128.png">
              <a:hlinkClick r:id="rId3" action="ppaction://hlinkfile"/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4715893"/>
              <a:ext cx="365760" cy="365760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3402135" y="4726326"/>
            <a:ext cx="3636602" cy="365760"/>
            <a:chOff x="1235726" y="5571713"/>
            <a:chExt cx="3636602" cy="365760"/>
          </a:xfrm>
        </p:grpSpPr>
        <p:sp>
          <p:nvSpPr>
            <p:cNvPr id="36" name="Text Placeholder 32"/>
            <p:cNvSpPr txBox="1">
              <a:spLocks/>
            </p:cNvSpPr>
            <p:nvPr/>
          </p:nvSpPr>
          <p:spPr>
            <a:xfrm>
              <a:off x="1703086" y="5592033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5"/>
                </a:rPr>
                <a:t>linkedin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5"/>
                </a:rPr>
                <a:t>/company/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5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37" name="Picture 36" descr="1420948164_social_style_3_in-128.png">
              <a:hlinkClick r:id="rId6" action="ppaction://hlinkfile"/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5571713"/>
              <a:ext cx="365760" cy="365760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3402135" y="2734246"/>
            <a:ext cx="2809587" cy="365760"/>
            <a:chOff x="1235726" y="3073176"/>
            <a:chExt cx="2809587" cy="365760"/>
          </a:xfrm>
        </p:grpSpPr>
        <p:sp>
          <p:nvSpPr>
            <p:cNvPr id="39" name="Text Placeholder 32"/>
            <p:cNvSpPr txBox="1">
              <a:spLocks/>
            </p:cNvSpPr>
            <p:nvPr/>
          </p:nvSpPr>
          <p:spPr>
            <a:xfrm>
              <a:off x="1703087" y="3093496"/>
              <a:ext cx="2342226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8"/>
                </a:rPr>
                <a:t>@icann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0" name="Picture 39" descr="1420948433_social_style_3_twiter-128.png">
              <a:hlinkClick r:id="rId9" action="ppaction://hlinkfile"/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3402135" y="3232266"/>
            <a:ext cx="3730320" cy="365760"/>
            <a:chOff x="1235727" y="3892739"/>
            <a:chExt cx="3730320" cy="365760"/>
          </a:xfrm>
        </p:grpSpPr>
        <p:sp>
          <p:nvSpPr>
            <p:cNvPr id="42" name="Text Placeholder 32"/>
            <p:cNvSpPr txBox="1">
              <a:spLocks/>
            </p:cNvSpPr>
            <p:nvPr/>
          </p:nvSpPr>
          <p:spPr>
            <a:xfrm>
              <a:off x="1703086" y="3913059"/>
              <a:ext cx="3262961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1"/>
                </a:rPr>
                <a:t>facebook.com/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1"/>
                </a:rPr>
                <a:t>icannorg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1"/>
                </a:rPr>
                <a:t> 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3" name="Picture 42" descr="1420948141_social_style_3_facebook-128.png">
              <a:hlinkClick r:id="rId12" action="ppaction://hlinkfile"/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7" y="3892739"/>
              <a:ext cx="365760" cy="365760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>
            <a:off x="3402135" y="3730286"/>
            <a:ext cx="3636602" cy="365760"/>
            <a:chOff x="1235726" y="4721075"/>
            <a:chExt cx="3636602" cy="365760"/>
          </a:xfrm>
        </p:grpSpPr>
        <p:pic>
          <p:nvPicPr>
            <p:cNvPr id="45" name="Picture 44" descr="1420948149_social_style_3_youtube-128.png">
              <a:hlinkClick r:id="rId14" action="ppaction://hlinkfile"/>
            </p:cNvPr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4721075"/>
              <a:ext cx="365760" cy="365760"/>
            </a:xfrm>
            <a:prstGeom prst="rect">
              <a:avLst/>
            </a:prstGeom>
          </p:spPr>
        </p:pic>
        <p:sp>
          <p:nvSpPr>
            <p:cNvPr id="46" name="Text Placeholder 32"/>
            <p:cNvSpPr txBox="1">
              <a:spLocks/>
            </p:cNvSpPr>
            <p:nvPr/>
          </p:nvSpPr>
          <p:spPr>
            <a:xfrm>
              <a:off x="1703086" y="4734885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6"/>
                </a:rPr>
                <a:t>youtube.com/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6"/>
                </a:rPr>
                <a:t>icannnews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402135" y="5722367"/>
            <a:ext cx="2586167" cy="365760"/>
            <a:chOff x="5325979" y="3073176"/>
            <a:chExt cx="2586167" cy="365760"/>
          </a:xfrm>
        </p:grpSpPr>
        <p:sp>
          <p:nvSpPr>
            <p:cNvPr id="48" name="Text Placeholder 32"/>
            <p:cNvSpPr txBox="1">
              <a:spLocks/>
            </p:cNvSpPr>
            <p:nvPr/>
          </p:nvSpPr>
          <p:spPr>
            <a:xfrm>
              <a:off x="5793339" y="3093496"/>
              <a:ext cx="21188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soundcloud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/>
        </p:nvGrpSpPr>
        <p:grpSpPr>
          <a:xfrm>
            <a:off x="3402135" y="5224346"/>
            <a:ext cx="3416667" cy="365760"/>
            <a:chOff x="5325979" y="5571713"/>
            <a:chExt cx="3416667" cy="365760"/>
          </a:xfrm>
        </p:grpSpPr>
        <p:sp>
          <p:nvSpPr>
            <p:cNvPr id="51" name="Text Placeholder 32"/>
            <p:cNvSpPr txBox="1">
              <a:spLocks/>
            </p:cNvSpPr>
            <p:nvPr/>
          </p:nvSpPr>
          <p:spPr>
            <a:xfrm>
              <a:off x="5793339" y="5592033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9"/>
                </a:rPr>
                <a:t>slideshare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9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9"/>
                </a:rPr>
                <a:t>icannpresentations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52" name="Picture 51" descr="1420948164_social_style_3_in-128.png">
              <a:hlinkClick r:id="rId6" action="ppaction://hlinkfile"/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5571713"/>
              <a:ext cx="365760" cy="365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34612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validation failures during KSK rollovers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Recently, a few top level domains were temporarily unresolvable.</a:t>
            </a:r>
          </a:p>
          <a:p>
            <a:pPr lvl="1"/>
            <a:r>
              <a:rPr lang="en-US" dirty="0"/>
              <a:t>There was no chain of trust</a:t>
            </a:r>
          </a:p>
          <a:p>
            <a:r>
              <a:rPr lang="en-US" dirty="0"/>
              <a:t>Manually checking showed that there was a chain of trust:</a:t>
            </a:r>
          </a:p>
          <a:p>
            <a:pPr lvl="1"/>
            <a:r>
              <a:rPr lang="en-US" dirty="0"/>
              <a:t>There was a DS record, referring to a KSK, which in turn had signed the DNSKEY set.</a:t>
            </a:r>
          </a:p>
          <a:p>
            <a:r>
              <a:rPr lang="en-US" dirty="0"/>
              <a:t>This happened when DS records were added</a:t>
            </a:r>
          </a:p>
          <a:p>
            <a:pPr lvl="1"/>
            <a:r>
              <a:rPr lang="en-US" dirty="0"/>
              <a:t>Which was part of a KSK rollover event.</a:t>
            </a:r>
          </a:p>
          <a:p>
            <a:r>
              <a:rPr lang="en-US" dirty="0"/>
              <a:t>This failure was ”protocol compliant”</a:t>
            </a:r>
          </a:p>
          <a:p>
            <a:pPr lvl="1"/>
            <a:r>
              <a:rPr lang="en-US" dirty="0"/>
              <a:t>But completely unexpected.</a:t>
            </a:r>
          </a:p>
        </p:txBody>
      </p:sp>
    </p:spTree>
    <p:extLst>
      <p:ext uri="{BB962C8B-B14F-4D97-AF65-F5344CB8AC3E}">
        <p14:creationId xmlns:p14="http://schemas.microsoft.com/office/powerpoint/2010/main" val="1656117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level key rollover overview (double DS)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Reminder, always keep a chain of trust between parent and child:</a:t>
            </a:r>
          </a:p>
          <a:p>
            <a:pPr lvl="1"/>
            <a:r>
              <a:rPr lang="en-US" dirty="0"/>
              <a:t>DNSKEY is present in the child</a:t>
            </a:r>
          </a:p>
          <a:p>
            <a:pPr lvl="1"/>
            <a:r>
              <a:rPr lang="en-US" dirty="0"/>
              <a:t>DS record in parent contains a hash over a DNSKEY in child</a:t>
            </a:r>
          </a:p>
          <a:p>
            <a:pPr lvl="1"/>
            <a:r>
              <a:rPr lang="en-US" dirty="0"/>
              <a:t>DNSKEY signs the DNSKEY </a:t>
            </a:r>
            <a:r>
              <a:rPr lang="en-US" dirty="0" err="1"/>
              <a:t>RRset</a:t>
            </a:r>
            <a:r>
              <a:rPr lang="en-US" dirty="0"/>
              <a:t> in the child</a:t>
            </a:r>
          </a:p>
          <a:p>
            <a:r>
              <a:rPr lang="en-US" dirty="0"/>
              <a:t>No sudden moves:</a:t>
            </a:r>
          </a:p>
          <a:p>
            <a:pPr lvl="1"/>
            <a:r>
              <a:rPr lang="en-US" dirty="0"/>
              <a:t>Add new DNSKEY in child </a:t>
            </a:r>
          </a:p>
          <a:p>
            <a:pPr lvl="1"/>
            <a:r>
              <a:rPr lang="en-US" dirty="0"/>
              <a:t>Add DS record with hash over new DNSKEY in parent</a:t>
            </a:r>
          </a:p>
          <a:p>
            <a:pPr lvl="1"/>
            <a:r>
              <a:rPr lang="en-US" dirty="0"/>
              <a:t>Sign DNSKEY </a:t>
            </a:r>
            <a:r>
              <a:rPr lang="en-US" dirty="0" err="1"/>
              <a:t>RRset</a:t>
            </a:r>
            <a:r>
              <a:rPr lang="en-US" dirty="0"/>
              <a:t> with new DNSKEY instead of old DNSKEY</a:t>
            </a:r>
          </a:p>
          <a:p>
            <a:r>
              <a:rPr lang="en-US" dirty="0"/>
              <a:t> Clean up:</a:t>
            </a:r>
          </a:p>
          <a:p>
            <a:pPr lvl="1"/>
            <a:r>
              <a:rPr lang="en-US" dirty="0"/>
              <a:t>Remove DS record in parent that contains a hash over old DNSKEY </a:t>
            </a:r>
          </a:p>
          <a:p>
            <a:pPr lvl="1"/>
            <a:r>
              <a:rPr lang="en-US" dirty="0"/>
              <a:t>Remove old DNSKEY from from child</a:t>
            </a:r>
          </a:p>
        </p:txBody>
      </p:sp>
    </p:spTree>
    <p:extLst>
      <p:ext uri="{BB962C8B-B14F-4D97-AF65-F5344CB8AC3E}">
        <p14:creationId xmlns:p14="http://schemas.microsoft.com/office/powerpoint/2010/main" val="1125242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level key rollover overview (double DS)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12801" y="1470213"/>
            <a:ext cx="5111750" cy="4571813"/>
          </a:xfrm>
        </p:spPr>
        <p:txBody>
          <a:bodyPr numCol="1"/>
          <a:lstStyle/>
          <a:p>
            <a:pPr marL="457200" lvl="1" indent="0">
              <a:buNone/>
            </a:pPr>
            <a:r>
              <a:rPr lang="en-US" i="1" dirty="0"/>
              <a:t>Parent side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B050"/>
                </a:solidFill>
              </a:rPr>
              <a:t>DS 00001	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7B3641B-838B-E04E-8231-75018DD52DC8}"/>
              </a:ext>
            </a:extLst>
          </p:cNvPr>
          <p:cNvSpPr txBox="1">
            <a:spLocks/>
          </p:cNvSpPr>
          <p:nvPr/>
        </p:nvSpPr>
        <p:spPr>
          <a:xfrm>
            <a:off x="5924551" y="1470213"/>
            <a:ext cx="5431367" cy="4571813"/>
          </a:xfrm>
          <a:prstGeom prst="rect">
            <a:avLst/>
          </a:prstGeom>
        </p:spPr>
        <p:txBody>
          <a:bodyPr lIns="0" tIns="0" rIns="0" bIns="0" numCol="1"/>
          <a:lstStyle>
            <a:lvl1pPr marL="342900" indent="-342900" algn="l" defTabSz="457200" rtl="0" eaLnBrk="1" latinLnBrk="0" hangingPunct="1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98513" indent="-341313" algn="l" defTabSz="457200" rtl="0" eaLnBrk="1" latinLnBrk="0" hangingPunct="1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457200" rtl="0" eaLnBrk="1" latinLnBrk="0" hangingPunct="1"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Wingdings" panose="05000000000000000000" pitchFamily="2" charset="2"/>
              <a:buNone/>
            </a:pPr>
            <a:r>
              <a:rPr lang="en-US" i="1" dirty="0"/>
              <a:t>Child side</a:t>
            </a:r>
          </a:p>
          <a:p>
            <a:pPr marL="457200" lvl="1" indent="0">
              <a:buFont typeface="Wingdings" panose="05000000000000000000" pitchFamily="2" charset="2"/>
              <a:buNone/>
            </a:pPr>
            <a:r>
              <a:rPr lang="en-US" dirty="0">
                <a:solidFill>
                  <a:srgbClr val="00B050"/>
                </a:solidFill>
              </a:rPr>
              <a:t>DNSKEY 00001,	RRSIG (DNSKEY) 00001	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8911729-6FFC-0D46-B5D9-95D068E1A75A}"/>
              </a:ext>
            </a:extLst>
          </p:cNvPr>
          <p:cNvCxnSpPr>
            <a:cxnSpLocks/>
          </p:cNvCxnSpPr>
          <p:nvPr/>
        </p:nvCxnSpPr>
        <p:spPr>
          <a:xfrm>
            <a:off x="2552700" y="1943100"/>
            <a:ext cx="3619500" cy="0"/>
          </a:xfrm>
          <a:prstGeom prst="straightConnector1">
            <a:avLst/>
          </a:prstGeom>
          <a:ln w="28575" cap="flat" cmpd="sng" algn="ctr">
            <a:solidFill>
              <a:srgbClr val="00B05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465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level key rollover overview (double DS)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12801" y="1470213"/>
            <a:ext cx="5111750" cy="4571813"/>
          </a:xfrm>
        </p:spPr>
        <p:txBody>
          <a:bodyPr numCol="1"/>
          <a:lstStyle/>
          <a:p>
            <a:pPr marL="457200" lvl="1" indent="0">
              <a:buNone/>
            </a:pPr>
            <a:r>
              <a:rPr lang="en-US" i="1" dirty="0"/>
              <a:t>Parent side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B050"/>
                </a:solidFill>
              </a:rPr>
              <a:t>DS 00001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7B3641B-838B-E04E-8231-75018DD52DC8}"/>
              </a:ext>
            </a:extLst>
          </p:cNvPr>
          <p:cNvSpPr txBox="1">
            <a:spLocks/>
          </p:cNvSpPr>
          <p:nvPr/>
        </p:nvSpPr>
        <p:spPr>
          <a:xfrm>
            <a:off x="5924551" y="1470213"/>
            <a:ext cx="5431367" cy="4571813"/>
          </a:xfrm>
          <a:prstGeom prst="rect">
            <a:avLst/>
          </a:prstGeom>
        </p:spPr>
        <p:txBody>
          <a:bodyPr lIns="0" tIns="0" rIns="0" bIns="0" numCol="1"/>
          <a:lstStyle>
            <a:lvl1pPr marL="342900" indent="-342900" algn="l" defTabSz="457200" rtl="0" eaLnBrk="1" latinLnBrk="0" hangingPunct="1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98513" indent="-341313" algn="l" defTabSz="457200" rtl="0" eaLnBrk="1" latinLnBrk="0" hangingPunct="1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457200" rtl="0" eaLnBrk="1" latinLnBrk="0" hangingPunct="1"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Wingdings" panose="05000000000000000000" pitchFamily="2" charset="2"/>
              <a:buNone/>
            </a:pPr>
            <a:r>
              <a:rPr lang="en-US" i="1" dirty="0"/>
              <a:t>Child side</a:t>
            </a:r>
          </a:p>
          <a:p>
            <a:pPr marL="457200" lvl="1" indent="0">
              <a:buFont typeface="Wingdings" panose="05000000000000000000" pitchFamily="2" charset="2"/>
              <a:buNone/>
            </a:pPr>
            <a:r>
              <a:rPr lang="en-US" dirty="0">
                <a:solidFill>
                  <a:srgbClr val="00B050"/>
                </a:solidFill>
              </a:rPr>
              <a:t>DNSKEY 00001,	RRSIG (DNSKEY) 00001</a:t>
            </a:r>
          </a:p>
          <a:p>
            <a:pPr marL="457200" lvl="1" indent="0">
              <a:buFont typeface="Wingdings" panose="05000000000000000000" pitchFamily="2" charset="2"/>
              <a:buNone/>
            </a:pPr>
            <a:r>
              <a:rPr lang="en-US" dirty="0">
                <a:solidFill>
                  <a:srgbClr val="FF0000"/>
                </a:solidFill>
              </a:rPr>
              <a:t>DNSKEY 00002	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766DF35-4A68-E949-9827-81BC8EC45E77}"/>
              </a:ext>
            </a:extLst>
          </p:cNvPr>
          <p:cNvCxnSpPr>
            <a:cxnSpLocks/>
          </p:cNvCxnSpPr>
          <p:nvPr/>
        </p:nvCxnSpPr>
        <p:spPr>
          <a:xfrm>
            <a:off x="2552700" y="1943100"/>
            <a:ext cx="3619500" cy="0"/>
          </a:xfrm>
          <a:prstGeom prst="straightConnector1">
            <a:avLst/>
          </a:prstGeom>
          <a:ln w="28575" cap="flat" cmpd="sng" algn="ctr">
            <a:solidFill>
              <a:srgbClr val="00B05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826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level key rollover overview (double DS)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12801" y="1470213"/>
            <a:ext cx="5111750" cy="4571813"/>
          </a:xfrm>
        </p:spPr>
        <p:txBody>
          <a:bodyPr numCol="1"/>
          <a:lstStyle/>
          <a:p>
            <a:pPr marL="457200" lvl="1" indent="0">
              <a:buNone/>
            </a:pPr>
            <a:r>
              <a:rPr lang="en-US" i="1" dirty="0"/>
              <a:t>Parent side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B050"/>
                </a:solidFill>
              </a:rPr>
              <a:t>DS 00001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FF0000"/>
                </a:solidFill>
              </a:rPr>
              <a:t>DS 00002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7B3641B-838B-E04E-8231-75018DD52DC8}"/>
              </a:ext>
            </a:extLst>
          </p:cNvPr>
          <p:cNvSpPr txBox="1">
            <a:spLocks/>
          </p:cNvSpPr>
          <p:nvPr/>
        </p:nvSpPr>
        <p:spPr>
          <a:xfrm>
            <a:off x="5924551" y="1470213"/>
            <a:ext cx="5431367" cy="4571813"/>
          </a:xfrm>
          <a:prstGeom prst="rect">
            <a:avLst/>
          </a:prstGeom>
        </p:spPr>
        <p:txBody>
          <a:bodyPr lIns="0" tIns="0" rIns="0" bIns="0" numCol="1"/>
          <a:lstStyle>
            <a:lvl1pPr marL="342900" indent="-342900" algn="l" defTabSz="457200" rtl="0" eaLnBrk="1" latinLnBrk="0" hangingPunct="1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98513" indent="-341313" algn="l" defTabSz="457200" rtl="0" eaLnBrk="1" latinLnBrk="0" hangingPunct="1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457200" rtl="0" eaLnBrk="1" latinLnBrk="0" hangingPunct="1"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Wingdings" panose="05000000000000000000" pitchFamily="2" charset="2"/>
              <a:buNone/>
            </a:pPr>
            <a:r>
              <a:rPr lang="en-US" i="1" dirty="0"/>
              <a:t>Child side</a:t>
            </a:r>
          </a:p>
          <a:p>
            <a:pPr marL="457200" lvl="1" indent="0">
              <a:buFont typeface="Wingdings" panose="05000000000000000000" pitchFamily="2" charset="2"/>
              <a:buNone/>
            </a:pPr>
            <a:r>
              <a:rPr lang="en-US" dirty="0">
                <a:solidFill>
                  <a:srgbClr val="00B050"/>
                </a:solidFill>
              </a:rPr>
              <a:t>DNSKEY 00001,	RRSIG (DNSKEY) 00001</a:t>
            </a:r>
          </a:p>
          <a:p>
            <a:pPr marL="457200" lvl="1" indent="0">
              <a:buFont typeface="Wingdings" panose="05000000000000000000" pitchFamily="2" charset="2"/>
              <a:buNone/>
            </a:pPr>
            <a:r>
              <a:rPr lang="en-US" dirty="0">
                <a:solidFill>
                  <a:srgbClr val="FF0000"/>
                </a:solidFill>
              </a:rPr>
              <a:t>DNSKEY 00002	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C2790D4-3780-2042-A32C-129BECCAA6F3}"/>
              </a:ext>
            </a:extLst>
          </p:cNvPr>
          <p:cNvCxnSpPr>
            <a:cxnSpLocks/>
          </p:cNvCxnSpPr>
          <p:nvPr/>
        </p:nvCxnSpPr>
        <p:spPr>
          <a:xfrm>
            <a:off x="2552700" y="1943100"/>
            <a:ext cx="3619500" cy="0"/>
          </a:xfrm>
          <a:prstGeom prst="straightConnector1">
            <a:avLst/>
          </a:prstGeom>
          <a:ln w="28575" cap="flat" cmpd="sng" algn="ctr">
            <a:solidFill>
              <a:srgbClr val="00B05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4093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level key rollover overview (double DS)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12801" y="1470213"/>
            <a:ext cx="5111750" cy="4571813"/>
          </a:xfrm>
        </p:spPr>
        <p:txBody>
          <a:bodyPr numCol="1"/>
          <a:lstStyle/>
          <a:p>
            <a:pPr marL="457200" lvl="1" indent="0">
              <a:buNone/>
            </a:pPr>
            <a:r>
              <a:rPr lang="en-US" i="1" dirty="0"/>
              <a:t>Parent side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FF0000"/>
                </a:solidFill>
              </a:rPr>
              <a:t>DS 00001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B050"/>
                </a:solidFill>
              </a:rPr>
              <a:t>DS 00002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7B3641B-838B-E04E-8231-75018DD52DC8}"/>
              </a:ext>
            </a:extLst>
          </p:cNvPr>
          <p:cNvSpPr txBox="1">
            <a:spLocks/>
          </p:cNvSpPr>
          <p:nvPr/>
        </p:nvSpPr>
        <p:spPr>
          <a:xfrm>
            <a:off x="5924551" y="1470213"/>
            <a:ext cx="5431367" cy="4571813"/>
          </a:xfrm>
          <a:prstGeom prst="rect">
            <a:avLst/>
          </a:prstGeom>
        </p:spPr>
        <p:txBody>
          <a:bodyPr lIns="0" tIns="0" rIns="0" bIns="0" numCol="1"/>
          <a:lstStyle>
            <a:lvl1pPr marL="342900" indent="-342900" algn="l" defTabSz="457200" rtl="0" eaLnBrk="1" latinLnBrk="0" hangingPunct="1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98513" indent="-341313" algn="l" defTabSz="457200" rtl="0" eaLnBrk="1" latinLnBrk="0" hangingPunct="1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457200" rtl="0" eaLnBrk="1" latinLnBrk="0" hangingPunct="1"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Wingdings" panose="05000000000000000000" pitchFamily="2" charset="2"/>
              <a:buNone/>
            </a:pPr>
            <a:r>
              <a:rPr lang="en-US" i="1" dirty="0"/>
              <a:t>Child side</a:t>
            </a:r>
          </a:p>
          <a:p>
            <a:pPr marL="457200" lvl="1" indent="0">
              <a:buFont typeface="Wingdings" panose="05000000000000000000" pitchFamily="2" charset="2"/>
              <a:buNone/>
            </a:pPr>
            <a:r>
              <a:rPr lang="en-US" dirty="0">
                <a:solidFill>
                  <a:srgbClr val="FF0000"/>
                </a:solidFill>
              </a:rPr>
              <a:t>DNSKEY 00001,</a:t>
            </a:r>
            <a:r>
              <a:rPr lang="en-US" dirty="0">
                <a:solidFill>
                  <a:srgbClr val="00B050"/>
                </a:solidFill>
              </a:rPr>
              <a:t>	</a:t>
            </a:r>
            <a:r>
              <a:rPr lang="en-US" strike="sngStrike" dirty="0">
                <a:solidFill>
                  <a:srgbClr val="FF0000"/>
                </a:solidFill>
              </a:rPr>
              <a:t>RRSIG (DNSKEY) 00001</a:t>
            </a:r>
          </a:p>
          <a:p>
            <a:pPr marL="457200" lvl="1" indent="0">
              <a:buFont typeface="Wingdings" panose="05000000000000000000" pitchFamily="2" charset="2"/>
              <a:buNone/>
            </a:pPr>
            <a:r>
              <a:rPr lang="en-US" dirty="0">
                <a:solidFill>
                  <a:srgbClr val="00B050"/>
                </a:solidFill>
              </a:rPr>
              <a:t>DNSKEY 00002,	RRSIG (DNSKEY) 00002</a:t>
            </a:r>
            <a:r>
              <a:rPr lang="en-US" dirty="0">
                <a:solidFill>
                  <a:srgbClr val="FF0000"/>
                </a:solidFill>
              </a:rPr>
              <a:t>	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6F326ED-0108-BA44-8CDB-71D27F8EDE24}"/>
              </a:ext>
            </a:extLst>
          </p:cNvPr>
          <p:cNvCxnSpPr>
            <a:cxnSpLocks/>
          </p:cNvCxnSpPr>
          <p:nvPr/>
        </p:nvCxnSpPr>
        <p:spPr>
          <a:xfrm>
            <a:off x="2552700" y="2324100"/>
            <a:ext cx="3619500" cy="0"/>
          </a:xfrm>
          <a:prstGeom prst="straightConnector1">
            <a:avLst/>
          </a:prstGeom>
          <a:ln w="28575" cap="flat" cmpd="sng" algn="ctr">
            <a:solidFill>
              <a:srgbClr val="00B05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5991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level key rollover overview (double DS)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12801" y="1470213"/>
            <a:ext cx="5111750" cy="4571813"/>
          </a:xfrm>
        </p:spPr>
        <p:txBody>
          <a:bodyPr numCol="1"/>
          <a:lstStyle/>
          <a:p>
            <a:pPr marL="457200" lvl="1" indent="0">
              <a:buNone/>
            </a:pPr>
            <a:r>
              <a:rPr lang="en-US" i="1" dirty="0"/>
              <a:t>Parent side</a:t>
            </a:r>
          </a:p>
          <a:p>
            <a:pPr marL="457200" lvl="1" indent="0">
              <a:buNone/>
            </a:pPr>
            <a:r>
              <a:rPr lang="en-US" strike="sngStrike" dirty="0">
                <a:solidFill>
                  <a:srgbClr val="FF0000"/>
                </a:solidFill>
              </a:rPr>
              <a:t>DS 00001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B050"/>
                </a:solidFill>
              </a:rPr>
              <a:t>DS 00002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7B3641B-838B-E04E-8231-75018DD52DC8}"/>
              </a:ext>
            </a:extLst>
          </p:cNvPr>
          <p:cNvSpPr txBox="1">
            <a:spLocks/>
          </p:cNvSpPr>
          <p:nvPr/>
        </p:nvSpPr>
        <p:spPr>
          <a:xfrm>
            <a:off x="5924551" y="1470213"/>
            <a:ext cx="5431367" cy="4571813"/>
          </a:xfrm>
          <a:prstGeom prst="rect">
            <a:avLst/>
          </a:prstGeom>
        </p:spPr>
        <p:txBody>
          <a:bodyPr lIns="0" tIns="0" rIns="0" bIns="0" numCol="1"/>
          <a:lstStyle>
            <a:lvl1pPr marL="342900" indent="-342900" algn="l" defTabSz="457200" rtl="0" eaLnBrk="1" latinLnBrk="0" hangingPunct="1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98513" indent="-341313" algn="l" defTabSz="457200" rtl="0" eaLnBrk="1" latinLnBrk="0" hangingPunct="1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457200" rtl="0" eaLnBrk="1" latinLnBrk="0" hangingPunct="1"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Wingdings" panose="05000000000000000000" pitchFamily="2" charset="2"/>
              <a:buNone/>
            </a:pPr>
            <a:r>
              <a:rPr lang="en-US" i="1" dirty="0"/>
              <a:t>Child side</a:t>
            </a:r>
          </a:p>
          <a:p>
            <a:pPr marL="457200" lvl="1" indent="0">
              <a:buFont typeface="Wingdings" panose="05000000000000000000" pitchFamily="2" charset="2"/>
              <a:buNone/>
            </a:pPr>
            <a:r>
              <a:rPr lang="en-US" strike="sngStrike" dirty="0">
                <a:solidFill>
                  <a:srgbClr val="FF0000"/>
                </a:solidFill>
              </a:rPr>
              <a:t>DNSKEY 00001</a:t>
            </a:r>
          </a:p>
          <a:p>
            <a:pPr marL="457200" lvl="1" indent="0">
              <a:buFont typeface="Wingdings" panose="05000000000000000000" pitchFamily="2" charset="2"/>
              <a:buNone/>
            </a:pPr>
            <a:r>
              <a:rPr lang="en-US" dirty="0">
                <a:solidFill>
                  <a:srgbClr val="00B050"/>
                </a:solidFill>
              </a:rPr>
              <a:t>DNSKEY 00002,	RRSIG (DNSKEY) 00002</a:t>
            </a:r>
            <a:r>
              <a:rPr lang="en-US" dirty="0">
                <a:solidFill>
                  <a:srgbClr val="FF0000"/>
                </a:solidFill>
              </a:rPr>
              <a:t>	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6F326ED-0108-BA44-8CDB-71D27F8EDE24}"/>
              </a:ext>
            </a:extLst>
          </p:cNvPr>
          <p:cNvCxnSpPr>
            <a:cxnSpLocks/>
          </p:cNvCxnSpPr>
          <p:nvPr/>
        </p:nvCxnSpPr>
        <p:spPr>
          <a:xfrm>
            <a:off x="2552700" y="2324100"/>
            <a:ext cx="3619500" cy="0"/>
          </a:xfrm>
          <a:prstGeom prst="straightConnector1">
            <a:avLst/>
          </a:prstGeom>
          <a:ln w="28575" cap="flat" cmpd="sng" algn="ctr">
            <a:solidFill>
              <a:srgbClr val="00B05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4083458"/>
      </p:ext>
    </p:extLst>
  </p:cSld>
  <p:clrMapOvr>
    <a:masterClrMapping/>
  </p:clrMapOvr>
</p:sld>
</file>

<file path=ppt/theme/theme1.xml><?xml version="1.0" encoding="utf-8"?>
<a:theme xmlns:a="http://schemas.openxmlformats.org/drawingml/2006/main" name="ICANN PPT_Arial_16x9_June 2017_potx">
  <a:themeElements>
    <a:clrScheme name="ICANN PPT Colors">
      <a:dk1>
        <a:srgbClr val="0A1F24"/>
      </a:dk1>
      <a:lt1>
        <a:sysClr val="window" lastClr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>
            <a:cs typeface="Source Sans Pro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CANN PPT Template_16x9 20170601.potx" id="{6DCE996D-886D-4310-B448-1ACF06EC9706}" vid="{B8D7A136-CA80-4520-9EC3-55CACFEC00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ICANN PPT_Arial_16x9_June 2017_potx</Template>
  <TotalTime>15754</TotalTime>
  <Words>1012</Words>
  <Application>Microsoft Macintosh PowerPoint</Application>
  <PresentationFormat>Widescreen</PresentationFormat>
  <Paragraphs>250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ＭＳ Ｐゴシック</vt:lpstr>
      <vt:lpstr>American Typewriter</vt:lpstr>
      <vt:lpstr>Arial</vt:lpstr>
      <vt:lpstr>Calibri</vt:lpstr>
      <vt:lpstr>Courier</vt:lpstr>
      <vt:lpstr>Hack</vt:lpstr>
      <vt:lpstr>Segoe UI</vt:lpstr>
      <vt:lpstr>Source Sans Pro</vt:lpstr>
      <vt:lpstr>Wingdings</vt:lpstr>
      <vt:lpstr>ICANN PPT_Arial_16x9_June 2017_potx</vt:lpstr>
      <vt:lpstr>The Curious Case of the Crippling DS record </vt:lpstr>
      <vt:lpstr>Overview</vt:lpstr>
      <vt:lpstr>Recent validation failures during KSK rollovers</vt:lpstr>
      <vt:lpstr>High level key rollover overview (double DS)</vt:lpstr>
      <vt:lpstr>High level key rollover overview (double DS)</vt:lpstr>
      <vt:lpstr>High level key rollover overview (double DS)</vt:lpstr>
      <vt:lpstr>High level key rollover overview (double DS)</vt:lpstr>
      <vt:lpstr>High level key rollover overview (double DS)</vt:lpstr>
      <vt:lpstr>High level key rollover overview (double DS)</vt:lpstr>
      <vt:lpstr>High level key rollover overview (double DS)</vt:lpstr>
      <vt:lpstr>When double DS fails</vt:lpstr>
      <vt:lpstr>When double DS fails</vt:lpstr>
      <vt:lpstr>When double DS fails</vt:lpstr>
      <vt:lpstr>When double DS fails</vt:lpstr>
      <vt:lpstr>When double DS fails</vt:lpstr>
      <vt:lpstr>What the standards say</vt:lpstr>
      <vt:lpstr>What the standards say</vt:lpstr>
      <vt:lpstr>What the standards say</vt:lpstr>
      <vt:lpstr>What the standards say</vt:lpstr>
      <vt:lpstr>What the standards say</vt:lpstr>
      <vt:lpstr>What the standards say</vt:lpstr>
      <vt:lpstr>What do the DNSSEC Operational Practices say? (RFC6781)</vt:lpstr>
      <vt:lpstr>What do the DNSSEC Operational Practices say? (RFC6781)</vt:lpstr>
      <vt:lpstr>Notes on chains of trust</vt:lpstr>
      <vt:lpstr>What is this trying to prevent</vt:lpstr>
      <vt:lpstr>The Missing Advice</vt:lpstr>
      <vt:lpstr>Engage with ICANN</vt:lpstr>
    </vt:vector>
  </TitlesOfParts>
  <Company/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title here (75 characters maximum)</dc:title>
  <dc:creator>Roy Arends</dc:creator>
  <cp:lastModifiedBy>Roy Arends</cp:lastModifiedBy>
  <cp:revision>44</cp:revision>
  <cp:lastPrinted>2017-01-26T19:29:02Z</cp:lastPrinted>
  <dcterms:created xsi:type="dcterms:W3CDTF">2018-02-20T11:57:38Z</dcterms:created>
  <dcterms:modified xsi:type="dcterms:W3CDTF">2018-03-06T01:24:35Z</dcterms:modified>
</cp:coreProperties>
</file>