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7" r:id="rId2"/>
    <p:sldId id="540" r:id="rId3"/>
    <p:sldId id="542" r:id="rId4"/>
    <p:sldId id="543" r:id="rId5"/>
    <p:sldId id="544" r:id="rId6"/>
    <p:sldId id="546" r:id="rId7"/>
    <p:sldId id="549" r:id="rId8"/>
    <p:sldId id="550" r:id="rId9"/>
    <p:sldId id="559" r:id="rId10"/>
    <p:sldId id="552" r:id="rId11"/>
    <p:sldId id="553" r:id="rId12"/>
    <p:sldId id="554" r:id="rId13"/>
    <p:sldId id="555" r:id="rId14"/>
    <p:sldId id="556" r:id="rId15"/>
    <p:sldId id="557" r:id="rId16"/>
    <p:sldId id="562" r:id="rId17"/>
    <p:sldId id="561" r:id="rId18"/>
    <p:sldId id="545" r:id="rId19"/>
    <p:sldId id="560" r:id="rId20"/>
    <p:sldId id="547" r:id="rId21"/>
    <p:sldId id="55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7" autoAdjust="0"/>
    <p:restoredTop sz="96000" autoAdjust="0"/>
  </p:normalViewPr>
  <p:slideViewPr>
    <p:cSldViewPr snapToGrid="0" snapToObjects="1">
      <p:cViewPr varScale="1">
        <p:scale>
          <a:sx n="152" d="100"/>
          <a:sy n="152" d="100"/>
        </p:scale>
        <p:origin x="184" y="464"/>
      </p:cViewPr>
      <p:guideLst>
        <p:guide orient="horz" pos="1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cann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0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://www.flickr.com/photos/icann" TargetMode="External"/><Relationship Id="rId16" Type="http://schemas.openxmlformats.org/officeDocument/2006/relationships/hyperlink" Target="http://www.youtube.com/icannnews" TargetMode="External"/><Relationship Id="rId20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19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7" y="34636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102659"/>
            <a:ext cx="7907338" cy="3428860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425">
                <a:solidFill>
                  <a:srgbClr val="000000"/>
                </a:solidFill>
              </a:defRPr>
            </a:lvl1pPr>
            <a:lvl2pPr marL="598885" indent="-255985">
              <a:spcBef>
                <a:spcPts val="375"/>
              </a:spcBef>
              <a:buSzPct val="75000"/>
              <a:buFont typeface="Wingdings" panose="05000000000000000000" pitchFamily="2" charset="2"/>
              <a:buChar char=""/>
              <a:defRPr sz="1425">
                <a:solidFill>
                  <a:srgbClr val="000000"/>
                </a:solidFill>
              </a:defRPr>
            </a:lvl2pPr>
            <a:lvl3pPr marL="941785" indent="-255985">
              <a:spcBef>
                <a:spcPts val="375"/>
              </a:spcBef>
              <a:buFont typeface="Arial" panose="020B0604020202020204" pitchFamily="34" charset="0"/>
              <a:buChar char="•"/>
              <a:defRPr sz="1425">
                <a:solidFill>
                  <a:srgbClr val="000000"/>
                </a:solidFill>
              </a:defRPr>
            </a:lvl3pPr>
            <a:lvl4pPr>
              <a:defRPr sz="1425">
                <a:solidFill>
                  <a:srgbClr val="000000"/>
                </a:solidFill>
              </a:defRPr>
            </a:lvl4pPr>
            <a:lvl5pPr>
              <a:defRPr sz="14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562298"/>
            <a:ext cx="9144000" cy="4010025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7" y="34636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7" y="34636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" y="456064"/>
            <a:ext cx="9141417" cy="42893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456062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7" y="34636"/>
            <a:ext cx="8012951" cy="33799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6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618565"/>
            <a:ext cx="7932000" cy="1326236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1"/>
            <a:ext cx="7907338" cy="6959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6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625290"/>
            <a:ext cx="7932000" cy="131951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6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591672"/>
            <a:ext cx="7932000" cy="135313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6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598395"/>
            <a:ext cx="7932000" cy="1346406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6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598395"/>
            <a:ext cx="7932000" cy="1346406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6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578225"/>
            <a:ext cx="7932000" cy="1366577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740411"/>
            <a:ext cx="9144000" cy="403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2272800"/>
            <a:ext cx="6247234" cy="13377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40" y="981637"/>
            <a:ext cx="6256337" cy="1276151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9" y="1"/>
            <a:ext cx="7744845" cy="19000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2672178"/>
            <a:ext cx="8119206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3189614"/>
            <a:ext cx="8119206" cy="205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3414989"/>
            <a:ext cx="8119206" cy="302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141019"/>
            <a:ext cx="8119206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CC4FC-46F1-1046-BBFB-BE8FCD604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726" y="4005980"/>
            <a:ext cx="1189827" cy="9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740411"/>
            <a:ext cx="9144000" cy="403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2272800"/>
            <a:ext cx="6247234" cy="13377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40" y="981637"/>
            <a:ext cx="6256337" cy="1276151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740411"/>
            <a:ext cx="9144000" cy="403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2272800"/>
            <a:ext cx="6247234" cy="13377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40" y="981637"/>
            <a:ext cx="6256337" cy="1276151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740411"/>
            <a:ext cx="9144000" cy="403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2272800"/>
            <a:ext cx="6247234" cy="13377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40" y="981637"/>
            <a:ext cx="6256337" cy="1276151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7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5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1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3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7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5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1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3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7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5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1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3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7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5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1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3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7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5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1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3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7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5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1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3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7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5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1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3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7" y="1"/>
            <a:ext cx="7744845" cy="19000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2672178"/>
            <a:ext cx="811987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3189614"/>
            <a:ext cx="8119872" cy="205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3408265"/>
            <a:ext cx="8119872" cy="302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4134695"/>
            <a:ext cx="1193800" cy="714375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141019"/>
            <a:ext cx="811987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7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5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1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3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6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7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6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8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6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5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7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6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8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5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6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6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7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6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8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5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6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6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7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6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8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5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6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6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7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6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8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5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6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6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7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6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8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5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6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6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450137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8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6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5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6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6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7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6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8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5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6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6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8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4576238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" y="4593383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4593383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4576238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 flipH="1">
            <a:off x="8610117" y="2602780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2664620"/>
            <a:ext cx="0" cy="189747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49776" y="2605388"/>
            <a:ext cx="91323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42" y="2620608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9" y="3658687"/>
            <a:ext cx="1189829" cy="7119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571499"/>
            <a:ext cx="6382512" cy="19000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3445383"/>
            <a:ext cx="638251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3976265"/>
            <a:ext cx="6382512" cy="205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4188194"/>
            <a:ext cx="6382512" cy="302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2739412"/>
            <a:ext cx="638251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8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8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8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8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8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8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3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8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9" y="513918"/>
            <a:ext cx="6830343" cy="1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92" y="1164527"/>
            <a:ext cx="6600509" cy="2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786858"/>
            <a:ext cx="5230690" cy="2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025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" y="513918"/>
            <a:ext cx="2232955" cy="139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92" y="1398984"/>
            <a:ext cx="5973449" cy="259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3429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6858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0287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371600" indent="0">
              <a:buFontTx/>
              <a:buNone/>
              <a:defRPr lang="en-US" sz="15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92" y="3171229"/>
            <a:ext cx="3416667" cy="27432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3544745"/>
            <a:ext cx="3636602" cy="27432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92" y="2050685"/>
            <a:ext cx="2809587" cy="27432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icann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2424200"/>
            <a:ext cx="3730320" cy="27432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2797715"/>
            <a:ext cx="3636602" cy="27432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92" y="4291775"/>
            <a:ext cx="2586167" cy="27432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92" y="3918260"/>
            <a:ext cx="3416667" cy="27432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  <p:pic>
        <p:nvPicPr>
          <p:cNvPr id="53" name="Picture 52" descr="ICANN_Logo_W.eps">
            <a:extLst>
              <a:ext uri="{FF2B5EF4-FFF2-40B4-BE49-F238E27FC236}">
                <a16:creationId xmlns:a16="http://schemas.microsoft.com/office/drawing/2014/main" id="{2E7E19DB-E32E-E64D-8B40-33219A3FF78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65" y="571098"/>
            <a:ext cx="1663031" cy="12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3" y="1818761"/>
            <a:ext cx="6330715" cy="26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125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125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125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646952"/>
            <a:ext cx="7403218" cy="2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025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802" y="779954"/>
            <a:ext cx="4287549" cy="570521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472319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" y="4740340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4740340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472319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1647509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1710998"/>
            <a:ext cx="0" cy="299805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49776" y="165011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42" y="1665337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6" y="4740340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6" y="1664654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81" y="2131909"/>
            <a:ext cx="3149229" cy="2427531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8856010" cy="398510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E477767-7018-3846-B748-7041423F8B45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3A9DD00-ADA8-9F41-A09F-A1AF2644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9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457623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" y="459338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459338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457623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2602780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2664620"/>
            <a:ext cx="0" cy="18974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49776" y="2605388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42" y="2620608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3658688"/>
            <a:ext cx="1193800" cy="714375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571499"/>
            <a:ext cx="6382512" cy="19000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3445383"/>
            <a:ext cx="638251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3976265"/>
            <a:ext cx="6382512" cy="205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4188194"/>
            <a:ext cx="6382512" cy="302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2739412"/>
            <a:ext cx="638251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7" y="34636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461780"/>
            <a:ext cx="9180576" cy="427939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7" y="34636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7" y="34636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47457"/>
            <a:ext cx="9144000" cy="396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7" y="4845435"/>
            <a:ext cx="368521" cy="2204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456062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67609"/>
            <a:ext cx="4598988" cy="426575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7" y="34636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5" y="456062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5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4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4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81" y="4834100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4F7489-7FB9-C041-82F0-BBEB100D0894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4090" y="4813952"/>
            <a:ext cx="368520" cy="2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</p:sldLayoutIdLst>
  <p:hf hdr="0"/>
  <p:txStyles>
    <p:titleStyle>
      <a:lvl1pPr marL="0" indent="0" algn="l" defTabSz="342900" rtl="0" eaLnBrk="1" latinLnBrk="0" hangingPunct="1">
        <a:spcBef>
          <a:spcPct val="0"/>
        </a:spcBef>
        <a:buNone/>
        <a:defRPr lang="en-US" sz="21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  <p15:guide id="7" orient="horz" pos="29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root-trust-anchor-reports.research.icann.org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public-comments/ksk-rollover-restart-2018-02-01-en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public-comments/ksk-rollover-restart-2018-02-01-e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KSK Rollover Update</a:t>
            </a:r>
            <a:br>
              <a:rPr lang="en-US" dirty="0"/>
            </a:br>
            <a:r>
              <a:rPr lang="en-US" dirty="0"/>
              <a:t>(or, We're really doing it this time)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Matt Larson</a:t>
            </a:r>
          </a:p>
          <a:p>
            <a:r>
              <a:rPr lang="en-US" dirty="0"/>
              <a:t>VP of Research, Office of the CTO, ICANN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OARC 28 Workshop, San Juan, Puerto Rico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8-9 March 2018</a:t>
            </a:r>
          </a:p>
        </p:txBody>
      </p:sp>
    </p:spTree>
    <p:extLst>
      <p:ext uri="{BB962C8B-B14F-4D97-AF65-F5344CB8AC3E}">
        <p14:creationId xmlns:p14="http://schemas.microsoft.com/office/powerpoint/2010/main" val="146371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7804-9E97-1240-8CB1-2C9043C5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RFC8145 Data For Individual Root Servers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5F41A-D5ED-8643-B1BF-04392AAA8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78" y="523563"/>
            <a:ext cx="19050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EB4E7-0282-CF4D-BDAD-CFA133CA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34" y="523563"/>
            <a:ext cx="19050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DE77C-974C-0943-A656-A47982983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891" y="523563"/>
            <a:ext cx="1905000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511A2-D970-C245-B8DA-8523F558A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178" y="1643324"/>
            <a:ext cx="190500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0D3888-9430-8049-8741-4DA908085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534" y="1643324"/>
            <a:ext cx="19050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D06D6-A660-984D-BED8-36B026146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891" y="1643324"/>
            <a:ext cx="1905000" cy="1066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585B3F-CB16-7C43-B33F-EDCD264D9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178" y="2763084"/>
            <a:ext cx="1905000" cy="1066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569E55-BC7E-3746-A48E-0931FE67E7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6534" y="2763084"/>
            <a:ext cx="1905000" cy="1066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124789-CAFA-F04C-9558-86FA5B9902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8891" y="2763084"/>
            <a:ext cx="1905000" cy="1066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499636-3FDD-D140-8285-F019DDF362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4034" y="3882845"/>
            <a:ext cx="1905000" cy="1066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5F9C68-55F5-6C40-AC5E-1224B8FA9B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6391" y="3882845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C1DC-EDEC-5544-A3EC-E7179F79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IPs Added Per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CC88D-E37C-034C-9B30-81245C394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4" y="532308"/>
            <a:ext cx="7165496" cy="40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C1DC-EDEC-5544-A3EC-E7179F79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Unique IPs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F031B-1F20-634D-8887-B65251483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4" y="532309"/>
            <a:ext cx="7165496" cy="40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C1DC-EDEC-5544-A3EC-E7179F79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/24s Added Per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24097-B3A9-1B4F-854F-BD4FE181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4" y="532308"/>
            <a:ext cx="7165496" cy="40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C1DC-EDEC-5544-A3EC-E7179F79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Unique /24s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097DC-3518-3C49-99DC-560EDBDE3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4" y="532308"/>
            <a:ext cx="7165496" cy="40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2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F808-6787-F542-86E8-CBF27A6E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That’s a Lot of Addresses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FC89C3-9F45-C949-8E3F-E47744FE44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Since 1 September 2017: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There’s a difference because some IPs report both KSK-2010</a:t>
            </a:r>
            <a:br>
              <a:rPr lang="en-US" dirty="0"/>
            </a:br>
            <a:r>
              <a:rPr lang="en-US" dirty="0"/>
              <a:t>and KSK-2010+KSK-2017</a:t>
            </a:r>
          </a:p>
          <a:p>
            <a:pPr lvl="1"/>
            <a:r>
              <a:rPr lang="en-US" dirty="0"/>
              <a:t>Forwarders?</a:t>
            </a:r>
          </a:p>
          <a:p>
            <a:pPr lvl="1"/>
            <a:r>
              <a:rPr lang="en-US" dirty="0"/>
              <a:t>Started with only KSK-2010 but then changed configuration to add KSK-2017?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5692BD-D668-B544-98D3-46C6E4F69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86753"/>
              </p:ext>
            </p:extLst>
          </p:nvPr>
        </p:nvGraphicFramePr>
        <p:xfrm>
          <a:off x="1852087" y="1483924"/>
          <a:ext cx="4505780" cy="14189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37247">
                  <a:extLst>
                    <a:ext uri="{9D8B030D-6E8A-4147-A177-3AD203B41FA5}">
                      <a16:colId xmlns:a16="http://schemas.microsoft.com/office/drawing/2014/main" val="115912442"/>
                    </a:ext>
                  </a:extLst>
                </a:gridCol>
                <a:gridCol w="1168533">
                  <a:extLst>
                    <a:ext uri="{9D8B030D-6E8A-4147-A177-3AD203B41FA5}">
                      <a16:colId xmlns:a16="http://schemas.microsoft.com/office/drawing/2014/main" val="34939977"/>
                    </a:ext>
                  </a:extLst>
                </a:gridCol>
              </a:tblGrid>
              <a:tr h="291230">
                <a:tc>
                  <a:txBody>
                    <a:bodyPr/>
                    <a:lstStyle/>
                    <a:p>
                      <a:r>
                        <a:rPr lang="en-US" sz="1400" dirty="0"/>
                        <a:t>IPs reporting KSK-2010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267,815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23453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IPs reporting KSK-2010+KSK-2017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464,701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5505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732,516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3610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Total unique IPs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730,957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19679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Difference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1,559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8463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5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993D-B43B-394B-A7C4-CC1A79F5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RFC8145 Graphs Now Published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80BBA-DBC0-FE49-9020-3733816449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http://root-trust-anchor-</a:t>
            </a:r>
            <a:r>
              <a:rPr lang="en-US" dirty="0" err="1">
                <a:hlinkClick r:id="rId2"/>
              </a:rPr>
              <a:t>reports.research.icann.org</a:t>
            </a:r>
            <a:endParaRPr lang="en-US" dirty="0"/>
          </a:p>
          <a:p>
            <a:pPr lvl="1"/>
            <a:r>
              <a:rPr lang="en-US" dirty="0"/>
              <a:t>Updated weekly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9834C-DF2B-774D-952A-DFD73FA7B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46" y="1546694"/>
            <a:ext cx="4699580" cy="33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5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B7F1-2F2E-5D4A-8203-E3778D2A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30 ASNs Sending RFC8145 Data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2B2BE07-E4E6-F844-8320-55F590977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78955"/>
              </p:ext>
            </p:extLst>
          </p:nvPr>
        </p:nvGraphicFramePr>
        <p:xfrm>
          <a:off x="2047353" y="526099"/>
          <a:ext cx="4808137" cy="4171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574">
                  <a:extLst>
                    <a:ext uri="{9D8B030D-6E8A-4147-A177-3AD203B41FA5}">
                      <a16:colId xmlns:a16="http://schemas.microsoft.com/office/drawing/2014/main" val="963102779"/>
                    </a:ext>
                  </a:extLst>
                </a:gridCol>
                <a:gridCol w="565220">
                  <a:extLst>
                    <a:ext uri="{9D8B030D-6E8A-4147-A177-3AD203B41FA5}">
                      <a16:colId xmlns:a16="http://schemas.microsoft.com/office/drawing/2014/main" val="2206151465"/>
                    </a:ext>
                  </a:extLst>
                </a:gridCol>
                <a:gridCol w="3165231">
                  <a:extLst>
                    <a:ext uri="{9D8B030D-6E8A-4147-A177-3AD203B41FA5}">
                      <a16:colId xmlns:a16="http://schemas.microsoft.com/office/drawing/2014/main" val="1106045579"/>
                    </a:ext>
                  </a:extLst>
                </a:gridCol>
                <a:gridCol w="433112">
                  <a:extLst>
                    <a:ext uri="{9D8B030D-6E8A-4147-A177-3AD203B41FA5}">
                      <a16:colId xmlns:a16="http://schemas.microsoft.com/office/drawing/2014/main" val="3545963080"/>
                    </a:ext>
                  </a:extLst>
                </a:gridCol>
              </a:tblGrid>
              <a:tr h="256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Number of sources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ASN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AS description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06233234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41,462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55836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RELIANCEJIO-IN Reliance </a:t>
                      </a:r>
                      <a:r>
                        <a:rPr lang="en-US" sz="800" u="none" strike="noStrike" dirty="0" err="1">
                          <a:effectLst/>
                        </a:rPr>
                        <a:t>Jio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Infocomm</a:t>
                      </a:r>
                      <a:r>
                        <a:rPr lang="en-US" sz="800" u="none" strike="noStrike" dirty="0">
                          <a:effectLst/>
                        </a:rPr>
                        <a:t> Limited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2533520497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22,279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DTAG Internet service provider operations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732204146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16,084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35819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MOBILY-AS Etihad Etisalat Company (Mobily)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85283146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9,808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45609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BHARTI-MOBILITY-AS-AP Bharti Airtel Ltd. AS for GPRS Service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018088735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9,761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SAUDINETSTC-AS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098416731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9,099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39891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ALJAWWALSTC-AS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119794635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9,054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7922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COMCAST-7922 - Comcast Cable Communications, LLC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485619548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7,981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28885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OMANTEL-NAP-AS OmanTel NAP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2309322402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7,344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22394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CELLCO - Cellco Partnership DBA Verizon Wireless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751139031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6,858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16135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TURKCELL-AS Turkcell A.S.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064723247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6,593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21928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T-MOBILE-AS21928 - T-Mobile USA, Inc.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4016179252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6,587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43766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MTC-KSA-AS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287634557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6,410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LGI-UPC formerly known as UPC Broadband Holding B.V.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436375419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6,142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TDDE-ASN1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604377047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6,042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VODANET International IP-Backbone of Vodafone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888083142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5,883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45595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PKTELECOM-AS-PK Pakistan Telecom Company Limited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483152957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5,802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26599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TELEF√îNICA BRASIL S.A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031932628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TTNET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096450577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5,129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AS3215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12631237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5,049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NAWRAS-AS Sultanate of Oman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358902206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4,945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8452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TE-AS TE-AS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2197190563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4,704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36873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VNL1-AS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368212074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4,502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20057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ATT-MOBILITY-LLC-AS20057 - AT&amp;T Mobility LLC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969040233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ICLNET-AS-AP Idea Cellular Limited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809711713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3,886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INDOSAT-INP-AP INDOSAT Internet Network Provider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93613313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3,734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EMIRATES-INTERNET Emirates Internet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606363975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INT-PDN-STE-AS STE PDN Internal 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335028576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BT-UK-AS BTnet UK Regional network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199012752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7303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Telecom Argentina S.A.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2784910668"/>
                  </a:ext>
                </a:extLst>
              </a:tr>
              <a:tr h="13051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9829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BSNL-NIB National Internet Backbone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1" marR="4781" marT="4781" marB="0" anchor="b"/>
                </a:tc>
                <a:extLst>
                  <a:ext uri="{0D108BD9-81ED-4DB2-BD59-A6C34878D82A}">
                    <a16:rowId xmlns:a16="http://schemas.microsoft.com/office/drawing/2014/main" val="201230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152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We have distributed a list of IP addresses reporting only KSK-2010</a:t>
            </a:r>
          </a:p>
          <a:p>
            <a:pPr lvl="1"/>
            <a:r>
              <a:rPr lang="en-US" dirty="0"/>
              <a:t>ISPCP and RIRs willing to help track down operators</a:t>
            </a:r>
          </a:p>
          <a:p>
            <a:pPr lvl="1"/>
            <a:r>
              <a:rPr lang="en-US" dirty="0"/>
              <a:t>Two purposes:</a:t>
            </a:r>
          </a:p>
          <a:p>
            <a:pPr marL="836711" lvl="3" indent="-257175">
              <a:buFont typeface="+mj-lt"/>
              <a:buAutoNum type="arabicPeriod"/>
            </a:pPr>
            <a:r>
              <a:rPr lang="en-US" dirty="0"/>
              <a:t>Get systems updated with KSK-2017</a:t>
            </a:r>
          </a:p>
          <a:p>
            <a:pPr marL="836711" lvl="3" indent="-257175">
              <a:buFont typeface="+mj-lt"/>
              <a:buAutoNum type="arabicPeriod"/>
            </a:pPr>
            <a:r>
              <a:rPr lang="en-US" dirty="0"/>
              <a:t>Continue to look for root causes of non-updating and adjust outreach and actions, as necessary</a:t>
            </a:r>
          </a:p>
          <a:p>
            <a:r>
              <a:rPr lang="en-US" dirty="0"/>
              <a:t>Making the list more widely available still under consideration</a:t>
            </a:r>
          </a:p>
          <a:p>
            <a:endParaRPr lang="en-US" dirty="0"/>
          </a:p>
          <a:p>
            <a:pPr marL="235446" lvl="1" indent="-257175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0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F4BC-47AE-9B4C-ACEF-D6A7D15A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4AA5-C614-E149-99CD-67DE42250C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Keep investigating RFC8145 data</a:t>
            </a:r>
          </a:p>
          <a:p>
            <a:pPr lvl="1"/>
            <a:r>
              <a:rPr lang="en-US" dirty="0"/>
              <a:t>Why do some roots (E, J) have a lower percentage reporting KSK-2010?</a:t>
            </a:r>
          </a:p>
          <a:p>
            <a:pPr lvl="1"/>
            <a:r>
              <a:rPr lang="en-US" dirty="0"/>
              <a:t>More analysis of sources at ASN level</a:t>
            </a:r>
          </a:p>
          <a:p>
            <a:r>
              <a:rPr lang="en-US" dirty="0"/>
              <a:t>Contact ASNs with the most sources reporting only KSK-2010</a:t>
            </a:r>
          </a:p>
          <a:p>
            <a:r>
              <a:rPr lang="en-US" dirty="0"/>
              <a:t>Encourage and assist others investigating sources reporting only KSK-2010</a:t>
            </a:r>
          </a:p>
          <a:p>
            <a:r>
              <a:rPr lang="en-US" dirty="0"/>
              <a:t>Continue publicizing the root KSK roll</a:t>
            </a:r>
          </a:p>
          <a:p>
            <a:r>
              <a:rPr lang="en-US" dirty="0"/>
              <a:t>Keep listening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88998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AF40-476E-A14B-8E7D-881C05EC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C6828-2301-A64A-9EAF-D6D5250A1C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Verisign analyzed RFC8145 trust anchor report data sent to A &amp; J root servers</a:t>
            </a:r>
          </a:p>
          <a:p>
            <a:pPr lvl="1"/>
            <a:r>
              <a:rPr lang="en-US" dirty="0"/>
              <a:t>Very small number of resolvers reporting trust anchor data (&lt;1500 unique per day)</a:t>
            </a:r>
          </a:p>
          <a:p>
            <a:pPr lvl="1"/>
            <a:r>
              <a:rPr lang="en-US" dirty="0"/>
              <a:t>But significant percentage (~7-8%) had only KSK-2010</a:t>
            </a:r>
          </a:p>
          <a:p>
            <a:r>
              <a:rPr lang="en-US" dirty="0"/>
              <a:t>ICANN OCTO analyzed B, D, F and L root traffic for entire month of September 2017</a:t>
            </a:r>
          </a:p>
          <a:p>
            <a:pPr lvl="1"/>
            <a:r>
              <a:rPr lang="en-US" dirty="0"/>
              <a:t>11,982 unique IP addresses (8,908 IPv4 and 3,078 IPv6) reporting</a:t>
            </a:r>
          </a:p>
          <a:p>
            <a:pPr lvl="1"/>
            <a:r>
              <a:rPr lang="en-US" dirty="0"/>
              <a:t>500 reported only KSK-2010 (4.1%)</a:t>
            </a:r>
          </a:p>
          <a:p>
            <a:r>
              <a:rPr lang="en-US" dirty="0"/>
              <a:t>27 September 2017: The ICANN org postpones the root KSK roll</a:t>
            </a:r>
          </a:p>
          <a:p>
            <a:pPr lvl="1"/>
            <a:r>
              <a:rPr lang="en-US" dirty="0"/>
              <a:t>Need to understand reasons why so many resolvers have only KSK-2010</a:t>
            </a:r>
          </a:p>
        </p:txBody>
      </p:sp>
    </p:spTree>
    <p:extLst>
      <p:ext uri="{BB962C8B-B14F-4D97-AF65-F5344CB8AC3E}">
        <p14:creationId xmlns:p14="http://schemas.microsoft.com/office/powerpoint/2010/main" val="418749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F35D-9794-1049-AF88-FF03B2B5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32ED8-B240-2A4D-AEEB-FDEF31AA8D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Comment on the plan through the ICANN public comment process</a:t>
            </a:r>
          </a:p>
          <a:p>
            <a:pPr lvl="1"/>
            <a:r>
              <a:rPr lang="en-US" dirty="0"/>
              <a:t>Closes 2 April 2018</a:t>
            </a:r>
          </a:p>
          <a:p>
            <a:pPr lvl="1"/>
            <a:r>
              <a:rPr lang="en-US" sz="1400" dirty="0">
                <a:hlinkClick r:id="rId2"/>
              </a:rPr>
              <a:t>https://</a:t>
            </a:r>
            <a:r>
              <a:rPr lang="en-US" sz="1400" dirty="0" err="1">
                <a:hlinkClick r:id="rId2"/>
              </a:rPr>
              <a:t>www.icann.org</a:t>
            </a:r>
            <a:r>
              <a:rPr lang="en-US" sz="1400" dirty="0">
                <a:hlinkClick r:id="rId2"/>
              </a:rPr>
              <a:t>/public-comments/ksk-rollover-restart-2018-02-01-en</a:t>
            </a:r>
            <a:endParaRPr lang="en-US" sz="1400" dirty="0"/>
          </a:p>
          <a:p>
            <a:r>
              <a:rPr lang="en-US" dirty="0"/>
              <a:t>Join the </a:t>
            </a:r>
            <a:r>
              <a:rPr lang="en-US" i="1" dirty="0" err="1"/>
              <a:t>ksk-rollover@icann.org</a:t>
            </a:r>
            <a:r>
              <a:rPr lang="en-US" dirty="0"/>
              <a:t> mailing list to stay updated</a:t>
            </a:r>
          </a:p>
        </p:txBody>
      </p:sp>
    </p:spTree>
    <p:extLst>
      <p:ext uri="{BB962C8B-B14F-4D97-AF65-F5344CB8AC3E}">
        <p14:creationId xmlns:p14="http://schemas.microsoft.com/office/powerpoint/2010/main" val="1642416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1F7A17-8302-B643-A0DE-EE4A63AEE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 err="1"/>
              <a:t>matt.larson@icann.org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0EE2D8-0777-124E-B9F7-4DD20846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6C5D-1374-A044-B214-5649742B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October–December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E428-6568-D64A-91CA-D6BEF013F2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ICANN org attempts to contact operators of the 500 resolvers from September 2017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Tracking down operators based on just IP is </a:t>
            </a:r>
            <a:r>
              <a:rPr lang="en-US" i="1" dirty="0"/>
              <a:t>hard</a:t>
            </a:r>
          </a:p>
          <a:p>
            <a:pPr lvl="1"/>
            <a:r>
              <a:rPr lang="en-US" dirty="0"/>
              <a:t>Operators for only 20% (100 addresses) could be contacted</a:t>
            </a:r>
          </a:p>
          <a:p>
            <a:pPr lvl="1"/>
            <a:r>
              <a:rPr lang="en-US" dirty="0"/>
              <a:t>Of those:</a:t>
            </a:r>
          </a:p>
          <a:p>
            <a:pPr lvl="2"/>
            <a:r>
              <a:rPr lang="en-US" dirty="0"/>
              <a:t>60% in address ranges known to host devices with dynamic IPs</a:t>
            </a:r>
          </a:p>
          <a:p>
            <a:pPr lvl="2"/>
            <a:r>
              <a:rPr lang="en-US" dirty="0"/>
              <a:t>25% from resolvers forwarding queries from other resolvers</a:t>
            </a:r>
          </a:p>
          <a:p>
            <a:pPr lvl="1"/>
            <a:r>
              <a:rPr lang="en-US" dirty="0"/>
              <a:t>No “smoking gun” single cause</a:t>
            </a:r>
          </a:p>
          <a:p>
            <a:pPr lvl="1"/>
            <a:r>
              <a:rPr lang="en-US" dirty="0"/>
              <a:t>No obvious path forward</a:t>
            </a:r>
          </a:p>
          <a:p>
            <a:pPr lvl="2"/>
            <a:r>
              <a:rPr lang="en-US" dirty="0"/>
              <a:t>E.g., bug fix by resolver vendor, new communication messages, etc.</a:t>
            </a:r>
          </a:p>
        </p:txBody>
      </p:sp>
    </p:spTree>
    <p:extLst>
      <p:ext uri="{BB962C8B-B14F-4D97-AF65-F5344CB8AC3E}">
        <p14:creationId xmlns:p14="http://schemas.microsoft.com/office/powerpoint/2010/main" val="306347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D827-1DE8-A94A-884D-204C283C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2017–January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B163F-0F6B-5740-BD37-3FEEFE4D6B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With no clear path forward, the ICANN org decided to solicit community input</a:t>
            </a:r>
          </a:p>
          <a:p>
            <a:r>
              <a:rPr lang="en-US" dirty="0"/>
              <a:t>Input and discussion on acceptable criteria for proceeding with the KSK roll took place on</a:t>
            </a:r>
            <a:br>
              <a:rPr lang="en-US" dirty="0"/>
            </a:br>
            <a:r>
              <a:rPr lang="en-US" i="1" dirty="0" err="1"/>
              <a:t>ksk-rollover@icann.org</a:t>
            </a:r>
            <a:endParaRPr lang="en-US" i="1" dirty="0"/>
          </a:p>
          <a:p>
            <a:r>
              <a:rPr lang="en-US" dirty="0"/>
              <a:t>Results of discussion:</a:t>
            </a:r>
          </a:p>
          <a:p>
            <a:pPr lvl="1"/>
            <a:r>
              <a:rPr lang="en-US" dirty="0"/>
              <a:t>Agreement there is no way to accurately measure the number of users who would be affected by rolling the root KSK</a:t>
            </a:r>
          </a:p>
          <a:p>
            <a:pPr lvl="1"/>
            <a:r>
              <a:rPr lang="en-US" dirty="0"/>
              <a:t>But a belief better measurements may become available for future KSK rollovers</a:t>
            </a:r>
          </a:p>
          <a:p>
            <a:pPr lvl="1"/>
            <a:r>
              <a:rPr lang="en-US" dirty="0"/>
              <a:t>Consensus was that the ICANN org should proceed with rolling the root zone KSK in a timely fashion</a:t>
            </a:r>
          </a:p>
          <a:p>
            <a:pPr lvl="1"/>
            <a:r>
              <a:rPr lang="en-US" dirty="0"/>
              <a:t>And continue outreach to ensure rollover news reaches as wide an audience as possible</a:t>
            </a:r>
          </a:p>
        </p:txBody>
      </p:sp>
    </p:spTree>
    <p:extLst>
      <p:ext uri="{BB962C8B-B14F-4D97-AF65-F5344CB8AC3E}">
        <p14:creationId xmlns:p14="http://schemas.microsoft.com/office/powerpoint/2010/main" val="113306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D2B9-C2D2-5C47-94D9-D87BB106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February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DE30-B046-C34C-81D3-7300FE04DD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ICANN org published a </a:t>
            </a:r>
            <a:r>
              <a:rPr lang="en-US" i="1" dirty="0"/>
              <a:t>draft</a:t>
            </a:r>
            <a:r>
              <a:rPr lang="en-US" dirty="0"/>
              <a:t> plan to proceed with the KSK rollover:</a:t>
            </a:r>
          </a:p>
          <a:p>
            <a:pPr lvl="1"/>
            <a:r>
              <a:rPr lang="en-US" dirty="0"/>
              <a:t>Roll the root zone KSK on </a:t>
            </a:r>
            <a:r>
              <a:rPr lang="en-US" b="1" dirty="0"/>
              <a:t>11 October 2018</a:t>
            </a:r>
          </a:p>
          <a:p>
            <a:pPr lvl="2"/>
            <a:r>
              <a:rPr lang="en-US" dirty="0"/>
              <a:t>No specific measureable criteria emerged during community discussion</a:t>
            </a:r>
          </a:p>
          <a:p>
            <a:pPr lvl="1"/>
            <a:r>
              <a:rPr lang="en-US" dirty="0"/>
              <a:t>Continue extensive outreach</a:t>
            </a:r>
          </a:p>
          <a:p>
            <a:pPr lvl="2"/>
            <a:r>
              <a:rPr lang="en-US" dirty="0"/>
              <a:t>We will keep publicizing the root KSK roll</a:t>
            </a:r>
          </a:p>
          <a:p>
            <a:pPr lvl="1"/>
            <a:r>
              <a:rPr lang="en-US" dirty="0"/>
              <a:t>Publish more observations for trust anchor report data</a:t>
            </a:r>
          </a:p>
          <a:p>
            <a:pPr lvl="2"/>
            <a:r>
              <a:rPr lang="en-US" dirty="0"/>
              <a:t>Now publishing monthly snapshots of the RFC 8145 trust anchor report data received from most of the root servers</a:t>
            </a:r>
          </a:p>
          <a:p>
            <a:r>
              <a:rPr lang="en-US" dirty="0"/>
              <a:t>Public comment period on the draft plan currently open</a:t>
            </a:r>
          </a:p>
          <a:p>
            <a:pPr lvl="1"/>
            <a:r>
              <a:rPr lang="en-US" dirty="0"/>
              <a:t>Closes 2 April 2018</a:t>
            </a:r>
          </a:p>
          <a:p>
            <a:pPr lvl="1"/>
            <a:r>
              <a:rPr lang="en-US" sz="1400" dirty="0">
                <a:hlinkClick r:id="rId2"/>
              </a:rPr>
              <a:t>https://www.icann.org/public-comments/ksk-rollover-restart-2018-02-01-en</a:t>
            </a:r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4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KSK Rollover Proposed Schedule </a:t>
            </a:r>
            <a:r>
              <a:rPr lang="en-US" i="1" dirty="0"/>
              <a:t>(draft)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15463894"/>
              </p:ext>
            </p:extLst>
          </p:nvPr>
        </p:nvGraphicFramePr>
        <p:xfrm>
          <a:off x="1455820" y="1088254"/>
          <a:ext cx="5930207" cy="29127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7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  <a:endParaRPr lang="en-US" sz="1100" b="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Action</a:t>
                      </a:r>
                      <a:endParaRPr lang="en-US" sz="1100" b="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19541921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/>
                        <a:t>1 February 2018</a:t>
                      </a:r>
                      <a:endParaRPr lang="en-US" sz="1100" b="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Draft plan published, public comment opened</a:t>
                      </a:r>
                      <a:endParaRPr lang="en-US" sz="1100" b="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/>
                        <a:t>10-15 March (ICANN61)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Hold session for community feedback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/>
                        <a:t>2 April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Comment period ends; revise plan, as necessary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/>
                        <a:t>Mid April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Publish staff report on public comment and revised plan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1100" dirty="0"/>
                        <a:t>10 May (Board workshop)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Request Board resolution to ask SSAC to review and comment on the plan by 1 August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/>
                        <a:t>24-28 June (ICANN62)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Hold another session for community feedback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/>
                        <a:t>1 August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Receive SSAC feedback; revise plan, as necessary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1100"/>
                        <a:t>Mid August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Publish final plan,</a:t>
                      </a:r>
                      <a:r>
                        <a:rPr lang="en-US" sz="1100" baseline="0" dirty="0"/>
                        <a:t> with message that roll is contingent on Board resolution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1100" dirty="0"/>
                        <a:t>14 September (Board workshop)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Request Board resolution directing ICANN org to roll the root KSK on 11 October 2018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/>
                        <a:t>11 October 2018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Rescheduled date for root KSK roll</a:t>
                      </a:r>
                      <a:endParaRPr lang="en-US" sz="1100" i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48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DC33-9A29-874A-BFCF-ED1B79F7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RFC8145 Trust Anchor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72EB-B22C-A14E-961F-7E0C5E9A0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ICANN OCTO has access to RFC8145 data from 11 root servers</a:t>
            </a:r>
          </a:p>
          <a:p>
            <a:pPr lvl="1"/>
            <a:r>
              <a:rPr lang="en-US" dirty="0"/>
              <a:t>A, B, C, D, E, F, I, J, K, L, M</a:t>
            </a:r>
          </a:p>
          <a:p>
            <a:r>
              <a:rPr lang="en-US" dirty="0"/>
              <a:t>Initial analysis (late 2017) used </a:t>
            </a:r>
            <a:r>
              <a:rPr lang="en-US" dirty="0" err="1"/>
              <a:t>pcap</a:t>
            </a:r>
            <a:r>
              <a:rPr lang="en-US" dirty="0"/>
              <a:t> data from B, D, F</a:t>
            </a:r>
          </a:p>
          <a:p>
            <a:r>
              <a:rPr lang="en-US" dirty="0"/>
              <a:t>Now using stats collected by Duane </a:t>
            </a:r>
            <a:r>
              <a:rPr lang="en-US" dirty="0" err="1"/>
              <a:t>Wessels’s</a:t>
            </a:r>
            <a:r>
              <a:rPr lang="en-US" dirty="0"/>
              <a:t> excellent </a:t>
            </a:r>
            <a:r>
              <a:rPr lang="en-US" i="1" dirty="0" err="1"/>
              <a:t>rzkeychange</a:t>
            </a:r>
            <a:r>
              <a:rPr lang="en-US" dirty="0"/>
              <a:t> plug-in for </a:t>
            </a:r>
            <a:r>
              <a:rPr lang="en-US" i="1" dirty="0" err="1"/>
              <a:t>dnscap</a:t>
            </a:r>
            <a:endParaRPr lang="en-US" i="1" dirty="0"/>
          </a:p>
          <a:p>
            <a:r>
              <a:rPr lang="en-US" dirty="0"/>
              <a:t>Plug-in reports every 60 seconds via DNS query</a:t>
            </a:r>
          </a:p>
          <a:p>
            <a:pPr lvl="1"/>
            <a:r>
              <a:rPr lang="en-US" dirty="0"/>
              <a:t>Timestamp, resolver source IP, configured trust anchors and node ID encoded in QNAME</a:t>
            </a:r>
          </a:p>
          <a:p>
            <a:pPr lvl="1"/>
            <a:r>
              <a:rPr lang="en-US" dirty="0"/>
              <a:t>Destination is a zone operated by ICANN OCTO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EDE33-88D3-E545-924A-ED7B6CBEA823}"/>
              </a:ext>
            </a:extLst>
          </p:cNvPr>
          <p:cNvSpPr txBox="1"/>
          <p:nvPr/>
        </p:nvSpPr>
        <p:spPr>
          <a:xfrm>
            <a:off x="1198734" y="3516073"/>
            <a:ext cx="6981078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1520174596.109-169-54-6.1._ta-4a5c-4f66.meb01.l-root.[ZONE-NAME]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1520174596.109-169-54-7.1._ta-4a5c-4f66.meb01.l-root.[ZONE-NAME]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1520174596.116-206-41-6.1._ta-4a5c.meb01.l-root.[ZONE-NAME]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1520174596.49-213-19-144.1._ta-4a5c-4f66.meb01.l-root.[ZONE-NAME]</a:t>
            </a:r>
          </a:p>
        </p:txBody>
      </p:sp>
    </p:spTree>
    <p:extLst>
      <p:ext uri="{BB962C8B-B14F-4D97-AF65-F5344CB8AC3E}">
        <p14:creationId xmlns:p14="http://schemas.microsoft.com/office/powerpoint/2010/main" val="156213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1F2C32-ACB7-A347-A270-8500ECEF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RFC8145 Data For All Root Servers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A8EB42-5078-E343-B647-C23AC5B6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4" y="574253"/>
            <a:ext cx="7165496" cy="40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3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ACDE-B538-5F40-9707-9A98DCDF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Jump in January?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69D2-4830-5A4D-8AD3-362F26B007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Best hypothesis: Unbound 1.6.8 released on 19 January 2018</a:t>
            </a:r>
          </a:p>
          <a:p>
            <a:pPr lvl="1"/>
            <a:r>
              <a:rPr lang="en-US" i="1" dirty="0"/>
              <a:t>“Fix for CVE-2017-15105: vulnerability in the processing of wildcard synthesized NSEC records”</a:t>
            </a:r>
          </a:p>
          <a:p>
            <a:r>
              <a:rPr lang="en-US" dirty="0"/>
              <a:t>Patch related to security, so perhaps strong motivation to upgrade?</a:t>
            </a:r>
          </a:p>
          <a:p>
            <a:r>
              <a:rPr lang="en-US" dirty="0"/>
              <a:t>But why no drop-off in KSK-2010 after 30 days?</a:t>
            </a:r>
          </a:p>
          <a:p>
            <a:pPr lvl="1"/>
            <a:r>
              <a:rPr lang="en-US" dirty="0"/>
              <a:t>RFC5011 support should update trust anchor store after ~30 days </a:t>
            </a:r>
          </a:p>
          <a:p>
            <a:pPr lvl="1"/>
            <a:r>
              <a:rPr lang="en-US" dirty="0"/>
              <a:t>Hypothesis: upgrade in place means </a:t>
            </a:r>
            <a:r>
              <a:rPr lang="en-US" i="1" dirty="0"/>
              <a:t>unbound-anchor</a:t>
            </a:r>
            <a:r>
              <a:rPr lang="en-US" dirty="0"/>
              <a:t> not run again, so configuration might still have only KSK-2010</a:t>
            </a:r>
          </a:p>
          <a:p>
            <a:r>
              <a:rPr lang="en-US" dirty="0"/>
              <a:t>Maybe many of these are ephemeral VMs or containers?</a:t>
            </a:r>
          </a:p>
          <a:p>
            <a:pPr lvl="1"/>
            <a:r>
              <a:rPr lang="en-US" dirty="0"/>
              <a:t>They never run long enough for RFC5011 add hold-down timer to complete</a:t>
            </a:r>
          </a:p>
        </p:txBody>
      </p:sp>
    </p:spTree>
    <p:extLst>
      <p:ext uri="{BB962C8B-B14F-4D97-AF65-F5344CB8AC3E}">
        <p14:creationId xmlns:p14="http://schemas.microsoft.com/office/powerpoint/2010/main" val="2632435807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11312</TotalTime>
  <Words>1199</Words>
  <Application>Microsoft Macintosh PowerPoint</Application>
  <PresentationFormat>On-screen Show (16:9)</PresentationFormat>
  <Paragraphs>258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Segoe UI</vt:lpstr>
      <vt:lpstr>Wingdings</vt:lpstr>
      <vt:lpstr>ICANNPPT_Arial_4x3_June 2017_potx</vt:lpstr>
      <vt:lpstr>Root KSK Rollover Update (or, We're really doing it this time)</vt:lpstr>
      <vt:lpstr>September 2017</vt:lpstr>
      <vt:lpstr>October–December 2017</vt:lpstr>
      <vt:lpstr>December 2017–January 2018</vt:lpstr>
      <vt:lpstr>1 February 2018</vt:lpstr>
      <vt:lpstr>Root KSK Rollover Proposed Schedule (draft)</vt:lpstr>
      <vt:lpstr>RFC8145 Trust Anchor Reports</vt:lpstr>
      <vt:lpstr>RFC8145 Data For All Root Servers</vt:lpstr>
      <vt:lpstr>Why the Jump in January?</vt:lpstr>
      <vt:lpstr>RFC8145 Data For Individual Root Servers</vt:lpstr>
      <vt:lpstr>Unique IPs Added Per Day</vt:lpstr>
      <vt:lpstr>Cumulative Unique IPs Over Time</vt:lpstr>
      <vt:lpstr>Unique /24s Added Per Day</vt:lpstr>
      <vt:lpstr>Cumulative Unique /24s Over Time</vt:lpstr>
      <vt:lpstr>That’s a Lot of Addresses</vt:lpstr>
      <vt:lpstr>RFC8145 Graphs Now Published</vt:lpstr>
      <vt:lpstr>Top 30 ASNs Sending RFC8145 Data</vt:lpstr>
      <vt:lpstr>Community Assistance</vt:lpstr>
      <vt:lpstr>Next Steps</vt:lpstr>
      <vt:lpstr>How You Can Help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KSK Rollover Update</dc:title>
  <dc:creator>Matt Larson</dc:creator>
  <cp:lastModifiedBy>Matt Larson</cp:lastModifiedBy>
  <cp:revision>60</cp:revision>
  <cp:lastPrinted>2017-01-26T19:29:02Z</cp:lastPrinted>
  <dcterms:created xsi:type="dcterms:W3CDTF">2018-02-26T21:04:16Z</dcterms:created>
  <dcterms:modified xsi:type="dcterms:W3CDTF">2018-03-06T17:40:02Z</dcterms:modified>
</cp:coreProperties>
</file>