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cd9be26c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cd9be26c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cd375b5b0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cd375b5b0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cd375b5b0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cd375b5b0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cd375b5b0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cd375b5b0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cd9be26cf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cd9be26cf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cd9be26cf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3cd9be26cf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Esta prueba es truculenta, pues envia 4 opciones, y cuenta individualmente si las pruebas vuelven. Una respuesta OK no basta en este caso, todas deberian retornar “nsid”, “subnet”, “expire” y “cookie+badcookie” porque la cookie enviada parece que estuviera incorrecta!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cd9be26cf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3cd9be26cf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43b0cc39c0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43b0cc39c0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43b0cc39c0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43b0cc39c0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ce76c9908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3ce76c9908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3cd9be26cf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3cd9be26cf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cd9be26cf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cd9be26cf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3ce76c9908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3ce76c9908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cd9be26cf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cd9be26cf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d4f5da5af_1_18:notes"/>
          <p:cNvSpPr txBox="1"/>
          <p:nvPr>
            <p:ph idx="1" type="body"/>
          </p:nvPr>
        </p:nvSpPr>
        <p:spPr>
          <a:xfrm>
            <a:off x="685787" y="4343386"/>
            <a:ext cx="5486382" cy="4114795"/>
          </a:xfrm>
          <a:prstGeom prst="rect">
            <a:avLst/>
          </a:prstGeom>
        </p:spPr>
        <p:txBody>
          <a:bodyPr anchorCtr="0" anchor="t" bIns="81475" lIns="81475" spcFirstLastPara="1" rIns="81475" wrap="square" tIns="81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g3d4f5da5af_1_18:notes"/>
          <p:cNvSpPr/>
          <p:nvPr>
            <p:ph idx="2" type="sldImg"/>
          </p:nvPr>
        </p:nvSpPr>
        <p:spPr>
          <a:xfrm>
            <a:off x="381504" y="685795"/>
            <a:ext cx="6095654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cd9be26cf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cd9be26cf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cd9be26cf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cd9be26cf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cd375b5b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cd375b5b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cd375b5b0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cd375b5b0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cd375b5b0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cd375b5b0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_AND_BODY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172" y="205014"/>
            <a:ext cx="8228700" cy="85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52" name="Google Shape;52;p13"/>
          <p:cNvSpPr txBox="1"/>
          <p:nvPr>
            <p:ph idx="1" type="subTitle"/>
          </p:nvPr>
        </p:nvSpPr>
        <p:spPr>
          <a:xfrm>
            <a:off x="457172" y="1203631"/>
            <a:ext cx="8228700" cy="298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lvl="1" marR="0" rtl="0" algn="l">
              <a:spcBef>
                <a:spcPts val="160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lvl="2" marR="0" rtl="0" algn="l">
              <a:spcBef>
                <a:spcPts val="160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lvl="3" marR="0" rtl="0" algn="l">
              <a:spcBef>
                <a:spcPts val="160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lvl="4" marR="0" rtl="0" algn="l">
              <a:spcBef>
                <a:spcPts val="160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lvl="5" marR="0" rtl="0" algn="l">
              <a:spcBef>
                <a:spcPts val="160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lvl="6" marR="0" rtl="0" algn="l">
              <a:spcBef>
                <a:spcPts val="160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lvl="7" marR="0" rtl="0" algn="l">
              <a:spcBef>
                <a:spcPts val="160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lvl="8" marR="0" rtl="0" algn="l">
              <a:spcBef>
                <a:spcPts val="1600"/>
              </a:spcBef>
              <a:spcAft>
                <a:spcPts val="160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1300">
                <a:solidFill>
                  <a:schemeClr val="dk2"/>
                </a:solidFill>
              </a:defRPr>
            </a:lvl1pPr>
            <a:lvl2pPr lvl="1" rtl="0">
              <a:buNone/>
              <a:defRPr sz="1300">
                <a:solidFill>
                  <a:schemeClr val="dk2"/>
                </a:solidFill>
              </a:defRPr>
            </a:lvl2pPr>
            <a:lvl3pPr lvl="2" rtl="0">
              <a:buNone/>
              <a:defRPr sz="1300">
                <a:solidFill>
                  <a:schemeClr val="dk2"/>
                </a:solidFill>
              </a:defRPr>
            </a:lvl3pPr>
            <a:lvl4pPr lvl="3" rtl="0">
              <a:buNone/>
              <a:defRPr sz="1300">
                <a:solidFill>
                  <a:schemeClr val="dk2"/>
                </a:solidFill>
              </a:defRPr>
            </a:lvl4pPr>
            <a:lvl5pPr lvl="4" rtl="0">
              <a:buNone/>
              <a:defRPr sz="1300">
                <a:solidFill>
                  <a:schemeClr val="dk2"/>
                </a:solidFill>
              </a:defRPr>
            </a:lvl5pPr>
            <a:lvl6pPr lvl="5" rtl="0">
              <a:buNone/>
              <a:defRPr sz="1300">
                <a:solidFill>
                  <a:schemeClr val="dk2"/>
                </a:solidFill>
              </a:defRPr>
            </a:lvl6pPr>
            <a:lvl7pPr lvl="6" rtl="0">
              <a:buNone/>
              <a:defRPr sz="1300">
                <a:solidFill>
                  <a:schemeClr val="dk2"/>
                </a:solidFill>
              </a:defRPr>
            </a:lvl7pPr>
            <a:lvl8pPr lvl="7" rtl="0">
              <a:buNone/>
              <a:defRPr sz="1300">
                <a:solidFill>
                  <a:schemeClr val="dk2"/>
                </a:solidFill>
              </a:defRPr>
            </a:lvl8pPr>
            <a:lvl9pPr lvl="8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457172" y="205014"/>
            <a:ext cx="8228700" cy="85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457172" y="1203631"/>
            <a:ext cx="8228700" cy="29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160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160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160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160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160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160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160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1600"/>
              </a:spcBef>
              <a:spcAft>
                <a:spcPts val="160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1300">
                <a:solidFill>
                  <a:schemeClr val="dk2"/>
                </a:solidFill>
              </a:defRPr>
            </a:lvl1pPr>
            <a:lvl2pPr lvl="1" rtl="0">
              <a:buNone/>
              <a:defRPr sz="1300">
                <a:solidFill>
                  <a:schemeClr val="dk2"/>
                </a:solidFill>
              </a:defRPr>
            </a:lvl2pPr>
            <a:lvl3pPr lvl="2" rtl="0">
              <a:buNone/>
              <a:defRPr sz="1300">
                <a:solidFill>
                  <a:schemeClr val="dk2"/>
                </a:solidFill>
              </a:defRPr>
            </a:lvl3pPr>
            <a:lvl4pPr lvl="3" rtl="0">
              <a:buNone/>
              <a:defRPr sz="1300">
                <a:solidFill>
                  <a:schemeClr val="dk2"/>
                </a:solidFill>
              </a:defRPr>
            </a:lvl4pPr>
            <a:lvl5pPr lvl="4" rtl="0">
              <a:buNone/>
              <a:defRPr sz="1300">
                <a:solidFill>
                  <a:schemeClr val="dk2"/>
                </a:solidFill>
              </a:defRPr>
            </a:lvl5pPr>
            <a:lvl6pPr lvl="5" rtl="0">
              <a:buNone/>
              <a:defRPr sz="1300">
                <a:solidFill>
                  <a:schemeClr val="dk2"/>
                </a:solidFill>
              </a:defRPr>
            </a:lvl6pPr>
            <a:lvl7pPr lvl="6" rtl="0">
              <a:buNone/>
              <a:defRPr sz="1300">
                <a:solidFill>
                  <a:schemeClr val="dk2"/>
                </a:solidFill>
              </a:defRPr>
            </a:lvl7pPr>
            <a:lvl8pPr lvl="7" rtl="0">
              <a:buNone/>
              <a:defRPr sz="1300">
                <a:solidFill>
                  <a:schemeClr val="dk2"/>
                </a:solidFill>
              </a:defRPr>
            </a:lvl8pPr>
            <a:lvl9pPr lvl="8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dnsflagday.net" TargetMode="External"/><Relationship Id="rId4" Type="http://schemas.openxmlformats.org/officeDocument/2006/relationships/hyperlink" Target="mailto:hsalgado@nic.cl" TargetMode="External"/><Relationship Id="rId5" Type="http://schemas.openxmlformats.org/officeDocument/2006/relationships/hyperlink" Target="mailto:sebastian@internetnz.net.nz" TargetMode="External"/><Relationship Id="rId6" Type="http://schemas.openxmlformats.org/officeDocument/2006/relationships/image" Target="../media/image8.png"/><Relationship Id="rId7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gitlab.isc.org/isc-projects/DNS-Compliance-Testing" TargetMode="External"/><Relationship Id="rId4" Type="http://schemas.openxmlformats.org/officeDocument/2006/relationships/hyperlink" Target="https://gitlab.labs.nic.cz/knot/edns-zone-scanner/tree/master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ctrTitle"/>
          </p:nvPr>
        </p:nvSpPr>
        <p:spPr>
          <a:xfrm>
            <a:off x="311700" y="744575"/>
            <a:ext cx="8520600" cy="13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s" sz="3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“DNS Flag day”</a:t>
            </a:r>
            <a:endParaRPr/>
          </a:p>
        </p:txBody>
      </p:sp>
      <p:sp>
        <p:nvSpPr>
          <p:cNvPr id="63" name="Google Shape;63;p15"/>
          <p:cNvSpPr txBox="1"/>
          <p:nvPr>
            <p:ph idx="1" type="subTitle"/>
          </p:nvPr>
        </p:nvSpPr>
        <p:spPr>
          <a:xfrm>
            <a:off x="311700" y="2120975"/>
            <a:ext cx="8520600" cy="205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solidFill>
                  <a:srgbClr val="000000"/>
                </a:solidFill>
              </a:rPr>
              <a:t>A tale of five ccTLDs 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Hugo Salgado, .CL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Sebastián Castro, .NZ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s" sz="1800"/>
              <a:t>DNS-OARC 29, Amsterdam</a:t>
            </a:r>
            <a:endParaRPr i="1" sz="1800"/>
          </a:p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/>
              <a:t>‹#›</a:t>
            </a:fld>
            <a:endParaRPr sz="1000"/>
          </a:p>
        </p:txBody>
      </p:sp>
      <p:pic>
        <p:nvPicPr>
          <p:cNvPr id="65" name="Google Shape;6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1750" y="4269450"/>
            <a:ext cx="1593125" cy="50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14233" y="4269450"/>
            <a:ext cx="2187141" cy="50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DNS test results</a:t>
            </a:r>
            <a:endParaRPr/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311700" y="1152475"/>
            <a:ext cx="2697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400"/>
              <a:t>dig +noedns +noad +norec SOA &lt;ZONE&gt;</a:t>
            </a:r>
            <a:endParaRPr b="1" sz="1400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s" sz="1400"/>
              <a:t>ok</a:t>
            </a:r>
            <a:r>
              <a:rPr lang="es" sz="1400"/>
              <a:t>: We got a good answer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" sz="1400"/>
              <a:t>nosoa: Response didn’t have SOA record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" sz="1400"/>
              <a:t>noaa: no AA bit in response</a:t>
            </a:r>
            <a:endParaRPr sz="1400"/>
          </a:p>
        </p:txBody>
      </p:sp>
      <p:sp>
        <p:nvSpPr>
          <p:cNvPr id="131" name="Google Shape;131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pic>
        <p:nvPicPr>
          <p:cNvPr id="132" name="Google Shape;13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9013" y="1017725"/>
            <a:ext cx="5823288" cy="355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DNS vs EDNS</a:t>
            </a:r>
            <a:endParaRPr/>
          </a:p>
        </p:txBody>
      </p:sp>
      <p:sp>
        <p:nvSpPr>
          <p:cNvPr id="138" name="Google Shape;138;p25"/>
          <p:cNvSpPr txBox="1"/>
          <p:nvPr>
            <p:ph idx="1" type="body"/>
          </p:nvPr>
        </p:nvSpPr>
        <p:spPr>
          <a:xfrm>
            <a:off x="311700" y="1152475"/>
            <a:ext cx="2380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DNS: </a:t>
            </a:r>
            <a:r>
              <a:rPr lang="es"/>
              <a:t>dig</a:t>
            </a:r>
            <a:r>
              <a:rPr lang="es"/>
              <a:t> </a:t>
            </a:r>
            <a:r>
              <a:rPr b="1" lang="es"/>
              <a:t>+noedns</a:t>
            </a:r>
            <a:r>
              <a:rPr lang="es"/>
              <a:t> </a:t>
            </a:r>
            <a:r>
              <a:rPr lang="es"/>
              <a:t>+noad +norec SOA &lt;zone&gt;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EDNS: </a:t>
            </a:r>
            <a:r>
              <a:rPr lang="es"/>
              <a:t>dig</a:t>
            </a:r>
            <a:r>
              <a:rPr lang="es"/>
              <a:t> </a:t>
            </a:r>
            <a:r>
              <a:rPr b="1" lang="es"/>
              <a:t>+edns=0 +nocookie</a:t>
            </a:r>
            <a:r>
              <a:rPr lang="es"/>
              <a:t> </a:t>
            </a:r>
            <a:r>
              <a:rPr lang="es"/>
              <a:t>+noad +norec SOA &lt;zone&gt;</a:t>
            </a:r>
            <a:endParaRPr/>
          </a:p>
        </p:txBody>
      </p:sp>
      <p:sp>
        <p:nvSpPr>
          <p:cNvPr id="139" name="Google Shape;139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/>
              <a:t>‹#›</a:t>
            </a:fld>
            <a:endParaRPr sz="1000"/>
          </a:p>
        </p:txBody>
      </p:sp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9754" y="1017725"/>
            <a:ext cx="5962546" cy="364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EDNS0 vs EDNS1</a:t>
            </a:r>
            <a:endParaRPr/>
          </a:p>
        </p:txBody>
      </p:sp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311700" y="1152475"/>
            <a:ext cx="2259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EDNS0: dig </a:t>
            </a:r>
            <a:r>
              <a:rPr b="1" lang="es"/>
              <a:t>+edns=0</a:t>
            </a:r>
            <a:r>
              <a:rPr lang="es"/>
              <a:t> +nocookie +noad +norec SOA &lt;zone&gt;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EDNS1: dig </a:t>
            </a:r>
            <a:r>
              <a:rPr b="1" lang="es"/>
              <a:t>+edns=1 +noednsneg</a:t>
            </a:r>
            <a:r>
              <a:rPr lang="es"/>
              <a:t> +nocookie +noad +norec SOA &lt;zone&gt;</a:t>
            </a:r>
            <a:endParaRPr/>
          </a:p>
        </p:txBody>
      </p:sp>
      <p:sp>
        <p:nvSpPr>
          <p:cNvPr id="147" name="Google Shape;147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/>
              <a:t>‹#›</a:t>
            </a:fld>
            <a:endParaRPr sz="1000"/>
          </a:p>
        </p:txBody>
      </p:sp>
      <p:pic>
        <p:nvPicPr>
          <p:cNvPr id="148" name="Google Shape;14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60424" y="1017725"/>
            <a:ext cx="6371875" cy="364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EDNS vs DO</a:t>
            </a:r>
            <a:endParaRPr/>
          </a:p>
        </p:txBody>
      </p:sp>
      <p:sp>
        <p:nvSpPr>
          <p:cNvPr id="154" name="Google Shape;154;p27"/>
          <p:cNvSpPr txBox="1"/>
          <p:nvPr>
            <p:ph idx="1" type="body"/>
          </p:nvPr>
        </p:nvSpPr>
        <p:spPr>
          <a:xfrm>
            <a:off x="311700" y="1152475"/>
            <a:ext cx="2151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EDNS: dig +edns=0 +nocookie +noad +norec SOA &lt;zone&gt;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DO: dig +edns=0 +nocookie +noad +norec </a:t>
            </a:r>
            <a:r>
              <a:rPr b="1" lang="es"/>
              <a:t>+dnssec</a:t>
            </a:r>
            <a:r>
              <a:rPr lang="es"/>
              <a:t> SOA &lt;zone&gt;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/>
              <a:t>‹#›</a:t>
            </a:fld>
            <a:endParaRPr sz="1000"/>
          </a:p>
        </p:txBody>
      </p:sp>
      <p:pic>
        <p:nvPicPr>
          <p:cNvPr id="156" name="Google Shape;15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5282" y="1017725"/>
            <a:ext cx="6117018" cy="364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EDNS vs OPTLIST</a:t>
            </a:r>
            <a:endParaRPr/>
          </a:p>
        </p:txBody>
      </p:sp>
      <p:sp>
        <p:nvSpPr>
          <p:cNvPr id="162" name="Google Shape;162;p28"/>
          <p:cNvSpPr txBox="1"/>
          <p:nvPr>
            <p:ph idx="1" type="body"/>
          </p:nvPr>
        </p:nvSpPr>
        <p:spPr>
          <a:xfrm>
            <a:off x="311700" y="1152475"/>
            <a:ext cx="2478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EDNS: dig +edns=0 +nocookie +noad +norec SOA &lt;zone&gt;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OPTLIST: </a:t>
            </a:r>
            <a:r>
              <a:rPr lang="es"/>
              <a:t>dig +edns=0 +noad +norec </a:t>
            </a:r>
            <a:r>
              <a:rPr b="1" lang="es"/>
              <a:t>+nsid +subnet=0.0.0.0/0 +expire +cookie=0102030405060708</a:t>
            </a:r>
            <a:r>
              <a:rPr lang="es"/>
              <a:t> SOA &lt;zone&gt;</a:t>
            </a:r>
            <a:endParaRPr/>
          </a:p>
        </p:txBody>
      </p:sp>
      <p:sp>
        <p:nvSpPr>
          <p:cNvPr id="163" name="Google Shape;163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/>
              <a:t>‹#›</a:t>
            </a:fld>
            <a:endParaRPr sz="1000"/>
          </a:p>
        </p:txBody>
      </p:sp>
      <p:pic>
        <p:nvPicPr>
          <p:cNvPr id="164" name="Google Shape;16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8330" y="1152475"/>
            <a:ext cx="5823970" cy="351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IPv4 vs IPv6</a:t>
            </a:r>
            <a:endParaRPr/>
          </a:p>
        </p:txBody>
      </p:sp>
      <p:sp>
        <p:nvSpPr>
          <p:cNvPr id="170" name="Google Shape;170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Is the behaviour of a given nameserver different depending on which address family was queried? Are they differences between IPv4 and IPv6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We can explore the tests that passed against the family of the address.</a:t>
            </a:r>
            <a:endParaRPr/>
          </a:p>
        </p:txBody>
      </p:sp>
      <p:sp>
        <p:nvSpPr>
          <p:cNvPr id="171" name="Google Shape;171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/>
              <a:t>‹#›</a:t>
            </a:fld>
            <a:endParaRPr sz="1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IPv4 vs IPv6</a:t>
            </a:r>
            <a:endParaRPr/>
          </a:p>
        </p:txBody>
      </p:sp>
      <p:sp>
        <p:nvSpPr>
          <p:cNvPr id="177" name="Google Shape;177;p30"/>
          <p:cNvSpPr txBox="1"/>
          <p:nvPr>
            <p:ph idx="1" type="body"/>
          </p:nvPr>
        </p:nvSpPr>
        <p:spPr>
          <a:xfrm>
            <a:off x="311700" y="1152475"/>
            <a:ext cx="2141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DNS and EDNS tests finish more successfully in IPv6 than IPv4!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EDNS1 and OPTLIST complete a lot more in IPv4 than IPv6!</a:t>
            </a:r>
            <a:endParaRPr/>
          </a:p>
        </p:txBody>
      </p:sp>
      <p:sp>
        <p:nvSpPr>
          <p:cNvPr id="178" name="Google Shape;178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/>
              <a:t>‹#›</a:t>
            </a:fld>
            <a:endParaRPr sz="1000"/>
          </a:p>
        </p:txBody>
      </p:sp>
      <p:pic>
        <p:nvPicPr>
          <p:cNvPr id="179" name="Google Shape;17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2675" y="1017725"/>
            <a:ext cx="6379626" cy="3645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How the results change with time?</a:t>
            </a:r>
            <a:endParaRPr/>
          </a:p>
        </p:txBody>
      </p:sp>
      <p:sp>
        <p:nvSpPr>
          <p:cNvPr id="185" name="Google Shape;185;p31"/>
          <p:cNvSpPr txBox="1"/>
          <p:nvPr>
            <p:ph idx="1" type="body"/>
          </p:nvPr>
        </p:nvSpPr>
        <p:spPr>
          <a:xfrm>
            <a:off x="311700" y="1152475"/>
            <a:ext cx="2493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First data point is from May to July depending on the ccTLD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Last data point is from October.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CZ is seeing the improvements of their communication campaign.</a:t>
            </a:r>
            <a:endParaRPr/>
          </a:p>
        </p:txBody>
      </p:sp>
      <p:sp>
        <p:nvSpPr>
          <p:cNvPr id="186" name="Google Shape;186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pic>
        <p:nvPicPr>
          <p:cNvPr id="187" name="Google Shape;187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4625" y="1132275"/>
            <a:ext cx="602767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How can I correct the errors?</a:t>
            </a:r>
            <a:endParaRPr/>
          </a:p>
        </p:txBody>
      </p:sp>
      <p:sp>
        <p:nvSpPr>
          <p:cNvPr id="193" name="Google Shape;193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Use a modern implementation of DNS software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Use software that follows the standards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Fix your firewall rules, </a:t>
            </a:r>
            <a:r>
              <a:rPr lang="es"/>
              <a:t>especially</a:t>
            </a:r>
            <a:r>
              <a:rPr lang="es"/>
              <a:t> around DPI of DNS traffic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Re-test</a:t>
            </a:r>
            <a:endParaRPr/>
          </a:p>
        </p:txBody>
      </p:sp>
      <p:sp>
        <p:nvSpPr>
          <p:cNvPr id="194" name="Google Shape;194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/>
              <a:t>‹#›</a:t>
            </a:fld>
            <a:endParaRPr sz="1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Future work</a:t>
            </a:r>
            <a:endParaRPr/>
          </a:p>
        </p:txBody>
      </p:sp>
      <p:sp>
        <p:nvSpPr>
          <p:cNvPr id="200" name="Google Shape;200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We plan to continue the collection monthly to identify trends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Communication campaign to reduce the number of errors.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We encourage other namespace operators (ccTLDs) to check their domains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Watch the world burn on February 1st 2019</a:t>
            </a:r>
            <a:endParaRPr/>
          </a:p>
        </p:txBody>
      </p:sp>
      <p:sp>
        <p:nvSpPr>
          <p:cNvPr id="201" name="Google Shape;201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/>
              <a:t>‹#›</a:t>
            </a:fld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What is EDNS?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s">
                <a:solidFill>
                  <a:schemeClr val="dk1"/>
                </a:solidFill>
              </a:rPr>
              <a:t>RFC 6891</a:t>
            </a:r>
            <a:endParaRPr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s">
                <a:solidFill>
                  <a:schemeClr val="dk1"/>
                </a:solidFill>
              </a:rPr>
              <a:t>Defines a backward compatible mechanism to signal support for new DNS options</a:t>
            </a:r>
            <a:endParaRPr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s">
                <a:solidFill>
                  <a:schemeClr val="dk1"/>
                </a:solidFill>
              </a:rPr>
              <a:t>Original specification includes support for DNS responses larger than 512 bytes, extended response codes, etc.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4"/>
          <p:cNvSpPr txBox="1"/>
          <p:nvPr>
            <p:ph type="ctrTitle"/>
          </p:nvPr>
        </p:nvSpPr>
        <p:spPr>
          <a:xfrm>
            <a:off x="311700" y="744575"/>
            <a:ext cx="8520600" cy="126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800"/>
              <a:t>Questions</a:t>
            </a:r>
            <a:endParaRPr sz="4800"/>
          </a:p>
        </p:txBody>
      </p:sp>
      <p:sp>
        <p:nvSpPr>
          <p:cNvPr id="207" name="Google Shape;207;p34"/>
          <p:cNvSpPr txBox="1"/>
          <p:nvPr>
            <p:ph idx="1" type="subTitle"/>
          </p:nvPr>
        </p:nvSpPr>
        <p:spPr>
          <a:xfrm>
            <a:off x="311700" y="2177600"/>
            <a:ext cx="8520600" cy="14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u="sng">
                <a:solidFill>
                  <a:schemeClr val="hlink"/>
                </a:solidFill>
                <a:hlinkClick r:id="rId3"/>
              </a:rPr>
              <a:t>https://dnsflagday.net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Hugo Salgado, </a:t>
            </a:r>
            <a:r>
              <a:rPr lang="es" sz="2400" u="sng">
                <a:solidFill>
                  <a:schemeClr val="hlink"/>
                </a:solidFill>
                <a:hlinkClick r:id="rId4"/>
              </a:rPr>
              <a:t>hsalgado@nic.cl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Sebastián Castro, </a:t>
            </a:r>
            <a:r>
              <a:rPr lang="es" sz="2400" u="sng">
                <a:solidFill>
                  <a:schemeClr val="hlink"/>
                </a:solidFill>
                <a:hlinkClick r:id="rId5"/>
              </a:rPr>
              <a:t>sebastian@internetnz.net.nz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08" name="Google Shape;208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pic>
        <p:nvPicPr>
          <p:cNvPr id="209" name="Google Shape;209;p3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21750" y="4269450"/>
            <a:ext cx="1593125" cy="50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99508" y="4269450"/>
            <a:ext cx="2187141" cy="50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How is it used?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Current extensions: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s">
                <a:solidFill>
                  <a:schemeClr val="dk1"/>
                </a:solidFill>
              </a:rPr>
              <a:t>NSID -- RFC 5001, nameserver identification string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s">
                <a:solidFill>
                  <a:schemeClr val="dk1"/>
                </a:solidFill>
              </a:rPr>
              <a:t>DNSSEC -- DO bit, signals supports or interest for DNSSEC-related records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s">
                <a:solidFill>
                  <a:schemeClr val="dk1"/>
                </a:solidFill>
              </a:rPr>
              <a:t>Client-subnet, RFC 7871, signals the network the query comes from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s">
                <a:solidFill>
                  <a:schemeClr val="dk1"/>
                </a:solidFill>
              </a:rPr>
              <a:t>Keep-alive, RFC 7828, variable timeouts for DNS over TCP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s">
                <a:solidFill>
                  <a:schemeClr val="dk1"/>
                </a:solidFill>
              </a:rPr>
              <a:t>Cookies, IETF Draft, lightweight security mechanism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s">
                <a:solidFill>
                  <a:schemeClr val="dk1"/>
                </a:solidFill>
              </a:rPr>
              <a:t>and more to come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Authoritative DNS servers block responses, or don’t answer, or answer with the wrong packet.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	In general, bad implementations of DNS not following the standards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Poorly implemented firewalls on the way, poor firewall rules blocking valid traffic or unaware of the standards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Resolvers have to send a query, wait for a timeout and retry using a different method: TCP or discard EDNS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	Forces delays and thwarts innovation and deployment of new features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8"/>
          <p:cNvSpPr txBox="1"/>
          <p:nvPr/>
        </p:nvSpPr>
        <p:spPr>
          <a:xfrm>
            <a:off x="457172" y="205014"/>
            <a:ext cx="8228763" cy="85875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So, what’s the problem?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What’s DNS Flag day?</a:t>
            </a:r>
            <a:endParaRPr b="1" sz="2000"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DNS implementations decided to remove workarounds in a coordinated way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	BIND, Unbound, PowerDNS and Knot will release new versions with the workarounds removed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Feel the pain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	If you run inadequate software, your domains will break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5" name="Google Shape;95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How many domains could be affected?</a:t>
            </a:r>
            <a:endParaRPr b="1" sz="1800"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Coordinated effort to measure impact in .CL, .CZ, .SE, .NU and .NZ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	Many thanks to Petr Špaček from CZ.NIC for the Compliance Scanner, the .CZ, .SE and .NU data and the feedback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s">
                <a:solidFill>
                  <a:schemeClr val="dk1"/>
                </a:solidFill>
              </a:rPr>
              <a:t>Comparison against existing measures from ISC around root servers and TLDs nameservers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02" name="Google Shape;102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/>
              <a:t>‹#›</a:t>
            </a:fld>
            <a:endParaRPr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Measurement methodology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“DNS Compliance Testing” tool written by ISC </a:t>
            </a:r>
            <a:r>
              <a:rPr lang="es" u="sng">
                <a:solidFill>
                  <a:schemeClr val="hlink"/>
                </a:solidFill>
                <a:hlinkClick r:id="rId3"/>
              </a:rPr>
              <a:t>https://gitlab.isc.org/isc-projects/DNS-Compliance-Testing</a:t>
            </a:r>
            <a:endParaRPr>
              <a:solidFill>
                <a:srgbClr val="2A3990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s"/>
              <a:t>Only check for EDNS compliance at this stage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“EDNS Compliance scanner for DNS zones” from CZ.NIC: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s" u="sng">
                <a:solidFill>
                  <a:schemeClr val="hlink"/>
                </a:solidFill>
                <a:hlinkClick r:id="rId4"/>
              </a:rPr>
              <a:t>https://gitlab.labs.nic.cz/knot/edns-zone-scanner/tree/master</a:t>
            </a:r>
            <a:r>
              <a:rPr lang="es"/>
              <a:t>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s"/>
              <a:t>Uniquely test all addresses of a nameserver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s"/>
              <a:t>Preprocess a TLD zone and generate the minimal set of nameserver tests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s"/>
              <a:t>Test multiple times to discard transient errors</a:t>
            </a:r>
            <a:endParaRPr/>
          </a:p>
        </p:txBody>
      </p:sp>
      <p:sp>
        <p:nvSpPr>
          <p:cNvPr id="109" name="Google Shape;109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/>
              <a:t>‹#›</a:t>
            </a:fld>
            <a:endParaRPr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Test hierarchy</a:t>
            </a:r>
            <a:endParaRPr/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311700" y="1152475"/>
            <a:ext cx="2607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Different values and flags are added to the query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There are dependencies, increasing the complexity of the test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s" sz="1400"/>
              <a:t>edns1opt requires edns1 and endsopt=100 to pass</a:t>
            </a:r>
            <a:endParaRPr sz="1400"/>
          </a:p>
        </p:txBody>
      </p:sp>
      <p:sp>
        <p:nvSpPr>
          <p:cNvPr id="116" name="Google Shape;116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/>
              <a:t>‹#›</a:t>
            </a:fld>
            <a:endParaRPr sz="1000"/>
          </a:p>
        </p:txBody>
      </p:sp>
      <p:pic>
        <p:nvPicPr>
          <p:cNvPr id="117" name="Google Shape;11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19557" y="1170125"/>
            <a:ext cx="6072044" cy="3336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General statistics</a:t>
            </a:r>
            <a:endParaRPr/>
          </a:p>
        </p:txBody>
      </p:sp>
      <p:sp>
        <p:nvSpPr>
          <p:cNvPr id="123" name="Google Shape;123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/>
              <a:t>‹#›</a:t>
            </a:fld>
            <a:endParaRPr sz="1000"/>
          </a:p>
        </p:txBody>
      </p:sp>
      <p:pic>
        <p:nvPicPr>
          <p:cNvPr id="124" name="Google Shape;12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4600" y="1152475"/>
            <a:ext cx="6954812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