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540" r:id="rId2"/>
    <p:sldId id="593" r:id="rId3"/>
    <p:sldId id="594" r:id="rId4"/>
    <p:sldId id="595" r:id="rId5"/>
    <p:sldId id="596" r:id="rId6"/>
    <p:sldId id="597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owell" initials="MH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EDEDE"/>
    <a:srgbClr val="002B49"/>
    <a:srgbClr val="9C240F"/>
    <a:srgbClr val="CB460F"/>
    <a:srgbClr val="FA5B36"/>
    <a:srgbClr val="0E4B91"/>
    <a:srgbClr val="18548A"/>
    <a:srgbClr val="15538C"/>
    <a:srgbClr val="0B2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55" autoAdjust="0"/>
    <p:restoredTop sz="94368" autoAdjust="0"/>
  </p:normalViewPr>
  <p:slideViewPr>
    <p:cSldViewPr snapToGrid="0" snapToObjects="1">
      <p:cViewPr varScale="1">
        <p:scale>
          <a:sx n="119" d="100"/>
          <a:sy n="119" d="100"/>
        </p:scale>
        <p:origin x="1576" y="192"/>
      </p:cViewPr>
      <p:guideLst>
        <p:guide orient="horz" pos="14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F13CC-A6A6-524A-A0F8-DAB9B298E3B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ED518-EFD6-E34B-989E-6B6564A75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00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614CD-FA73-DF49-AA13-A5EF746D725A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2FF9-4628-B146-9948-95257A430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99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://www.facebook.com/icannorg" TargetMode="External"/><Relationship Id="rId17" Type="http://schemas.openxmlformats.org/officeDocument/2006/relationships/hyperlink" Target="http://www.youtube.com/icannnews" TargetMode="External"/><Relationship Id="rId2" Type="http://schemas.openxmlformats.org/officeDocument/2006/relationships/image" Target="../media/image19.emf"/><Relationship Id="rId16" Type="http://schemas.openxmlformats.org/officeDocument/2006/relationships/image" Target="../media/image24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5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twitter.com/icann" TargetMode="External"/><Relationship Id="rId1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09600" y="1470212"/>
            <a:ext cx="7907338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Place text here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72130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sp>
        <p:nvSpPr>
          <p:cNvPr id="34" name="Oval 3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2422" y="749729"/>
            <a:ext cx="9144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37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sp>
        <p:nvSpPr>
          <p:cNvPr id="34" name="Oval 3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97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" y="608083"/>
            <a:ext cx="9141417" cy="57191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07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824754"/>
            <a:ext cx="7932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208308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833718"/>
            <a:ext cx="7932000" cy="1759349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194869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788894"/>
            <a:ext cx="7932000" cy="180417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347577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797860"/>
            <a:ext cx="7932000" cy="179520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343341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797860"/>
            <a:ext cx="7932000" cy="179520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158599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 userDrawn="1"/>
        </p:nvCxnSpPr>
        <p:spPr>
          <a:xfrm flipV="1">
            <a:off x="41834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 userDrawn="1"/>
        </p:nvSpPr>
        <p:spPr>
          <a:xfrm rot="16200000">
            <a:off x="418349" y="2673528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479233" y="2673528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938" y="770966"/>
            <a:ext cx="7932000" cy="1822102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0074" y="2765533"/>
            <a:ext cx="7907338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</p:spTree>
    <p:extLst>
      <p:ext uri="{BB962C8B-B14F-4D97-AF65-F5344CB8AC3E}">
        <p14:creationId xmlns:p14="http://schemas.microsoft.com/office/powerpoint/2010/main" val="238446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7"/>
            <a:ext cx="9144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73740" y="3030398"/>
            <a:ext cx="6247234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64637" y="1308847"/>
            <a:ext cx="6256337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</p:spTree>
    <p:extLst>
      <p:ext uri="{BB962C8B-B14F-4D97-AF65-F5344CB8AC3E}">
        <p14:creationId xmlns:p14="http://schemas.microsoft.com/office/powerpoint/2010/main" val="49883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10726" y="0"/>
            <a:ext cx="7744845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0726" y="3562904"/>
            <a:ext cx="8119206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726" y="4252817"/>
            <a:ext cx="8119206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10726" y="4553317"/>
            <a:ext cx="8119206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6999" y="5507609"/>
            <a:ext cx="1189827" cy="949200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0726" y="2854692"/>
            <a:ext cx="8119206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2648024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7"/>
            <a:ext cx="9144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73740" y="3030398"/>
            <a:ext cx="6247234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64637" y="1308847"/>
            <a:ext cx="6256337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</p:spTree>
    <p:extLst>
      <p:ext uri="{BB962C8B-B14F-4D97-AF65-F5344CB8AC3E}">
        <p14:creationId xmlns:p14="http://schemas.microsoft.com/office/powerpoint/2010/main" val="61300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7"/>
            <a:ext cx="9144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73740" y="3030398"/>
            <a:ext cx="6247234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64637" y="1308847"/>
            <a:ext cx="6256337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</p:spTree>
    <p:extLst>
      <p:ext uri="{BB962C8B-B14F-4D97-AF65-F5344CB8AC3E}">
        <p14:creationId xmlns:p14="http://schemas.microsoft.com/office/powerpoint/2010/main" val="387118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7"/>
            <a:ext cx="9144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73740" y="3030398"/>
            <a:ext cx="6247234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64637" y="1308847"/>
            <a:ext cx="6256337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</p:spTree>
    <p:extLst>
      <p:ext uri="{BB962C8B-B14F-4D97-AF65-F5344CB8AC3E}">
        <p14:creationId xmlns:p14="http://schemas.microsoft.com/office/powerpoint/2010/main" val="2623942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933220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666325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988230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382714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152553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150387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3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89108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10724" y="0"/>
            <a:ext cx="7744845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0723" y="3562904"/>
            <a:ext cx="811987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723" y="4252817"/>
            <a:ext cx="8119872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10723" y="4544352"/>
            <a:ext cx="8119872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92" y="5512926"/>
            <a:ext cx="1193800" cy="952500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0723" y="2854692"/>
            <a:ext cx="811987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34251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9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63390" y="113823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63390" y="2949104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70502" y="1189268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170502" y="3000135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70502" y="1602729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70502" y="3404632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3390" y="4758343"/>
            <a:ext cx="1290918" cy="1290917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170502" y="4809386"/>
            <a:ext cx="5341922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170502" y="5213883"/>
            <a:ext cx="5341922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521157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44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159617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1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4087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043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7411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2115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0097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Arc 39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9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0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8110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>
          <a:xfrm flipH="1">
            <a:off x="8705212" y="184886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49" idx="0"/>
          </p:cNvCxnSpPr>
          <p:nvPr userDrawn="1"/>
        </p:nvCxnSpPr>
        <p:spPr>
          <a:xfrm flipV="1">
            <a:off x="418349" y="1933515"/>
            <a:ext cx="0" cy="43371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 userDrawn="1"/>
        </p:nvSpPr>
        <p:spPr>
          <a:xfrm rot="16200000">
            <a:off x="418349" y="1872633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 flipH="1">
            <a:off x="479233" y="1872633"/>
            <a:ext cx="82012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2790" y="490635"/>
            <a:ext cx="78867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11911" y="208574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11911" y="3520097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811911" y="2499208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811911" y="3924594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811911" y="4945485"/>
            <a:ext cx="534192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11911" y="5349982"/>
            <a:ext cx="534192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6" name="Picture Placeholder 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5304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85803" y="3514161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85803" y="4939549"/>
            <a:ext cx="949979" cy="949978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667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8387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811695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0" y="6124511"/>
            <a:ext cx="1790417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878697" y="6124511"/>
            <a:ext cx="6693408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flipH="1">
            <a:off x="8610117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8610117" y="347037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834554" y="3552825"/>
            <a:ext cx="0" cy="252996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 rot="16200000">
            <a:off x="1834554" y="3494144"/>
            <a:ext cx="121764" cy="121764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895439" y="3494144"/>
            <a:ext cx="6691671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6" y="4878249"/>
            <a:ext cx="1189829" cy="949200"/>
          </a:xfrm>
          <a:prstGeom prst="rect">
            <a:avLst/>
          </a:prstGeom>
        </p:spPr>
      </p:pic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>
          <a:xfrm>
            <a:off x="2061883" y="761997"/>
            <a:ext cx="6382512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0848" y="4593844"/>
            <a:ext cx="638251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0848" y="5301687"/>
            <a:ext cx="6382512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70848" y="5584257"/>
            <a:ext cx="6382512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070848" y="3652549"/>
            <a:ext cx="638251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016674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967478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551784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112139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657388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015020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122431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5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"/>
            <a:ext cx="9144000" cy="68580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5" y="6462763"/>
            <a:ext cx="365760" cy="2918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17667" y="131478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667" y="2784994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7667" y="1728243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17667" y="3189491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7667" y="4228312"/>
            <a:ext cx="7049932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17667" y="4632809"/>
            <a:ext cx="7049932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623868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313656" y="685224"/>
            <a:ext cx="6830343" cy="1864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2543489" y="1552703"/>
            <a:ext cx="6600509" cy="3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 dirty="0" err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  <a:endParaRPr lang="en-US" sz="20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2543489" y="1049144"/>
            <a:ext cx="5230690" cy="3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AU" sz="2700" b="1" dirty="0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" y="685224"/>
            <a:ext cx="2232955" cy="1864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solidFill>
                <a:prstClr val="white"/>
              </a:solidFill>
              <a:cs typeface="Arial"/>
            </a:endParaRPr>
          </a:p>
        </p:txBody>
      </p:sp>
      <p:pic>
        <p:nvPicPr>
          <p:cNvPr id="7" name="Picture 6" descr="ICANN_Logo_W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82" y="871077"/>
            <a:ext cx="1962493" cy="152317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2543489" y="1865312"/>
            <a:ext cx="597344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 dirty="0"/>
              <a:t>Email: email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7886700" cy="531346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Engage with ICANN</a:t>
            </a: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2543489" y="4228306"/>
            <a:ext cx="3416667" cy="365760"/>
            <a:chOff x="5325979" y="4715893"/>
            <a:chExt cx="3416667" cy="365760"/>
          </a:xfrm>
        </p:grpSpPr>
        <p:sp>
          <p:nvSpPr>
            <p:cNvPr id="33" name="Text Placeholder 32"/>
            <p:cNvSpPr txBox="1">
              <a:spLocks/>
            </p:cNvSpPr>
            <p:nvPr/>
          </p:nvSpPr>
          <p:spPr>
            <a:xfrm>
              <a:off x="5793339" y="4734885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</a:t>
              </a: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34" name="Picture 33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4715893"/>
              <a:ext cx="365760" cy="36576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 userDrawn="1"/>
        </p:nvGrpSpPr>
        <p:grpSpPr>
          <a:xfrm>
            <a:off x="2543489" y="4726326"/>
            <a:ext cx="3636602" cy="365760"/>
            <a:chOff x="1235726" y="5571713"/>
            <a:chExt cx="3636602" cy="365760"/>
          </a:xfrm>
        </p:grpSpPr>
        <p:sp>
          <p:nvSpPr>
            <p:cNvPr id="36" name="Text Placeholder 32"/>
            <p:cNvSpPr txBox="1">
              <a:spLocks/>
            </p:cNvSpPr>
            <p:nvPr/>
          </p:nvSpPr>
          <p:spPr>
            <a:xfrm>
              <a:off x="1703086" y="5592033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</a:t>
              </a: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/company/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37" name="Picture 36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5571713"/>
              <a:ext cx="365760" cy="36576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 userDrawn="1"/>
        </p:nvGrpSpPr>
        <p:grpSpPr>
          <a:xfrm>
            <a:off x="2543489" y="2734246"/>
            <a:ext cx="2809587" cy="365760"/>
            <a:chOff x="1235726" y="3073176"/>
            <a:chExt cx="2809587" cy="365760"/>
          </a:xfrm>
        </p:grpSpPr>
        <p:sp>
          <p:nvSpPr>
            <p:cNvPr id="39" name="Text Placeholder 32"/>
            <p:cNvSpPr txBox="1">
              <a:spLocks/>
            </p:cNvSpPr>
            <p:nvPr/>
          </p:nvSpPr>
          <p:spPr>
            <a:xfrm>
              <a:off x="1703087" y="3093496"/>
              <a:ext cx="2342226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40" name="Picture 39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 userDrawn="1"/>
        </p:nvGrpSpPr>
        <p:grpSpPr>
          <a:xfrm>
            <a:off x="2543489" y="3232266"/>
            <a:ext cx="3730320" cy="365760"/>
            <a:chOff x="1235727" y="3892739"/>
            <a:chExt cx="3730320" cy="365760"/>
          </a:xfrm>
        </p:grpSpPr>
        <p:sp>
          <p:nvSpPr>
            <p:cNvPr id="42" name="Text Placeholder 32"/>
            <p:cNvSpPr txBox="1">
              <a:spLocks/>
            </p:cNvSpPr>
            <p:nvPr/>
          </p:nvSpPr>
          <p:spPr>
            <a:xfrm>
              <a:off x="1703086" y="3913059"/>
              <a:ext cx="3262961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icannorg</a:t>
              </a: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 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43" name="Picture 42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7" y="3892739"/>
              <a:ext cx="365760" cy="36576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 userDrawn="1"/>
        </p:nvGrpSpPr>
        <p:grpSpPr>
          <a:xfrm>
            <a:off x="2543489" y="3730286"/>
            <a:ext cx="3636602" cy="365760"/>
            <a:chOff x="1235726" y="4721075"/>
            <a:chExt cx="3636602" cy="365760"/>
          </a:xfrm>
        </p:grpSpPr>
        <p:pic>
          <p:nvPicPr>
            <p:cNvPr id="45" name="Picture 44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4721075"/>
              <a:ext cx="365760" cy="365760"/>
            </a:xfrm>
            <a:prstGeom prst="rect">
              <a:avLst/>
            </a:prstGeom>
          </p:spPr>
        </p:pic>
        <p:sp>
          <p:nvSpPr>
            <p:cNvPr id="46" name="Text Placeholder 32"/>
            <p:cNvSpPr txBox="1">
              <a:spLocks/>
            </p:cNvSpPr>
            <p:nvPr/>
          </p:nvSpPr>
          <p:spPr>
            <a:xfrm>
              <a:off x="1703086" y="4734885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icannnews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47" name="Group 46"/>
          <p:cNvGrpSpPr/>
          <p:nvPr userDrawn="1"/>
        </p:nvGrpSpPr>
        <p:grpSpPr>
          <a:xfrm>
            <a:off x="2543489" y="5722367"/>
            <a:ext cx="2586167" cy="365760"/>
            <a:chOff x="5325979" y="3073176"/>
            <a:chExt cx="2586167" cy="365760"/>
          </a:xfrm>
        </p:grpSpPr>
        <p:sp>
          <p:nvSpPr>
            <p:cNvPr id="48" name="Text Placeholder 32"/>
            <p:cNvSpPr txBox="1">
              <a:spLocks/>
            </p:cNvSpPr>
            <p:nvPr/>
          </p:nvSpPr>
          <p:spPr>
            <a:xfrm>
              <a:off x="5793339" y="3093496"/>
              <a:ext cx="21188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</a:t>
              </a: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 userDrawn="1"/>
        </p:nvGrpSpPr>
        <p:grpSpPr>
          <a:xfrm>
            <a:off x="2543489" y="5224346"/>
            <a:ext cx="3416667" cy="365760"/>
            <a:chOff x="5325979" y="5571713"/>
            <a:chExt cx="3416667" cy="365760"/>
          </a:xfrm>
        </p:grpSpPr>
        <p:sp>
          <p:nvSpPr>
            <p:cNvPr id="51" name="Text Placeholder 32"/>
            <p:cNvSpPr txBox="1">
              <a:spLocks/>
            </p:cNvSpPr>
            <p:nvPr/>
          </p:nvSpPr>
          <p:spPr>
            <a:xfrm>
              <a:off x="5793339" y="5592033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</a:t>
              </a: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/</a:t>
              </a:r>
              <a:r>
                <a:rPr lang="en-US" sz="1400" dirty="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icannpresentations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2" name="Picture 51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5571713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696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32"/>
          <p:cNvSpPr txBox="1">
            <a:spLocks/>
          </p:cNvSpPr>
          <p:nvPr userDrawn="1"/>
        </p:nvSpPr>
        <p:spPr bwMode="auto">
          <a:xfrm>
            <a:off x="2191310" y="2425013"/>
            <a:ext cx="6330715" cy="3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  <a:endParaRPr lang="en-US" sz="15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31" name="Text Placeholder 33"/>
          <p:cNvSpPr txBox="1">
            <a:spLocks/>
          </p:cNvSpPr>
          <p:nvPr userDrawn="1"/>
        </p:nvSpPr>
        <p:spPr bwMode="auto">
          <a:xfrm>
            <a:off x="374212" y="862601"/>
            <a:ext cx="7403218" cy="3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endParaRPr lang="en-AU" sz="2700" b="1" dirty="0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9799" y="1039938"/>
            <a:ext cx="4287549" cy="760694"/>
          </a:xfrm>
          <a:prstGeom prst="rect">
            <a:avLst/>
          </a:prstGeom>
        </p:spPr>
      </p:pic>
      <p:sp>
        <p:nvSpPr>
          <p:cNvPr id="37" name="Oval 36"/>
          <p:cNvSpPr/>
          <p:nvPr userDrawn="1"/>
        </p:nvSpPr>
        <p:spPr>
          <a:xfrm>
            <a:off x="1811695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0" y="6320453"/>
            <a:ext cx="17904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1878697" y="6320453"/>
            <a:ext cx="66934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8610117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 flipH="1">
            <a:off x="8610117" y="2196678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42" name="Straight Connector 41"/>
          <p:cNvCxnSpPr>
            <a:endCxn id="43" idx="0"/>
          </p:cNvCxnSpPr>
          <p:nvPr userDrawn="1"/>
        </p:nvCxnSpPr>
        <p:spPr>
          <a:xfrm flipV="1">
            <a:off x="1834554" y="2281331"/>
            <a:ext cx="0" cy="399740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 userDrawn="1"/>
        </p:nvSpPr>
        <p:spPr>
          <a:xfrm rot="16200000">
            <a:off x="1834554" y="2220449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44" name="Straight Connector 43"/>
          <p:cNvCxnSpPr/>
          <p:nvPr userDrawn="1"/>
        </p:nvCxnSpPr>
        <p:spPr>
          <a:xfrm flipH="1">
            <a:off x="1895439" y="2220449"/>
            <a:ext cx="669167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>
            <a:off x="8686803" y="6320453"/>
            <a:ext cx="45719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8678063" y="2219538"/>
            <a:ext cx="46593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2578" y="2842544"/>
            <a:ext cx="3149229" cy="3236708"/>
          </a:xfrm>
          <a:prstGeom prst="rect">
            <a:avLst/>
          </a:prstGeom>
        </p:spPr>
      </p:pic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374904" y="42394"/>
            <a:ext cx="8856010" cy="531346"/>
          </a:xfrm>
          <a:prstGeom prst="rect">
            <a:avLst/>
          </a:prstGeom>
        </p:spPr>
        <p:txBody>
          <a:bodyPr lIns="0" rIns="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Engage with ICANN – </a:t>
            </a:r>
            <a:r>
              <a:rPr lang="en-US" dirty="0">
                <a:solidFill>
                  <a:schemeClr val="bg1"/>
                </a:solidFill>
                <a:latin typeface="+mn-lt"/>
                <a:ea typeface="Segoe UI" charset="0"/>
              </a:rPr>
              <a:t>Thank You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0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811695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0" y="6124511"/>
            <a:ext cx="179041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878697" y="6124511"/>
            <a:ext cx="669340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 flipH="1">
            <a:off x="8610117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 flipH="1">
            <a:off x="8610117" y="347037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834554" y="3552825"/>
            <a:ext cx="0" cy="252996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 userDrawn="1"/>
        </p:nvSpPr>
        <p:spPr>
          <a:xfrm rot="16200000">
            <a:off x="1834554" y="3494144"/>
            <a:ext cx="121764" cy="121764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1895439" y="3494144"/>
            <a:ext cx="669167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105" y="4878249"/>
            <a:ext cx="1193800" cy="952500"/>
          </a:xfrm>
          <a:prstGeom prst="rect">
            <a:avLst/>
          </a:prstGeom>
        </p:spPr>
      </p:pic>
      <p:sp>
        <p:nvSpPr>
          <p:cNvPr id="22" name="Title 2"/>
          <p:cNvSpPr>
            <a:spLocks noGrp="1"/>
          </p:cNvSpPr>
          <p:nvPr>
            <p:ph type="title" hasCustomPrompt="1"/>
          </p:nvPr>
        </p:nvSpPr>
        <p:spPr>
          <a:xfrm>
            <a:off x="2061883" y="761997"/>
            <a:ext cx="6382512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0848" y="4593844"/>
            <a:ext cx="638251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0848" y="5301687"/>
            <a:ext cx="6382512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70848" y="5584257"/>
            <a:ext cx="6382512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070848" y="3652549"/>
            <a:ext cx="6382512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6203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8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8288" y="615707"/>
            <a:ext cx="9180576" cy="5705856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7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8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943"/>
            <a:ext cx="9144000" cy="528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744" y="6460580"/>
            <a:ext cx="368521" cy="293992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9144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23477"/>
            <a:ext cx="4598988" cy="56876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74904" y="46179"/>
            <a:ext cx="8012951" cy="450663"/>
          </a:xfrm>
          <a:prstGeom prst="rect">
            <a:avLst/>
          </a:prstGeom>
        </p:spPr>
        <p:txBody>
          <a:bodyPr lIns="0" tIns="45720" rIns="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0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39549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2422" y="608083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462492" y="608083"/>
            <a:ext cx="8681508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237744" y="6460580"/>
            <a:ext cx="368520" cy="293992"/>
          </a:xfrm>
          <a:prstGeom prst="rect">
            <a:avLst/>
          </a:prstGeom>
        </p:spPr>
      </p:pic>
      <p:sp>
        <p:nvSpPr>
          <p:cNvPr id="15" name="Oval 14"/>
          <p:cNvSpPr/>
          <p:nvPr userDrawn="1"/>
        </p:nvSpPr>
        <p:spPr>
          <a:xfrm>
            <a:off x="39549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2422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62491" y="6320547"/>
            <a:ext cx="821795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8705212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772211" y="6320547"/>
            <a:ext cx="37178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493978" y="6445465"/>
            <a:ext cx="794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27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1" r:id="rId3"/>
    <p:sldLayoutId id="2147483672" r:id="rId4"/>
    <p:sldLayoutId id="2147483649" r:id="rId5"/>
    <p:sldLayoutId id="2147483673" r:id="rId6"/>
    <p:sldLayoutId id="2147483751" r:id="rId7"/>
    <p:sldLayoutId id="2147483752" r:id="rId8"/>
    <p:sldLayoutId id="2147483715" r:id="rId9"/>
    <p:sldLayoutId id="2147483660" r:id="rId10"/>
    <p:sldLayoutId id="2147483676" r:id="rId11"/>
    <p:sldLayoutId id="2147483675" r:id="rId12"/>
    <p:sldLayoutId id="2147483651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655" r:id="rId19"/>
    <p:sldLayoutId id="2147483718" r:id="rId20"/>
    <p:sldLayoutId id="2147483719" r:id="rId21"/>
    <p:sldLayoutId id="2147483753" r:id="rId22"/>
    <p:sldLayoutId id="2147483679" r:id="rId23"/>
    <p:sldLayoutId id="2147483727" r:id="rId24"/>
    <p:sldLayoutId id="2147483728" r:id="rId25"/>
    <p:sldLayoutId id="2147483730" r:id="rId26"/>
    <p:sldLayoutId id="2147483731" r:id="rId27"/>
    <p:sldLayoutId id="2147483732" r:id="rId28"/>
    <p:sldLayoutId id="2147483729" r:id="rId29"/>
    <p:sldLayoutId id="2147483734" r:id="rId30"/>
    <p:sldLayoutId id="2147483688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50" r:id="rId38"/>
    <p:sldLayoutId id="2147483687" r:id="rId39"/>
    <p:sldLayoutId id="2147483735" r:id="rId40"/>
    <p:sldLayoutId id="2147483736" r:id="rId41"/>
    <p:sldLayoutId id="2147483737" r:id="rId42"/>
    <p:sldLayoutId id="2147483738" r:id="rId43"/>
    <p:sldLayoutId id="2147483739" r:id="rId44"/>
    <p:sldLayoutId id="2147483740" r:id="rId45"/>
    <p:sldLayoutId id="2147483742" r:id="rId46"/>
    <p:sldLayoutId id="2147483755" r:id="rId47"/>
    <p:sldLayoutId id="2147483717" r:id="rId48"/>
  </p:sldLayoutIdLst>
  <p:hf hdr="0"/>
  <p:txStyles>
    <p:titleStyle>
      <a:lvl1pPr marL="0" indent="0" algn="l" defTabSz="457200" rtl="0" eaLnBrk="1" latinLnBrk="0" hangingPunct="1">
        <a:spcBef>
          <a:spcPct val="0"/>
        </a:spcBef>
        <a:buNone/>
        <a:defRPr lang="en-US" sz="2800" b="1" i="0" kern="1200" baseline="0" smtClean="0">
          <a:solidFill>
            <a:schemeClr val="accent6">
              <a:lumMod val="50000"/>
            </a:schemeClr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365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260" userDrawn="1">
          <p15:clr>
            <a:srgbClr val="F26B43"/>
          </p15:clr>
        </p15:guide>
        <p15:guide id="6" orient="horz" pos="384" userDrawn="1">
          <p15:clr>
            <a:srgbClr val="F26B43"/>
          </p15:clr>
        </p15:guide>
        <p15:guide id="7" orient="horz" pos="3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Root Zone KSK Rollover update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36CEA-1440-DD41-A2F0-0F14800BC0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Matt Larson</a:t>
            </a:r>
          </a:p>
          <a:p>
            <a:r>
              <a:rPr lang="en-US"/>
              <a:t>VP of Research, ICANN</a:t>
            </a:r>
          </a:p>
          <a:p>
            <a:r>
              <a:rPr lang="en-US"/>
              <a:t>…and many, many others at ICANN and Verisign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BF4DBF-7BA1-8142-9951-F8487F59F7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76701F-876C-2C4E-8DB5-C4D0BCD0D6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01611F-97C4-AB45-A83F-65D7DE2023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75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When Does the Rollover Take Place?</a:t>
            </a:r>
            <a:endParaRPr lang="en-US" dirty="0"/>
          </a:p>
        </p:txBody>
      </p:sp>
      <p:pic>
        <p:nvPicPr>
          <p:cNvPr id="3" name="Picture 2" descr="0142-key.eps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20184">
            <a:off x="1758514" y="89079"/>
            <a:ext cx="5700138" cy="58097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4904" y="1277795"/>
            <a:ext cx="8301045" cy="54933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/>
              <a:t>On 16 September 2018, the ICANN Board passed a resolution directing the organization to proceed with its plans to change or “roll” the key for the DNS root zone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/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/>
              <a:t>On 11 October 2018 at 1600 UTC, the new KSK signature over the root DNSKEY RRset was published for the first time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This is an informal overview of what happened during that day from the perspective of the Root Zone Management Partners</a:t>
            </a:r>
          </a:p>
        </p:txBody>
      </p:sp>
    </p:spTree>
    <p:extLst>
      <p:ext uri="{BB962C8B-B14F-4D97-AF65-F5344CB8AC3E}">
        <p14:creationId xmlns:p14="http://schemas.microsoft.com/office/powerpoint/2010/main" val="47899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Timeline of events (UTC)</a:t>
            </a:r>
            <a:endParaRPr lang="en-US" dirty="0"/>
          </a:p>
        </p:txBody>
      </p:sp>
      <p:pic>
        <p:nvPicPr>
          <p:cNvPr id="3" name="Picture 2" descr="0142-key.eps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20184">
            <a:off x="1758514" y="89079"/>
            <a:ext cx="5700138" cy="58097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4904" y="1277795"/>
            <a:ext cx="8301045" cy="54933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13:00	Root Zone Management Partners join conference bridge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13:00	Verisign generates root zone file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13:15	Verisign inspects root zone file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13:30	Verisign sends root zone file to ICANN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13:30	ICANN inspects root zone file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15:30 	ICANN Go/No-go call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15:45	ICANN approves the zone for publication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15:45 	Verisign reminds root server operators of 					scheduled zone push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16:00	Verisign approves root zone file push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16:05	Verisign informs root server operators zone file 				has been pushed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spcBef>
                <a:spcPts val="0"/>
              </a:spcBef>
              <a:buSzPct val="75000"/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spcBef>
                <a:spcPts val="0"/>
              </a:spcBef>
              <a:buSzPct val="75000"/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0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Amsterdam team</a:t>
            </a:r>
            <a:endParaRPr lang="en-US" dirty="0"/>
          </a:p>
        </p:txBody>
      </p:sp>
      <p:pic>
        <p:nvPicPr>
          <p:cNvPr id="3" name="Picture 2" descr="0142-key.eps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20184">
            <a:off x="1758514" y="89079"/>
            <a:ext cx="5700138" cy="58097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4904" y="1277795"/>
            <a:ext cx="8301045" cy="54933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spcBef>
                <a:spcPts val="0"/>
              </a:spcBef>
              <a:buSzPct val="75000"/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spcBef>
                <a:spcPts val="0"/>
              </a:spcBef>
              <a:buSzPct val="75000"/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F0EB48-1368-8B41-8494-A5545862D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180"/>
            <a:ext cx="9144000" cy="269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FDD8B-9D3D-9A49-82F3-26322B2B7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491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49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415B-F02F-604A-947F-5F37D816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pic>
        <p:nvPicPr>
          <p:cNvPr id="7" name="ezgif-4-21694482bccf">
            <a:hlinkClick r:id="" action="ppaction://media"/>
            <a:extLst>
              <a:ext uri="{FF2B5EF4-FFF2-40B4-BE49-F238E27FC236}">
                <a16:creationId xmlns:a16="http://schemas.microsoft.com/office/drawing/2014/main" id="{36ABB28A-9C5B-2C43-9195-A3D6BF98B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023" y="636337"/>
            <a:ext cx="7734712" cy="563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Known issues</a:t>
            </a:r>
            <a:endParaRPr lang="en-US" dirty="0"/>
          </a:p>
        </p:txBody>
      </p:sp>
      <p:pic>
        <p:nvPicPr>
          <p:cNvPr id="3" name="Picture 2" descr="0142-key.eps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20184">
            <a:off x="1758514" y="89079"/>
            <a:ext cx="5700138" cy="58097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4904" y="1277795"/>
            <a:ext cx="8301045" cy="54933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 direct reports to ICANN yet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Various other reports via Twitter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Old DNSSEC enabled browsers and plugins:</a:t>
            </a:r>
          </a:p>
          <a:p>
            <a:pPr marL="685800" lvl="1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Bloodhound (based on Firefox) is old, unsupported code</a:t>
            </a:r>
          </a:p>
          <a:p>
            <a:pPr marL="685800" lvl="1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DNSSEC-Validator is old, unsupported code</a:t>
            </a:r>
          </a:p>
          <a:p>
            <a:pPr marL="685800" lvl="1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Both did not have the new key</a:t>
            </a:r>
          </a:p>
          <a:p>
            <a:pPr marL="685800" lvl="1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Debian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dnsruby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package was updated overnight</a:t>
            </a:r>
          </a:p>
          <a:p>
            <a:pPr marL="685800" lvl="1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Some monitoring tools had the old KSK hardcoded and started warnings</a:t>
            </a:r>
          </a:p>
          <a:p>
            <a:pPr marL="685800" lvl="1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No report of broken resolvers</a:t>
            </a:r>
          </a:p>
          <a:p>
            <a:pPr marL="685800" lvl="1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Some (two) issues mentioned on mailing lists and IRC</a:t>
            </a:r>
          </a:p>
          <a:p>
            <a:pPr marL="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SzPct val="75000"/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SzPct val="75000"/>
              <a:buNone/>
            </a:pPr>
            <a:endParaRPr lang="en-US" sz="1050" dirty="0">
              <a:latin typeface="Arial" charset="0"/>
              <a:ea typeface="Arial" charset="0"/>
              <a:cs typeface="Arial" charset="0"/>
            </a:endParaRPr>
          </a:p>
          <a:p>
            <a:pPr marL="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spcBef>
                <a:spcPts val="0"/>
              </a:spcBef>
              <a:buSzPct val="75000"/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spcBef>
                <a:spcPts val="0"/>
              </a:spcBef>
              <a:buSzPct val="75000"/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54821"/>
      </p:ext>
    </p:extLst>
  </p:cSld>
  <p:clrMapOvr>
    <a:masterClrMapping/>
  </p:clrMapOvr>
</p:sld>
</file>

<file path=ppt/theme/theme1.xml><?xml version="1.0" encoding="utf-8"?>
<a:theme xmlns:a="http://schemas.openxmlformats.org/drawingml/2006/main" name="ICANNPPT_Arial_4x3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NN PPT Template 4x3 20170607 (2).potx" id="{F2E86674-818B-4AF6-B9A5-625A3A795F51}" vid="{F6BB203E-BAFC-494B-A50F-57F1DB9FFF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ICANN PPT Template 4x3 20170620</Template>
  <TotalTime>351</TotalTime>
  <Words>122</Words>
  <Application>Microsoft Macintosh PowerPoint</Application>
  <PresentationFormat>On-screen Show (4:3)</PresentationFormat>
  <Paragraphs>48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ＭＳ Ｐゴシック</vt:lpstr>
      <vt:lpstr>Arial</vt:lpstr>
      <vt:lpstr>Calibri</vt:lpstr>
      <vt:lpstr>Segoe UI</vt:lpstr>
      <vt:lpstr>Wingdings</vt:lpstr>
      <vt:lpstr>ICANNPPT_Arial_4x3_June 2017_potx</vt:lpstr>
      <vt:lpstr>Root Zone KSK Rollover update</vt:lpstr>
      <vt:lpstr>When Does the Rollover Take Place?</vt:lpstr>
      <vt:lpstr>Timeline of events (UTC)</vt:lpstr>
      <vt:lpstr>Amsterdam team</vt:lpstr>
      <vt:lpstr>Monitoring</vt:lpstr>
      <vt:lpstr>Known issues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DNSSEC: Important Update</dc:title>
  <dc:creator>Audrey Fery-Forgues</dc:creator>
  <cp:lastModifiedBy>Matt Larson</cp:lastModifiedBy>
  <cp:revision>32</cp:revision>
  <cp:lastPrinted>2018-10-13T10:22:22Z</cp:lastPrinted>
  <dcterms:created xsi:type="dcterms:W3CDTF">2017-08-18T16:55:55Z</dcterms:created>
  <dcterms:modified xsi:type="dcterms:W3CDTF">2018-10-13T11:41:48Z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VersionGuid">
    <vt:lpwstr>3b4c65c1-a187-4ff0-b28f-f4e7ff6b3ac4</vt:lpwstr>
  </property>
  <property fmtid="{D5CDD505-2E9C-101B-9397-08002B2CF9AE}" pid="3" name="Offisync_ProviderInitializationData">
    <vt:lpwstr>https://wecann.icann.org</vt:lpwstr>
  </property>
  <property fmtid="{D5CDD505-2E9C-101B-9397-08002B2CF9AE}" pid="4" name="Offisync_UniqueId">
    <vt:lpwstr>27977</vt:lpwstr>
  </property>
  <property fmtid="{D5CDD505-2E9C-101B-9397-08002B2CF9AE}" pid="5" name="Jive_LatestUserAccountName">
    <vt:lpwstr>alexandra.dans@icann.org</vt:lpwstr>
  </property>
  <property fmtid="{D5CDD505-2E9C-101B-9397-08002B2CF9AE}" pid="6" name="Offisync_UpdateToken">
    <vt:lpwstr>1</vt:lpwstr>
  </property>
  <property fmtid="{D5CDD505-2E9C-101B-9397-08002B2CF9AE}" pid="7" name="Offisync_ServerID">
    <vt:lpwstr>f1a3e59a-4990-4d5e-9ace-4d146556dde0</vt:lpwstr>
  </property>
</Properties>
</file>