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72" r:id="rId5"/>
    <p:sldId id="273" r:id="rId6"/>
    <p:sldId id="274" r:id="rId7"/>
    <p:sldId id="275" r:id="rId8"/>
    <p:sldId id="277" r:id="rId9"/>
    <p:sldId id="278" r:id="rId10"/>
    <p:sldId id="279" r:id="rId11"/>
    <p:sldId id="258" r:id="rId12"/>
    <p:sldId id="281" r:id="rId13"/>
    <p:sldId id="283" r:id="rId14"/>
    <p:sldId id="284" r:id="rId15"/>
    <p:sldId id="292" r:id="rId16"/>
    <p:sldId id="289" r:id="rId17"/>
    <p:sldId id="285" r:id="rId18"/>
    <p:sldId id="286" r:id="rId19"/>
    <p:sldId id="287" r:id="rId20"/>
    <p:sldId id="288"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8">
          <p15:clr>
            <a:srgbClr val="A4A3A4"/>
          </p15:clr>
        </p15:guide>
        <p15:guide id="2" orient="horz" pos="3998">
          <p15:clr>
            <a:srgbClr val="A4A3A4"/>
          </p15:clr>
        </p15:guide>
        <p15:guide id="3" pos="2880">
          <p15:clr>
            <a:srgbClr val="A4A3A4"/>
          </p15:clr>
        </p15:guide>
        <p15:guide id="4" pos="297">
          <p15:clr>
            <a:srgbClr val="A4A3A4"/>
          </p15:clr>
        </p15:guide>
        <p15:guide id="5" pos="54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707070"/>
    <a:srgbClr val="99DDF5"/>
    <a:srgbClr val="FFFFFF"/>
    <a:srgbClr val="D9D9D9"/>
    <a:srgbClr val="0E273E"/>
    <a:srgbClr val="0061A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7007" autoAdjust="0"/>
  </p:normalViewPr>
  <p:slideViewPr>
    <p:cSldViewPr snapToGrid="0" snapToObjects="1">
      <p:cViewPr varScale="1">
        <p:scale>
          <a:sx n="112" d="100"/>
          <a:sy n="112" d="100"/>
        </p:scale>
        <p:origin x="1776" y="192"/>
      </p:cViewPr>
      <p:guideLst>
        <p:guide orient="horz" pos="688"/>
        <p:guide orient="horz" pos="3998"/>
        <p:guide pos="2880"/>
        <p:guide pos="297"/>
        <p:guide pos="5481"/>
      </p:guideLst>
    </p:cSldViewPr>
  </p:slideViewPr>
  <p:notesTextViewPr>
    <p:cViewPr>
      <p:scale>
        <a:sx n="1" d="1"/>
        <a:sy n="1" d="1"/>
      </p:scale>
      <p:origin x="0" y="0"/>
    </p:cViewPr>
  </p:notesTextViewPr>
  <p:sorterViewPr>
    <p:cViewPr>
      <p:scale>
        <a:sx n="170" d="100"/>
        <a:sy n="17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0BB6C6-E002-4D2F-A43C-D4EF1C1E3B1C}" type="datetimeFigureOut">
              <a:rPr lang="en-US" smtClean="0"/>
              <a:t>10/13/18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D725F8-A2AC-410E-8BA9-E751105CCF77}" type="slidenum">
              <a:rPr lang="en-US" smtClean="0"/>
              <a:t>‹#›</a:t>
            </a:fld>
            <a:endParaRPr lang="en-US"/>
          </a:p>
        </p:txBody>
      </p:sp>
    </p:spTree>
    <p:extLst>
      <p:ext uri="{BB962C8B-B14F-4D97-AF65-F5344CB8AC3E}">
        <p14:creationId xmlns:p14="http://schemas.microsoft.com/office/powerpoint/2010/main" val="3596140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E4639-7281-4FF4-81B7-10FBC2685C5A}" type="datetimeFigureOut">
              <a:rPr lang="en-US" smtClean="0"/>
              <a:t>10/13/18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DCDC1-0459-4649-9404-C11007ADD734}" type="slidenum">
              <a:rPr lang="en-US" smtClean="0"/>
              <a:t>‹#›</a:t>
            </a:fld>
            <a:endParaRPr lang="en-US"/>
          </a:p>
        </p:txBody>
      </p:sp>
    </p:spTree>
    <p:extLst>
      <p:ext uri="{BB962C8B-B14F-4D97-AF65-F5344CB8AC3E}">
        <p14:creationId xmlns:p14="http://schemas.microsoft.com/office/powerpoint/2010/main" val="227900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Picture 6" descr="VRSN_logo_vertical_RGB_transparent_revers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27668" y="5500846"/>
            <a:ext cx="1226958" cy="1179802"/>
          </a:xfrm>
          <a:prstGeom prst="rect">
            <a:avLst/>
          </a:prstGeom>
        </p:spPr>
      </p:pic>
      <p:pic>
        <p:nvPicPr>
          <p:cNvPr id="8" name="Picture 7" descr="VRSN-ROCC-17yr (1 of 3) NEW LowRes.jpg"/>
          <p:cNvPicPr>
            <a:picLocks noChangeAspect="1"/>
          </p:cNvPicPr>
          <p:nvPr userDrawn="1"/>
        </p:nvPicPr>
        <p:blipFill rotWithShape="1">
          <a:blip r:embed="rId3">
            <a:extLst>
              <a:ext uri="{28A0092B-C50C-407E-A947-70E740481C1C}">
                <a14:useLocalDpi xmlns:a14="http://schemas.microsoft.com/office/drawing/2010/main" val="0"/>
              </a:ext>
            </a:extLst>
          </a:blip>
          <a:srcRect l="5000" t="22872" r="16528" b="32126"/>
          <a:stretch/>
        </p:blipFill>
        <p:spPr>
          <a:xfrm>
            <a:off x="0" y="0"/>
            <a:ext cx="9144000" cy="3500582"/>
          </a:xfrm>
          <a:prstGeom prst="rect">
            <a:avLst/>
          </a:prstGeom>
        </p:spPr>
      </p:pic>
    </p:spTree>
    <p:extLst>
      <p:ext uri="{BB962C8B-B14F-4D97-AF65-F5344CB8AC3E}">
        <p14:creationId xmlns:p14="http://schemas.microsoft.com/office/powerpoint/2010/main" val="8201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D4D4D4"/>
              </a:gs>
              <a:gs pos="100000">
                <a:srgbClr val="70707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1038225"/>
            <a:ext cx="8229600" cy="10668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chemeClr val="bg1"/>
                </a:solidFill>
              </a:defRPr>
            </a:lvl1pPr>
            <a:lvl2pPr marL="0" indent="0">
              <a:buNone/>
              <a:defRPr sz="1800">
                <a:solidFill>
                  <a:schemeClr val="bg1"/>
                </a:solidFill>
              </a:defRPr>
            </a:lvl2pPr>
            <a:lvl3pPr marL="0" indent="0">
              <a:buNone/>
              <a:defRPr sz="1600">
                <a:solidFill>
                  <a:schemeClr val="bg1"/>
                </a:solidFill>
              </a:defRPr>
            </a:lvl3pPr>
            <a:lvl4pPr marL="0" indent="0">
              <a:buNone/>
              <a:defRPr sz="1400">
                <a:solidFill>
                  <a:schemeClr val="bg1"/>
                </a:solidFill>
              </a:defRPr>
            </a:lvl4pPr>
            <a:lvl5pPr marL="0" indent="0">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5915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Lt Blu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61A1D4"/>
              </a:gs>
              <a:gs pos="100000">
                <a:srgbClr val="0061A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4"/>
          </p:nvPr>
        </p:nvSpPr>
        <p:spPr/>
        <p:txBody>
          <a:bodyPr/>
          <a:lstStyle/>
          <a:p>
            <a:endParaRPr lang="en-US" dirty="0"/>
          </a:p>
        </p:txBody>
      </p:sp>
      <p:sp>
        <p:nvSpPr>
          <p:cNvPr id="4" name="Footer Placeholder 3"/>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407C8B75-4858-41E6-BEC3-A0853FA4AC5B}"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564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419827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3358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07C8B75-4858-41E6-BEC3-A0853FA4AC5B}"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772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07C8B75-4858-41E6-BEC3-A0853FA4AC5B}" type="slidenum">
              <a:rPr lang="en-US" smtClean="0"/>
              <a:pPr/>
              <a:t>‹#›</a:t>
            </a:fld>
            <a:endParaRPr lang="en-US" dirty="0"/>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3251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er - White">
    <p:spTree>
      <p:nvGrpSpPr>
        <p:cNvPr id="1" name=""/>
        <p:cNvGrpSpPr/>
        <p:nvPr/>
      </p:nvGrpSpPr>
      <p:grpSpPr>
        <a:xfrm>
          <a:off x="0" y="0"/>
          <a:ext cx="0" cy="0"/>
          <a:chOff x="0" y="0"/>
          <a:chExt cx="0" cy="0"/>
        </a:xfrm>
      </p:grpSpPr>
      <p:sp>
        <p:nvSpPr>
          <p:cNvPr id="6" name="Rectangle 5"/>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RSN_logo_vertical_RGB_vect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3558" y="2154922"/>
            <a:ext cx="2733958" cy="2540142"/>
          </a:xfrm>
          <a:prstGeom prst="rect">
            <a:avLst/>
          </a:prstGeom>
        </p:spPr>
      </p:pic>
      <p:sp>
        <p:nvSpPr>
          <p:cNvPr id="8" name="Rectangle 9"/>
          <p:cNvSpPr>
            <a:spLocks noChangeArrowheads="1"/>
          </p:cNvSpPr>
          <p:nvPr userDrawn="1"/>
        </p:nvSpPr>
        <p:spPr bwMode="auto">
          <a:xfrm>
            <a:off x="1335650" y="6445994"/>
            <a:ext cx="6472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rgbClr val="7F7F7F"/>
                </a:solidFill>
              </a:rPr>
              <a:t>© 2016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rgbClr val="7F7F7F"/>
              </a:solidFill>
            </a:endParaRPr>
          </a:p>
        </p:txBody>
      </p:sp>
    </p:spTree>
    <p:extLst>
      <p:ext uri="{BB962C8B-B14F-4D97-AF65-F5344CB8AC3E}">
        <p14:creationId xmlns:p14="http://schemas.microsoft.com/office/powerpoint/2010/main" val="236924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TLD">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p:cNvSpPr/>
          <p:nvPr userDrawn="1"/>
        </p:nvSpPr>
        <p:spPr>
          <a:xfrm>
            <a:off x="0" y="0"/>
            <a:ext cx="9144000" cy="3421063"/>
          </a:xfrm>
          <a:prstGeom prst="rect">
            <a:avLst/>
          </a:prstGeom>
          <a:gradFill flip="none" rotWithShape="1">
            <a:gsLst>
              <a:gs pos="0">
                <a:srgbClr val="DCDCDC"/>
              </a:gs>
              <a:gs pos="100000">
                <a:srgbClr val="DCDCDC"/>
              </a:gs>
              <a:gs pos="85000">
                <a:srgbClr val="FFFFFF"/>
              </a:gs>
              <a:gs pos="15000">
                <a:schemeClr val="bg1"/>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6" name="Picture 15" descr="PbVRSN_Portfolio_Vert_Final_20130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8836" y="355779"/>
            <a:ext cx="6446735" cy="2773773"/>
          </a:xfrm>
          <a:prstGeom prst="rect">
            <a:avLst/>
          </a:prstGeom>
        </p:spPr>
      </p:pic>
    </p:spTree>
    <p:extLst>
      <p:ext uri="{BB962C8B-B14F-4D97-AF65-F5344CB8AC3E}">
        <p14:creationId xmlns:p14="http://schemas.microsoft.com/office/powerpoint/2010/main" val="207186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Server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2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t="1" b="841"/>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361830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Dot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3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843"/>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190276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6888"/>
            <a:ext cx="8229600" cy="55778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078992"/>
            <a:ext cx="8229600" cy="525549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74100" y="6537323"/>
            <a:ext cx="355600" cy="152400"/>
          </a:xfrm>
          <a:prstGeom prst="rect">
            <a:avLst/>
          </a:prstGeom>
        </p:spPr>
        <p:txBody>
          <a:bodyPr vert="horz" lIns="91440" tIns="45720" rIns="91440" bIns="45720" rtlCol="0" anchor="ctr">
            <a:noAutofit/>
          </a:bodyPr>
          <a:lstStyle>
            <a:lvl1pPr algn="r">
              <a:defRPr lang="en-US" sz="800" kern="1200" smtClean="0">
                <a:solidFill>
                  <a:schemeClr val="tx1">
                    <a:tint val="75000"/>
                  </a:schemeClr>
                </a:solidFill>
                <a:latin typeface="+mn-lt"/>
                <a:ea typeface="+mn-ea"/>
                <a:cs typeface="+mn-cs"/>
              </a:defRPr>
            </a:lvl1pPr>
          </a:lstStyle>
          <a:p>
            <a:fld id="{407C8B75-4858-41E6-BEC3-A0853FA4AC5B}" type="slidenum">
              <a:rPr lang="en-US" smtClean="0"/>
              <a:pPr/>
              <a:t>‹#›</a:t>
            </a:fld>
            <a:endParaRPr lang="en-US" dirty="0"/>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794760" y="6451598"/>
            <a:ext cx="1554480" cy="323850"/>
          </a:xfrm>
          <a:prstGeom prst="rect">
            <a:avLst/>
          </a:prstGeom>
        </p:spPr>
      </p:pic>
      <p:sp>
        <p:nvSpPr>
          <p:cNvPr id="8" name="Rectangle 7"/>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9" name="Date Placeholder 8"/>
          <p:cNvSpPr>
            <a:spLocks noGrp="1"/>
          </p:cNvSpPr>
          <p:nvPr>
            <p:ph type="dt" sz="half" idx="2"/>
          </p:nvPr>
        </p:nvSpPr>
        <p:spPr>
          <a:xfrm>
            <a:off x="-1085274" y="6565902"/>
            <a:ext cx="842818" cy="152400"/>
          </a:xfrm>
          <a:prstGeom prst="rect">
            <a:avLst/>
          </a:prstGeom>
        </p:spPr>
        <p:txBody>
          <a:bodyPr vert="horz" lIns="91440" tIns="45720" rIns="91440" bIns="45720" rtlCol="0" anchor="ctr">
            <a:noAutofit/>
          </a:bodyPr>
          <a:lstStyle>
            <a:lvl1pPr algn="l">
              <a:defRPr sz="800">
                <a:solidFill>
                  <a:schemeClr val="tx1">
                    <a:tint val="75000"/>
                  </a:schemeClr>
                </a:solidFill>
              </a:defRPr>
            </a:lvl1pPr>
          </a:lstStyle>
          <a:p>
            <a:endParaRPr lang="en-US" dirty="0"/>
          </a:p>
        </p:txBody>
      </p:sp>
      <p:sp>
        <p:nvSpPr>
          <p:cNvPr id="4" name="TextBox 3"/>
          <p:cNvSpPr txBox="1"/>
          <p:nvPr userDrawn="1"/>
        </p:nvSpPr>
        <p:spPr>
          <a:xfrm>
            <a:off x="120650" y="6521449"/>
            <a:ext cx="3035300" cy="184149"/>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pPr lvl="0"/>
            <a:r>
              <a:rPr lang="en-US" sz="800" b="0" kern="1200" dirty="0">
                <a:solidFill>
                  <a:schemeClr val="tx1">
                    <a:tint val="75000"/>
                  </a:schemeClr>
                </a:solidFill>
                <a:latin typeface="+mn-lt"/>
                <a:ea typeface="+mn-ea"/>
                <a:cs typeface="+mn-cs"/>
              </a:rPr>
              <a:t>Verisign</a:t>
            </a:r>
            <a:r>
              <a:rPr lang="en-US" sz="800" b="0" kern="1200" baseline="0" dirty="0">
                <a:solidFill>
                  <a:schemeClr val="tx1">
                    <a:tint val="75000"/>
                  </a:schemeClr>
                </a:solidFill>
                <a:latin typeface="+mn-lt"/>
                <a:ea typeface="+mn-ea"/>
                <a:cs typeface="+mn-cs"/>
              </a:rPr>
              <a:t> Public</a:t>
            </a:r>
            <a:endParaRPr lang="en-US" b="0" dirty="0"/>
          </a:p>
        </p:txBody>
      </p:sp>
      <p:sp>
        <p:nvSpPr>
          <p:cNvPr id="11" name="Footer Placeholder 10"/>
          <p:cNvSpPr>
            <a:spLocks noGrp="1"/>
          </p:cNvSpPr>
          <p:nvPr>
            <p:ph type="ftr" sz="quarter" idx="3"/>
          </p:nvPr>
        </p:nvSpPr>
        <p:spPr>
          <a:xfrm>
            <a:off x="215900" y="6409094"/>
            <a:ext cx="3282950" cy="123111"/>
          </a:xfrm>
          <a:prstGeom prst="rect">
            <a:avLst/>
          </a:prstGeom>
        </p:spPr>
        <p:txBody>
          <a:bodyPr vert="horz" lIns="0" tIns="0" rIns="0" bIns="0" rtlCol="0" anchor="ctr">
            <a:noAutofit/>
          </a:bodyPr>
          <a:lstStyle>
            <a:lvl1pPr>
              <a:defRPr lang="en-US" sz="800" dirty="0">
                <a:solidFill>
                  <a:schemeClr val="tx1">
                    <a:tint val="75000"/>
                  </a:schemeClr>
                </a:solidFill>
              </a:defRPr>
            </a:lvl1pPr>
          </a:lstStyle>
          <a:p>
            <a:endParaRPr lang="en-US" dirty="0"/>
          </a:p>
        </p:txBody>
      </p:sp>
    </p:spTree>
    <p:extLst>
      <p:ext uri="{BB962C8B-B14F-4D97-AF65-F5344CB8AC3E}">
        <p14:creationId xmlns:p14="http://schemas.microsoft.com/office/powerpoint/2010/main" val="12294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9" r:id="rId7"/>
    <p:sldLayoutId id="2147483660" r:id="rId8"/>
    <p:sldLayoutId id="2147483661" r:id="rId9"/>
    <p:sldLayoutId id="2147483664" r:id="rId10"/>
    <p:sldLayoutId id="2147483666" r:id="rId11"/>
  </p:sldLayoutIdLst>
  <p:hf hdr="0" ftr="0" dt="0"/>
  <p:txStyles>
    <p:titleStyle>
      <a:lvl1pPr algn="l" defTabSz="914400" rtl="0" eaLnBrk="1" latinLnBrk="0" hangingPunct="1">
        <a:spcBef>
          <a:spcPct val="0"/>
        </a:spcBef>
        <a:buNone/>
        <a:defRPr lang="en-US" sz="2800" kern="1200" dirty="0">
          <a:solidFill>
            <a:srgbClr val="0661A3"/>
          </a:solidFill>
          <a:latin typeface="+mj-lt"/>
          <a:ea typeface="+mj-ea"/>
          <a:cs typeface="+mj-cs"/>
        </a:defRPr>
      </a:lvl1pPr>
    </p:titleStyle>
    <p:bodyStyle>
      <a:lvl1pPr marL="176213" indent="-176213" algn="l" defTabSz="914400" rtl="0" eaLnBrk="1" latinLnBrk="0" hangingPunct="1">
        <a:spcBef>
          <a:spcPts val="900"/>
        </a:spcBef>
        <a:buClr>
          <a:schemeClr val="bg2"/>
        </a:buClr>
        <a:buSzPct val="65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21208" indent="-165100" algn="l" defTabSz="914400" rtl="0" eaLnBrk="1" latinLnBrk="0" hangingPunct="1">
        <a:spcBef>
          <a:spcPts val="900"/>
        </a:spcBef>
        <a:buClr>
          <a:schemeClr val="bg2"/>
        </a:buClr>
        <a:buSzPct val="6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86968" indent="-176213" algn="l" defTabSz="914400" rtl="0" eaLnBrk="1" latinLnBrk="0" hangingPunct="1">
        <a:spcBef>
          <a:spcPts val="900"/>
        </a:spcBef>
        <a:buClr>
          <a:schemeClr val="bg2"/>
        </a:buClr>
        <a:buSzPct val="6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197864" indent="-165100"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14400" indent="-176213"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root-trust-anchor-reports.research.icann.org/rfc8145-addresses.t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a:spLocks noGrp="1"/>
          </p:cNvSpPr>
          <p:nvPr>
            <p:ph type="ctrTitle"/>
          </p:nvPr>
        </p:nvSpPr>
        <p:spPr>
          <a:xfrm>
            <a:off x="457200" y="3500582"/>
            <a:ext cx="8229600" cy="1427678"/>
          </a:xfrm>
        </p:spPr>
        <p:txBody>
          <a:bodyPr/>
          <a:lstStyle/>
          <a:p>
            <a:br>
              <a:rPr lang="en-US" dirty="0"/>
            </a:br>
            <a:br>
              <a:rPr lang="en-US" dirty="0"/>
            </a:br>
            <a:br>
              <a:rPr lang="en-US" dirty="0"/>
            </a:br>
            <a:br>
              <a:rPr lang="en-US" dirty="0"/>
            </a:br>
            <a:r>
              <a:rPr lang="en-US" dirty="0"/>
              <a:t>Trust Anchor Signals from Custom Applications</a:t>
            </a:r>
          </a:p>
        </p:txBody>
      </p:sp>
      <p:sp>
        <p:nvSpPr>
          <p:cNvPr id="5" name="Subtitle 11"/>
          <p:cNvSpPr>
            <a:spLocks noGrp="1"/>
          </p:cNvSpPr>
          <p:nvPr>
            <p:ph type="subTitle" idx="1"/>
          </p:nvPr>
        </p:nvSpPr>
        <p:spPr>
          <a:xfrm>
            <a:off x="457200" y="4523509"/>
            <a:ext cx="8229600" cy="1823315"/>
          </a:xfrm>
        </p:spPr>
        <p:txBody>
          <a:bodyPr>
            <a:normAutofit/>
          </a:bodyPr>
          <a:lstStyle/>
          <a:p>
            <a:endParaRPr lang="en-US" dirty="0"/>
          </a:p>
          <a:p>
            <a:r>
              <a:rPr lang="en-US" dirty="0"/>
              <a:t>Barber, Thomas, Weinberg, Wessels</a:t>
            </a:r>
          </a:p>
          <a:p>
            <a:r>
              <a:rPr lang="en-US" sz="1800" dirty="0"/>
              <a:t>October 14, 2018</a:t>
            </a:r>
          </a:p>
        </p:txBody>
      </p:sp>
    </p:spTree>
    <p:extLst>
      <p:ext uri="{BB962C8B-B14F-4D97-AF65-F5344CB8AC3E}">
        <p14:creationId xmlns:p14="http://schemas.microsoft.com/office/powerpoint/2010/main" val="54791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E81F-E6BE-AD4C-B650-C479ACD4D99D}"/>
              </a:ext>
            </a:extLst>
          </p:cNvPr>
          <p:cNvSpPr>
            <a:spLocks noGrp="1"/>
          </p:cNvSpPr>
          <p:nvPr>
            <p:ph type="title"/>
          </p:nvPr>
        </p:nvSpPr>
        <p:spPr/>
        <p:txBody>
          <a:bodyPr/>
          <a:lstStyle/>
          <a:p>
            <a:r>
              <a:rPr lang="en-US" dirty="0" err="1"/>
              <a:t>Monero</a:t>
            </a:r>
            <a:r>
              <a:rPr lang="en-US" dirty="0"/>
              <a:t> emits trust anchor signals at startup</a:t>
            </a:r>
          </a:p>
        </p:txBody>
      </p:sp>
      <p:sp>
        <p:nvSpPr>
          <p:cNvPr id="3" name="Content Placeholder 2">
            <a:extLst>
              <a:ext uri="{FF2B5EF4-FFF2-40B4-BE49-F238E27FC236}">
                <a16:creationId xmlns:a16="http://schemas.microsoft.com/office/drawing/2014/main" id="{481C4A88-131F-A947-9951-3350F0F8D453}"/>
              </a:ext>
            </a:extLst>
          </p:cNvPr>
          <p:cNvSpPr>
            <a:spLocks noGrp="1"/>
          </p:cNvSpPr>
          <p:nvPr>
            <p:ph idx="1"/>
          </p:nvPr>
        </p:nvSpPr>
        <p:spPr/>
        <p:txBody>
          <a:bodyPr/>
          <a:lstStyle/>
          <a:p>
            <a:pPr marL="0" indent="0">
              <a:spcBef>
                <a:spcPts val="300"/>
              </a:spcBef>
              <a:buNone/>
            </a:pPr>
            <a:r>
              <a:rPr lang="en-US" sz="1000" dirty="0">
                <a:latin typeface="Courier" pitchFamily="2" charset="0"/>
              </a:rPr>
              <a:t>20:38:36.261509 IP 45.56.70.104.28395 &gt; 173.255.199.5.53: 36362+ [1au] A? </a:t>
            </a:r>
            <a:r>
              <a:rPr lang="en-US" sz="1000" dirty="0" err="1">
                <a:latin typeface="Courier" pitchFamily="2" charset="0"/>
              </a:rPr>
              <a:t>seeds.moneroseeds.li</a:t>
            </a:r>
            <a:r>
              <a:rPr lang="en-US" sz="1000" dirty="0">
                <a:latin typeface="Courier" pitchFamily="2" charset="0"/>
              </a:rPr>
              <a:t>. (49)</a:t>
            </a:r>
          </a:p>
          <a:p>
            <a:pPr marL="0" indent="0">
              <a:spcBef>
                <a:spcPts val="300"/>
              </a:spcBef>
              <a:buNone/>
            </a:pPr>
            <a:r>
              <a:rPr lang="en-US" sz="1000" dirty="0">
                <a:latin typeface="Courier" pitchFamily="2" charset="0"/>
              </a:rPr>
              <a:t>20:38:36.261930 IP 173.255.199.5.53 &gt; 45.56.70.104.28395: 36362 </a:t>
            </a:r>
            <a:r>
              <a:rPr lang="en-US" sz="1000" dirty="0" err="1">
                <a:latin typeface="Courier" pitchFamily="2" charset="0"/>
              </a:rPr>
              <a:t>NXDomain</a:t>
            </a:r>
            <a:r>
              <a:rPr lang="en-US" sz="1000" dirty="0">
                <a:latin typeface="Courier" pitchFamily="2" charset="0"/>
              </a:rPr>
              <a:t> 0/1/1 (111)</a:t>
            </a:r>
          </a:p>
          <a:p>
            <a:pPr marL="0" indent="0">
              <a:spcBef>
                <a:spcPts val="300"/>
              </a:spcBef>
              <a:buNone/>
            </a:pPr>
            <a:r>
              <a:rPr lang="en-US" sz="1000" dirty="0">
                <a:latin typeface="Courier" pitchFamily="2" charset="0"/>
              </a:rPr>
              <a:t>20:38:36.263128 IP 45.56.70.104.6731 &gt; 66.228.53.5.53: 54801+ [1au] A? </a:t>
            </a:r>
            <a:r>
              <a:rPr lang="en-US" sz="1000" dirty="0" err="1">
                <a:latin typeface="Courier" pitchFamily="2" charset="0"/>
              </a:rPr>
              <a:t>seeds.moneroseeds.ae.org</a:t>
            </a:r>
            <a:r>
              <a:rPr lang="en-US" sz="1000" dirty="0">
                <a:latin typeface="Courier" pitchFamily="2" charset="0"/>
              </a:rPr>
              <a:t>. (53)</a:t>
            </a:r>
          </a:p>
          <a:p>
            <a:pPr marL="0" indent="0">
              <a:spcBef>
                <a:spcPts val="300"/>
              </a:spcBef>
              <a:buNone/>
            </a:pPr>
            <a:r>
              <a:rPr lang="en-US" sz="1000" dirty="0">
                <a:latin typeface="Courier" pitchFamily="2" charset="0"/>
              </a:rPr>
              <a:t>20:38:36.263390 IP 66.228.53.5.53 &gt; 45.56.70.104.6731: 54801 </a:t>
            </a:r>
            <a:r>
              <a:rPr lang="en-US" sz="1000" dirty="0" err="1">
                <a:latin typeface="Courier" pitchFamily="2" charset="0"/>
              </a:rPr>
              <a:t>NXDomain</a:t>
            </a:r>
            <a:r>
              <a:rPr lang="en-US" sz="1000" dirty="0">
                <a:latin typeface="Courier" pitchFamily="2" charset="0"/>
              </a:rPr>
              <a:t> 0/1/1 (115)</a:t>
            </a:r>
          </a:p>
          <a:p>
            <a:pPr marL="0" indent="0">
              <a:spcBef>
                <a:spcPts val="300"/>
              </a:spcBef>
              <a:buNone/>
            </a:pPr>
            <a:r>
              <a:rPr lang="en-US" sz="1000" dirty="0">
                <a:latin typeface="Courier" pitchFamily="2" charset="0"/>
              </a:rPr>
              <a:t>20:38:36.263917 IP 45.56.70.104.41930 &gt; 72.14.188.5.53: 26564+ [1au] A? </a:t>
            </a:r>
            <a:r>
              <a:rPr lang="en-US" sz="1000" dirty="0" err="1">
                <a:latin typeface="Courier" pitchFamily="2" charset="0"/>
              </a:rPr>
              <a:t>seeds.moneroseeds.ch</a:t>
            </a:r>
            <a:r>
              <a:rPr lang="en-US" sz="1000" dirty="0">
                <a:latin typeface="Courier" pitchFamily="2" charset="0"/>
              </a:rPr>
              <a:t>. (49)</a:t>
            </a:r>
          </a:p>
          <a:p>
            <a:pPr marL="0" indent="0">
              <a:spcBef>
                <a:spcPts val="300"/>
              </a:spcBef>
              <a:buNone/>
            </a:pPr>
            <a:r>
              <a:rPr lang="en-US" sz="1000" dirty="0">
                <a:latin typeface="Courier" pitchFamily="2" charset="0"/>
              </a:rPr>
              <a:t>20:38:36.265010 IP 45.56.70.104.65371 &gt; 72.14.188.5.53: 59840+ [1au] A? </a:t>
            </a:r>
            <a:r>
              <a:rPr lang="en-US" sz="1000" dirty="0" err="1">
                <a:latin typeface="Courier" pitchFamily="2" charset="0"/>
              </a:rPr>
              <a:t>seeds.moneroseeds.se</a:t>
            </a:r>
            <a:r>
              <a:rPr lang="en-US" sz="1000" dirty="0">
                <a:latin typeface="Courier" pitchFamily="2" charset="0"/>
              </a:rPr>
              <a:t>. (49)</a:t>
            </a:r>
          </a:p>
          <a:p>
            <a:pPr marL="0" indent="0">
              <a:spcBef>
                <a:spcPts val="300"/>
              </a:spcBef>
              <a:buNone/>
            </a:pPr>
            <a:r>
              <a:rPr lang="en-US" sz="1000" dirty="0">
                <a:latin typeface="Courier" pitchFamily="2" charset="0"/>
              </a:rPr>
              <a:t>20:38:36.265161 IP 45.56.70.104.60189 &gt; 72.14.188.5.53: 20577+% [1au] DNSKEY? . (28)</a:t>
            </a:r>
          </a:p>
          <a:p>
            <a:pPr marL="0" indent="0">
              <a:spcBef>
                <a:spcPts val="300"/>
              </a:spcBef>
              <a:buNone/>
            </a:pPr>
            <a:r>
              <a:rPr lang="en-US" sz="1000" dirty="0">
                <a:latin typeface="Courier" pitchFamily="2" charset="0"/>
              </a:rPr>
              <a:t>20:38:36.265194 IP 45.56.70.104.54616 &gt; 173.255.199.5.53: 40475+ [1au] </a:t>
            </a:r>
            <a:r>
              <a:rPr lang="en-US" sz="1000" dirty="0">
                <a:highlight>
                  <a:srgbClr val="FFFF00"/>
                </a:highlight>
                <a:latin typeface="Courier" pitchFamily="2" charset="0"/>
              </a:rPr>
              <a:t>NULL? _ta-4a5c</a:t>
            </a:r>
            <a:r>
              <a:rPr lang="en-US" sz="1000" dirty="0">
                <a:latin typeface="Courier" pitchFamily="2" charset="0"/>
              </a:rPr>
              <a:t>. (37)</a:t>
            </a:r>
          </a:p>
          <a:p>
            <a:pPr marL="0" indent="0">
              <a:spcBef>
                <a:spcPts val="300"/>
              </a:spcBef>
              <a:buNone/>
            </a:pPr>
            <a:r>
              <a:rPr lang="en-US" sz="1000" dirty="0">
                <a:latin typeface="Courier" pitchFamily="2" charset="0"/>
              </a:rPr>
              <a:t>20:38:36.265288 IP 45.56.70.104.8754 &gt; 173.255.199.5.53: 59865+% [1au] DNSKEY? . (28)</a:t>
            </a:r>
          </a:p>
          <a:p>
            <a:pPr marL="0" indent="0">
              <a:spcBef>
                <a:spcPts val="300"/>
              </a:spcBef>
              <a:buNone/>
            </a:pPr>
            <a:r>
              <a:rPr lang="en-US" sz="1000" dirty="0">
                <a:latin typeface="Courier" pitchFamily="2" charset="0"/>
              </a:rPr>
              <a:t>20:38:36.265515 IP 45.56.70.104.10562 &gt; 72.14.188.5.53: 9525+ [1au] </a:t>
            </a:r>
            <a:r>
              <a:rPr lang="en-US" sz="1000" dirty="0">
                <a:highlight>
                  <a:srgbClr val="FFFF00"/>
                </a:highlight>
                <a:latin typeface="Courier" pitchFamily="2" charset="0"/>
              </a:rPr>
              <a:t>NULL? _ta-4a5c</a:t>
            </a:r>
            <a:r>
              <a:rPr lang="en-US" sz="1000" dirty="0">
                <a:latin typeface="Courier" pitchFamily="2" charset="0"/>
              </a:rPr>
              <a:t>. (37)</a:t>
            </a:r>
          </a:p>
          <a:p>
            <a:pPr>
              <a:spcBef>
                <a:spcPts val="300"/>
              </a:spcBef>
            </a:pPr>
            <a:endParaRPr lang="en-US" sz="1000" dirty="0">
              <a:latin typeface="Courier" pitchFamily="2" charset="0"/>
            </a:endParaRPr>
          </a:p>
          <a:p>
            <a:pPr>
              <a:spcBef>
                <a:spcPts val="300"/>
              </a:spcBef>
            </a:pPr>
            <a:r>
              <a:rPr lang="en-US" dirty="0"/>
              <a:t>If linked with Unbound 1.6.7 or later</a:t>
            </a:r>
          </a:p>
          <a:p>
            <a:pPr>
              <a:spcBef>
                <a:spcPts val="300"/>
              </a:spcBef>
            </a:pPr>
            <a:endParaRPr lang="en-US" sz="1000" dirty="0">
              <a:latin typeface="Courier" pitchFamily="2" charset="0"/>
            </a:endParaRPr>
          </a:p>
        </p:txBody>
      </p:sp>
      <p:sp>
        <p:nvSpPr>
          <p:cNvPr id="4" name="Slide Number Placeholder 3">
            <a:extLst>
              <a:ext uri="{FF2B5EF4-FFF2-40B4-BE49-F238E27FC236}">
                <a16:creationId xmlns:a16="http://schemas.microsoft.com/office/drawing/2014/main" id="{57145EC9-C48F-E046-B24D-1C0BE2A41311}"/>
              </a:ext>
            </a:extLst>
          </p:cNvPr>
          <p:cNvSpPr>
            <a:spLocks noGrp="1"/>
          </p:cNvSpPr>
          <p:nvPr>
            <p:ph type="sldNum" sz="quarter" idx="12"/>
          </p:nvPr>
        </p:nvSpPr>
        <p:spPr/>
        <p:txBody>
          <a:bodyPr/>
          <a:lstStyle/>
          <a:p>
            <a:fld id="{407C8B75-4858-41E6-BEC3-A0853FA4AC5B}" type="slidenum">
              <a:rPr lang="en-US" smtClean="0"/>
              <a:pPr/>
              <a:t>10</a:t>
            </a:fld>
            <a:endParaRPr lang="en-US" dirty="0"/>
          </a:p>
        </p:txBody>
      </p:sp>
    </p:spTree>
    <p:extLst>
      <p:ext uri="{BB962C8B-B14F-4D97-AF65-F5344CB8AC3E}">
        <p14:creationId xmlns:p14="http://schemas.microsoft.com/office/powerpoint/2010/main" val="364349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F294-25D2-2540-AB02-AA1786C13F56}"/>
              </a:ext>
            </a:extLst>
          </p:cNvPr>
          <p:cNvSpPr>
            <a:spLocks noGrp="1"/>
          </p:cNvSpPr>
          <p:nvPr>
            <p:ph type="title"/>
          </p:nvPr>
        </p:nvSpPr>
        <p:spPr/>
        <p:txBody>
          <a:bodyPr/>
          <a:lstStyle/>
          <a:p>
            <a:r>
              <a:rPr lang="en-US" dirty="0"/>
              <a:t>Does </a:t>
            </a:r>
            <a:r>
              <a:rPr lang="en-US" dirty="0" err="1"/>
              <a:t>Monero</a:t>
            </a:r>
            <a:r>
              <a:rPr lang="en-US" dirty="0"/>
              <a:t> work with a bad trust anchor?</a:t>
            </a:r>
          </a:p>
        </p:txBody>
      </p:sp>
      <p:sp>
        <p:nvSpPr>
          <p:cNvPr id="3" name="Content Placeholder 2">
            <a:extLst>
              <a:ext uri="{FF2B5EF4-FFF2-40B4-BE49-F238E27FC236}">
                <a16:creationId xmlns:a16="http://schemas.microsoft.com/office/drawing/2014/main" id="{8E3845CC-7D9E-1F4B-A255-B87C8BD30A49}"/>
              </a:ext>
            </a:extLst>
          </p:cNvPr>
          <p:cNvSpPr>
            <a:spLocks noGrp="1"/>
          </p:cNvSpPr>
          <p:nvPr>
            <p:ph idx="1"/>
          </p:nvPr>
        </p:nvSpPr>
        <p:spPr/>
        <p:txBody>
          <a:bodyPr/>
          <a:lstStyle/>
          <a:p>
            <a:r>
              <a:rPr lang="en-US" dirty="0"/>
              <a:t>Maybe?  Sort of...?</a:t>
            </a:r>
          </a:p>
          <a:p>
            <a:r>
              <a:rPr lang="en-US" dirty="0" err="1"/>
              <a:t>Monero</a:t>
            </a:r>
            <a:r>
              <a:rPr lang="en-US" dirty="0"/>
              <a:t> uses DNS for</a:t>
            </a:r>
          </a:p>
          <a:p>
            <a:pPr lvl="1"/>
            <a:r>
              <a:rPr lang="en-US" dirty="0"/>
              <a:t>Software updates (TXT)</a:t>
            </a:r>
          </a:p>
          <a:p>
            <a:pPr lvl="1"/>
            <a:r>
              <a:rPr lang="en-US" dirty="0"/>
              <a:t>Checkpoints (TXT)</a:t>
            </a:r>
          </a:p>
          <a:p>
            <a:pPr lvl="1"/>
            <a:r>
              <a:rPr lang="en-US" dirty="0"/>
              <a:t>Segregation height in wallet code (TXT)</a:t>
            </a:r>
          </a:p>
          <a:p>
            <a:pPr lvl="1"/>
            <a:r>
              <a:rPr lang="en-US" dirty="0"/>
              <a:t>Address lookups (A, AAAA)</a:t>
            </a:r>
          </a:p>
          <a:p>
            <a:r>
              <a:rPr lang="en-US" i="1" dirty="0" err="1"/>
              <a:t>load_txt_records_from_dns</a:t>
            </a:r>
            <a:r>
              <a:rPr lang="en-US" i="1" dirty="0"/>
              <a:t>() </a:t>
            </a:r>
            <a:r>
              <a:rPr lang="en-US" dirty="0"/>
              <a:t>logs a warning and doesn’t return unvalidatable answers</a:t>
            </a:r>
          </a:p>
          <a:p>
            <a:r>
              <a:rPr lang="en-US" sz="1600" dirty="0">
                <a:latin typeface="Courier" pitchFamily="2" charset="0"/>
              </a:rPr>
              <a:t>2018-09-05 19:00:52.869    [P2P1]  WARN    </a:t>
            </a:r>
            <a:r>
              <a:rPr lang="en-US" sz="1600" dirty="0" err="1">
                <a:latin typeface="Courier" pitchFamily="2" charset="0"/>
              </a:rPr>
              <a:t>net.dns</a:t>
            </a:r>
            <a:r>
              <a:rPr lang="en-US" sz="1600" dirty="0">
                <a:latin typeface="Courier" pitchFamily="2" charset="0"/>
              </a:rPr>
              <a:t> </a:t>
            </a:r>
            <a:r>
              <a:rPr lang="en-US" sz="1600" dirty="0" err="1">
                <a:latin typeface="Courier" pitchFamily="2" charset="0"/>
              </a:rPr>
              <a:t>src</a:t>
            </a:r>
            <a:r>
              <a:rPr lang="en-US" sz="1600" dirty="0">
                <a:latin typeface="Courier" pitchFamily="2" charset="0"/>
              </a:rPr>
              <a:t>/common/dns_utils.cpp:509    WARNING: no two valid </a:t>
            </a:r>
            <a:r>
              <a:rPr lang="en-US" sz="1600" dirty="0" err="1">
                <a:latin typeface="Courier" pitchFamily="2" charset="0"/>
              </a:rPr>
              <a:t>MoneroPulse</a:t>
            </a:r>
            <a:r>
              <a:rPr lang="en-US" sz="1600" dirty="0">
                <a:latin typeface="Courier" pitchFamily="2" charset="0"/>
              </a:rPr>
              <a:t> DNS checkpoint records were received</a:t>
            </a:r>
          </a:p>
          <a:p>
            <a:r>
              <a:rPr lang="en-US" dirty="0"/>
              <a:t>In functions like </a:t>
            </a:r>
            <a:r>
              <a:rPr lang="en-US" i="1" dirty="0" err="1"/>
              <a:t>node_server</a:t>
            </a:r>
            <a:r>
              <a:rPr lang="en-US" i="1" dirty="0"/>
              <a:t>()</a:t>
            </a:r>
            <a:r>
              <a:rPr lang="en-US" dirty="0"/>
              <a:t>, </a:t>
            </a:r>
            <a:r>
              <a:rPr lang="en-US" i="1" dirty="0" err="1"/>
              <a:t>dnssec_valid</a:t>
            </a:r>
            <a:r>
              <a:rPr lang="en-US" dirty="0"/>
              <a:t> return flag is not checked.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E40EBE6-1B2B-6944-8CA6-248A61EB50CE}"/>
              </a:ext>
            </a:extLst>
          </p:cNvPr>
          <p:cNvSpPr>
            <a:spLocks noGrp="1"/>
          </p:cNvSpPr>
          <p:nvPr>
            <p:ph type="sldNum" sz="quarter" idx="12"/>
          </p:nvPr>
        </p:nvSpPr>
        <p:spPr/>
        <p:txBody>
          <a:bodyPr/>
          <a:lstStyle/>
          <a:p>
            <a:fld id="{407C8B75-4858-41E6-BEC3-A0853FA4AC5B}" type="slidenum">
              <a:rPr lang="en-US" smtClean="0"/>
              <a:pPr/>
              <a:t>11</a:t>
            </a:fld>
            <a:endParaRPr lang="en-US" dirty="0"/>
          </a:p>
        </p:txBody>
      </p:sp>
    </p:spTree>
    <p:extLst>
      <p:ext uri="{BB962C8B-B14F-4D97-AF65-F5344CB8AC3E}">
        <p14:creationId xmlns:p14="http://schemas.microsoft.com/office/powerpoint/2010/main" val="328244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4A6D-62A8-2444-9393-4594A67596C2}"/>
              </a:ext>
            </a:extLst>
          </p:cNvPr>
          <p:cNvSpPr>
            <a:spLocks noGrp="1"/>
          </p:cNvSpPr>
          <p:nvPr>
            <p:ph type="title"/>
          </p:nvPr>
        </p:nvSpPr>
        <p:spPr/>
        <p:txBody>
          <a:bodyPr/>
          <a:lstStyle/>
          <a:p>
            <a:r>
              <a:rPr lang="en-US" dirty="0" err="1"/>
              <a:t>Monero</a:t>
            </a:r>
            <a:r>
              <a:rPr lang="en-US" dirty="0"/>
              <a:t> output with bad TA</a:t>
            </a:r>
          </a:p>
        </p:txBody>
      </p:sp>
      <p:sp>
        <p:nvSpPr>
          <p:cNvPr id="4" name="Slide Number Placeholder 3">
            <a:extLst>
              <a:ext uri="{FF2B5EF4-FFF2-40B4-BE49-F238E27FC236}">
                <a16:creationId xmlns:a16="http://schemas.microsoft.com/office/drawing/2014/main" id="{93DDA55E-EF42-EE49-BC60-0924551882BB}"/>
              </a:ext>
            </a:extLst>
          </p:cNvPr>
          <p:cNvSpPr>
            <a:spLocks noGrp="1"/>
          </p:cNvSpPr>
          <p:nvPr>
            <p:ph type="sldNum" sz="quarter" idx="12"/>
          </p:nvPr>
        </p:nvSpPr>
        <p:spPr/>
        <p:txBody>
          <a:bodyPr/>
          <a:lstStyle/>
          <a:p>
            <a:fld id="{407C8B75-4858-41E6-BEC3-A0853FA4AC5B}" type="slidenum">
              <a:rPr lang="en-US" smtClean="0"/>
              <a:pPr/>
              <a:t>12</a:t>
            </a:fld>
            <a:endParaRPr lang="en-US" dirty="0"/>
          </a:p>
        </p:txBody>
      </p:sp>
      <p:sp>
        <p:nvSpPr>
          <p:cNvPr id="5" name="Rectangle 4">
            <a:extLst>
              <a:ext uri="{FF2B5EF4-FFF2-40B4-BE49-F238E27FC236}">
                <a16:creationId xmlns:a16="http://schemas.microsoft.com/office/drawing/2014/main" id="{BF8C42DF-780C-CC49-AFA5-10F81270A770}"/>
              </a:ext>
            </a:extLst>
          </p:cNvPr>
          <p:cNvSpPr/>
          <p:nvPr/>
        </p:nvSpPr>
        <p:spPr>
          <a:xfrm>
            <a:off x="0" y="1507803"/>
            <a:ext cx="8851392" cy="2516073"/>
          </a:xfrm>
          <a:prstGeom prst="rect">
            <a:avLst/>
          </a:prstGeom>
        </p:spPr>
        <p:txBody>
          <a:bodyPr wrap="square">
            <a:spAutoFit/>
          </a:bodyPr>
          <a:lstStyle/>
          <a:p>
            <a:r>
              <a:rPr lang="en-US" sz="750" dirty="0">
                <a:solidFill>
                  <a:srgbClr val="000000"/>
                </a:solidFill>
                <a:latin typeface="Menlo" panose="020B0609030804020204" pitchFamily="49" charset="0"/>
              </a:rPr>
              <a:t>2018-09-07 10:00:26.494 [P2P1]  INFO    global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a:t>
            </a:r>
            <a:r>
              <a:rPr lang="en-US" sz="750" dirty="0" err="1">
                <a:solidFill>
                  <a:srgbClr val="000000"/>
                </a:solidFill>
                <a:latin typeface="Menlo" panose="020B0609030804020204" pitchFamily="49" charset="0"/>
              </a:rPr>
              <a:t>cryptonote_protocol</a:t>
            </a:r>
            <a:r>
              <a:rPr lang="en-US" sz="750" dirty="0">
                <a:solidFill>
                  <a:srgbClr val="000000"/>
                </a:solidFill>
                <a:latin typeface="Menlo" panose="020B0609030804020204" pitchFamily="49" charset="0"/>
              </a:rPr>
              <a:t>/cryptonote_protocol_handler.inl:310     [70.49.140.40:53878 INC] Sync data returned a new top block candidate: 1656021 -&gt; 1646386 [Your node is 9635 blocks (13 days) ahead]</a:t>
            </a:r>
          </a:p>
          <a:p>
            <a:r>
              <a:rPr lang="en-US" sz="750" dirty="0">
                <a:solidFill>
                  <a:srgbClr val="000000"/>
                </a:solidFill>
                <a:latin typeface="Menlo" panose="020B0609030804020204" pitchFamily="49" charset="0"/>
              </a:rPr>
              <a:t>SYNCHRONIZATION started</a:t>
            </a:r>
          </a:p>
          <a:p>
            <a:r>
              <a:rPr lang="en-US" sz="750" dirty="0">
                <a:solidFill>
                  <a:srgbClr val="000000"/>
                </a:solidFill>
                <a:latin typeface="Menlo" panose="020B0609030804020204" pitchFamily="49" charset="0"/>
              </a:rPr>
              <a:t>2018-09-07 10:00:27.317 [P2P2]  INFO    global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a:t>
            </a:r>
            <a:r>
              <a:rPr lang="en-US" sz="750" dirty="0" err="1">
                <a:solidFill>
                  <a:srgbClr val="000000"/>
                </a:solidFill>
                <a:latin typeface="Menlo" panose="020B0609030804020204" pitchFamily="49" charset="0"/>
              </a:rPr>
              <a:t>cryptonote_core</a:t>
            </a:r>
            <a:r>
              <a:rPr lang="en-US" sz="750" dirty="0">
                <a:solidFill>
                  <a:srgbClr val="000000"/>
                </a:solidFill>
                <a:latin typeface="Menlo" panose="020B0609030804020204" pitchFamily="49" charset="0"/>
              </a:rPr>
              <a:t>/blockchain.cpp:1534 </a:t>
            </a:r>
            <a:r>
              <a:rPr lang="en-US" sz="750" b="1" dirty="0">
                <a:solidFill>
                  <a:srgbClr val="5230E1"/>
                </a:solidFill>
                <a:latin typeface="Menlo" panose="020B0609030804020204" pitchFamily="49" charset="0"/>
              </a:rPr>
              <a:t>----- BLOCK ADDED AS ALTERNATIVE ON HEIGHT 1646385</a:t>
            </a:r>
            <a:endParaRPr lang="en-US" sz="750" dirty="0">
              <a:solidFill>
                <a:srgbClr val="000000"/>
              </a:solidFill>
              <a:latin typeface="Menlo" panose="020B0609030804020204" pitchFamily="49" charset="0"/>
            </a:endParaRPr>
          </a:p>
          <a:p>
            <a:r>
              <a:rPr lang="en-US" sz="750" b="1" dirty="0">
                <a:solidFill>
                  <a:srgbClr val="5230E1"/>
                </a:solidFill>
                <a:latin typeface="Menlo" panose="020B0609030804020204" pitchFamily="49" charset="0"/>
              </a:rPr>
              <a:t>id:</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&lt;17034c69f9a43840d0cd63e9ab556d143455d833845cd92b2c45f20b82ae6b24&gt;</a:t>
            </a:r>
            <a:endParaRPr lang="en-US" sz="750" dirty="0">
              <a:solidFill>
                <a:srgbClr val="5230E1"/>
              </a:solidFill>
              <a:latin typeface="Menlo" panose="020B0609030804020204" pitchFamily="49" charset="0"/>
            </a:endParaRPr>
          </a:p>
          <a:p>
            <a:r>
              <a:rPr lang="en-US" sz="750" b="1" dirty="0" err="1">
                <a:solidFill>
                  <a:srgbClr val="5230E1"/>
                </a:solidFill>
                <a:latin typeface="Menlo" panose="020B0609030804020204" pitchFamily="49" charset="0"/>
              </a:rPr>
              <a:t>PoW</a:t>
            </a:r>
            <a:r>
              <a:rPr lang="en-US" sz="750" b="1" dirty="0">
                <a:solidFill>
                  <a:srgbClr val="5230E1"/>
                </a:solidFill>
                <a:latin typeface="Menlo" panose="020B0609030804020204" pitchFamily="49" charset="0"/>
              </a:rPr>
              <a:t>:</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&lt;a9c8f5a5add64e44f80ae1caf69b009e287739ebc6db7a4a87a2100100000000&gt;</a:t>
            </a:r>
            <a:endParaRPr lang="en-US" sz="750" dirty="0">
              <a:solidFill>
                <a:srgbClr val="5230E1"/>
              </a:solidFill>
              <a:latin typeface="Menlo" panose="020B0609030804020204" pitchFamily="49" charset="0"/>
            </a:endParaRPr>
          </a:p>
          <a:p>
            <a:r>
              <a:rPr lang="en-US" sz="750" b="1" dirty="0">
                <a:solidFill>
                  <a:srgbClr val="5230E1"/>
                </a:solidFill>
                <a:latin typeface="Menlo" panose="020B0609030804020204" pitchFamily="49" charset="0"/>
              </a:rPr>
              <a:t>difficulty:</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53596510308</a:t>
            </a:r>
            <a:endParaRPr lang="en-US" sz="750" dirty="0">
              <a:solidFill>
                <a:srgbClr val="5230E1"/>
              </a:solidFill>
              <a:latin typeface="Menlo" panose="020B0609030804020204" pitchFamily="49" charset="0"/>
            </a:endParaRPr>
          </a:p>
          <a:p>
            <a:r>
              <a:rPr lang="en-US" sz="750" dirty="0">
                <a:solidFill>
                  <a:srgbClr val="000000"/>
                </a:solidFill>
                <a:latin typeface="Menlo" panose="020B0609030804020204" pitchFamily="49" charset="0"/>
              </a:rPr>
              <a:t>2018-09-07 10:00:27.318 [P2P2]  INFO    global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a:t>
            </a:r>
            <a:r>
              <a:rPr lang="en-US" sz="750" dirty="0" err="1">
                <a:solidFill>
                  <a:srgbClr val="000000"/>
                </a:solidFill>
                <a:latin typeface="Menlo" panose="020B0609030804020204" pitchFamily="49" charset="0"/>
              </a:rPr>
              <a:t>cryptonote_protocol</a:t>
            </a:r>
            <a:r>
              <a:rPr lang="en-US" sz="750" dirty="0">
                <a:solidFill>
                  <a:srgbClr val="000000"/>
                </a:solidFill>
                <a:latin typeface="Menlo" panose="020B0609030804020204" pitchFamily="49" charset="0"/>
              </a:rPr>
              <a:t>/cryptonote_protocol_handler.inl:1561    </a:t>
            </a:r>
            <a:r>
              <a:rPr lang="en-US" sz="750" b="1" dirty="0">
                <a:solidFill>
                  <a:srgbClr val="34BC26"/>
                </a:solidFill>
                <a:latin typeface="Menlo" panose="020B0609030804020204" pitchFamily="49" charset="0"/>
              </a:rPr>
              <a:t>SYNCHRONIZED OK</a:t>
            </a:r>
            <a:endParaRPr lang="en-US" sz="750" dirty="0">
              <a:solidFill>
                <a:srgbClr val="000000"/>
              </a:solidFill>
              <a:latin typeface="Menlo" panose="020B0609030804020204" pitchFamily="49" charset="0"/>
            </a:endParaRPr>
          </a:p>
          <a:p>
            <a:r>
              <a:rPr lang="en-US" sz="750" dirty="0">
                <a:solidFill>
                  <a:srgbClr val="000000"/>
                </a:solidFill>
                <a:latin typeface="Menlo" panose="020B0609030804020204" pitchFamily="49" charset="0"/>
              </a:rPr>
              <a:t>2018-09-07 10:54:34.322 [P2P8]  WARN    </a:t>
            </a:r>
            <a:r>
              <a:rPr lang="en-US" sz="750" dirty="0" err="1">
                <a:solidFill>
                  <a:srgbClr val="000000"/>
                </a:solidFill>
                <a:latin typeface="Menlo" panose="020B0609030804020204" pitchFamily="49" charset="0"/>
              </a:rPr>
              <a:t>net.dns</a:t>
            </a:r>
            <a:r>
              <a:rPr lang="en-US" sz="750" dirty="0">
                <a:solidFill>
                  <a:srgbClr val="000000"/>
                </a:solidFill>
                <a:latin typeface="Menlo" panose="020B0609030804020204" pitchFamily="49" charset="0"/>
              </a:rPr>
              <a:t>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/common/dns_utils.cpp:509    WARNING: no two valid </a:t>
            </a:r>
            <a:r>
              <a:rPr lang="en-US" sz="750" dirty="0" err="1">
                <a:solidFill>
                  <a:srgbClr val="000000"/>
                </a:solidFill>
                <a:latin typeface="Menlo" panose="020B0609030804020204" pitchFamily="49" charset="0"/>
              </a:rPr>
              <a:t>MoneroPulse</a:t>
            </a:r>
            <a:r>
              <a:rPr lang="en-US" sz="750" dirty="0">
                <a:solidFill>
                  <a:srgbClr val="000000"/>
                </a:solidFill>
                <a:latin typeface="Menlo" panose="020B0609030804020204" pitchFamily="49" charset="0"/>
              </a:rPr>
              <a:t> DNS checkpoint records were received</a:t>
            </a:r>
          </a:p>
          <a:p>
            <a:r>
              <a:rPr lang="en-US" sz="750" dirty="0">
                <a:solidFill>
                  <a:srgbClr val="000000"/>
                </a:solidFill>
                <a:latin typeface="Menlo" panose="020B0609030804020204" pitchFamily="49" charset="0"/>
              </a:rPr>
              <a:t>2018-09-07 11:54:34.437 [P2P7]  WARN    </a:t>
            </a:r>
            <a:r>
              <a:rPr lang="en-US" sz="750" dirty="0" err="1">
                <a:solidFill>
                  <a:srgbClr val="000000"/>
                </a:solidFill>
                <a:latin typeface="Menlo" panose="020B0609030804020204" pitchFamily="49" charset="0"/>
              </a:rPr>
              <a:t>net.dns</a:t>
            </a:r>
            <a:r>
              <a:rPr lang="en-US" sz="750" dirty="0">
                <a:solidFill>
                  <a:srgbClr val="000000"/>
                </a:solidFill>
                <a:latin typeface="Menlo" panose="020B0609030804020204" pitchFamily="49" charset="0"/>
              </a:rPr>
              <a:t>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/common/dns_utils.cpp:509    WARNING: no two valid </a:t>
            </a:r>
            <a:r>
              <a:rPr lang="en-US" sz="750" dirty="0" err="1">
                <a:solidFill>
                  <a:srgbClr val="000000"/>
                </a:solidFill>
                <a:latin typeface="Menlo" panose="020B0609030804020204" pitchFamily="49" charset="0"/>
              </a:rPr>
              <a:t>MoneroPulse</a:t>
            </a:r>
            <a:r>
              <a:rPr lang="en-US" sz="750" dirty="0">
                <a:solidFill>
                  <a:srgbClr val="000000"/>
                </a:solidFill>
                <a:latin typeface="Menlo" panose="020B0609030804020204" pitchFamily="49" charset="0"/>
              </a:rPr>
              <a:t> DNS checkpoint records were received</a:t>
            </a:r>
          </a:p>
          <a:p>
            <a:r>
              <a:rPr lang="en-US" sz="750" dirty="0">
                <a:solidFill>
                  <a:srgbClr val="000000"/>
                </a:solidFill>
                <a:latin typeface="Menlo" panose="020B0609030804020204" pitchFamily="49" charset="0"/>
              </a:rPr>
              <a:t>2018-09-07 11:55:26.333 [P2P8]  INFO    global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a:t>
            </a:r>
            <a:r>
              <a:rPr lang="en-US" sz="750" dirty="0" err="1">
                <a:solidFill>
                  <a:srgbClr val="000000"/>
                </a:solidFill>
                <a:latin typeface="Menlo" panose="020B0609030804020204" pitchFamily="49" charset="0"/>
              </a:rPr>
              <a:t>cryptonote_core</a:t>
            </a:r>
            <a:r>
              <a:rPr lang="en-US" sz="750" dirty="0">
                <a:solidFill>
                  <a:srgbClr val="000000"/>
                </a:solidFill>
                <a:latin typeface="Menlo" panose="020B0609030804020204" pitchFamily="49" charset="0"/>
              </a:rPr>
              <a:t>/blockchain.cpp:1534 </a:t>
            </a:r>
            <a:r>
              <a:rPr lang="en-US" sz="750" b="1" dirty="0">
                <a:solidFill>
                  <a:srgbClr val="5230E1"/>
                </a:solidFill>
                <a:latin typeface="Menlo" panose="020B0609030804020204" pitchFamily="49" charset="0"/>
              </a:rPr>
              <a:t>----- BLOCK ADDED AS ALTERNATIVE ON HEIGHT 1591490</a:t>
            </a:r>
            <a:endParaRPr lang="en-US" sz="750" dirty="0">
              <a:solidFill>
                <a:srgbClr val="000000"/>
              </a:solidFill>
              <a:latin typeface="Menlo" panose="020B0609030804020204" pitchFamily="49" charset="0"/>
            </a:endParaRPr>
          </a:p>
          <a:p>
            <a:r>
              <a:rPr lang="en-US" sz="750" b="1" dirty="0">
                <a:solidFill>
                  <a:srgbClr val="5230E1"/>
                </a:solidFill>
                <a:latin typeface="Menlo" panose="020B0609030804020204" pitchFamily="49" charset="0"/>
              </a:rPr>
              <a:t>id:</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&lt;87c752cdeee4c9ba7aefc879ca1285e39563e1a5c752fc6d8d743a2be452812d&gt;</a:t>
            </a:r>
            <a:endParaRPr lang="en-US" sz="750" dirty="0">
              <a:solidFill>
                <a:srgbClr val="5230E1"/>
              </a:solidFill>
              <a:latin typeface="Menlo" panose="020B0609030804020204" pitchFamily="49" charset="0"/>
            </a:endParaRPr>
          </a:p>
          <a:p>
            <a:r>
              <a:rPr lang="en-US" sz="750" b="1" dirty="0" err="1">
                <a:solidFill>
                  <a:srgbClr val="5230E1"/>
                </a:solidFill>
                <a:latin typeface="Menlo" panose="020B0609030804020204" pitchFamily="49" charset="0"/>
              </a:rPr>
              <a:t>PoW</a:t>
            </a:r>
            <a:r>
              <a:rPr lang="en-US" sz="750" b="1" dirty="0">
                <a:solidFill>
                  <a:srgbClr val="5230E1"/>
                </a:solidFill>
                <a:latin typeface="Menlo" panose="020B0609030804020204" pitchFamily="49" charset="0"/>
              </a:rPr>
              <a:t>:</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&lt;db280407898f1f66f1ef1a8cf74f0001913b0c97fcd5cc691820300600000000&gt;</a:t>
            </a:r>
            <a:endParaRPr lang="en-US" sz="750" dirty="0">
              <a:solidFill>
                <a:srgbClr val="5230E1"/>
              </a:solidFill>
              <a:latin typeface="Menlo" panose="020B0609030804020204" pitchFamily="49" charset="0"/>
            </a:endParaRPr>
          </a:p>
          <a:p>
            <a:r>
              <a:rPr lang="en-US" sz="750" b="1" dirty="0">
                <a:solidFill>
                  <a:srgbClr val="5230E1"/>
                </a:solidFill>
                <a:latin typeface="Menlo" panose="020B0609030804020204" pitchFamily="49" charset="0"/>
              </a:rPr>
              <a:t>difficulty:</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46963208575</a:t>
            </a:r>
            <a:endParaRPr lang="en-US" sz="750" dirty="0">
              <a:solidFill>
                <a:srgbClr val="5230E1"/>
              </a:solidFill>
              <a:latin typeface="Menlo" panose="020B0609030804020204" pitchFamily="49" charset="0"/>
            </a:endParaRPr>
          </a:p>
          <a:p>
            <a:r>
              <a:rPr lang="en-US" sz="750" dirty="0">
                <a:solidFill>
                  <a:srgbClr val="000000"/>
                </a:solidFill>
                <a:latin typeface="Menlo" panose="020B0609030804020204" pitchFamily="49" charset="0"/>
              </a:rPr>
              <a:t>2018-09-07 12:54:50.514 [P2P7]  WARN    </a:t>
            </a:r>
            <a:r>
              <a:rPr lang="en-US" sz="750" dirty="0" err="1">
                <a:solidFill>
                  <a:srgbClr val="000000"/>
                </a:solidFill>
                <a:latin typeface="Menlo" panose="020B0609030804020204" pitchFamily="49" charset="0"/>
              </a:rPr>
              <a:t>net.dns</a:t>
            </a:r>
            <a:r>
              <a:rPr lang="en-US" sz="750" dirty="0">
                <a:solidFill>
                  <a:srgbClr val="000000"/>
                </a:solidFill>
                <a:latin typeface="Menlo" panose="020B0609030804020204" pitchFamily="49" charset="0"/>
              </a:rPr>
              <a:t>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/common/dns_utils.cpp:509    WARNING: no two valid </a:t>
            </a:r>
            <a:r>
              <a:rPr lang="en-US" sz="750" dirty="0" err="1">
                <a:solidFill>
                  <a:srgbClr val="000000"/>
                </a:solidFill>
                <a:latin typeface="Menlo" panose="020B0609030804020204" pitchFamily="49" charset="0"/>
              </a:rPr>
              <a:t>MoneroPulse</a:t>
            </a:r>
            <a:r>
              <a:rPr lang="en-US" sz="750" dirty="0">
                <a:solidFill>
                  <a:srgbClr val="000000"/>
                </a:solidFill>
                <a:latin typeface="Menlo" panose="020B0609030804020204" pitchFamily="49" charset="0"/>
              </a:rPr>
              <a:t> DNS checkpoint records were received</a:t>
            </a:r>
          </a:p>
          <a:p>
            <a:r>
              <a:rPr lang="en-US" sz="750" dirty="0">
                <a:solidFill>
                  <a:srgbClr val="000000"/>
                </a:solidFill>
                <a:latin typeface="Menlo" panose="020B0609030804020204" pitchFamily="49" charset="0"/>
              </a:rPr>
              <a:t>2018-09-07 13:37:42.970 [P2P2]  INFO    global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a:t>
            </a:r>
            <a:r>
              <a:rPr lang="en-US" sz="750" dirty="0" err="1">
                <a:solidFill>
                  <a:srgbClr val="000000"/>
                </a:solidFill>
                <a:latin typeface="Menlo" panose="020B0609030804020204" pitchFamily="49" charset="0"/>
              </a:rPr>
              <a:t>cryptonote_core</a:t>
            </a:r>
            <a:r>
              <a:rPr lang="en-US" sz="750" dirty="0">
                <a:solidFill>
                  <a:srgbClr val="000000"/>
                </a:solidFill>
                <a:latin typeface="Menlo" panose="020B0609030804020204" pitchFamily="49" charset="0"/>
              </a:rPr>
              <a:t>/blockchain.cpp:1534 </a:t>
            </a:r>
            <a:r>
              <a:rPr lang="en-US" sz="750" b="1" dirty="0">
                <a:solidFill>
                  <a:srgbClr val="5230E1"/>
                </a:solidFill>
                <a:latin typeface="Menlo" panose="020B0609030804020204" pitchFamily="49" charset="0"/>
              </a:rPr>
              <a:t>----- BLOCK ADDED AS ALTERNATIVE ON HEIGHT 1656128</a:t>
            </a:r>
            <a:endParaRPr lang="en-US" sz="750" dirty="0">
              <a:solidFill>
                <a:srgbClr val="000000"/>
              </a:solidFill>
              <a:latin typeface="Menlo" panose="020B0609030804020204" pitchFamily="49" charset="0"/>
            </a:endParaRPr>
          </a:p>
          <a:p>
            <a:r>
              <a:rPr lang="en-US" sz="750" b="1" dirty="0">
                <a:solidFill>
                  <a:srgbClr val="5230E1"/>
                </a:solidFill>
                <a:latin typeface="Menlo" panose="020B0609030804020204" pitchFamily="49" charset="0"/>
              </a:rPr>
              <a:t>id:</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&lt;82567e414b4c8c634fbec5749eb6d8f3a3661b8d5d6069f3b57264ae6de8c673&gt;</a:t>
            </a:r>
            <a:endParaRPr lang="en-US" sz="750" dirty="0">
              <a:solidFill>
                <a:srgbClr val="5230E1"/>
              </a:solidFill>
              <a:latin typeface="Menlo" panose="020B0609030804020204" pitchFamily="49" charset="0"/>
            </a:endParaRPr>
          </a:p>
          <a:p>
            <a:r>
              <a:rPr lang="en-US" sz="750" b="1" dirty="0" err="1">
                <a:solidFill>
                  <a:srgbClr val="5230E1"/>
                </a:solidFill>
                <a:latin typeface="Menlo" panose="020B0609030804020204" pitchFamily="49" charset="0"/>
              </a:rPr>
              <a:t>PoW</a:t>
            </a:r>
            <a:r>
              <a:rPr lang="en-US" sz="750" b="1" dirty="0">
                <a:solidFill>
                  <a:srgbClr val="5230E1"/>
                </a:solidFill>
                <a:latin typeface="Menlo" panose="020B0609030804020204" pitchFamily="49" charset="0"/>
              </a:rPr>
              <a:t>:</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&lt;ee5c9960d9c63b87e956f564d8deca7cbf43169adbd5723ff9a2e70100000000&gt;</a:t>
            </a:r>
            <a:endParaRPr lang="en-US" sz="750" dirty="0">
              <a:solidFill>
                <a:srgbClr val="5230E1"/>
              </a:solidFill>
              <a:latin typeface="Menlo" panose="020B0609030804020204" pitchFamily="49" charset="0"/>
            </a:endParaRPr>
          </a:p>
          <a:p>
            <a:r>
              <a:rPr lang="en-US" sz="750" b="1" dirty="0">
                <a:solidFill>
                  <a:srgbClr val="5230E1"/>
                </a:solidFill>
                <a:latin typeface="Menlo" panose="020B0609030804020204" pitchFamily="49" charset="0"/>
              </a:rPr>
              <a:t>difficulty:</a:t>
            </a:r>
            <a:r>
              <a:rPr lang="en-US" sz="750" dirty="0">
                <a:solidFill>
                  <a:srgbClr val="000000"/>
                </a:solidFill>
                <a:latin typeface="Menlo" panose="020B0609030804020204" pitchFamily="49" charset="0"/>
              </a:rPr>
              <a:t>     </a:t>
            </a:r>
            <a:r>
              <a:rPr lang="en-US" sz="750" b="1" dirty="0">
                <a:solidFill>
                  <a:srgbClr val="5230E1"/>
                </a:solidFill>
                <a:latin typeface="Menlo" panose="020B0609030804020204" pitchFamily="49" charset="0"/>
              </a:rPr>
              <a:t>66702392438</a:t>
            </a:r>
            <a:endParaRPr lang="en-US" sz="750" dirty="0">
              <a:solidFill>
                <a:srgbClr val="5230E1"/>
              </a:solidFill>
              <a:latin typeface="Menlo" panose="020B0609030804020204" pitchFamily="49" charset="0"/>
            </a:endParaRPr>
          </a:p>
          <a:p>
            <a:r>
              <a:rPr lang="en-US" sz="750" dirty="0">
                <a:solidFill>
                  <a:srgbClr val="000000"/>
                </a:solidFill>
                <a:latin typeface="Menlo" panose="020B0609030804020204" pitchFamily="49" charset="0"/>
              </a:rPr>
              <a:t>2018-09-07 13:56:25.337 [P2P9]  WARN    </a:t>
            </a:r>
            <a:r>
              <a:rPr lang="en-US" sz="750" dirty="0" err="1">
                <a:solidFill>
                  <a:srgbClr val="000000"/>
                </a:solidFill>
                <a:latin typeface="Menlo" panose="020B0609030804020204" pitchFamily="49" charset="0"/>
              </a:rPr>
              <a:t>net.dns</a:t>
            </a:r>
            <a:r>
              <a:rPr lang="en-US" sz="750" dirty="0">
                <a:solidFill>
                  <a:srgbClr val="000000"/>
                </a:solidFill>
                <a:latin typeface="Menlo" panose="020B0609030804020204" pitchFamily="49" charset="0"/>
              </a:rPr>
              <a:t>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/common/dns_utils.cpp:509    WARNING: no two valid </a:t>
            </a:r>
            <a:r>
              <a:rPr lang="en-US" sz="750" dirty="0" err="1">
                <a:solidFill>
                  <a:srgbClr val="000000"/>
                </a:solidFill>
                <a:latin typeface="Menlo" panose="020B0609030804020204" pitchFamily="49" charset="0"/>
              </a:rPr>
              <a:t>MoneroPulse</a:t>
            </a:r>
            <a:r>
              <a:rPr lang="en-US" sz="750" dirty="0">
                <a:solidFill>
                  <a:srgbClr val="000000"/>
                </a:solidFill>
                <a:latin typeface="Menlo" panose="020B0609030804020204" pitchFamily="49" charset="0"/>
              </a:rPr>
              <a:t> DNS checkpoint records were received</a:t>
            </a:r>
          </a:p>
          <a:p>
            <a:r>
              <a:rPr lang="en-US" sz="750" dirty="0">
                <a:solidFill>
                  <a:srgbClr val="000000"/>
                </a:solidFill>
                <a:latin typeface="Menlo" panose="020B0609030804020204" pitchFamily="49" charset="0"/>
              </a:rPr>
              <a:t>2018-09-07 14:59:23.618 [P2P1]  WARN    </a:t>
            </a:r>
            <a:r>
              <a:rPr lang="en-US" sz="750" dirty="0" err="1">
                <a:solidFill>
                  <a:srgbClr val="000000"/>
                </a:solidFill>
                <a:latin typeface="Menlo" panose="020B0609030804020204" pitchFamily="49" charset="0"/>
              </a:rPr>
              <a:t>net.dns</a:t>
            </a:r>
            <a:r>
              <a:rPr lang="en-US" sz="750" dirty="0">
                <a:solidFill>
                  <a:srgbClr val="000000"/>
                </a:solidFill>
                <a:latin typeface="Menlo" panose="020B0609030804020204" pitchFamily="49" charset="0"/>
              </a:rPr>
              <a:t> </a:t>
            </a:r>
            <a:r>
              <a:rPr lang="en-US" sz="750" dirty="0" err="1">
                <a:solidFill>
                  <a:srgbClr val="000000"/>
                </a:solidFill>
                <a:latin typeface="Menlo" panose="020B0609030804020204" pitchFamily="49" charset="0"/>
              </a:rPr>
              <a:t>src</a:t>
            </a:r>
            <a:r>
              <a:rPr lang="en-US" sz="750" dirty="0">
                <a:solidFill>
                  <a:srgbClr val="000000"/>
                </a:solidFill>
                <a:latin typeface="Menlo" panose="020B0609030804020204" pitchFamily="49" charset="0"/>
              </a:rPr>
              <a:t>/common/dns_utils.cpp:509    WARNING: no two valid </a:t>
            </a:r>
            <a:r>
              <a:rPr lang="en-US" sz="750" dirty="0" err="1">
                <a:solidFill>
                  <a:srgbClr val="000000"/>
                </a:solidFill>
                <a:latin typeface="Menlo" panose="020B0609030804020204" pitchFamily="49" charset="0"/>
              </a:rPr>
              <a:t>MoneroPulse</a:t>
            </a:r>
            <a:r>
              <a:rPr lang="en-US" sz="750" dirty="0">
                <a:solidFill>
                  <a:srgbClr val="000000"/>
                </a:solidFill>
                <a:latin typeface="Menlo" panose="020B0609030804020204" pitchFamily="49" charset="0"/>
              </a:rPr>
              <a:t> DNS checkpoint records were received</a:t>
            </a:r>
          </a:p>
        </p:txBody>
      </p:sp>
      <p:sp>
        <p:nvSpPr>
          <p:cNvPr id="3" name="Rectangle 2">
            <a:extLst>
              <a:ext uri="{FF2B5EF4-FFF2-40B4-BE49-F238E27FC236}">
                <a16:creationId xmlns:a16="http://schemas.microsoft.com/office/drawing/2014/main" id="{E81D1045-7465-4A42-BA09-398FE74ED08B}"/>
              </a:ext>
            </a:extLst>
          </p:cNvPr>
          <p:cNvSpPr/>
          <p:nvPr/>
        </p:nvSpPr>
        <p:spPr>
          <a:xfrm>
            <a:off x="457200" y="971571"/>
            <a:ext cx="5134739" cy="369332"/>
          </a:xfrm>
          <a:prstGeom prst="rect">
            <a:avLst/>
          </a:prstGeom>
        </p:spPr>
        <p:txBody>
          <a:bodyPr wrap="none">
            <a:spAutoFit/>
          </a:bodyPr>
          <a:lstStyle/>
          <a:p>
            <a:r>
              <a:rPr lang="en-US" dirty="0"/>
              <a:t>- Modified source code to use a bad trust anchor</a:t>
            </a:r>
          </a:p>
        </p:txBody>
      </p:sp>
    </p:spTree>
    <p:extLst>
      <p:ext uri="{BB962C8B-B14F-4D97-AF65-F5344CB8AC3E}">
        <p14:creationId xmlns:p14="http://schemas.microsoft.com/office/powerpoint/2010/main" val="267404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C07F-BDA5-504F-BCA9-BAE9572EA509}"/>
              </a:ext>
            </a:extLst>
          </p:cNvPr>
          <p:cNvSpPr>
            <a:spLocks noGrp="1"/>
          </p:cNvSpPr>
          <p:nvPr>
            <p:ph type="title"/>
          </p:nvPr>
        </p:nvSpPr>
        <p:spPr/>
        <p:txBody>
          <a:bodyPr/>
          <a:lstStyle/>
          <a:p>
            <a:r>
              <a:rPr lang="en-US" dirty="0"/>
              <a:t>Opened a </a:t>
            </a:r>
            <a:r>
              <a:rPr lang="en-US" dirty="0" err="1"/>
              <a:t>github</a:t>
            </a:r>
            <a:r>
              <a:rPr lang="en-US" dirty="0"/>
              <a:t> issue</a:t>
            </a:r>
          </a:p>
        </p:txBody>
      </p:sp>
      <p:sp>
        <p:nvSpPr>
          <p:cNvPr id="3" name="Content Placeholder 2">
            <a:extLst>
              <a:ext uri="{FF2B5EF4-FFF2-40B4-BE49-F238E27FC236}">
                <a16:creationId xmlns:a16="http://schemas.microsoft.com/office/drawing/2014/main" id="{792F0A74-B9E1-444B-BBC5-6E75B2A9923B}"/>
              </a:ext>
            </a:extLst>
          </p:cNvPr>
          <p:cNvSpPr>
            <a:spLocks noGrp="1"/>
          </p:cNvSpPr>
          <p:nvPr>
            <p:ph idx="1"/>
          </p:nvPr>
        </p:nvSpPr>
        <p:spPr/>
        <p:txBody>
          <a:bodyPr/>
          <a:lstStyle/>
          <a:p>
            <a:r>
              <a:rPr lang="en-US" dirty="0"/>
              <a:t>Marked as duplicate, Roy Arends (ICANN) beat us to it (10 days)</a:t>
            </a:r>
          </a:p>
          <a:p>
            <a:pPr lvl="1"/>
            <a:r>
              <a:rPr lang="en-US" dirty="0"/>
              <a:t>Roy opened hundreds of issues on similar projects (thanks Roy!)</a:t>
            </a:r>
          </a:p>
          <a:p>
            <a:endParaRPr lang="en-US" dirty="0"/>
          </a:p>
          <a:p>
            <a:r>
              <a:rPr lang="en-US" dirty="0"/>
              <a:t>Developer was unsure of DNSSEC specifics and bad trust-anchor consequences</a:t>
            </a:r>
          </a:p>
          <a:p>
            <a:pPr lvl="1"/>
            <a:r>
              <a:rPr lang="en-US" dirty="0"/>
              <a:t>“The code does enforce validation if there is a DNSSEC signature, but accepts unsigned data IIRC.”</a:t>
            </a:r>
          </a:p>
          <a:p>
            <a:pPr lvl="1"/>
            <a:endParaRPr lang="en-US" dirty="0"/>
          </a:p>
          <a:p>
            <a:endParaRPr lang="en-US" dirty="0"/>
          </a:p>
        </p:txBody>
      </p:sp>
      <p:sp>
        <p:nvSpPr>
          <p:cNvPr id="4" name="Slide Number Placeholder 3">
            <a:extLst>
              <a:ext uri="{FF2B5EF4-FFF2-40B4-BE49-F238E27FC236}">
                <a16:creationId xmlns:a16="http://schemas.microsoft.com/office/drawing/2014/main" id="{C26BD3C3-4B19-984B-9E70-06AB8C4662A5}"/>
              </a:ext>
            </a:extLst>
          </p:cNvPr>
          <p:cNvSpPr>
            <a:spLocks noGrp="1"/>
          </p:cNvSpPr>
          <p:nvPr>
            <p:ph type="sldNum" sz="quarter" idx="12"/>
          </p:nvPr>
        </p:nvSpPr>
        <p:spPr/>
        <p:txBody>
          <a:bodyPr/>
          <a:lstStyle/>
          <a:p>
            <a:fld id="{407C8B75-4858-41E6-BEC3-A0853FA4AC5B}" type="slidenum">
              <a:rPr lang="en-US" smtClean="0"/>
              <a:pPr/>
              <a:t>13</a:t>
            </a:fld>
            <a:endParaRPr lang="en-US" dirty="0"/>
          </a:p>
        </p:txBody>
      </p:sp>
    </p:spTree>
    <p:extLst>
      <p:ext uri="{BB962C8B-B14F-4D97-AF65-F5344CB8AC3E}">
        <p14:creationId xmlns:p14="http://schemas.microsoft.com/office/powerpoint/2010/main" val="248266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CFAC8-F160-0345-A610-8BC70E30218A}"/>
              </a:ext>
            </a:extLst>
          </p:cNvPr>
          <p:cNvSpPr>
            <a:spLocks noGrp="1"/>
          </p:cNvSpPr>
          <p:nvPr>
            <p:ph type="body"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80BD6CBD-9119-DA4E-A7AD-9D733AEDBE26}"/>
              </a:ext>
            </a:extLst>
          </p:cNvPr>
          <p:cNvSpPr>
            <a:spLocks noGrp="1"/>
          </p:cNvSpPr>
          <p:nvPr>
            <p:ph type="sldNum" sz="quarter" idx="16"/>
          </p:nvPr>
        </p:nvSpPr>
        <p:spPr/>
        <p:txBody>
          <a:bodyPr/>
          <a:lstStyle/>
          <a:p>
            <a:fld id="{407C8B75-4858-41E6-BEC3-A0853FA4AC5B}" type="slidenum">
              <a:rPr lang="en-US" smtClean="0"/>
              <a:pPr/>
              <a:t>14</a:t>
            </a:fld>
            <a:endParaRPr lang="en-US" dirty="0"/>
          </a:p>
        </p:txBody>
      </p:sp>
      <p:sp>
        <p:nvSpPr>
          <p:cNvPr id="4" name="Title 3">
            <a:extLst>
              <a:ext uri="{FF2B5EF4-FFF2-40B4-BE49-F238E27FC236}">
                <a16:creationId xmlns:a16="http://schemas.microsoft.com/office/drawing/2014/main" id="{2DF02B2D-FF0E-0449-9B80-F6132F7855B3}"/>
              </a:ext>
            </a:extLst>
          </p:cNvPr>
          <p:cNvSpPr>
            <a:spLocks noGrp="1"/>
          </p:cNvSpPr>
          <p:nvPr>
            <p:ph type="title"/>
          </p:nvPr>
        </p:nvSpPr>
        <p:spPr/>
        <p:txBody>
          <a:bodyPr/>
          <a:lstStyle/>
          <a:p>
            <a:r>
              <a:rPr lang="en-US" dirty="0"/>
              <a:t>Thoughts / Lessons</a:t>
            </a:r>
          </a:p>
        </p:txBody>
      </p:sp>
    </p:spTree>
    <p:extLst>
      <p:ext uri="{BB962C8B-B14F-4D97-AF65-F5344CB8AC3E}">
        <p14:creationId xmlns:p14="http://schemas.microsoft.com/office/powerpoint/2010/main" val="419850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1764-D6FB-BC47-A0B8-ADDC4FC308ED}"/>
              </a:ext>
            </a:extLst>
          </p:cNvPr>
          <p:cNvSpPr>
            <a:spLocks noGrp="1"/>
          </p:cNvSpPr>
          <p:nvPr>
            <p:ph type="title"/>
          </p:nvPr>
        </p:nvSpPr>
        <p:spPr/>
        <p:txBody>
          <a:bodyPr/>
          <a:lstStyle/>
          <a:p>
            <a:r>
              <a:rPr lang="en-US" dirty="0"/>
              <a:t>TA signals from applications</a:t>
            </a:r>
          </a:p>
        </p:txBody>
      </p:sp>
      <p:sp>
        <p:nvSpPr>
          <p:cNvPr id="3" name="Content Placeholder 2">
            <a:extLst>
              <a:ext uri="{FF2B5EF4-FFF2-40B4-BE49-F238E27FC236}">
                <a16:creationId xmlns:a16="http://schemas.microsoft.com/office/drawing/2014/main" id="{AAB88E09-DCFB-1F4E-98D9-901AAA2F79EB}"/>
              </a:ext>
            </a:extLst>
          </p:cNvPr>
          <p:cNvSpPr>
            <a:spLocks noGrp="1"/>
          </p:cNvSpPr>
          <p:nvPr>
            <p:ph idx="1"/>
          </p:nvPr>
        </p:nvSpPr>
        <p:spPr/>
        <p:txBody>
          <a:bodyPr/>
          <a:lstStyle/>
          <a:p>
            <a:r>
              <a:rPr lang="en-US" dirty="0"/>
              <a:t>RFC 8145 trust anchor signaling perhaps did not fully anticipate signals from </a:t>
            </a:r>
            <a:r>
              <a:rPr lang="en-US" i="1" dirty="0"/>
              <a:t>applications</a:t>
            </a:r>
            <a:r>
              <a:rPr lang="en-US" dirty="0"/>
              <a:t> vs validating name servers.</a:t>
            </a:r>
          </a:p>
          <a:p>
            <a:r>
              <a:rPr lang="en-US" dirty="0"/>
              <a:t>It’s good to see validation in applications.</a:t>
            </a:r>
          </a:p>
          <a:p>
            <a:r>
              <a:rPr lang="en-US" dirty="0" err="1"/>
              <a:t>kskroll</a:t>
            </a:r>
            <a:r>
              <a:rPr lang="en-US" dirty="0"/>
              <a:t>-sentinel won’t find applications with bad trust anchors.</a:t>
            </a:r>
          </a:p>
        </p:txBody>
      </p:sp>
      <p:sp>
        <p:nvSpPr>
          <p:cNvPr id="4" name="Slide Number Placeholder 3">
            <a:extLst>
              <a:ext uri="{FF2B5EF4-FFF2-40B4-BE49-F238E27FC236}">
                <a16:creationId xmlns:a16="http://schemas.microsoft.com/office/drawing/2014/main" id="{021A77B9-3846-8740-9FCF-B2575F0FC484}"/>
              </a:ext>
            </a:extLst>
          </p:cNvPr>
          <p:cNvSpPr>
            <a:spLocks noGrp="1"/>
          </p:cNvSpPr>
          <p:nvPr>
            <p:ph type="sldNum" sz="quarter" idx="12"/>
          </p:nvPr>
        </p:nvSpPr>
        <p:spPr/>
        <p:txBody>
          <a:bodyPr/>
          <a:lstStyle/>
          <a:p>
            <a:fld id="{407C8B75-4858-41E6-BEC3-A0853FA4AC5B}" type="slidenum">
              <a:rPr lang="en-US" smtClean="0"/>
              <a:pPr/>
              <a:t>15</a:t>
            </a:fld>
            <a:endParaRPr lang="en-US" dirty="0"/>
          </a:p>
        </p:txBody>
      </p:sp>
    </p:spTree>
    <p:extLst>
      <p:ext uri="{BB962C8B-B14F-4D97-AF65-F5344CB8AC3E}">
        <p14:creationId xmlns:p14="http://schemas.microsoft.com/office/powerpoint/2010/main" val="403214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6A87-1809-2B4F-A34F-FFA9B24A114E}"/>
              </a:ext>
            </a:extLst>
          </p:cNvPr>
          <p:cNvSpPr>
            <a:spLocks noGrp="1"/>
          </p:cNvSpPr>
          <p:nvPr>
            <p:ph type="title"/>
          </p:nvPr>
        </p:nvSpPr>
        <p:spPr/>
        <p:txBody>
          <a:bodyPr/>
          <a:lstStyle/>
          <a:p>
            <a:r>
              <a:rPr lang="en-US" dirty="0"/>
              <a:t>Applications and TA updates</a:t>
            </a:r>
          </a:p>
        </p:txBody>
      </p:sp>
      <p:sp>
        <p:nvSpPr>
          <p:cNvPr id="3" name="Content Placeholder 2">
            <a:extLst>
              <a:ext uri="{FF2B5EF4-FFF2-40B4-BE49-F238E27FC236}">
                <a16:creationId xmlns:a16="http://schemas.microsoft.com/office/drawing/2014/main" id="{05BC0C1F-AA92-2746-8B28-FEE3B6DD9E54}"/>
              </a:ext>
            </a:extLst>
          </p:cNvPr>
          <p:cNvSpPr>
            <a:spLocks noGrp="1"/>
          </p:cNvSpPr>
          <p:nvPr>
            <p:ph idx="1"/>
          </p:nvPr>
        </p:nvSpPr>
        <p:spPr/>
        <p:txBody>
          <a:bodyPr/>
          <a:lstStyle/>
          <a:p>
            <a:r>
              <a:rPr lang="en-US" dirty="0"/>
              <a:t>How should applications keep trust anchors updated?</a:t>
            </a:r>
          </a:p>
          <a:p>
            <a:r>
              <a:rPr lang="en-US" dirty="0"/>
              <a:t>This is tied up with the way Unbound works and is distributed.</a:t>
            </a:r>
          </a:p>
          <a:p>
            <a:r>
              <a:rPr lang="en-US" dirty="0"/>
              <a:t>For the name server, an unbound-anchor service generally runs alongside.</a:t>
            </a:r>
          </a:p>
          <a:p>
            <a:r>
              <a:rPr lang="en-US" dirty="0"/>
              <a:t>Unix applications can depend on </a:t>
            </a:r>
            <a:r>
              <a:rPr lang="en-US" dirty="0" err="1"/>
              <a:t>libunbound</a:t>
            </a:r>
            <a:r>
              <a:rPr lang="en-US" dirty="0"/>
              <a:t>, which doesn’t include the unbound-anchor service.</a:t>
            </a:r>
          </a:p>
          <a:p>
            <a:r>
              <a:rPr lang="en-US" dirty="0" err="1"/>
              <a:t>libunbound</a:t>
            </a:r>
            <a:r>
              <a:rPr lang="en-US" dirty="0"/>
              <a:t> doesn’t provide a TA.</a:t>
            </a:r>
          </a:p>
          <a:p>
            <a:r>
              <a:rPr lang="en-US" dirty="0"/>
              <a:t>Applications must provide their own </a:t>
            </a:r>
            <a:r>
              <a:rPr lang="en-US" dirty="0" err="1"/>
              <a:t>TAs.</a:t>
            </a:r>
            <a:endParaRPr lang="en-US" dirty="0"/>
          </a:p>
          <a:p>
            <a:r>
              <a:rPr lang="en-US" dirty="0"/>
              <a:t>Can this be improved?</a:t>
            </a:r>
          </a:p>
        </p:txBody>
      </p:sp>
      <p:sp>
        <p:nvSpPr>
          <p:cNvPr id="4" name="Slide Number Placeholder 3">
            <a:extLst>
              <a:ext uri="{FF2B5EF4-FFF2-40B4-BE49-F238E27FC236}">
                <a16:creationId xmlns:a16="http://schemas.microsoft.com/office/drawing/2014/main" id="{16E7D878-14C3-AD49-AF64-7032FE7AC7EF}"/>
              </a:ext>
            </a:extLst>
          </p:cNvPr>
          <p:cNvSpPr>
            <a:spLocks noGrp="1"/>
          </p:cNvSpPr>
          <p:nvPr>
            <p:ph type="sldNum" sz="quarter" idx="12"/>
          </p:nvPr>
        </p:nvSpPr>
        <p:spPr/>
        <p:txBody>
          <a:bodyPr/>
          <a:lstStyle/>
          <a:p>
            <a:fld id="{407C8B75-4858-41E6-BEC3-A0853FA4AC5B}" type="slidenum">
              <a:rPr lang="en-US" smtClean="0"/>
              <a:pPr/>
              <a:t>16</a:t>
            </a:fld>
            <a:endParaRPr lang="en-US" dirty="0"/>
          </a:p>
        </p:txBody>
      </p:sp>
    </p:spTree>
    <p:extLst>
      <p:ext uri="{BB962C8B-B14F-4D97-AF65-F5344CB8AC3E}">
        <p14:creationId xmlns:p14="http://schemas.microsoft.com/office/powerpoint/2010/main" val="308428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9C9D-F545-E446-939B-A5884DD0D1CF}"/>
              </a:ext>
            </a:extLst>
          </p:cNvPr>
          <p:cNvSpPr>
            <a:spLocks noGrp="1"/>
          </p:cNvSpPr>
          <p:nvPr>
            <p:ph type="title"/>
          </p:nvPr>
        </p:nvSpPr>
        <p:spPr/>
        <p:txBody>
          <a:bodyPr/>
          <a:lstStyle/>
          <a:p>
            <a:r>
              <a:rPr lang="en-US" dirty="0"/>
              <a:t>Not checking validation status</a:t>
            </a:r>
          </a:p>
        </p:txBody>
      </p:sp>
      <p:sp>
        <p:nvSpPr>
          <p:cNvPr id="3" name="Content Placeholder 2">
            <a:extLst>
              <a:ext uri="{FF2B5EF4-FFF2-40B4-BE49-F238E27FC236}">
                <a16:creationId xmlns:a16="http://schemas.microsoft.com/office/drawing/2014/main" id="{F4E1CF86-F666-F14A-9A1E-D61D302993FC}"/>
              </a:ext>
            </a:extLst>
          </p:cNvPr>
          <p:cNvSpPr>
            <a:spLocks noGrp="1"/>
          </p:cNvSpPr>
          <p:nvPr>
            <p:ph idx="1"/>
          </p:nvPr>
        </p:nvSpPr>
        <p:spPr/>
        <p:txBody>
          <a:bodyPr/>
          <a:lstStyle/>
          <a:p>
            <a:r>
              <a:rPr lang="en-US" dirty="0"/>
              <a:t>An application that sends TA signals but doesn’t enforce validation leads to confusion.</a:t>
            </a:r>
          </a:p>
          <a:p>
            <a:r>
              <a:rPr lang="en-US" dirty="0"/>
              <a:t>RFC 8145 treats validation as black / white</a:t>
            </a:r>
          </a:p>
          <a:p>
            <a:pPr lvl="1"/>
            <a:r>
              <a:rPr lang="en-US" dirty="0"/>
              <a:t>Either you (always) validate, or you don’t</a:t>
            </a:r>
          </a:p>
        </p:txBody>
      </p:sp>
      <p:sp>
        <p:nvSpPr>
          <p:cNvPr id="4" name="Slide Number Placeholder 3">
            <a:extLst>
              <a:ext uri="{FF2B5EF4-FFF2-40B4-BE49-F238E27FC236}">
                <a16:creationId xmlns:a16="http://schemas.microsoft.com/office/drawing/2014/main" id="{7D87574F-B239-F540-86A5-EF40337446AA}"/>
              </a:ext>
            </a:extLst>
          </p:cNvPr>
          <p:cNvSpPr>
            <a:spLocks noGrp="1"/>
          </p:cNvSpPr>
          <p:nvPr>
            <p:ph type="sldNum" sz="quarter" idx="12"/>
          </p:nvPr>
        </p:nvSpPr>
        <p:spPr/>
        <p:txBody>
          <a:bodyPr/>
          <a:lstStyle/>
          <a:p>
            <a:fld id="{407C8B75-4858-41E6-BEC3-A0853FA4AC5B}" type="slidenum">
              <a:rPr lang="en-US" smtClean="0"/>
              <a:pPr/>
              <a:t>17</a:t>
            </a:fld>
            <a:endParaRPr lang="en-US" dirty="0"/>
          </a:p>
        </p:txBody>
      </p:sp>
    </p:spTree>
    <p:extLst>
      <p:ext uri="{BB962C8B-B14F-4D97-AF65-F5344CB8AC3E}">
        <p14:creationId xmlns:p14="http://schemas.microsoft.com/office/powerpoint/2010/main" val="4039067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29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3E1B-89EA-8242-9887-7FBD4A891F73}"/>
              </a:ext>
            </a:extLst>
          </p:cNvPr>
          <p:cNvSpPr>
            <a:spLocks noGrp="1"/>
          </p:cNvSpPr>
          <p:nvPr>
            <p:ph type="title"/>
          </p:nvPr>
        </p:nvSpPr>
        <p:spPr/>
        <p:txBody>
          <a:bodyPr/>
          <a:lstStyle/>
          <a:p>
            <a:r>
              <a:rPr lang="en-US" dirty="0"/>
              <a:t>Email from ICANN</a:t>
            </a:r>
          </a:p>
        </p:txBody>
      </p:sp>
      <p:sp>
        <p:nvSpPr>
          <p:cNvPr id="3" name="Content Placeholder 2">
            <a:extLst>
              <a:ext uri="{FF2B5EF4-FFF2-40B4-BE49-F238E27FC236}">
                <a16:creationId xmlns:a16="http://schemas.microsoft.com/office/drawing/2014/main" id="{0273D2FF-A6CD-7B4B-96C0-0F4E57B7CF9D}"/>
              </a:ext>
            </a:extLst>
          </p:cNvPr>
          <p:cNvSpPr>
            <a:spLocks noGrp="1"/>
          </p:cNvSpPr>
          <p:nvPr>
            <p:ph idx="1"/>
          </p:nvPr>
        </p:nvSpPr>
        <p:spPr/>
        <p:txBody>
          <a:bodyPr/>
          <a:lstStyle/>
          <a:p>
            <a:pPr marL="0" indent="0">
              <a:buNone/>
            </a:pPr>
            <a:r>
              <a:rPr lang="en-US" sz="1600" dirty="0">
                <a:latin typeface="Courier" pitchFamily="2" charset="0"/>
              </a:rPr>
              <a:t>Subject: [EXTERNAL] Important DNSSEC information about unprepared DNS resolvers in AS7342</a:t>
            </a:r>
          </a:p>
          <a:p>
            <a:pPr marL="0" indent="0">
              <a:buNone/>
            </a:pPr>
            <a:r>
              <a:rPr lang="en-US" sz="1600" dirty="0">
                <a:latin typeface="Courier" pitchFamily="2" charset="0"/>
              </a:rPr>
              <a:t>On 11 October 2018, ICANN will change or "roll over" the DNSSEC key signing key (KSK) of the DNS root zone. Based on information from your network received at the DNS root name servers [1], we believe that there may be at least one recursive resolver (also referred to as a recursive name server or caching name server) with DNSSEC validation enabled in AS7342 that is unprepared for the KSK rollover. If that resolver is not updated before 11 October 2018, users of that resolver will not be able to resolve any DNS queries, resulting in an outage for them.</a:t>
            </a:r>
          </a:p>
          <a:p>
            <a:pPr marL="0" indent="0">
              <a:buNone/>
            </a:pPr>
            <a:r>
              <a:rPr lang="en-US" sz="1600" dirty="0">
                <a:latin typeface="Courier" pitchFamily="2" charset="0"/>
              </a:rPr>
              <a:t>To repeat this important point: any DNS resolvers on your network with DNSSEC validation enabled that are not properly updated to use the new KSK will fail on 11 October 2018 or shortly thereafter.</a:t>
            </a:r>
          </a:p>
          <a:p>
            <a:pPr marL="0" indent="0">
              <a:buNone/>
            </a:pPr>
            <a:endParaRPr lang="en-US" sz="1600" dirty="0">
              <a:latin typeface="Courier" pitchFamily="2" charset="0"/>
            </a:endParaRPr>
          </a:p>
        </p:txBody>
      </p:sp>
      <p:sp>
        <p:nvSpPr>
          <p:cNvPr id="4" name="Slide Number Placeholder 3">
            <a:extLst>
              <a:ext uri="{FF2B5EF4-FFF2-40B4-BE49-F238E27FC236}">
                <a16:creationId xmlns:a16="http://schemas.microsoft.com/office/drawing/2014/main" id="{43D52B18-1D68-CC42-9012-165EAD887D29}"/>
              </a:ext>
            </a:extLst>
          </p:cNvPr>
          <p:cNvSpPr>
            <a:spLocks noGrp="1"/>
          </p:cNvSpPr>
          <p:nvPr>
            <p:ph type="sldNum" sz="quarter" idx="12"/>
          </p:nvPr>
        </p:nvSpPr>
        <p:spPr/>
        <p:txBody>
          <a:bodyPr/>
          <a:lstStyle/>
          <a:p>
            <a:fld id="{407C8B75-4858-41E6-BEC3-A0853FA4AC5B}" type="slidenum">
              <a:rPr lang="en-US" smtClean="0"/>
              <a:pPr/>
              <a:t>2</a:t>
            </a:fld>
            <a:endParaRPr lang="en-US" dirty="0"/>
          </a:p>
        </p:txBody>
      </p:sp>
    </p:spTree>
    <p:extLst>
      <p:ext uri="{BB962C8B-B14F-4D97-AF65-F5344CB8AC3E}">
        <p14:creationId xmlns:p14="http://schemas.microsoft.com/office/powerpoint/2010/main" val="169575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D034-82F1-6B45-9A52-1A175A89B972}"/>
              </a:ext>
            </a:extLst>
          </p:cNvPr>
          <p:cNvSpPr>
            <a:spLocks noGrp="1"/>
          </p:cNvSpPr>
          <p:nvPr>
            <p:ph type="title"/>
          </p:nvPr>
        </p:nvSpPr>
        <p:spPr/>
        <p:txBody>
          <a:bodyPr/>
          <a:lstStyle/>
          <a:p>
            <a:r>
              <a:rPr lang="en-US" dirty="0"/>
              <a:t>How could this be?</a:t>
            </a:r>
          </a:p>
        </p:txBody>
      </p:sp>
      <p:sp>
        <p:nvSpPr>
          <p:cNvPr id="3" name="Content Placeholder 2">
            <a:extLst>
              <a:ext uri="{FF2B5EF4-FFF2-40B4-BE49-F238E27FC236}">
                <a16:creationId xmlns:a16="http://schemas.microsoft.com/office/drawing/2014/main" id="{F149AB13-7D47-1C4E-98F7-A6985F6D66BA}"/>
              </a:ext>
            </a:extLst>
          </p:cNvPr>
          <p:cNvSpPr>
            <a:spLocks noGrp="1"/>
          </p:cNvSpPr>
          <p:nvPr>
            <p:ph idx="1"/>
          </p:nvPr>
        </p:nvSpPr>
        <p:spPr/>
        <p:txBody>
          <a:bodyPr/>
          <a:lstStyle/>
          <a:p>
            <a:r>
              <a:rPr lang="en-US" dirty="0"/>
              <a:t>grep 7342 </a:t>
            </a:r>
            <a:r>
              <a:rPr lang="en-US" dirty="0">
                <a:hlinkClick r:id="rId2"/>
              </a:rPr>
              <a:t>http://root-trust-anchor-reports.research.icann.org/rfc8145-addresses.txt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F92B4A3-34B2-1445-A69A-F19E317877B5}"/>
              </a:ext>
            </a:extLst>
          </p:cNvPr>
          <p:cNvSpPr>
            <a:spLocks noGrp="1"/>
          </p:cNvSpPr>
          <p:nvPr>
            <p:ph type="sldNum" sz="quarter" idx="12"/>
          </p:nvPr>
        </p:nvSpPr>
        <p:spPr/>
        <p:txBody>
          <a:bodyPr/>
          <a:lstStyle/>
          <a:p>
            <a:fld id="{407C8B75-4858-41E6-BEC3-A0853FA4AC5B}" type="slidenum">
              <a:rPr lang="en-US" smtClean="0"/>
              <a:pPr/>
              <a:t>3</a:t>
            </a:fld>
            <a:endParaRPr lang="en-US" dirty="0"/>
          </a:p>
        </p:txBody>
      </p:sp>
      <p:graphicFrame>
        <p:nvGraphicFramePr>
          <p:cNvPr id="5" name="Table 4">
            <a:extLst>
              <a:ext uri="{FF2B5EF4-FFF2-40B4-BE49-F238E27FC236}">
                <a16:creationId xmlns:a16="http://schemas.microsoft.com/office/drawing/2014/main" id="{F222CB1A-9C4D-FA4F-8B24-4D8BEE93F16F}"/>
              </a:ext>
            </a:extLst>
          </p:cNvPr>
          <p:cNvGraphicFramePr>
            <a:graphicFrameLocks noGrp="1"/>
          </p:cNvGraphicFramePr>
          <p:nvPr>
            <p:extLst>
              <p:ext uri="{D42A27DB-BD31-4B8C-83A1-F6EECF244321}">
                <p14:modId xmlns:p14="http://schemas.microsoft.com/office/powerpoint/2010/main" val="1035601674"/>
              </p:ext>
            </p:extLst>
          </p:nvPr>
        </p:nvGraphicFramePr>
        <p:xfrm>
          <a:off x="740228" y="2235200"/>
          <a:ext cx="7946572" cy="1112520"/>
        </p:xfrm>
        <a:graphic>
          <a:graphicData uri="http://schemas.openxmlformats.org/drawingml/2006/table">
            <a:tbl>
              <a:tblPr firstRow="1" bandRow="1">
                <a:tableStyleId>{5C22544A-7EE6-4342-B048-85BDC9FD1C3A}</a:tableStyleId>
              </a:tblPr>
              <a:tblGrid>
                <a:gridCol w="1055915">
                  <a:extLst>
                    <a:ext uri="{9D8B030D-6E8A-4147-A177-3AD203B41FA5}">
                      <a16:colId xmlns:a16="http://schemas.microsoft.com/office/drawing/2014/main" val="3331154340"/>
                    </a:ext>
                  </a:extLst>
                </a:gridCol>
                <a:gridCol w="1676400">
                  <a:extLst>
                    <a:ext uri="{9D8B030D-6E8A-4147-A177-3AD203B41FA5}">
                      <a16:colId xmlns:a16="http://schemas.microsoft.com/office/drawing/2014/main" val="3184084217"/>
                    </a:ext>
                  </a:extLst>
                </a:gridCol>
                <a:gridCol w="2471057">
                  <a:extLst>
                    <a:ext uri="{9D8B030D-6E8A-4147-A177-3AD203B41FA5}">
                      <a16:colId xmlns:a16="http://schemas.microsoft.com/office/drawing/2014/main" val="2215792002"/>
                    </a:ext>
                  </a:extLst>
                </a:gridCol>
                <a:gridCol w="2743200">
                  <a:extLst>
                    <a:ext uri="{9D8B030D-6E8A-4147-A177-3AD203B41FA5}">
                      <a16:colId xmlns:a16="http://schemas.microsoft.com/office/drawing/2014/main" val="587426919"/>
                    </a:ext>
                  </a:extLst>
                </a:gridCol>
              </a:tblGrid>
              <a:tr h="370840">
                <a:tc>
                  <a:txBody>
                    <a:bodyPr/>
                    <a:lstStyle/>
                    <a:p>
                      <a:pPr algn="ctr"/>
                      <a:r>
                        <a:rPr lang="en-US" dirty="0"/>
                        <a:t>ASN</a:t>
                      </a:r>
                    </a:p>
                  </a:txBody>
                  <a:tcPr/>
                </a:tc>
                <a:tc>
                  <a:txBody>
                    <a:bodyPr/>
                    <a:lstStyle/>
                    <a:p>
                      <a:pPr algn="ctr"/>
                      <a:r>
                        <a:rPr lang="en-US" dirty="0"/>
                        <a:t>28-day Count</a:t>
                      </a:r>
                    </a:p>
                  </a:txBody>
                  <a:tcPr/>
                </a:tc>
                <a:tc>
                  <a:txBody>
                    <a:bodyPr/>
                    <a:lstStyle/>
                    <a:p>
                      <a:pPr algn="ctr"/>
                      <a:r>
                        <a:rPr lang="en-US" dirty="0"/>
                        <a:t>Address</a:t>
                      </a:r>
                    </a:p>
                  </a:txBody>
                  <a:tcPr/>
                </a:tc>
                <a:tc>
                  <a:txBody>
                    <a:bodyPr/>
                    <a:lstStyle/>
                    <a:p>
                      <a:pPr algn="ctr"/>
                      <a:r>
                        <a:rPr lang="en-US" dirty="0"/>
                        <a:t>Also saw both TAs</a:t>
                      </a:r>
                    </a:p>
                  </a:txBody>
                  <a:tcPr/>
                </a:tc>
                <a:extLst>
                  <a:ext uri="{0D108BD9-81ED-4DB2-BD59-A6C34878D82A}">
                    <a16:rowId xmlns:a16="http://schemas.microsoft.com/office/drawing/2014/main" val="615353818"/>
                  </a:ext>
                </a:extLst>
              </a:tr>
              <a:tr h="370840">
                <a:tc>
                  <a:txBody>
                    <a:bodyPr/>
                    <a:lstStyle/>
                    <a:p>
                      <a:pPr algn="ctr"/>
                      <a:r>
                        <a:rPr lang="en-US" dirty="0"/>
                        <a:t>7342</a:t>
                      </a:r>
                    </a:p>
                  </a:txBody>
                  <a:tcPr/>
                </a:tc>
                <a:tc>
                  <a:txBody>
                    <a:bodyPr/>
                    <a:lstStyle/>
                    <a:p>
                      <a:pPr algn="ctr"/>
                      <a:r>
                        <a:rPr lang="en-US" dirty="0"/>
                        <a:t>3</a:t>
                      </a:r>
                    </a:p>
                  </a:txBody>
                  <a:tcPr/>
                </a:tc>
                <a:tc>
                  <a:txBody>
                    <a:bodyPr/>
                    <a:lstStyle/>
                    <a:p>
                      <a:pPr algn="ctr"/>
                      <a:r>
                        <a:rPr lang="en-US" dirty="0"/>
                        <a:t>2620:74:3a:100::217 </a:t>
                      </a:r>
                    </a:p>
                  </a:txBody>
                  <a:tcPr/>
                </a:tc>
                <a:tc>
                  <a:txBody>
                    <a:bodyPr/>
                    <a:lstStyle/>
                    <a:p>
                      <a:pPr algn="ctr"/>
                      <a:r>
                        <a:rPr lang="en-US" dirty="0"/>
                        <a:t>False</a:t>
                      </a:r>
                    </a:p>
                  </a:txBody>
                  <a:tcPr/>
                </a:tc>
                <a:extLst>
                  <a:ext uri="{0D108BD9-81ED-4DB2-BD59-A6C34878D82A}">
                    <a16:rowId xmlns:a16="http://schemas.microsoft.com/office/drawing/2014/main" val="3460432732"/>
                  </a:ext>
                </a:extLst>
              </a:tr>
              <a:tr h="370840">
                <a:tc>
                  <a:txBody>
                    <a:bodyPr/>
                    <a:lstStyle/>
                    <a:p>
                      <a:pPr algn="ctr"/>
                      <a:r>
                        <a:rPr lang="en-US" dirty="0"/>
                        <a:t>7342</a:t>
                      </a:r>
                    </a:p>
                  </a:txBody>
                  <a:tcPr/>
                </a:tc>
                <a:tc>
                  <a:txBody>
                    <a:bodyPr/>
                    <a:lstStyle/>
                    <a:p>
                      <a:pPr algn="ctr"/>
                      <a:r>
                        <a:rPr lang="en-US" dirty="0"/>
                        <a:t>1</a:t>
                      </a:r>
                    </a:p>
                  </a:txBody>
                  <a:tcPr/>
                </a:tc>
                <a:tc>
                  <a:txBody>
                    <a:bodyPr/>
                    <a:lstStyle/>
                    <a:p>
                      <a:pPr algn="ctr"/>
                      <a:r>
                        <a:rPr lang="en-US" dirty="0"/>
                        <a:t>2620:74:3a:100::220 </a:t>
                      </a:r>
                    </a:p>
                  </a:txBody>
                  <a:tcPr/>
                </a:tc>
                <a:tc>
                  <a:txBody>
                    <a:bodyPr/>
                    <a:lstStyle/>
                    <a:p>
                      <a:pPr algn="ctr"/>
                      <a:r>
                        <a:rPr lang="en-US" dirty="0"/>
                        <a:t>False</a:t>
                      </a:r>
                    </a:p>
                  </a:txBody>
                  <a:tcPr/>
                </a:tc>
                <a:extLst>
                  <a:ext uri="{0D108BD9-81ED-4DB2-BD59-A6C34878D82A}">
                    <a16:rowId xmlns:a16="http://schemas.microsoft.com/office/drawing/2014/main" val="1519263020"/>
                  </a:ext>
                </a:extLst>
              </a:tr>
            </a:tbl>
          </a:graphicData>
        </a:graphic>
      </p:graphicFrame>
    </p:spTree>
    <p:extLst>
      <p:ext uri="{BB962C8B-B14F-4D97-AF65-F5344CB8AC3E}">
        <p14:creationId xmlns:p14="http://schemas.microsoft.com/office/powerpoint/2010/main" val="425671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004396-8306-3245-9577-1E8C4143A5E1}"/>
              </a:ext>
            </a:extLst>
          </p:cNvPr>
          <p:cNvSpPr>
            <a:spLocks noGrp="1"/>
          </p:cNvSpPr>
          <p:nvPr>
            <p:ph type="title"/>
          </p:nvPr>
        </p:nvSpPr>
        <p:spPr/>
        <p:txBody>
          <a:bodyPr/>
          <a:lstStyle/>
          <a:p>
            <a:r>
              <a:rPr lang="en-US" dirty="0"/>
              <a:t>How could this happen?</a:t>
            </a:r>
          </a:p>
        </p:txBody>
      </p:sp>
      <p:sp>
        <p:nvSpPr>
          <p:cNvPr id="8" name="Content Placeholder 7">
            <a:extLst>
              <a:ext uri="{FF2B5EF4-FFF2-40B4-BE49-F238E27FC236}">
                <a16:creationId xmlns:a16="http://schemas.microsoft.com/office/drawing/2014/main" id="{6658098A-A529-FB46-B2AB-623C1306964B}"/>
              </a:ext>
            </a:extLst>
          </p:cNvPr>
          <p:cNvSpPr>
            <a:spLocks noGrp="1"/>
          </p:cNvSpPr>
          <p:nvPr>
            <p:ph sz="half" idx="1"/>
          </p:nvPr>
        </p:nvSpPr>
        <p:spPr>
          <a:xfrm>
            <a:off x="457199" y="1092200"/>
            <a:ext cx="4974771" cy="5254625"/>
          </a:xfrm>
        </p:spPr>
        <p:txBody>
          <a:bodyPr/>
          <a:lstStyle/>
          <a:p>
            <a:r>
              <a:rPr lang="en-US" dirty="0"/>
              <a:t>CC all the people</a:t>
            </a:r>
          </a:p>
          <a:p>
            <a:r>
              <a:rPr lang="en-US" dirty="0"/>
              <a:t>look at Recursive DNS boxes</a:t>
            </a:r>
          </a:p>
          <a:p>
            <a:r>
              <a:rPr lang="en-US" dirty="0"/>
              <a:t>check config</a:t>
            </a:r>
          </a:p>
          <a:p>
            <a:r>
              <a:rPr lang="en-US" dirty="0"/>
              <a:t>check </a:t>
            </a:r>
            <a:r>
              <a:rPr lang="en-US" dirty="0" err="1"/>
              <a:t>root.anchor</a:t>
            </a:r>
            <a:r>
              <a:rPr lang="en-US" dirty="0"/>
              <a:t> file</a:t>
            </a:r>
          </a:p>
          <a:p>
            <a:endParaRPr lang="en-US" dirty="0"/>
          </a:p>
          <a:p>
            <a:r>
              <a:rPr lang="en-US" dirty="0"/>
              <a:t>No problems found</a:t>
            </a:r>
          </a:p>
        </p:txBody>
      </p:sp>
      <p:pic>
        <p:nvPicPr>
          <p:cNvPr id="11" name="Content Placeholder 10">
            <a:extLst>
              <a:ext uri="{FF2B5EF4-FFF2-40B4-BE49-F238E27FC236}">
                <a16:creationId xmlns:a16="http://schemas.microsoft.com/office/drawing/2014/main" id="{8A47EA1F-FC18-4B48-B00B-8819CCAED288}"/>
              </a:ext>
            </a:extLst>
          </p:cNvPr>
          <p:cNvPicPr>
            <a:picLocks noGrp="1" noChangeAspect="1"/>
          </p:cNvPicPr>
          <p:nvPr>
            <p:ph sz="half" idx="2"/>
          </p:nvPr>
        </p:nvPicPr>
        <p:blipFill>
          <a:blip r:embed="rId2"/>
          <a:stretch>
            <a:fillRect/>
          </a:stretch>
        </p:blipFill>
        <p:spPr>
          <a:xfrm>
            <a:off x="5061857" y="1629926"/>
            <a:ext cx="4082143" cy="4082143"/>
          </a:xfrm>
        </p:spPr>
      </p:pic>
      <p:sp>
        <p:nvSpPr>
          <p:cNvPr id="4" name="Slide Number Placeholder 3">
            <a:extLst>
              <a:ext uri="{FF2B5EF4-FFF2-40B4-BE49-F238E27FC236}">
                <a16:creationId xmlns:a16="http://schemas.microsoft.com/office/drawing/2014/main" id="{C406F4B4-D88C-1848-9875-600CD69E5BFA}"/>
              </a:ext>
            </a:extLst>
          </p:cNvPr>
          <p:cNvSpPr>
            <a:spLocks noGrp="1"/>
          </p:cNvSpPr>
          <p:nvPr>
            <p:ph type="sldNum" sz="quarter" idx="11"/>
          </p:nvPr>
        </p:nvSpPr>
        <p:spPr/>
        <p:txBody>
          <a:bodyPr/>
          <a:lstStyle/>
          <a:p>
            <a:fld id="{407C8B75-4858-41E6-BEC3-A0853FA4AC5B}" type="slidenum">
              <a:rPr lang="en-US" smtClean="0"/>
              <a:pPr/>
              <a:t>4</a:t>
            </a:fld>
            <a:endParaRPr lang="en-US" dirty="0"/>
          </a:p>
        </p:txBody>
      </p:sp>
      <p:sp>
        <p:nvSpPr>
          <p:cNvPr id="2" name="TextBox 1">
            <a:extLst>
              <a:ext uri="{FF2B5EF4-FFF2-40B4-BE49-F238E27FC236}">
                <a16:creationId xmlns:a16="http://schemas.microsoft.com/office/drawing/2014/main" id="{D0B7ED35-9AA2-9046-9723-DE7B6BD6ABCA}"/>
              </a:ext>
            </a:extLst>
          </p:cNvPr>
          <p:cNvSpPr txBox="1"/>
          <p:nvPr/>
        </p:nvSpPr>
        <p:spPr>
          <a:xfrm>
            <a:off x="2737726" y="6249795"/>
            <a:ext cx="6114174" cy="246221"/>
          </a:xfrm>
          <a:prstGeom prst="rect">
            <a:avLst/>
          </a:prstGeom>
          <a:noFill/>
        </p:spPr>
        <p:txBody>
          <a:bodyPr wrap="none" rtlCol="0">
            <a:spAutoFit/>
          </a:bodyPr>
          <a:lstStyle/>
          <a:p>
            <a:pPr algn="ctr"/>
            <a:r>
              <a:rPr lang="en-US" sz="1000" dirty="0"/>
              <a:t>Image source: https://www.123rf.com/photo_16158365_cartoon-character-of-a-man-with-hair-on-fire.html</a:t>
            </a:r>
          </a:p>
        </p:txBody>
      </p:sp>
    </p:spTree>
    <p:extLst>
      <p:ext uri="{BB962C8B-B14F-4D97-AF65-F5344CB8AC3E}">
        <p14:creationId xmlns:p14="http://schemas.microsoft.com/office/powerpoint/2010/main" val="350089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0C6B-FB9F-0A43-9106-0FC985C1C5E9}"/>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651AD1C9-03FE-904F-9512-82CD23E89AFB}"/>
              </a:ext>
            </a:extLst>
          </p:cNvPr>
          <p:cNvSpPr>
            <a:spLocks noGrp="1"/>
          </p:cNvSpPr>
          <p:nvPr>
            <p:ph idx="1"/>
          </p:nvPr>
        </p:nvSpPr>
        <p:spPr/>
        <p:txBody>
          <a:bodyPr/>
          <a:lstStyle/>
          <a:p>
            <a:r>
              <a:rPr lang="en-US" dirty="0"/>
              <a:t>...the signal didn’t originate with us?</a:t>
            </a:r>
          </a:p>
          <a:p>
            <a:r>
              <a:rPr lang="en-US" dirty="0"/>
              <a:t>...a recursive client, perhaps?</a:t>
            </a:r>
          </a:p>
        </p:txBody>
      </p:sp>
      <p:sp>
        <p:nvSpPr>
          <p:cNvPr id="4" name="Slide Number Placeholder 3">
            <a:extLst>
              <a:ext uri="{FF2B5EF4-FFF2-40B4-BE49-F238E27FC236}">
                <a16:creationId xmlns:a16="http://schemas.microsoft.com/office/drawing/2014/main" id="{F3460C85-A600-CD40-9E3B-50D548E0A7A1}"/>
              </a:ext>
            </a:extLst>
          </p:cNvPr>
          <p:cNvSpPr>
            <a:spLocks noGrp="1"/>
          </p:cNvSpPr>
          <p:nvPr>
            <p:ph type="sldNum" sz="quarter" idx="12"/>
          </p:nvPr>
        </p:nvSpPr>
        <p:spPr/>
        <p:txBody>
          <a:bodyPr/>
          <a:lstStyle/>
          <a:p>
            <a:fld id="{407C8B75-4858-41E6-BEC3-A0853FA4AC5B}" type="slidenum">
              <a:rPr lang="en-US" smtClean="0"/>
              <a:pPr/>
              <a:t>5</a:t>
            </a:fld>
            <a:endParaRPr lang="en-US" dirty="0"/>
          </a:p>
        </p:txBody>
      </p:sp>
    </p:spTree>
    <p:extLst>
      <p:ext uri="{BB962C8B-B14F-4D97-AF65-F5344CB8AC3E}">
        <p14:creationId xmlns:p14="http://schemas.microsoft.com/office/powerpoint/2010/main" val="163197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2434-07DD-D84D-A12D-943195E13653}"/>
              </a:ext>
            </a:extLst>
          </p:cNvPr>
          <p:cNvSpPr>
            <a:spLocks noGrp="1"/>
          </p:cNvSpPr>
          <p:nvPr>
            <p:ph type="title"/>
          </p:nvPr>
        </p:nvSpPr>
        <p:spPr/>
        <p:txBody>
          <a:bodyPr/>
          <a:lstStyle/>
          <a:p>
            <a:r>
              <a:rPr lang="en-US" dirty="0"/>
              <a:t>Packet Capture Time!</a:t>
            </a:r>
          </a:p>
        </p:txBody>
      </p:sp>
      <p:sp>
        <p:nvSpPr>
          <p:cNvPr id="3" name="Content Placeholder 2">
            <a:extLst>
              <a:ext uri="{FF2B5EF4-FFF2-40B4-BE49-F238E27FC236}">
                <a16:creationId xmlns:a16="http://schemas.microsoft.com/office/drawing/2014/main" id="{F484A9FD-8B1E-A249-81CD-7448A0458ADC}"/>
              </a:ext>
            </a:extLst>
          </p:cNvPr>
          <p:cNvSpPr>
            <a:spLocks noGrp="1"/>
          </p:cNvSpPr>
          <p:nvPr>
            <p:ph idx="1"/>
          </p:nvPr>
        </p:nvSpPr>
        <p:spPr/>
        <p:txBody>
          <a:bodyPr/>
          <a:lstStyle/>
          <a:p>
            <a:pPr marL="0" indent="0">
              <a:buNone/>
            </a:pPr>
            <a:r>
              <a:rPr lang="en-US" dirty="0">
                <a:latin typeface="Courier" pitchFamily="2" charset="0"/>
              </a:rPr>
              <a:t>$ </a:t>
            </a:r>
            <a:r>
              <a:rPr lang="en-US" dirty="0" err="1">
                <a:latin typeface="Courier" pitchFamily="2" charset="0"/>
              </a:rPr>
              <a:t>tcpdump</a:t>
            </a:r>
            <a:r>
              <a:rPr lang="en-US" dirty="0">
                <a:latin typeface="Courier" pitchFamily="2" charset="0"/>
              </a:rPr>
              <a:t> | grep ‘NULL.*_ta-4a5c\.’</a:t>
            </a:r>
          </a:p>
          <a:p>
            <a:endParaRPr lang="en-US" dirty="0"/>
          </a:p>
          <a:p>
            <a:pPr marL="0" indent="0">
              <a:buNone/>
            </a:pPr>
            <a:r>
              <a:rPr lang="en-US" sz="1100" dirty="0">
                <a:latin typeface="Courier" pitchFamily="2" charset="0"/>
              </a:rPr>
              <a:t>10:04:25.210307 IP XX.137.123.172.43229 &gt; 64.6.64.6.53: 64810+ [1au] NULL? _ta-4a5c. (37)</a:t>
            </a:r>
          </a:p>
          <a:p>
            <a:pPr marL="0" indent="0">
              <a:buNone/>
            </a:pPr>
            <a:r>
              <a:rPr lang="en-US" sz="1100" dirty="0">
                <a:latin typeface="Courier" pitchFamily="2" charset="0"/>
              </a:rPr>
              <a:t>10:04:25.210307 IP XX.137.123.172.23078 &gt; 64.6.64.6.53: 33478+ [1au] NULL? _ta-4a5c. (37)</a:t>
            </a:r>
          </a:p>
          <a:p>
            <a:pPr marL="0" indent="0">
              <a:buNone/>
            </a:pPr>
            <a:r>
              <a:rPr lang="en-US" sz="1100" dirty="0">
                <a:latin typeface="Courier" pitchFamily="2" charset="0"/>
              </a:rPr>
              <a:t>10:04:25.210307 IP XX.137.123.172.48291 &gt; 64.6.64.6.53: 8738+ [1au] NULL? _ta-4a5c. (37)</a:t>
            </a:r>
          </a:p>
          <a:p>
            <a:pPr marL="0" indent="0">
              <a:buNone/>
            </a:pPr>
            <a:endParaRPr lang="en-US" sz="1100" dirty="0">
              <a:latin typeface="Courier" pitchFamily="2" charset="0"/>
            </a:endParaRPr>
          </a:p>
          <a:p>
            <a:pPr marL="0" indent="0">
              <a:buNone/>
            </a:pPr>
            <a:r>
              <a:rPr lang="en-US" sz="1100" dirty="0">
                <a:latin typeface="Courier" pitchFamily="2" charset="0"/>
              </a:rPr>
              <a:t>10:04:25.211316 IP ZZ.7.73.217.13327 &gt; 192.5.5.241.53: 26701% [1au] NULL? _Ta-4a5c. (37)</a:t>
            </a:r>
          </a:p>
          <a:p>
            <a:endParaRPr lang="en-US" dirty="0"/>
          </a:p>
          <a:p>
            <a:endParaRPr lang="en-US" dirty="0"/>
          </a:p>
        </p:txBody>
      </p:sp>
      <p:sp>
        <p:nvSpPr>
          <p:cNvPr id="4" name="Slide Number Placeholder 3">
            <a:extLst>
              <a:ext uri="{FF2B5EF4-FFF2-40B4-BE49-F238E27FC236}">
                <a16:creationId xmlns:a16="http://schemas.microsoft.com/office/drawing/2014/main" id="{1BA31B6E-B5E1-014A-87AB-847FB5108D71}"/>
              </a:ext>
            </a:extLst>
          </p:cNvPr>
          <p:cNvSpPr>
            <a:spLocks noGrp="1"/>
          </p:cNvSpPr>
          <p:nvPr>
            <p:ph type="sldNum" sz="quarter" idx="12"/>
          </p:nvPr>
        </p:nvSpPr>
        <p:spPr/>
        <p:txBody>
          <a:bodyPr/>
          <a:lstStyle/>
          <a:p>
            <a:fld id="{407C8B75-4858-41E6-BEC3-A0853FA4AC5B}" type="slidenum">
              <a:rPr lang="en-US" smtClean="0"/>
              <a:pPr/>
              <a:t>6</a:t>
            </a:fld>
            <a:endParaRPr lang="en-US" dirty="0"/>
          </a:p>
        </p:txBody>
      </p:sp>
    </p:spTree>
    <p:extLst>
      <p:ext uri="{BB962C8B-B14F-4D97-AF65-F5344CB8AC3E}">
        <p14:creationId xmlns:p14="http://schemas.microsoft.com/office/powerpoint/2010/main" val="81856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F8AB-27E8-1F4E-AC03-F68E8C8CC7EF}"/>
              </a:ext>
            </a:extLst>
          </p:cNvPr>
          <p:cNvSpPr>
            <a:spLocks noGrp="1"/>
          </p:cNvSpPr>
          <p:nvPr>
            <p:ph type="title"/>
          </p:nvPr>
        </p:nvSpPr>
        <p:spPr/>
        <p:txBody>
          <a:bodyPr/>
          <a:lstStyle/>
          <a:p>
            <a:r>
              <a:rPr lang="en-US" dirty="0"/>
              <a:t>What other queries come from XX.137.123.172?</a:t>
            </a:r>
          </a:p>
        </p:txBody>
      </p:sp>
      <p:sp>
        <p:nvSpPr>
          <p:cNvPr id="3" name="Content Placeholder 2">
            <a:extLst>
              <a:ext uri="{FF2B5EF4-FFF2-40B4-BE49-F238E27FC236}">
                <a16:creationId xmlns:a16="http://schemas.microsoft.com/office/drawing/2014/main" id="{9587F449-67B4-F34E-AC10-A0C1028E112E}"/>
              </a:ext>
            </a:extLst>
          </p:cNvPr>
          <p:cNvSpPr>
            <a:spLocks noGrp="1"/>
          </p:cNvSpPr>
          <p:nvPr>
            <p:ph idx="1"/>
          </p:nvPr>
        </p:nvSpPr>
        <p:spPr/>
        <p:txBody>
          <a:bodyPr/>
          <a:lstStyle/>
          <a:p>
            <a:pPr marL="0" indent="0">
              <a:spcBef>
                <a:spcPts val="300"/>
              </a:spcBef>
              <a:buNone/>
            </a:pPr>
            <a:r>
              <a:rPr lang="en-US" sz="900" dirty="0">
                <a:latin typeface="Courier" pitchFamily="2" charset="0"/>
              </a:rPr>
              <a:t>$ </a:t>
            </a:r>
            <a:r>
              <a:rPr lang="en-US" sz="900" dirty="0" err="1">
                <a:latin typeface="Courier" pitchFamily="2" charset="0"/>
              </a:rPr>
              <a:t>tcpdump</a:t>
            </a:r>
            <a:r>
              <a:rPr lang="en-US" sz="900" dirty="0">
                <a:latin typeface="Courier" pitchFamily="2" charset="0"/>
              </a:rPr>
              <a:t> | grep XX.137.123.172</a:t>
            </a:r>
          </a:p>
          <a:p>
            <a:pPr marL="0" indent="0">
              <a:spcBef>
                <a:spcPts val="300"/>
              </a:spcBef>
              <a:buNone/>
            </a:pPr>
            <a:r>
              <a:rPr lang="en-US" sz="900" dirty="0">
                <a:latin typeface="Courier" pitchFamily="2" charset="0"/>
              </a:rPr>
              <a:t>10:04:23.189356 IP XX.137.123.172.54540 &gt; 64.6.64.6.domain: 2+ AAAA? </a:t>
            </a:r>
            <a:r>
              <a:rPr lang="en-US" sz="900" dirty="0" err="1">
                <a:latin typeface="Courier" pitchFamily="2" charset="0"/>
              </a:rPr>
              <a:t>dns.msftncsi.com</a:t>
            </a:r>
            <a:r>
              <a:rPr lang="en-US" sz="900" dirty="0">
                <a:latin typeface="Courier" pitchFamily="2" charset="0"/>
              </a:rPr>
              <a:t>. (34)</a:t>
            </a:r>
          </a:p>
          <a:p>
            <a:pPr marL="0" indent="0">
              <a:spcBef>
                <a:spcPts val="300"/>
              </a:spcBef>
              <a:buNone/>
            </a:pPr>
            <a:r>
              <a:rPr lang="en-US" sz="900" dirty="0">
                <a:latin typeface="Courier" pitchFamily="2" charset="0"/>
              </a:rPr>
              <a:t>10:04:23.212666 IP XX.137.123.172.34455 &gt; 64.6.64.6.domain: 3+ A? </a:t>
            </a:r>
            <a:r>
              <a:rPr lang="en-US" sz="900" dirty="0" err="1">
                <a:latin typeface="Courier" pitchFamily="2" charset="0"/>
              </a:rPr>
              <a:t>dns.msftncsi.com</a:t>
            </a:r>
            <a:r>
              <a:rPr lang="en-US" sz="900" dirty="0">
                <a:latin typeface="Courier" pitchFamily="2" charset="0"/>
              </a:rPr>
              <a:t>. (34)</a:t>
            </a:r>
          </a:p>
          <a:p>
            <a:pPr marL="0" indent="0">
              <a:spcBef>
                <a:spcPts val="300"/>
              </a:spcBef>
              <a:buNone/>
            </a:pPr>
            <a:r>
              <a:rPr lang="en-US" sz="900" dirty="0">
                <a:latin typeface="Courier" pitchFamily="2" charset="0"/>
              </a:rPr>
              <a:t>10:04:23.572534 IP XX.137.123.172.24622 &gt; 64.6.64.6.domain: 40858+ [1au] TXT? </a:t>
            </a:r>
            <a:r>
              <a:rPr lang="en-US" sz="900" dirty="0" err="1">
                <a:latin typeface="Courier" pitchFamily="2" charset="0"/>
              </a:rPr>
              <a:t>updates.moneropulse.net</a:t>
            </a:r>
            <a:r>
              <a:rPr lang="en-US" sz="900" dirty="0">
                <a:latin typeface="Courier" pitchFamily="2" charset="0"/>
              </a:rPr>
              <a:t>. (52)</a:t>
            </a:r>
          </a:p>
          <a:p>
            <a:pPr marL="0" indent="0">
              <a:spcBef>
                <a:spcPts val="300"/>
              </a:spcBef>
              <a:buNone/>
            </a:pPr>
            <a:r>
              <a:rPr lang="en-US" sz="900" dirty="0">
                <a:latin typeface="Courier" pitchFamily="2" charset="0"/>
              </a:rPr>
              <a:t>10:04:23.573544 IP XX.137.123.172.57112 &gt; 64.6.64.6.domain: 40185+ [1au] TXT? </a:t>
            </a:r>
            <a:r>
              <a:rPr lang="en-US" sz="900" dirty="0" err="1">
                <a:latin typeface="Courier" pitchFamily="2" charset="0"/>
              </a:rPr>
              <a:t>updates.moneropulse.co</a:t>
            </a:r>
            <a:r>
              <a:rPr lang="en-US" sz="900" dirty="0">
                <a:latin typeface="Courier" pitchFamily="2" charset="0"/>
              </a:rPr>
              <a:t>. (51)</a:t>
            </a:r>
          </a:p>
          <a:p>
            <a:pPr marL="0" indent="0">
              <a:spcBef>
                <a:spcPts val="300"/>
              </a:spcBef>
              <a:buNone/>
            </a:pPr>
            <a:r>
              <a:rPr lang="en-US" sz="900" dirty="0">
                <a:latin typeface="Courier" pitchFamily="2" charset="0"/>
              </a:rPr>
              <a:t>10:04:23.573544 IP XX.137.123.172.18723 &gt; 64.6.64.6.domain: 7901+ [1au] TXT? </a:t>
            </a:r>
            <a:r>
              <a:rPr lang="en-US" sz="900" dirty="0" err="1">
                <a:latin typeface="Courier" pitchFamily="2" charset="0"/>
              </a:rPr>
              <a:t>updates.moneropulse.org</a:t>
            </a:r>
            <a:r>
              <a:rPr lang="en-US" sz="900" dirty="0">
                <a:latin typeface="Courier" pitchFamily="2" charset="0"/>
              </a:rPr>
              <a:t>. (52)</a:t>
            </a:r>
          </a:p>
          <a:p>
            <a:pPr marL="0" indent="0">
              <a:spcBef>
                <a:spcPts val="300"/>
              </a:spcBef>
              <a:buNone/>
            </a:pPr>
            <a:r>
              <a:rPr lang="en-US" sz="900" dirty="0">
                <a:latin typeface="Courier" pitchFamily="2" charset="0"/>
              </a:rPr>
              <a:t>10:04:23.573544 IP XX.137.123.172.35646 &gt; 64.6.64.6.domain: 37488+ [1au] TXT? </a:t>
            </a:r>
            <a:r>
              <a:rPr lang="en-US" sz="900" dirty="0" err="1">
                <a:latin typeface="Courier" pitchFamily="2" charset="0"/>
              </a:rPr>
              <a:t>updates.moneropulse.se</a:t>
            </a:r>
            <a:r>
              <a:rPr lang="en-US" sz="900" dirty="0">
                <a:latin typeface="Courier" pitchFamily="2" charset="0"/>
              </a:rPr>
              <a:t>. (51)</a:t>
            </a:r>
          </a:p>
          <a:p>
            <a:pPr marL="0" indent="0">
              <a:spcBef>
                <a:spcPts val="300"/>
              </a:spcBef>
              <a:buNone/>
            </a:pPr>
            <a:r>
              <a:rPr lang="en-US" sz="900" dirty="0">
                <a:latin typeface="Courier" pitchFamily="2" charset="0"/>
              </a:rPr>
              <a:t>10:04:25.208288 IP XX.137.123.172.6024 &gt; 64.6.64.6.domain: 14979+ [1au] TXT? </a:t>
            </a:r>
            <a:r>
              <a:rPr lang="en-US" sz="900" dirty="0" err="1">
                <a:latin typeface="Courier" pitchFamily="2" charset="0"/>
              </a:rPr>
              <a:t>updates.moneropulse.org</a:t>
            </a:r>
            <a:r>
              <a:rPr lang="en-US" sz="900" dirty="0">
                <a:latin typeface="Courier" pitchFamily="2" charset="0"/>
              </a:rPr>
              <a:t>. (52)</a:t>
            </a:r>
          </a:p>
          <a:p>
            <a:pPr marL="0" indent="0">
              <a:spcBef>
                <a:spcPts val="300"/>
              </a:spcBef>
              <a:buNone/>
            </a:pPr>
            <a:r>
              <a:rPr lang="en-US" sz="900" dirty="0">
                <a:latin typeface="Courier" pitchFamily="2" charset="0"/>
              </a:rPr>
              <a:t>10:04:25.208288 IP XX.137.123.172.14259 &gt; 64.6.64.6.domain: 23079+% [1au] TXT? </a:t>
            </a:r>
            <a:r>
              <a:rPr lang="en-US" sz="900" dirty="0" err="1">
                <a:latin typeface="Courier" pitchFamily="2" charset="0"/>
              </a:rPr>
              <a:t>updates.moneropulse.org</a:t>
            </a:r>
            <a:r>
              <a:rPr lang="en-US" sz="900" dirty="0">
                <a:latin typeface="Courier" pitchFamily="2" charset="0"/>
              </a:rPr>
              <a:t>. (52)</a:t>
            </a:r>
          </a:p>
          <a:p>
            <a:pPr marL="0" indent="0">
              <a:spcBef>
                <a:spcPts val="300"/>
              </a:spcBef>
              <a:buNone/>
            </a:pPr>
            <a:r>
              <a:rPr lang="en-US" sz="900" dirty="0">
                <a:latin typeface="Courier" pitchFamily="2" charset="0"/>
              </a:rPr>
              <a:t>10:04:25.209297 IP XX.137.123.172 &gt; 64.6.64.6: ICMP XX.137.123.172 </a:t>
            </a:r>
            <a:r>
              <a:rPr lang="en-US" sz="900" dirty="0" err="1">
                <a:latin typeface="Courier" pitchFamily="2" charset="0"/>
              </a:rPr>
              <a:t>udp</a:t>
            </a:r>
            <a:r>
              <a:rPr lang="en-US" sz="900" dirty="0">
                <a:latin typeface="Courier" pitchFamily="2" charset="0"/>
              </a:rPr>
              <a:t> port 18723 unreachable, length 556</a:t>
            </a:r>
          </a:p>
          <a:p>
            <a:pPr marL="0" indent="0">
              <a:spcBef>
                <a:spcPts val="300"/>
              </a:spcBef>
              <a:buNone/>
            </a:pPr>
            <a:r>
              <a:rPr lang="en-US" sz="900" dirty="0">
                <a:latin typeface="Courier" pitchFamily="2" charset="0"/>
              </a:rPr>
              <a:t>10:04:25.209297 IP XX.137.123.172.43460 &gt; 64.6.64.6.domain: 1390+% [1au] TXT? </a:t>
            </a:r>
            <a:r>
              <a:rPr lang="en-US" sz="900" dirty="0" err="1">
                <a:latin typeface="Courier" pitchFamily="2" charset="0"/>
              </a:rPr>
              <a:t>updates.moneropulse.org</a:t>
            </a:r>
            <a:r>
              <a:rPr lang="en-US" sz="900" dirty="0">
                <a:latin typeface="Courier" pitchFamily="2" charset="0"/>
              </a:rPr>
              <a:t>. (52)</a:t>
            </a:r>
          </a:p>
          <a:p>
            <a:pPr marL="0" indent="0">
              <a:spcBef>
                <a:spcPts val="300"/>
              </a:spcBef>
              <a:buNone/>
            </a:pPr>
            <a:r>
              <a:rPr lang="en-US" sz="900" dirty="0">
                <a:latin typeface="Courier" pitchFamily="2" charset="0"/>
              </a:rPr>
              <a:t>10:04:25.210307 IP XX.137.123.172.43229 &gt; 64.6.64.6.domain: 64810+ [1au] NULL? _ta-4a5c. (37)</a:t>
            </a:r>
          </a:p>
          <a:p>
            <a:pPr marL="0" indent="0">
              <a:spcBef>
                <a:spcPts val="300"/>
              </a:spcBef>
              <a:buNone/>
            </a:pPr>
            <a:r>
              <a:rPr lang="en-US" sz="900" dirty="0">
                <a:latin typeface="Courier" pitchFamily="2" charset="0"/>
              </a:rPr>
              <a:t>10:04:25.210307 IP XX.137.123.172.23078 &gt; 64.6.64.6.domain: 33478+ [1au] NULL? _ta-4a5c. (37)</a:t>
            </a:r>
          </a:p>
          <a:p>
            <a:pPr marL="0" indent="0">
              <a:spcBef>
                <a:spcPts val="300"/>
              </a:spcBef>
              <a:buNone/>
            </a:pPr>
            <a:r>
              <a:rPr lang="en-US" sz="900" dirty="0">
                <a:latin typeface="Courier" pitchFamily="2" charset="0"/>
              </a:rPr>
              <a:t>10:04:25.210307 IP XX.137.123.172.48291 &gt; 64.6.64.6.domain: 8738+ [1au] NULL? _ta-4a5c. (37)</a:t>
            </a:r>
          </a:p>
          <a:p>
            <a:pPr marL="0" indent="0">
              <a:spcBef>
                <a:spcPts val="300"/>
              </a:spcBef>
              <a:buNone/>
            </a:pPr>
            <a:r>
              <a:rPr lang="en-US" sz="900" dirty="0">
                <a:latin typeface="Courier" pitchFamily="2" charset="0"/>
              </a:rPr>
              <a:t>10:04:25.210307 IP XX.137.123.172.52658 &gt; 64.6.64.6.domain: 55282+% [1au] TXT? </a:t>
            </a:r>
            <a:r>
              <a:rPr lang="en-US" sz="900" dirty="0" err="1">
                <a:latin typeface="Courier" pitchFamily="2" charset="0"/>
              </a:rPr>
              <a:t>updates.moneropulse.org</a:t>
            </a:r>
            <a:r>
              <a:rPr lang="en-US" sz="900" dirty="0">
                <a:latin typeface="Courier" pitchFamily="2" charset="0"/>
              </a:rPr>
              <a:t>. (52)</a:t>
            </a:r>
          </a:p>
          <a:p>
            <a:pPr marL="0" indent="0">
              <a:spcBef>
                <a:spcPts val="300"/>
              </a:spcBef>
              <a:buNone/>
            </a:pPr>
            <a:r>
              <a:rPr lang="en-US" sz="900" dirty="0">
                <a:latin typeface="Courier" pitchFamily="2" charset="0"/>
              </a:rPr>
              <a:t>10:04:25.210307 IP XX.137.123.172.16817 &gt; 64.6.64.6.domain: 34291+% [1au] TXT? </a:t>
            </a:r>
            <a:r>
              <a:rPr lang="en-US" sz="900" dirty="0" err="1">
                <a:latin typeface="Courier" pitchFamily="2" charset="0"/>
              </a:rPr>
              <a:t>updates.moneropulse.org</a:t>
            </a:r>
            <a:r>
              <a:rPr lang="en-US" sz="900" dirty="0">
                <a:latin typeface="Courier" pitchFamily="2" charset="0"/>
              </a:rPr>
              <a:t>. (52)</a:t>
            </a:r>
          </a:p>
          <a:p>
            <a:pPr marL="0" indent="0">
              <a:spcBef>
                <a:spcPts val="300"/>
              </a:spcBef>
              <a:buNone/>
            </a:pPr>
            <a:r>
              <a:rPr lang="en-US" sz="900" dirty="0">
                <a:latin typeface="Courier" pitchFamily="2" charset="0"/>
              </a:rPr>
              <a:t>10:04:27.769329 IP XX.137.123.172.56725 &gt; 64.6.64.6.domain: 2+ AAAA? </a:t>
            </a:r>
            <a:r>
              <a:rPr lang="en-US" sz="900" dirty="0" err="1">
                <a:latin typeface="Courier" pitchFamily="2" charset="0"/>
              </a:rPr>
              <a:t>dns.msftncsi.com</a:t>
            </a:r>
            <a:r>
              <a:rPr lang="en-US" sz="900" dirty="0">
                <a:latin typeface="Courier" pitchFamily="2" charset="0"/>
              </a:rPr>
              <a:t>. (34)</a:t>
            </a:r>
          </a:p>
          <a:p>
            <a:pPr marL="0" indent="0">
              <a:spcBef>
                <a:spcPts val="300"/>
              </a:spcBef>
              <a:buNone/>
            </a:pPr>
            <a:r>
              <a:rPr lang="en-US" sz="900" dirty="0">
                <a:latin typeface="Courier" pitchFamily="2" charset="0"/>
              </a:rPr>
              <a:t>10:04:27.853466 IP XX.137.123.172.33297 &gt; 64.6.64.6.domain: 3+ A? </a:t>
            </a:r>
            <a:r>
              <a:rPr lang="en-US" sz="900" dirty="0" err="1">
                <a:latin typeface="Courier" pitchFamily="2" charset="0"/>
              </a:rPr>
              <a:t>dns.msftncsi.com</a:t>
            </a:r>
            <a:r>
              <a:rPr lang="en-US" sz="900" dirty="0">
                <a:latin typeface="Courier" pitchFamily="2" charset="0"/>
              </a:rPr>
              <a:t>. (34)</a:t>
            </a:r>
          </a:p>
          <a:p>
            <a:pPr marL="0" indent="0">
              <a:spcBef>
                <a:spcPts val="300"/>
              </a:spcBef>
              <a:buNone/>
            </a:pPr>
            <a:r>
              <a:rPr lang="en-US" sz="900" dirty="0">
                <a:latin typeface="Courier" pitchFamily="2" charset="0"/>
              </a:rPr>
              <a:t>10:04:33.854205 IP XX.137.123.172.35104 &gt; 64.6.64.6.domain: 2+ AAAA? </a:t>
            </a:r>
            <a:r>
              <a:rPr lang="en-US" sz="900" dirty="0" err="1">
                <a:latin typeface="Courier" pitchFamily="2" charset="0"/>
              </a:rPr>
              <a:t>dns.msftncsi.com</a:t>
            </a:r>
            <a:r>
              <a:rPr lang="en-US" sz="900" dirty="0">
                <a:latin typeface="Courier" pitchFamily="2" charset="0"/>
              </a:rPr>
              <a:t>. (34)</a:t>
            </a:r>
          </a:p>
          <a:p>
            <a:pPr marL="0" indent="0">
              <a:spcBef>
                <a:spcPts val="300"/>
              </a:spcBef>
              <a:buNone/>
            </a:pPr>
            <a:r>
              <a:rPr lang="en-US" sz="900" dirty="0">
                <a:latin typeface="Courier" pitchFamily="2" charset="0"/>
              </a:rPr>
              <a:t>10:04:33.855214 IP XX.137.123.172.52980 &gt; 64.6.64.6.domain: 12094+ A? </a:t>
            </a:r>
            <a:r>
              <a:rPr lang="en-US" sz="900" dirty="0" err="1">
                <a:latin typeface="Courier" pitchFamily="2" charset="0"/>
              </a:rPr>
              <a:t>time.nist.gov</a:t>
            </a:r>
            <a:r>
              <a:rPr lang="en-US" sz="900" dirty="0">
                <a:latin typeface="Courier" pitchFamily="2" charset="0"/>
              </a:rPr>
              <a:t>. (31)</a:t>
            </a:r>
          </a:p>
          <a:p>
            <a:pPr marL="0" indent="0">
              <a:spcBef>
                <a:spcPts val="300"/>
              </a:spcBef>
              <a:buNone/>
            </a:pPr>
            <a:r>
              <a:rPr lang="en-US" sz="900" dirty="0">
                <a:latin typeface="Courier" pitchFamily="2" charset="0"/>
              </a:rPr>
              <a:t>10:04:33.886635 IP XX.137.123.172.36501 &gt; 64.6.64.6.domain: 3+ A? </a:t>
            </a:r>
            <a:r>
              <a:rPr lang="en-US" sz="900" dirty="0" err="1">
                <a:latin typeface="Courier" pitchFamily="2" charset="0"/>
              </a:rPr>
              <a:t>dns.msftncsi.com</a:t>
            </a:r>
            <a:r>
              <a:rPr lang="en-US" sz="900" dirty="0">
                <a:latin typeface="Courier" pitchFamily="2" charset="0"/>
              </a:rPr>
              <a:t>. (34)</a:t>
            </a:r>
          </a:p>
          <a:p>
            <a:pPr marL="0" indent="0">
              <a:spcBef>
                <a:spcPts val="300"/>
              </a:spcBef>
              <a:buNone/>
            </a:pPr>
            <a:endParaRPr lang="en-US" sz="900" dirty="0">
              <a:latin typeface="Courier" pitchFamily="2" charset="0"/>
            </a:endParaRPr>
          </a:p>
          <a:p>
            <a:pPr marL="0" indent="0">
              <a:spcBef>
                <a:spcPts val="300"/>
              </a:spcBef>
              <a:buNone/>
            </a:pPr>
            <a:endParaRPr lang="en-US" sz="900" dirty="0">
              <a:latin typeface="Courier" pitchFamily="2" charset="0"/>
            </a:endParaRPr>
          </a:p>
          <a:p>
            <a:pPr marL="0" indent="0">
              <a:spcBef>
                <a:spcPts val="300"/>
              </a:spcBef>
              <a:buNone/>
            </a:pPr>
            <a:endParaRPr lang="en-US" sz="900" dirty="0">
              <a:latin typeface="Courier" pitchFamily="2" charset="0"/>
            </a:endParaRPr>
          </a:p>
        </p:txBody>
      </p:sp>
      <p:sp>
        <p:nvSpPr>
          <p:cNvPr id="4" name="Slide Number Placeholder 3">
            <a:extLst>
              <a:ext uri="{FF2B5EF4-FFF2-40B4-BE49-F238E27FC236}">
                <a16:creationId xmlns:a16="http://schemas.microsoft.com/office/drawing/2014/main" id="{7C38E35C-268A-9049-82EE-14EFF2C9B217}"/>
              </a:ext>
            </a:extLst>
          </p:cNvPr>
          <p:cNvSpPr>
            <a:spLocks noGrp="1"/>
          </p:cNvSpPr>
          <p:nvPr>
            <p:ph type="sldNum" sz="quarter" idx="12"/>
          </p:nvPr>
        </p:nvSpPr>
        <p:spPr/>
        <p:txBody>
          <a:bodyPr/>
          <a:lstStyle/>
          <a:p>
            <a:fld id="{407C8B75-4858-41E6-BEC3-A0853FA4AC5B}" type="slidenum">
              <a:rPr lang="en-US" smtClean="0"/>
              <a:pPr/>
              <a:t>7</a:t>
            </a:fld>
            <a:endParaRPr lang="en-US" dirty="0"/>
          </a:p>
        </p:txBody>
      </p:sp>
      <p:sp>
        <p:nvSpPr>
          <p:cNvPr id="5" name="Rectangle 4">
            <a:extLst>
              <a:ext uri="{FF2B5EF4-FFF2-40B4-BE49-F238E27FC236}">
                <a16:creationId xmlns:a16="http://schemas.microsoft.com/office/drawing/2014/main" id="{ADBC2D08-9DD4-D849-8827-92C5844052C1}"/>
              </a:ext>
            </a:extLst>
          </p:cNvPr>
          <p:cNvSpPr/>
          <p:nvPr/>
        </p:nvSpPr>
        <p:spPr>
          <a:xfrm>
            <a:off x="457200" y="5127998"/>
            <a:ext cx="2364750" cy="369332"/>
          </a:xfrm>
          <a:prstGeom prst="rect">
            <a:avLst/>
          </a:prstGeom>
        </p:spPr>
        <p:txBody>
          <a:bodyPr wrap="none">
            <a:spAutoFit/>
          </a:bodyPr>
          <a:lstStyle/>
          <a:p>
            <a:r>
              <a:rPr lang="en-US" dirty="0"/>
              <a:t>Hmmm… </a:t>
            </a:r>
            <a:r>
              <a:rPr lang="en-US" dirty="0" err="1"/>
              <a:t>Monero</a:t>
            </a:r>
            <a:r>
              <a:rPr lang="en-US" dirty="0"/>
              <a:t>…?</a:t>
            </a:r>
          </a:p>
        </p:txBody>
      </p:sp>
    </p:spTree>
    <p:extLst>
      <p:ext uri="{BB962C8B-B14F-4D97-AF65-F5344CB8AC3E}">
        <p14:creationId xmlns:p14="http://schemas.microsoft.com/office/powerpoint/2010/main" val="227035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Monero</a:t>
            </a:r>
            <a:r>
              <a:rPr lang="en-US" dirty="0"/>
              <a:t>?</a:t>
            </a:r>
          </a:p>
        </p:txBody>
      </p:sp>
      <p:sp>
        <p:nvSpPr>
          <p:cNvPr id="3" name="Content Placeholder 2"/>
          <p:cNvSpPr>
            <a:spLocks noGrp="1"/>
          </p:cNvSpPr>
          <p:nvPr>
            <p:ph idx="1"/>
          </p:nvPr>
        </p:nvSpPr>
        <p:spPr/>
        <p:txBody>
          <a:bodyPr/>
          <a:lstStyle/>
          <a:p>
            <a:r>
              <a:rPr lang="en-US" dirty="0"/>
              <a:t>Open-source cryptocurrency</a:t>
            </a:r>
          </a:p>
          <a:p>
            <a:r>
              <a:rPr lang="en-US" dirty="0"/>
              <a:t>Blockchain, proof-of-work, etc.</a:t>
            </a:r>
          </a:p>
          <a:p>
            <a:r>
              <a:rPr lang="en-US" dirty="0"/>
              <a:t>Ranked 10</a:t>
            </a:r>
            <a:r>
              <a:rPr lang="en-US" baseline="30000" dirty="0"/>
              <a:t>th</a:t>
            </a:r>
            <a:r>
              <a:rPr lang="en-US" dirty="0"/>
              <a:t> in market capitalization per </a:t>
            </a:r>
            <a:r>
              <a:rPr lang="en-US" dirty="0" err="1"/>
              <a:t>coinmarketcap.com</a:t>
            </a:r>
            <a:endParaRPr lang="en-US" dirty="0"/>
          </a:p>
          <a:p>
            <a:endParaRPr lang="en-US" dirty="0"/>
          </a:p>
          <a:p>
            <a:r>
              <a:rPr lang="en-US" dirty="0"/>
              <a:t>https://</a:t>
            </a:r>
            <a:r>
              <a:rPr lang="en-US" dirty="0" err="1"/>
              <a:t>github.com</a:t>
            </a:r>
            <a:r>
              <a:rPr lang="en-US" dirty="0"/>
              <a:t>/</a:t>
            </a:r>
            <a:r>
              <a:rPr lang="en-US" dirty="0" err="1"/>
              <a:t>monero</a:t>
            </a:r>
            <a:r>
              <a:rPr lang="en-US" dirty="0"/>
              <a:t>-project/</a:t>
            </a:r>
            <a:r>
              <a:rPr lang="en-US" dirty="0" err="1"/>
              <a:t>monero</a:t>
            </a:r>
            <a:endParaRPr lang="en-US" dirty="0"/>
          </a:p>
          <a:p>
            <a:r>
              <a:rPr lang="en-US" dirty="0" err="1"/>
              <a:t>libunbound</a:t>
            </a:r>
            <a:r>
              <a:rPr lang="en-US" dirty="0"/>
              <a:t> is a dependency</a:t>
            </a:r>
          </a:p>
          <a:p>
            <a:r>
              <a:rPr lang="en-US" dirty="0"/>
              <a:t>Unbound enabled RFC 8145 signaling by default as of v1.6.7 (Oct 2017)</a:t>
            </a:r>
          </a:p>
          <a:p>
            <a:endParaRPr lang="en-US" dirty="0"/>
          </a:p>
        </p:txBody>
      </p:sp>
      <p:sp>
        <p:nvSpPr>
          <p:cNvPr id="5" name="Slide Number Placeholder 4"/>
          <p:cNvSpPr>
            <a:spLocks noGrp="1"/>
          </p:cNvSpPr>
          <p:nvPr>
            <p:ph type="sldNum" sz="quarter" idx="12"/>
          </p:nvPr>
        </p:nvSpPr>
        <p:spPr/>
        <p:txBody>
          <a:bodyPr/>
          <a:lstStyle/>
          <a:p>
            <a:fld id="{407C8B75-4858-41E6-BEC3-A0853FA4AC5B}" type="slidenum">
              <a:rPr lang="en-US" smtClean="0"/>
              <a:pPr/>
              <a:t>8</a:t>
            </a:fld>
            <a:endParaRPr lang="en-US" dirty="0"/>
          </a:p>
        </p:txBody>
      </p:sp>
      <p:pic>
        <p:nvPicPr>
          <p:cNvPr id="4" name="Picture 3">
            <a:extLst>
              <a:ext uri="{FF2B5EF4-FFF2-40B4-BE49-F238E27FC236}">
                <a16:creationId xmlns:a16="http://schemas.microsoft.com/office/drawing/2014/main" id="{06A083A5-9BF2-9A42-99AF-90893A8F8615}"/>
              </a:ext>
            </a:extLst>
          </p:cNvPr>
          <p:cNvPicPr>
            <a:picLocks noChangeAspect="1"/>
          </p:cNvPicPr>
          <p:nvPr/>
        </p:nvPicPr>
        <p:blipFill>
          <a:blip r:embed="rId2"/>
          <a:stretch>
            <a:fillRect/>
          </a:stretch>
        </p:blipFill>
        <p:spPr>
          <a:xfrm>
            <a:off x="6671705" y="246888"/>
            <a:ext cx="2015095" cy="2008378"/>
          </a:xfrm>
          <a:prstGeom prst="rect">
            <a:avLst/>
          </a:prstGeom>
        </p:spPr>
      </p:pic>
      <p:sp>
        <p:nvSpPr>
          <p:cNvPr id="8" name="TextBox 7">
            <a:extLst>
              <a:ext uri="{FF2B5EF4-FFF2-40B4-BE49-F238E27FC236}">
                <a16:creationId xmlns:a16="http://schemas.microsoft.com/office/drawing/2014/main" id="{5870DAF6-F2E1-2049-8890-1897DB7CD5F4}"/>
              </a:ext>
            </a:extLst>
          </p:cNvPr>
          <p:cNvSpPr txBox="1"/>
          <p:nvPr/>
        </p:nvSpPr>
        <p:spPr>
          <a:xfrm>
            <a:off x="6301068" y="6291102"/>
            <a:ext cx="2728632" cy="246221"/>
          </a:xfrm>
          <a:prstGeom prst="rect">
            <a:avLst/>
          </a:prstGeom>
          <a:noFill/>
        </p:spPr>
        <p:txBody>
          <a:bodyPr wrap="none" rtlCol="0">
            <a:spAutoFit/>
          </a:bodyPr>
          <a:lstStyle/>
          <a:p>
            <a:r>
              <a:rPr lang="en-US" sz="1000" dirty="0" err="1"/>
              <a:t>Monero</a:t>
            </a:r>
            <a:r>
              <a:rPr lang="en-US" sz="1000" dirty="0"/>
              <a:t> logo: https://</a:t>
            </a:r>
            <a:r>
              <a:rPr lang="en-US" sz="1000" dirty="0" err="1"/>
              <a:t>getmonero.org</a:t>
            </a:r>
            <a:r>
              <a:rPr lang="en-US" sz="1000" dirty="0"/>
              <a:t>/press-kit/</a:t>
            </a:r>
          </a:p>
        </p:txBody>
      </p:sp>
    </p:spTree>
    <p:extLst>
      <p:ext uri="{BB962C8B-B14F-4D97-AF65-F5344CB8AC3E}">
        <p14:creationId xmlns:p14="http://schemas.microsoft.com/office/powerpoint/2010/main" val="334796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45E1-8201-8C48-8EF4-EB7A3DB5DC00}"/>
              </a:ext>
            </a:extLst>
          </p:cNvPr>
          <p:cNvSpPr>
            <a:spLocks noGrp="1"/>
          </p:cNvSpPr>
          <p:nvPr>
            <p:ph type="title"/>
          </p:nvPr>
        </p:nvSpPr>
        <p:spPr/>
        <p:txBody>
          <a:bodyPr/>
          <a:lstStyle/>
          <a:p>
            <a:r>
              <a:rPr lang="en-US" dirty="0" err="1"/>
              <a:t>Monero</a:t>
            </a:r>
            <a:r>
              <a:rPr lang="en-US" dirty="0"/>
              <a:t> has a hard-coded trust anchor</a:t>
            </a:r>
          </a:p>
        </p:txBody>
      </p:sp>
      <p:sp>
        <p:nvSpPr>
          <p:cNvPr id="3" name="Content Placeholder 2">
            <a:extLst>
              <a:ext uri="{FF2B5EF4-FFF2-40B4-BE49-F238E27FC236}">
                <a16:creationId xmlns:a16="http://schemas.microsoft.com/office/drawing/2014/main" id="{9B423A3B-F9FD-BA4E-B3D7-493D162F2324}"/>
              </a:ext>
            </a:extLst>
          </p:cNvPr>
          <p:cNvSpPr>
            <a:spLocks noGrp="1"/>
          </p:cNvSpPr>
          <p:nvPr>
            <p:ph idx="1"/>
          </p:nvPr>
        </p:nvSpPr>
        <p:spPr/>
        <p:txBody>
          <a:bodyPr/>
          <a:lstStyle/>
          <a:p>
            <a:pPr marL="0" indent="0">
              <a:spcBef>
                <a:spcPts val="300"/>
              </a:spcBef>
              <a:buNone/>
            </a:pPr>
            <a:r>
              <a:rPr lang="en-US" dirty="0" err="1"/>
              <a:t>src</a:t>
            </a:r>
            <a:r>
              <a:rPr lang="en-US" dirty="0"/>
              <a:t>/common/</a:t>
            </a:r>
            <a:r>
              <a:rPr lang="en-US" dirty="0" err="1"/>
              <a:t>dns_utils.cpp</a:t>
            </a:r>
            <a:r>
              <a:rPr lang="en-US" dirty="0"/>
              <a:t>:</a:t>
            </a:r>
          </a:p>
          <a:p>
            <a:pPr marL="0" indent="0">
              <a:spcBef>
                <a:spcPts val="300"/>
              </a:spcBef>
              <a:buNone/>
            </a:pPr>
            <a:endParaRPr lang="en-US" sz="1400" dirty="0">
              <a:latin typeface="Courier" pitchFamily="2" charset="0"/>
            </a:endParaRPr>
          </a:p>
          <a:p>
            <a:pPr marL="0" indent="0">
              <a:spcBef>
                <a:spcPts val="300"/>
              </a:spcBef>
              <a:buNone/>
            </a:pPr>
            <a:r>
              <a:rPr lang="en-US" sz="1400" dirty="0">
                <a:latin typeface="Courier" pitchFamily="2" charset="0"/>
              </a:rPr>
              <a:t>/*</a:t>
            </a:r>
          </a:p>
          <a:p>
            <a:pPr marL="0" indent="0">
              <a:spcBef>
                <a:spcPts val="300"/>
              </a:spcBef>
              <a:buNone/>
            </a:pPr>
            <a:r>
              <a:rPr lang="en-US" sz="1400" dirty="0">
                <a:latin typeface="Courier" pitchFamily="2" charset="0"/>
              </a:rPr>
              <a:t> * The following two functions were taken from unbound-</a:t>
            </a:r>
            <a:r>
              <a:rPr lang="en-US" sz="1400" dirty="0" err="1">
                <a:latin typeface="Courier" pitchFamily="2" charset="0"/>
              </a:rPr>
              <a:t>anchor.c</a:t>
            </a:r>
            <a:r>
              <a:rPr lang="en-US" sz="1400" dirty="0">
                <a:latin typeface="Courier" pitchFamily="2" charset="0"/>
              </a:rPr>
              <a:t>, from</a:t>
            </a:r>
          </a:p>
          <a:p>
            <a:pPr marL="0" indent="0">
              <a:spcBef>
                <a:spcPts val="300"/>
              </a:spcBef>
              <a:buNone/>
            </a:pPr>
            <a:r>
              <a:rPr lang="en-US" sz="1400" dirty="0">
                <a:latin typeface="Courier" pitchFamily="2" charset="0"/>
              </a:rPr>
              <a:t> * the unbound library packaged with this source.  The license and source</a:t>
            </a:r>
          </a:p>
          <a:p>
            <a:pPr marL="0" indent="0">
              <a:spcBef>
                <a:spcPts val="300"/>
              </a:spcBef>
              <a:buNone/>
            </a:pPr>
            <a:r>
              <a:rPr lang="en-US" sz="1400" dirty="0">
                <a:latin typeface="Courier" pitchFamily="2" charset="0"/>
              </a:rPr>
              <a:t> * can be found in $PROJECT_ROOT/external/unbound</a:t>
            </a:r>
          </a:p>
          <a:p>
            <a:pPr marL="0" indent="0">
              <a:spcBef>
                <a:spcPts val="300"/>
              </a:spcBef>
              <a:buNone/>
            </a:pPr>
            <a:r>
              <a:rPr lang="en-US" sz="1400" dirty="0">
                <a:latin typeface="Courier" pitchFamily="2" charset="0"/>
              </a:rPr>
              <a:t> */</a:t>
            </a:r>
          </a:p>
          <a:p>
            <a:pPr marL="0" indent="0">
              <a:spcBef>
                <a:spcPts val="300"/>
              </a:spcBef>
              <a:buNone/>
            </a:pPr>
            <a:endParaRPr lang="en-US" sz="1400" dirty="0">
              <a:latin typeface="Courier" pitchFamily="2" charset="0"/>
            </a:endParaRPr>
          </a:p>
          <a:p>
            <a:pPr marL="0" indent="0">
              <a:spcBef>
                <a:spcPts val="300"/>
              </a:spcBef>
              <a:buNone/>
            </a:pPr>
            <a:r>
              <a:rPr lang="en-US" sz="1400" dirty="0">
                <a:latin typeface="Courier" pitchFamily="2" charset="0"/>
              </a:rPr>
              <a:t>[...]</a:t>
            </a:r>
          </a:p>
          <a:p>
            <a:pPr marL="0" indent="0">
              <a:spcBef>
                <a:spcPts val="300"/>
              </a:spcBef>
              <a:buNone/>
            </a:pPr>
            <a:endParaRPr lang="en-US" sz="1400" dirty="0">
              <a:latin typeface="Courier" pitchFamily="2" charset="0"/>
            </a:endParaRPr>
          </a:p>
          <a:p>
            <a:pPr marL="0" indent="0">
              <a:spcBef>
                <a:spcPts val="300"/>
              </a:spcBef>
              <a:buNone/>
            </a:pPr>
            <a:r>
              <a:rPr lang="en-US" sz="1400" dirty="0">
                <a:latin typeface="Courier" pitchFamily="2" charset="0"/>
              </a:rPr>
              <a:t>/** return the built in root DS trust anchor */</a:t>
            </a:r>
          </a:p>
          <a:p>
            <a:pPr marL="0" indent="0">
              <a:spcBef>
                <a:spcPts val="300"/>
              </a:spcBef>
              <a:buNone/>
            </a:pPr>
            <a:r>
              <a:rPr lang="en-US" sz="1400" dirty="0">
                <a:latin typeface="Courier" pitchFamily="2" charset="0"/>
              </a:rPr>
              <a:t>static </a:t>
            </a:r>
            <a:r>
              <a:rPr lang="en-US" sz="1400" dirty="0" err="1">
                <a:latin typeface="Courier" pitchFamily="2" charset="0"/>
              </a:rPr>
              <a:t>const</a:t>
            </a:r>
            <a:r>
              <a:rPr lang="en-US" sz="1400" dirty="0">
                <a:latin typeface="Courier" pitchFamily="2" charset="0"/>
              </a:rPr>
              <a:t> char*</a:t>
            </a:r>
          </a:p>
          <a:p>
            <a:pPr marL="0" indent="0">
              <a:spcBef>
                <a:spcPts val="300"/>
              </a:spcBef>
              <a:buNone/>
            </a:pPr>
            <a:r>
              <a:rPr lang="en-US" sz="1400" dirty="0" err="1">
                <a:latin typeface="Courier" pitchFamily="2" charset="0"/>
              </a:rPr>
              <a:t>get_builtin_ds</a:t>
            </a:r>
            <a:r>
              <a:rPr lang="en-US" sz="1400" dirty="0">
                <a:latin typeface="Courier" pitchFamily="2" charset="0"/>
              </a:rPr>
              <a:t>(void)</a:t>
            </a:r>
          </a:p>
          <a:p>
            <a:pPr marL="0" indent="0">
              <a:spcBef>
                <a:spcPts val="300"/>
              </a:spcBef>
              <a:buNone/>
            </a:pPr>
            <a:r>
              <a:rPr lang="en-US" sz="1400" dirty="0">
                <a:latin typeface="Courier" pitchFamily="2" charset="0"/>
              </a:rPr>
              <a:t>{</a:t>
            </a:r>
          </a:p>
          <a:p>
            <a:pPr marL="0" indent="0">
              <a:spcBef>
                <a:spcPts val="300"/>
              </a:spcBef>
              <a:buNone/>
            </a:pPr>
            <a:r>
              <a:rPr lang="en-US" sz="1400" dirty="0">
                <a:latin typeface="Courier" pitchFamily="2" charset="0"/>
              </a:rPr>
              <a:t>  return</a:t>
            </a:r>
          </a:p>
          <a:p>
            <a:pPr marL="0" indent="0">
              <a:spcBef>
                <a:spcPts val="300"/>
              </a:spcBef>
              <a:buNone/>
            </a:pPr>
            <a:r>
              <a:rPr lang="en-US" sz="1400" dirty="0">
                <a:latin typeface="Courier" pitchFamily="2" charset="0"/>
              </a:rPr>
              <a:t>". IN DS 19036 8 2 49AAC11D7B6F6446702E54A1607371607A1A41855200FD2CE1CDDE32F24E8FB5\n";</a:t>
            </a:r>
          </a:p>
          <a:p>
            <a:pPr marL="0" indent="0">
              <a:spcBef>
                <a:spcPts val="300"/>
              </a:spcBef>
              <a:buNone/>
            </a:pPr>
            <a:r>
              <a:rPr lang="en-US" sz="1400" dirty="0">
                <a:latin typeface="Courier" pitchFamily="2" charset="0"/>
              </a:rPr>
              <a:t>}</a:t>
            </a:r>
          </a:p>
          <a:p>
            <a:pPr marL="0" indent="0">
              <a:spcBef>
                <a:spcPts val="300"/>
              </a:spcBef>
              <a:buNone/>
            </a:pPr>
            <a:endParaRPr lang="en-US" sz="1400" dirty="0">
              <a:latin typeface="Courier" pitchFamily="2" charset="0"/>
            </a:endParaRPr>
          </a:p>
        </p:txBody>
      </p:sp>
      <p:sp>
        <p:nvSpPr>
          <p:cNvPr id="4" name="Slide Number Placeholder 3">
            <a:extLst>
              <a:ext uri="{FF2B5EF4-FFF2-40B4-BE49-F238E27FC236}">
                <a16:creationId xmlns:a16="http://schemas.microsoft.com/office/drawing/2014/main" id="{8D1212B3-B783-D84A-9016-35C579B40BC6}"/>
              </a:ext>
            </a:extLst>
          </p:cNvPr>
          <p:cNvSpPr>
            <a:spLocks noGrp="1"/>
          </p:cNvSpPr>
          <p:nvPr>
            <p:ph type="sldNum" sz="quarter" idx="12"/>
          </p:nvPr>
        </p:nvSpPr>
        <p:spPr/>
        <p:txBody>
          <a:bodyPr/>
          <a:lstStyle/>
          <a:p>
            <a:fld id="{407C8B75-4858-41E6-BEC3-A0853FA4AC5B}" type="slidenum">
              <a:rPr lang="en-US" smtClean="0"/>
              <a:pPr/>
              <a:t>9</a:t>
            </a:fld>
            <a:endParaRPr lang="en-US" dirty="0"/>
          </a:p>
        </p:txBody>
      </p:sp>
    </p:spTree>
    <p:extLst>
      <p:ext uri="{BB962C8B-B14F-4D97-AF65-F5344CB8AC3E}">
        <p14:creationId xmlns:p14="http://schemas.microsoft.com/office/powerpoint/2010/main" val="3597199948"/>
      </p:ext>
    </p:extLst>
  </p:cSld>
  <p:clrMapOvr>
    <a:masterClrMapping/>
  </p:clrMapOvr>
</p:sld>
</file>

<file path=ppt/theme/theme1.xml><?xml version="1.0" encoding="utf-8"?>
<a:theme xmlns:a="http://schemas.openxmlformats.org/drawingml/2006/main" name="Verisign Theme 2013">
  <a:themeElements>
    <a:clrScheme name="VRSN Corporate Colors 2013">
      <a:dk1>
        <a:srgbClr val="000000"/>
      </a:dk1>
      <a:lt1>
        <a:srgbClr val="FFFFFF"/>
      </a:lt1>
      <a:dk2>
        <a:srgbClr val="707070"/>
      </a:dk2>
      <a:lt2>
        <a:srgbClr val="0061A3"/>
      </a:lt2>
      <a:accent1>
        <a:srgbClr val="61A1D4"/>
      </a:accent1>
      <a:accent2>
        <a:srgbClr val="6BB02E"/>
      </a:accent2>
      <a:accent3>
        <a:srgbClr val="99D4F5"/>
      </a:accent3>
      <a:accent4>
        <a:srgbClr val="FFCB03"/>
      </a:accent4>
      <a:accent5>
        <a:srgbClr val="5B8F22"/>
      </a:accent5>
      <a:accent6>
        <a:srgbClr val="F2821D"/>
      </a:accent6>
      <a:hlink>
        <a:srgbClr val="1DA4FF"/>
      </a:hlink>
      <a:folHlink>
        <a:srgbClr val="995BD7"/>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3CD5CB74A5A4A8061C9B58BB62E43" ma:contentTypeVersion="4" ma:contentTypeDescription="Create a new document." ma:contentTypeScope="" ma:versionID="14f889aad3f1a7ffd3497c7c62da6df4">
  <xsd:schema xmlns:xsd="http://www.w3.org/2001/XMLSchema" xmlns:xs="http://www.w3.org/2001/XMLSchema" xmlns:p="http://schemas.microsoft.com/office/2006/metadata/properties" xmlns:ns1="http://schemas.microsoft.com/sharepoint/v3" xmlns:ns2="ed4a67f4-52d1-4cb9-9a19-fae63c0a5318" targetNamespace="http://schemas.microsoft.com/office/2006/metadata/properties" ma:root="true" ma:fieldsID="5df434559fb3f9250e313da71b932b4a" ns1:_="" ns2:_="">
    <xsd:import namespace="http://schemas.microsoft.com/sharepoint/v3"/>
    <xsd:import namespace="ed4a67f4-52d1-4cb9-9a19-fae63c0a5318"/>
    <xsd:element name="properties">
      <xsd:complexType>
        <xsd:sequence>
          <xsd:element name="documentManagement">
            <xsd:complexType>
              <xsd:all>
                <xsd:element ref="ns1:ReportOwner" minOccurs="0"/>
                <xsd:element ref="ns2:SourceOfRecord" minOccurs="0"/>
                <xsd:element ref="ns2:Expire_x0020_Date" minOccurs="0"/>
                <xsd:element ref="ns2:MDAL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8"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4a67f4-52d1-4cb9-9a19-fae63c0a5318" elementFormDefault="qualified">
    <xsd:import namespace="http://schemas.microsoft.com/office/2006/documentManagement/types"/>
    <xsd:import namespace="http://schemas.microsoft.com/office/infopath/2007/PartnerControls"/>
    <xsd:element name="SourceOfRecord" ma:index="9" nillable="true" ma:displayName="Source Of Record" ma:description="Allow user to provide where the asset is published" ma:format="Hyperlink" ma:internalName="SourceOfRecord">
      <xsd:complexType>
        <xsd:complexContent>
          <xsd:extension base="dms:URL">
            <xsd:sequence>
              <xsd:element name="Url" type="dms:ValidUrl" minOccurs="0" nillable="true"/>
              <xsd:element name="Description" type="xsd:string" nillable="true"/>
            </xsd:sequence>
          </xsd:extension>
        </xsd:complexContent>
      </xsd:complexType>
    </xsd:element>
    <xsd:element name="Expire_x0020_Date" ma:index="10" nillable="true" ma:displayName="Expire Date" ma:format="DateOnly" ma:internalName="Expire_x0020_Date">
      <xsd:simpleType>
        <xsd:restriction base="dms:DateTime"/>
      </xsd:simpleType>
    </xsd:element>
    <xsd:element name="MDALExpireDate" ma:index="11" nillable="true" ma:displayName="MDALExpireDate" ma:format="DateOnly" ma:internalName="MDALExpir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pire_x0020_Date xmlns="ed4a67f4-52d1-4cb9-9a19-fae63c0a5318">2017-01-18T05:00:00+00:00</Expire_x0020_Date>
    <SourceOfRecord xmlns="ed4a67f4-52d1-4cb9-9a19-fae63c0a5318">
      <Url xsi:nil="true"/>
      <Description xsi:nil="true"/>
    </SourceOfRecord>
    <ReportOwner xmlns="http://schemas.microsoft.com/sharepoint/v3">
      <UserInfo>
        <DisplayName>Bator, John</DisplayName>
        <AccountId>17</AccountId>
        <AccountType/>
      </UserInfo>
    </ReportOwner>
    <MDALExpireDate xmlns="ed4a67f4-52d1-4cb9-9a19-fae63c0a5318" xsi:nil="true"/>
  </documentManagement>
</p:properties>
</file>

<file path=customXml/itemProps1.xml><?xml version="1.0" encoding="utf-8"?>
<ds:datastoreItem xmlns:ds="http://schemas.openxmlformats.org/officeDocument/2006/customXml" ds:itemID="{0382FC06-3FD3-4034-BB35-3EAE0AE97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4a67f4-52d1-4cb9-9a19-fae63c0a5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A05C76-685F-499E-8869-E56749EAB945}">
  <ds:schemaRefs>
    <ds:schemaRef ds:uri="http://schemas.microsoft.com/sharepoint/v3/contenttype/forms"/>
  </ds:schemaRefs>
</ds:datastoreItem>
</file>

<file path=customXml/itemProps3.xml><?xml version="1.0" encoding="utf-8"?>
<ds:datastoreItem xmlns:ds="http://schemas.openxmlformats.org/officeDocument/2006/customXml" ds:itemID="{FC3F281D-C424-4743-9E3C-D73528C98969}">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www.w3.org/XML/1998/namespace"/>
    <ds:schemaRef ds:uri="http://schemas.microsoft.com/office/2006/documentManagement/types"/>
    <ds:schemaRef ds:uri="ed4a67f4-52d1-4cb9-9a19-fae63c0a5318"/>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2809</TotalTime>
  <Words>1231</Words>
  <Application>Microsoft Macintosh PowerPoint</Application>
  <PresentationFormat>On-screen Show (4:3)</PresentationFormat>
  <Paragraphs>180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vt:lpstr>
      <vt:lpstr>Helvetica</vt:lpstr>
      <vt:lpstr>Menlo</vt:lpstr>
      <vt:lpstr>Verisign Theme 2013</vt:lpstr>
      <vt:lpstr>    Trust Anchor Signals from Custom Applications</vt:lpstr>
      <vt:lpstr>Email from ICANN</vt:lpstr>
      <vt:lpstr>How could this be?</vt:lpstr>
      <vt:lpstr>How could this happen?</vt:lpstr>
      <vt:lpstr>What if...</vt:lpstr>
      <vt:lpstr>Packet Capture Time!</vt:lpstr>
      <vt:lpstr>What other queries come from XX.137.123.172?</vt:lpstr>
      <vt:lpstr>What is Monero?</vt:lpstr>
      <vt:lpstr>Monero has a hard-coded trust anchor</vt:lpstr>
      <vt:lpstr>Monero emits trust anchor signals at startup</vt:lpstr>
      <vt:lpstr>Does Monero work with a bad trust anchor?</vt:lpstr>
      <vt:lpstr>Monero output with bad TA</vt:lpstr>
      <vt:lpstr>Opened a github issue</vt:lpstr>
      <vt:lpstr>Thoughts / Lessons</vt:lpstr>
      <vt:lpstr>TA signals from applications</vt:lpstr>
      <vt:lpstr>Applications and TA updates</vt:lpstr>
      <vt:lpstr>Not checking validation status</vt:lpstr>
      <vt:lpstr>PowerPoint Presentation</vt:lpstr>
    </vt:vector>
  </TitlesOfParts>
  <Manager/>
  <Company>Verisign</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Verisign Template 2016</dc:title>
  <dc:subject/>
  <dc:creator/>
  <cp:keywords/>
  <dc:description/>
  <cp:lastModifiedBy>Weinberg, Matt</cp:lastModifiedBy>
  <cp:revision>104</cp:revision>
  <cp:lastPrinted>2018-10-09T18:53:07Z</cp:lastPrinted>
  <dcterms:created xsi:type="dcterms:W3CDTF">2013-11-06T02:31:54Z</dcterms:created>
  <dcterms:modified xsi:type="dcterms:W3CDTF">2018-10-13T10:02:07Z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-1468327477</vt:i4>
  </property>
  <property fmtid="{D5CDD505-2E9C-101B-9397-08002B2CF9AE}" pid="3" name="_NewReviewCycle">
    <vt:lpwstr/>
  </property>
  <property fmtid="{D5CDD505-2E9C-101B-9397-08002B2CF9AE}" pid="4" name="_EmailSubject">
    <vt:lpwstr>External Content Review Board w/ Attachments</vt:lpwstr>
  </property>
  <property fmtid="{D5CDD505-2E9C-101B-9397-08002B2CF9AE}" pid="5" name="_AuthorEmailDisplayName">
    <vt:lpwstr>Lentz, Christine</vt:lpwstr>
  </property>
  <property fmtid="{D5CDD505-2E9C-101B-9397-08002B2CF9AE}" pid="6" name="_AuthorEmail">
    <vt:lpwstr>clentz@verisign.com</vt:lpwstr>
  </property>
  <property fmtid="{D5CDD505-2E9C-101B-9397-08002B2CF9AE}" pid="7" name="_PreviousAdHocReviewCycleID">
    <vt:i4>-1025626430</vt:i4>
  </property>
  <property fmtid="{D5CDD505-2E9C-101B-9397-08002B2CF9AE}" pid="8" name="ContentTypeId">
    <vt:lpwstr>0x0101007533CD5CB74A5A4A8061C9B58BB62E43</vt:lpwstr>
  </property>
</Properties>
</file>