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49" r:id="rId5"/>
    <p:sldMasterId id="2147483650" r:id="rId6"/>
    <p:sldMasterId id="2147483681" r:id="rId7"/>
  </p:sldMasterIdLst>
  <p:notesMasterIdLst>
    <p:notesMasterId r:id="rId24"/>
  </p:notesMasterIdLst>
  <p:handoutMasterIdLst>
    <p:handoutMasterId r:id="rId25"/>
  </p:handoutMasterIdLst>
  <p:sldIdLst>
    <p:sldId id="279" r:id="rId8"/>
    <p:sldId id="307" r:id="rId9"/>
    <p:sldId id="308" r:id="rId10"/>
    <p:sldId id="309" r:id="rId11"/>
    <p:sldId id="310" r:id="rId12"/>
    <p:sldId id="321" r:id="rId13"/>
    <p:sldId id="311" r:id="rId14"/>
    <p:sldId id="312" r:id="rId15"/>
    <p:sldId id="313" r:id="rId16"/>
    <p:sldId id="322" r:id="rId17"/>
    <p:sldId id="314" r:id="rId18"/>
    <p:sldId id="315" r:id="rId19"/>
    <p:sldId id="316" r:id="rId20"/>
    <p:sldId id="317" r:id="rId21"/>
    <p:sldId id="318" r:id="rId22"/>
    <p:sldId id="30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Helvetica"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Helvetica"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Helvetica"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Helvetica"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Helvetica" charset="0"/>
        <a:ea typeface="ＭＳ Ｐゴシック" charset="0"/>
        <a:cs typeface="ＭＳ Ｐゴシック" charset="0"/>
      </a:defRPr>
    </a:lvl5pPr>
    <a:lvl6pPr marL="2286000" algn="l" defTabSz="457200" rtl="0" eaLnBrk="1" latinLnBrk="0" hangingPunct="1">
      <a:defRPr kern="1200">
        <a:solidFill>
          <a:schemeClr val="tx1"/>
        </a:solidFill>
        <a:latin typeface="Helvetica" charset="0"/>
        <a:ea typeface="ＭＳ Ｐゴシック" charset="0"/>
        <a:cs typeface="ＭＳ Ｐゴシック" charset="0"/>
      </a:defRPr>
    </a:lvl6pPr>
    <a:lvl7pPr marL="2743200" algn="l" defTabSz="457200" rtl="0" eaLnBrk="1" latinLnBrk="0" hangingPunct="1">
      <a:defRPr kern="1200">
        <a:solidFill>
          <a:schemeClr val="tx1"/>
        </a:solidFill>
        <a:latin typeface="Helvetica" charset="0"/>
        <a:ea typeface="ＭＳ Ｐゴシック" charset="0"/>
        <a:cs typeface="ＭＳ Ｐゴシック" charset="0"/>
      </a:defRPr>
    </a:lvl7pPr>
    <a:lvl8pPr marL="3200400" algn="l" defTabSz="457200" rtl="0" eaLnBrk="1" latinLnBrk="0" hangingPunct="1">
      <a:defRPr kern="1200">
        <a:solidFill>
          <a:schemeClr val="tx1"/>
        </a:solidFill>
        <a:latin typeface="Helvetica" charset="0"/>
        <a:ea typeface="ＭＳ Ｐゴシック" charset="0"/>
        <a:cs typeface="ＭＳ Ｐゴシック" charset="0"/>
      </a:defRPr>
    </a:lvl8pPr>
    <a:lvl9pPr marL="3657600" algn="l" defTabSz="457200" rtl="0" eaLnBrk="1" latinLnBrk="0" hangingPunct="1">
      <a:defRPr kern="1200">
        <a:solidFill>
          <a:schemeClr val="tx1"/>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408B"/>
    <a:srgbClr val="3F3F3F"/>
    <a:srgbClr val="2467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47" autoAdjust="0"/>
    <p:restoredTop sz="99310" autoAdjust="0"/>
  </p:normalViewPr>
  <p:slideViewPr>
    <p:cSldViewPr>
      <p:cViewPr>
        <p:scale>
          <a:sx n="100" d="100"/>
          <a:sy n="100" d="100"/>
        </p:scale>
        <p:origin x="-536" y="-83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Helvetica" pitchFamily="34" charset="0"/>
                <a:ea typeface="+mn-ea"/>
                <a:cs typeface="+mn-cs"/>
              </a:defRPr>
            </a:lvl1pPr>
          </a:lstStyle>
          <a:p>
            <a:pPr>
              <a:defRPr/>
            </a:pPr>
            <a:endParaRPr lang="en-US"/>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cs typeface="Arial" charset="0"/>
              </a:defRPr>
            </a:lvl1pPr>
          </a:lstStyle>
          <a:p>
            <a:pPr>
              <a:defRPr/>
            </a:pPr>
            <a:fld id="{F1F2FF4A-49A1-4342-9320-F402875BD4BA}" type="datetimeFigureOut">
              <a:rPr lang="en-US"/>
              <a:pPr>
                <a:defRPr/>
              </a:pPr>
              <a:t>5/8/13</a:t>
            </a:fld>
            <a:endParaRPr lang="en-US"/>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Helvetica" pitchFamily="34" charset="0"/>
                <a:ea typeface="+mn-ea"/>
                <a:cs typeface="+mn-cs"/>
              </a:defRPr>
            </a:lvl1pPr>
          </a:lstStyle>
          <a:p>
            <a:pPr>
              <a:defRPr/>
            </a:pPr>
            <a:endParaRPr lang="en-US"/>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cs typeface="Arial" charset="0"/>
              </a:defRPr>
            </a:lvl1pPr>
          </a:lstStyle>
          <a:p>
            <a:pPr>
              <a:defRPr/>
            </a:pPr>
            <a:fld id="{653A7846-D756-694B-B24B-2777245A969B}" type="slidenum">
              <a:rPr lang="en-US"/>
              <a:pPr>
                <a:defRPr/>
              </a:pPr>
              <a:t>‹#›</a:t>
            </a:fld>
            <a:endParaRPr lang="en-US"/>
          </a:p>
        </p:txBody>
      </p:sp>
    </p:spTree>
    <p:extLst>
      <p:ext uri="{BB962C8B-B14F-4D97-AF65-F5344CB8AC3E}">
        <p14:creationId xmlns:p14="http://schemas.microsoft.com/office/powerpoint/2010/main" val="3439508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4608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F907C578-55AF-D54B-9917-B6AAE1C78945}" type="slidenum">
              <a:rPr lang="en-US"/>
              <a:pPr>
                <a:defRPr/>
              </a:pPr>
              <a:t>‹#›</a:t>
            </a:fld>
            <a:endParaRPr lang="en-US"/>
          </a:p>
        </p:txBody>
      </p:sp>
    </p:spTree>
    <p:extLst>
      <p:ext uri="{BB962C8B-B14F-4D97-AF65-F5344CB8AC3E}">
        <p14:creationId xmlns:p14="http://schemas.microsoft.com/office/powerpoint/2010/main" val="271958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hyperlink" Target="http://www.verisigninc.com/"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p:cNvSpPr>
            <a:spLocks noGrp="1"/>
          </p:cNvSpPr>
          <p:nvPr>
            <p:ph type="title"/>
          </p:nvPr>
        </p:nvSpPr>
        <p:spPr bwMode="auto">
          <a:xfrm>
            <a:off x="304800" y="1524000"/>
            <a:ext cx="74120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Title Slide </a:t>
            </a:r>
            <a:b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b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Second Line Here</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Tree>
    <p:extLst>
      <p:ext uri="{BB962C8B-B14F-4D97-AF65-F5344CB8AC3E}">
        <p14:creationId xmlns:p14="http://schemas.microsoft.com/office/powerpoint/2010/main" val="65836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304800" y="1676400"/>
            <a:ext cx="57150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solidFill>
                <a:effectLst>
                  <a:outerShdw blurRad="50800" dist="38100" dir="2700000" algn="tl" rotWithShape="0">
                    <a:prstClr val="black">
                      <a:alpha val="40000"/>
                    </a:prstClr>
                  </a:outerShdw>
                </a:effectLst>
                <a:latin typeface="Helvetica" charset="0"/>
              </a:rPr>
              <a:t>Divider Slide</a:t>
            </a:r>
            <a:endParaRPr lang="en-US" sz="4400" dirty="0">
              <a:solidFill>
                <a:schemeClr val="bg1"/>
              </a:solidFill>
              <a:effectLst>
                <a:outerShdw blurRad="50800" dist="38100" dir="2700000" algn="tl" rotWithShape="0">
                  <a:prstClr val="black">
                    <a:alpha val="40000"/>
                  </a:prstClr>
                </a:outerShdw>
              </a:effectLst>
              <a:latin typeface="Helvetica" charset="0"/>
            </a:endParaRPr>
          </a:p>
        </p:txBody>
      </p:sp>
    </p:spTree>
    <p:extLst>
      <p:ext uri="{BB962C8B-B14F-4D97-AF65-F5344CB8AC3E}">
        <p14:creationId xmlns:p14="http://schemas.microsoft.com/office/powerpoint/2010/main" val="32514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p:cNvSpPr>
            <a:spLocks noGrp="1"/>
          </p:cNvSpPr>
          <p:nvPr>
            <p:ph idx="1" hasCustomPrompt="1"/>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r>
              <a:rPr lang="en-US" dirty="0" smtClean="0">
                <a:latin typeface="+mn-lt"/>
                <a:cs typeface="Helvetica"/>
              </a:rPr>
              <a:t>First level bullet: Helvetica 24 pt., sentence case</a:t>
            </a:r>
          </a:p>
          <a:p>
            <a:pPr lvl="1" eaLnBrk="1" hangingPunct="1"/>
            <a:r>
              <a:rPr lang="en-US" dirty="0" smtClean="0">
                <a:latin typeface="+mn-lt"/>
                <a:cs typeface="Helvetica"/>
              </a:rPr>
              <a:t>Second level bullet: Helvetica 20 pt., sentence case</a:t>
            </a:r>
          </a:p>
          <a:p>
            <a:pPr lvl="2" eaLnBrk="1" hangingPunct="1"/>
            <a:r>
              <a:rPr lang="en-US" dirty="0" smtClean="0">
                <a:latin typeface="+mn-lt"/>
                <a:cs typeface="Helvetica"/>
              </a:rPr>
              <a:t>Third level bullet: Helvetica 18 pt., sentence case </a:t>
            </a:r>
          </a:p>
          <a:p>
            <a:pPr eaLnBrk="1" hangingPunct="1"/>
            <a:r>
              <a:rPr lang="en-US" dirty="0" smtClean="0">
                <a:latin typeface="+mn-lt"/>
                <a:cs typeface="Helvetica"/>
              </a:rPr>
              <a:t>First level bullet: Helvetica 24 pt., sentence case</a:t>
            </a:r>
          </a:p>
          <a:p>
            <a:pPr lvl="1" eaLnBrk="1" hangingPunct="1"/>
            <a:r>
              <a:rPr lang="en-US" dirty="0" smtClean="0">
                <a:latin typeface="+mn-lt"/>
                <a:cs typeface="Helvetica"/>
              </a:rPr>
              <a:t>Second level bullet: Helvetica 20 pt., sentence case</a:t>
            </a:r>
          </a:p>
          <a:p>
            <a:pPr lvl="2" eaLnBrk="1" hangingPunct="1"/>
            <a:r>
              <a:rPr lang="en-US" dirty="0" smtClean="0">
                <a:latin typeface="+mn-lt"/>
                <a:cs typeface="Helvetica"/>
              </a:rPr>
              <a:t>Third level bullet: Helvetica 18 pt., sentence case </a:t>
            </a:r>
          </a:p>
          <a:p>
            <a:pPr eaLnBrk="1" hangingPunct="1"/>
            <a:r>
              <a:rPr lang="en-US" dirty="0" smtClean="0">
                <a:latin typeface="+mn-lt"/>
                <a:cs typeface="Helvetica"/>
              </a:rPr>
              <a:t>URLs look like this </a:t>
            </a:r>
            <a:r>
              <a:rPr lang="en-US" dirty="0" smtClean="0">
                <a:latin typeface="+mn-lt"/>
                <a:cs typeface="Helvetica"/>
                <a:hlinkClick r:id="rId2"/>
              </a:rPr>
              <a:t>www.VerisignInc.com</a:t>
            </a:r>
            <a:r>
              <a:rPr lang="en-US" dirty="0" smtClean="0">
                <a:latin typeface="+mn-lt"/>
                <a:cs typeface="Helvetica"/>
              </a:rPr>
              <a:t> </a:t>
            </a:r>
            <a:endParaRPr lang="en-US" dirty="0">
              <a:latin typeface="+mn-lt"/>
              <a:cs typeface="Helvetica"/>
            </a:endParaRPr>
          </a:p>
        </p:txBody>
      </p:sp>
      <p:sp>
        <p:nvSpPr>
          <p:cNvPr id="8" name="Title Placeholder 1"/>
          <p:cNvSpPr>
            <a:spLocks noGrp="1"/>
          </p:cNvSpPr>
          <p:nvPr>
            <p:ph type="title" hasCustomPrompt="1"/>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lang="en-US" dirty="0"/>
            </a:lvl1pPr>
          </a:lstStyle>
          <a:p>
            <a:pPr eaLnBrk="1" hangingPunct="1"/>
            <a:r>
              <a:rPr lang="en-US" dirty="0" smtClean="0">
                <a:latin typeface="+mn-lt"/>
              </a:rPr>
              <a:t>Header: Helvetica Bold 26 pt. Title Case</a:t>
            </a:r>
            <a:endParaRPr lang="en-US" dirty="0">
              <a:latin typeface="+mn-lt"/>
            </a:endParaRPr>
          </a:p>
        </p:txBody>
      </p:sp>
    </p:spTree>
    <p:extLst>
      <p:ext uri="{BB962C8B-B14F-4D97-AF65-F5344CB8AC3E}">
        <p14:creationId xmlns:p14="http://schemas.microsoft.com/office/powerpoint/2010/main" val="404522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AutoShape 45"/>
          <p:cNvSpPr>
            <a:spLocks noChangeArrowheads="1"/>
          </p:cNvSpPr>
          <p:nvPr userDrawn="1"/>
        </p:nvSpPr>
        <p:spPr bwMode="gray">
          <a:xfrm flipV="1">
            <a:off x="1066800" y="1066799"/>
            <a:ext cx="3657600" cy="5257799"/>
          </a:xfrm>
          <a:prstGeom prst="roundRect">
            <a:avLst>
              <a:gd name="adj" fmla="val 0"/>
            </a:avLst>
          </a:prstGeom>
          <a:gradFill flip="none" rotWithShape="1">
            <a:gsLst>
              <a:gs pos="0">
                <a:schemeClr val="bg1"/>
              </a:gs>
              <a:gs pos="100000">
                <a:schemeClr val="bg1"/>
              </a:gs>
              <a:gs pos="50000">
                <a:schemeClr val="bg1">
                  <a:lumMod val="85000"/>
                </a:schemeClr>
              </a:gs>
            </a:gsLst>
            <a:lin ang="16200000" scaled="0"/>
            <a:tileRect/>
          </a:gradFill>
          <a:ln w="12700" algn="ctr">
            <a:noFill/>
            <a:round/>
            <a:headEnd/>
            <a:tailEnd/>
          </a:ln>
          <a:effectLst/>
        </p:spPr>
        <p:txBody>
          <a:bodyPr rot="10800000" lIns="45720" rIns="45720" anchor="ctr"/>
          <a:lstStyle/>
          <a:p>
            <a:pPr algn="ctr" eaLnBrk="0" hangingPunct="0">
              <a:buFont typeface="Times" pitchFamily="18" charset="0"/>
              <a:buNone/>
              <a:defRPr/>
            </a:pPr>
            <a:endParaRPr lang="en-US" sz="1400" b="1">
              <a:latin typeface="Arial" charset="0"/>
              <a:ea typeface="+mn-ea"/>
              <a:cs typeface="+mn-cs"/>
            </a:endParaRPr>
          </a:p>
        </p:txBody>
      </p:sp>
      <p:sp>
        <p:nvSpPr>
          <p:cNvPr id="10" name="Text Placeholder 1"/>
          <p:cNvSpPr>
            <a:spLocks noGrp="1"/>
          </p:cNvSpPr>
          <p:nvPr>
            <p:ph type="body" idx="1"/>
          </p:nvPr>
        </p:nvSpPr>
        <p:spPr>
          <a:xfrm>
            <a:off x="1217612" y="1001713"/>
            <a:ext cx="3278188" cy="639762"/>
          </a:xfrm>
        </p:spPr>
        <p:txBody>
          <a:bodyPr anchor="t"/>
          <a:lstStyle>
            <a:lvl1pPr marL="0" indent="0">
              <a:buNone/>
              <a:defRPr b="1"/>
            </a:lvl1pPr>
          </a:lstStyle>
          <a:p>
            <a:r>
              <a:rPr lang="en-US" sz="2000" dirty="0" smtClean="0"/>
              <a:t>Title</a:t>
            </a:r>
            <a:endParaRPr lang="en-US" sz="2000" dirty="0"/>
          </a:p>
        </p:txBody>
      </p:sp>
      <p:sp>
        <p:nvSpPr>
          <p:cNvPr id="11" name="Content Placeholder 2"/>
          <p:cNvSpPr>
            <a:spLocks noGrp="1"/>
          </p:cNvSpPr>
          <p:nvPr>
            <p:ph sz="half" idx="2"/>
          </p:nvPr>
        </p:nvSpPr>
        <p:spPr>
          <a:xfrm>
            <a:off x="1217612" y="1641474"/>
            <a:ext cx="3354388" cy="4302125"/>
          </a:xfrm>
        </p:spPr>
        <p:txBody>
          <a:bodyPr/>
          <a:lstStyle/>
          <a:p>
            <a:r>
              <a:rPr lang="en-US" sz="2000" dirty="0"/>
              <a:t>First level</a:t>
            </a:r>
          </a:p>
          <a:p>
            <a:pPr lvl="1"/>
            <a:r>
              <a:rPr lang="en-US" sz="1600" dirty="0"/>
              <a:t>Second level</a:t>
            </a:r>
          </a:p>
          <a:p>
            <a:pPr lvl="2"/>
            <a:r>
              <a:rPr lang="en-US" sz="1400" dirty="0"/>
              <a:t>Third level</a:t>
            </a:r>
          </a:p>
        </p:txBody>
      </p:sp>
      <p:sp>
        <p:nvSpPr>
          <p:cNvPr id="12" name="Title 3"/>
          <p:cNvSpPr>
            <a:spLocks noGrp="1"/>
          </p:cNvSpPr>
          <p:nvPr>
            <p:ph type="title"/>
          </p:nvPr>
        </p:nvSpPr>
        <p:spPr>
          <a:xfrm>
            <a:off x="1038225" y="304800"/>
            <a:ext cx="7953375" cy="762000"/>
          </a:xfrm>
        </p:spPr>
        <p:txBody>
          <a:bodyPr/>
          <a:lstStyle/>
          <a:p>
            <a:r>
              <a:rPr lang="en-US" dirty="0">
                <a:latin typeface="Helvetica" charset="0"/>
              </a:rPr>
              <a:t>Comparison </a:t>
            </a:r>
            <a:r>
              <a:rPr lang="en-US" dirty="0" smtClean="0">
                <a:latin typeface="Helvetica" charset="0"/>
              </a:rPr>
              <a:t>Slide with Title</a:t>
            </a:r>
            <a:endParaRPr lang="en-US" dirty="0"/>
          </a:p>
        </p:txBody>
      </p:sp>
      <p:cxnSp>
        <p:nvCxnSpPr>
          <p:cNvPr id="13" name="Straight Connector 12"/>
          <p:cNvCxnSpPr/>
          <p:nvPr userDrawn="1"/>
        </p:nvCxnSpPr>
        <p:spPr>
          <a:xfrm>
            <a:off x="990600" y="1066800"/>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800600" y="1066800"/>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AutoShape 45"/>
          <p:cNvSpPr>
            <a:spLocks noChangeArrowheads="1"/>
          </p:cNvSpPr>
          <p:nvPr userDrawn="1"/>
        </p:nvSpPr>
        <p:spPr bwMode="gray">
          <a:xfrm flipV="1">
            <a:off x="5181600" y="1055686"/>
            <a:ext cx="3657600" cy="5257799"/>
          </a:xfrm>
          <a:prstGeom prst="roundRect">
            <a:avLst>
              <a:gd name="adj" fmla="val 0"/>
            </a:avLst>
          </a:prstGeom>
          <a:gradFill flip="none" rotWithShape="1">
            <a:gsLst>
              <a:gs pos="0">
                <a:schemeClr val="bg1"/>
              </a:gs>
              <a:gs pos="100000">
                <a:schemeClr val="bg1"/>
              </a:gs>
              <a:gs pos="50000">
                <a:schemeClr val="bg1">
                  <a:lumMod val="85000"/>
                </a:schemeClr>
              </a:gs>
            </a:gsLst>
            <a:lin ang="16200000" scaled="0"/>
            <a:tileRect/>
          </a:gradFill>
          <a:ln w="12700" algn="ctr">
            <a:noFill/>
            <a:round/>
            <a:headEnd/>
            <a:tailEnd/>
          </a:ln>
          <a:effectLst/>
        </p:spPr>
        <p:txBody>
          <a:bodyPr rot="10800000" lIns="45720" rIns="45720" anchor="ctr"/>
          <a:lstStyle/>
          <a:p>
            <a:pPr algn="ctr" eaLnBrk="0" hangingPunct="0">
              <a:buFont typeface="Times" pitchFamily="18" charset="0"/>
              <a:buNone/>
              <a:defRPr/>
            </a:pPr>
            <a:endParaRPr lang="en-US" sz="1400" b="1">
              <a:latin typeface="Arial" charset="0"/>
              <a:ea typeface="+mn-ea"/>
              <a:cs typeface="+mn-cs"/>
            </a:endParaRPr>
          </a:p>
        </p:txBody>
      </p:sp>
      <p:sp>
        <p:nvSpPr>
          <p:cNvPr id="16" name="Text Placeholder 1"/>
          <p:cNvSpPr>
            <a:spLocks noGrp="1"/>
          </p:cNvSpPr>
          <p:nvPr>
            <p:ph type="body" idx="10"/>
          </p:nvPr>
        </p:nvSpPr>
        <p:spPr>
          <a:xfrm>
            <a:off x="5332412" y="990600"/>
            <a:ext cx="3278188" cy="639762"/>
          </a:xfrm>
        </p:spPr>
        <p:txBody>
          <a:bodyPr anchor="t"/>
          <a:lstStyle>
            <a:lvl1pPr marL="0" indent="0">
              <a:buNone/>
              <a:defRPr b="1"/>
            </a:lvl1pPr>
          </a:lstStyle>
          <a:p>
            <a:r>
              <a:rPr lang="en-US" sz="2000" dirty="0" smtClean="0"/>
              <a:t>Title</a:t>
            </a:r>
            <a:endParaRPr lang="en-US" sz="2000" dirty="0"/>
          </a:p>
        </p:txBody>
      </p:sp>
      <p:sp>
        <p:nvSpPr>
          <p:cNvPr id="17" name="Content Placeholder 2"/>
          <p:cNvSpPr>
            <a:spLocks noGrp="1"/>
          </p:cNvSpPr>
          <p:nvPr>
            <p:ph sz="half" idx="11"/>
          </p:nvPr>
        </p:nvSpPr>
        <p:spPr>
          <a:xfrm>
            <a:off x="5332412" y="1630361"/>
            <a:ext cx="3354388" cy="4302125"/>
          </a:xfrm>
        </p:spPr>
        <p:txBody>
          <a:bodyPr/>
          <a:lstStyle/>
          <a:p>
            <a:r>
              <a:rPr lang="en-US" sz="2000" dirty="0"/>
              <a:t>First level</a:t>
            </a:r>
          </a:p>
          <a:p>
            <a:pPr lvl="1"/>
            <a:r>
              <a:rPr lang="en-US" sz="1600" dirty="0"/>
              <a:t>Second level</a:t>
            </a:r>
          </a:p>
          <a:p>
            <a:pPr lvl="2"/>
            <a:r>
              <a:rPr lang="en-US" sz="1400" dirty="0"/>
              <a:t>Third level</a:t>
            </a:r>
          </a:p>
        </p:txBody>
      </p:sp>
      <p:cxnSp>
        <p:nvCxnSpPr>
          <p:cNvPr id="18" name="Straight Connector 17"/>
          <p:cNvCxnSpPr/>
          <p:nvPr userDrawn="1"/>
        </p:nvCxnSpPr>
        <p:spPr>
          <a:xfrm>
            <a:off x="5105400" y="1055687"/>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a:off x="8915400" y="1055687"/>
            <a:ext cx="0" cy="5257800"/>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40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p:nvPr>
        </p:nvSpPr>
        <p:spPr>
          <a:xfrm>
            <a:off x="1038225" y="304800"/>
            <a:ext cx="7953375" cy="762000"/>
          </a:xfrm>
        </p:spPr>
        <p:txBody>
          <a:bodyPr/>
          <a:lstStyle/>
          <a:p>
            <a:r>
              <a:rPr lang="en-US" dirty="0">
                <a:latin typeface="Helvetica" charset="0"/>
              </a:rPr>
              <a:t>Comparison </a:t>
            </a:r>
            <a:r>
              <a:rPr lang="en-US" dirty="0" smtClean="0">
                <a:latin typeface="Helvetica" charset="0"/>
              </a:rPr>
              <a:t>Slide: Helvetica </a:t>
            </a:r>
            <a:r>
              <a:rPr lang="en-US" dirty="0">
                <a:latin typeface="Helvetica" charset="0"/>
              </a:rPr>
              <a:t>Bold 26 pt</a:t>
            </a:r>
            <a:r>
              <a:rPr lang="en-US" dirty="0" smtClean="0">
                <a:latin typeface="Helvetica" charset="0"/>
              </a:rPr>
              <a:t>.</a:t>
            </a:r>
            <a:endParaRPr lang="en-US" dirty="0"/>
          </a:p>
        </p:txBody>
      </p:sp>
      <p:sp>
        <p:nvSpPr>
          <p:cNvPr id="11" name="Content Placeholder 2"/>
          <p:cNvSpPr>
            <a:spLocks noGrp="1"/>
          </p:cNvSpPr>
          <p:nvPr>
            <p:ph sz="half" idx="1"/>
          </p:nvPr>
        </p:nvSpPr>
        <p:spPr>
          <a:xfrm>
            <a:off x="1066800" y="990600"/>
            <a:ext cx="3733800" cy="5257800"/>
          </a:xfrm>
        </p:spPr>
        <p:txBody>
          <a:bodyPr/>
          <a:lstStyle/>
          <a:p>
            <a:r>
              <a:rPr lang="en-US" dirty="0" smtClean="0"/>
              <a:t>First level</a:t>
            </a:r>
            <a:endParaRPr lang="en-US" dirty="0"/>
          </a:p>
          <a:p>
            <a:pPr lvl="1"/>
            <a:r>
              <a:rPr lang="en-US" dirty="0"/>
              <a:t>Second level</a:t>
            </a:r>
          </a:p>
          <a:p>
            <a:pPr lvl="2"/>
            <a:r>
              <a:rPr lang="en-US" dirty="0"/>
              <a:t>Third </a:t>
            </a:r>
            <a:r>
              <a:rPr lang="en-US" dirty="0" smtClean="0"/>
              <a:t>level</a:t>
            </a:r>
            <a:endParaRPr lang="en-US" dirty="0"/>
          </a:p>
        </p:txBody>
      </p:sp>
      <p:sp>
        <p:nvSpPr>
          <p:cNvPr id="12" name="Content Placeholder 3"/>
          <p:cNvSpPr>
            <a:spLocks noGrp="1"/>
          </p:cNvSpPr>
          <p:nvPr>
            <p:ph sz="half" idx="10"/>
          </p:nvPr>
        </p:nvSpPr>
        <p:spPr>
          <a:xfrm>
            <a:off x="5105400" y="990600"/>
            <a:ext cx="3733800" cy="5257800"/>
          </a:xfrm>
        </p:spPr>
        <p:txBody>
          <a:bodyPr/>
          <a:lstStyle/>
          <a:p>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341870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3"/>
          <p:cNvSpPr>
            <a:spLocks noGrp="1"/>
          </p:cNvSpPr>
          <p:nvPr>
            <p:ph type="title"/>
          </p:nvPr>
        </p:nvSpPr>
        <p:spPr>
          <a:xfrm>
            <a:off x="1038225" y="304800"/>
            <a:ext cx="7953375" cy="762000"/>
          </a:xfrm>
        </p:spPr>
        <p:txBody>
          <a:bodyPr/>
          <a:lstStyle/>
          <a:p>
            <a:r>
              <a:rPr lang="en-US" dirty="0" smtClean="0">
                <a:latin typeface="Helvetica" charset="0"/>
              </a:rPr>
              <a:t>Two Types of Text</a:t>
            </a:r>
            <a:endParaRPr lang="en-US" dirty="0"/>
          </a:p>
        </p:txBody>
      </p:sp>
      <p:sp>
        <p:nvSpPr>
          <p:cNvPr id="9" name="Content Placeholder 2"/>
          <p:cNvSpPr>
            <a:spLocks noGrp="1"/>
          </p:cNvSpPr>
          <p:nvPr>
            <p:ph idx="1" hasCustomPrompt="1"/>
          </p:nvPr>
        </p:nvSpPr>
        <p:spPr>
          <a:xfrm>
            <a:off x="4184650" y="1143000"/>
            <a:ext cx="4806950" cy="497365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eaLnBrk="1" hangingPunct="1"/>
            <a:r>
              <a:rPr lang="en-US" dirty="0" smtClean="0">
                <a:latin typeface="+mn-lt"/>
                <a:cs typeface="Helvetica"/>
              </a:rPr>
              <a:t>First level bullet: Helvetica 24 pt. </a:t>
            </a:r>
          </a:p>
          <a:p>
            <a:pPr lvl="1" eaLnBrk="1" hangingPunct="1"/>
            <a:r>
              <a:rPr lang="en-US" dirty="0" smtClean="0">
                <a:latin typeface="+mn-lt"/>
                <a:cs typeface="Helvetica"/>
              </a:rPr>
              <a:t>Second level bullet: Helvetica 20 pt. </a:t>
            </a:r>
          </a:p>
          <a:p>
            <a:pPr lvl="2" eaLnBrk="1" hangingPunct="1"/>
            <a:r>
              <a:rPr lang="en-US" dirty="0" smtClean="0">
                <a:latin typeface="+mn-lt"/>
                <a:cs typeface="Helvetica"/>
              </a:rPr>
              <a:t>Third level bullet: Helvetica 18 pt.</a:t>
            </a:r>
          </a:p>
        </p:txBody>
      </p:sp>
      <p:sp>
        <p:nvSpPr>
          <p:cNvPr id="6" name="Content Placeholder 2"/>
          <p:cNvSpPr>
            <a:spLocks noGrp="1"/>
          </p:cNvSpPr>
          <p:nvPr>
            <p:ph idx="10" hasCustomPrompt="1"/>
          </p:nvPr>
        </p:nvSpPr>
        <p:spPr>
          <a:xfrm>
            <a:off x="1038225" y="1143000"/>
            <a:ext cx="3000375" cy="4973652"/>
          </a:xfrm>
        </p:spPr>
        <p:txBody>
          <a:bodyPr/>
          <a:lstStyle>
            <a:lvl1pPr marL="0" indent="0">
              <a:buNone/>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eaLnBrk="1" hangingPunct="1"/>
            <a:r>
              <a:rPr lang="en-US" dirty="0" smtClean="0">
                <a:latin typeface="+mn-lt"/>
                <a:cs typeface="Helvetica"/>
              </a:rPr>
              <a:t>Regular content page with text and bullets: Helvetica, 20 pt.</a:t>
            </a:r>
          </a:p>
        </p:txBody>
      </p:sp>
    </p:spTree>
    <p:extLst>
      <p:ext uri="{BB962C8B-B14F-4D97-AF65-F5344CB8AC3E}">
        <p14:creationId xmlns:p14="http://schemas.microsoft.com/office/powerpoint/2010/main" val="348593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2208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1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1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theme" Target="../theme/theme3.xml"/><Relationship Id="rId8" Type="http://schemas.openxmlformats.org/officeDocument/2006/relationships/image" Target="../media/image4.jpeg"/><Relationship Id="rId9"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2.png"/><Relationship Id="rId1" Type="http://schemas.openxmlformats.org/officeDocument/2006/relationships/slideLayout" Target="../slideLayouts/slideLayout9.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VRSN_PPT_MasterFinal_ImageOnly.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19200"/>
            <a:ext cx="9144000" cy="3657600"/>
          </a:xfrm>
          <a:prstGeom prst="rect">
            <a:avLst/>
          </a:prstGeom>
        </p:spPr>
      </p:pic>
      <p:sp>
        <p:nvSpPr>
          <p:cNvPr id="2053" name="Title Placeholder 1"/>
          <p:cNvSpPr>
            <a:spLocks noGrp="1"/>
          </p:cNvSpPr>
          <p:nvPr>
            <p:ph type="title"/>
          </p:nvPr>
        </p:nvSpPr>
        <p:spPr bwMode="auto">
          <a:xfrm>
            <a:off x="304800" y="1524000"/>
            <a:ext cx="74120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Title Slide </a:t>
            </a:r>
            <a:b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b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Second Line Here</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pic>
        <p:nvPicPr>
          <p:cNvPr id="2" name="Picture 1" descr="VRSN_logo_vertical_RGB_transparent.png"/>
          <p:cNvPicPr>
            <a:picLocks noChangeAspect="1"/>
          </p:cNvPicPr>
          <p:nvPr userDrawn="1"/>
        </p:nvPicPr>
        <p:blipFill rotWithShape="1">
          <a:blip r:embed="rId4">
            <a:extLst>
              <a:ext uri="{28A0092B-C50C-407E-A947-70E740481C1C}">
                <a14:useLocalDpi xmlns:a14="http://schemas.microsoft.com/office/drawing/2010/main" val="0"/>
              </a:ext>
            </a:extLst>
          </a:blip>
          <a:srcRect l="5848" t="6141" r="7894" b="13158"/>
          <a:stretch/>
        </p:blipFill>
        <p:spPr>
          <a:xfrm>
            <a:off x="7628467" y="88900"/>
            <a:ext cx="1248834" cy="1168400"/>
          </a:xfrm>
          <a:prstGeom prst="rect">
            <a:avLst/>
          </a:prstGeom>
        </p:spPr>
      </p:pic>
    </p:spTree>
  </p:cSld>
  <p:clrMap bg1="lt1" tx1="dk1" bg2="lt2" tx2="dk2" accent1="accent1" accent2="accent2" accent3="accent3" accent4="accent4" accent5="accent5" accent6="accent6" hlink="hlink" folHlink="folHlink"/>
  <p:sldLayoutIdLst>
    <p:sldLayoutId id="2147483957" r:id="rId1"/>
  </p:sldLayoutIdLst>
  <p:hf hdr="0" ftr="0" dt="0"/>
  <p:txStyles>
    <p:titleStyle>
      <a:lvl1pPr algn="l" rtl="0" eaLnBrk="0" fontAlgn="base" hangingPunct="0">
        <a:spcBef>
          <a:spcPct val="0"/>
        </a:spcBef>
        <a:spcAft>
          <a:spcPct val="0"/>
        </a:spcAft>
        <a:defRPr sz="44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4400">
          <a:solidFill>
            <a:schemeClr val="bg1"/>
          </a:solidFill>
          <a:latin typeface="Helvetica" pitchFamily="34"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Helvetica" pitchFamily="34" charset="0"/>
        </a:defRPr>
      </a:lvl6pPr>
      <a:lvl7pPr marL="914400" algn="l" rtl="0" fontAlgn="base">
        <a:spcBef>
          <a:spcPct val="0"/>
        </a:spcBef>
        <a:spcAft>
          <a:spcPct val="0"/>
        </a:spcAft>
        <a:defRPr sz="4400">
          <a:solidFill>
            <a:schemeClr val="bg1"/>
          </a:solidFill>
          <a:latin typeface="Helvetica" pitchFamily="34" charset="0"/>
        </a:defRPr>
      </a:lvl7pPr>
      <a:lvl8pPr marL="1371600" algn="l" rtl="0" fontAlgn="base">
        <a:spcBef>
          <a:spcPct val="0"/>
        </a:spcBef>
        <a:spcAft>
          <a:spcPct val="0"/>
        </a:spcAft>
        <a:defRPr sz="4400">
          <a:solidFill>
            <a:schemeClr val="bg1"/>
          </a:solidFill>
          <a:latin typeface="Helvetica" pitchFamily="34" charset="0"/>
        </a:defRPr>
      </a:lvl8pPr>
      <a:lvl9pPr marL="1828800" algn="l" rtl="0" fontAlgn="base">
        <a:spcBef>
          <a:spcPct val="0"/>
        </a:spcBef>
        <a:spcAft>
          <a:spcPct val="0"/>
        </a:spcAft>
        <a:defRPr sz="4400">
          <a:solidFill>
            <a:schemeClr val="bg1"/>
          </a:solidFill>
          <a:latin typeface="Helvetica" pitchFamily="34" charset="0"/>
        </a:defRPr>
      </a:lvl9pPr>
    </p:titleStyle>
    <p:bodyStyle>
      <a:lvl1pPr marL="342900" indent="-342900" algn="l" rtl="0" eaLnBrk="0" fontAlgn="base" hangingPunct="0">
        <a:spcBef>
          <a:spcPct val="20000"/>
        </a:spcBef>
        <a:spcAft>
          <a:spcPct val="0"/>
        </a:spcAft>
        <a:defRPr sz="20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Arial" charset="0"/>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Arial" charset="0"/>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descr="VRSN_PPT_DividerFinal_ImageOnly.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219200"/>
            <a:ext cx="9144000" cy="3657600"/>
          </a:xfrm>
          <a:prstGeom prst="rect">
            <a:avLst/>
          </a:prstGeom>
        </p:spPr>
      </p:pic>
      <p:sp>
        <p:nvSpPr>
          <p:cNvPr id="16387" name="Title Placeholder 1"/>
          <p:cNvSpPr>
            <a:spLocks noGrp="1"/>
          </p:cNvSpPr>
          <p:nvPr>
            <p:ph type="title"/>
          </p:nvPr>
        </p:nvSpPr>
        <p:spPr bwMode="auto">
          <a:xfrm>
            <a:off x="304800" y="1676400"/>
            <a:ext cx="57150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defRPr/>
            </a:pPr>
            <a:r>
              <a:rPr lang="en-US" sz="4400" dirty="0" smtClean="0">
                <a:solidFill>
                  <a:schemeClr val="bg1"/>
                </a:solidFill>
                <a:effectLst>
                  <a:outerShdw blurRad="50800" dist="38100" dir="2700000" algn="tl" rotWithShape="0">
                    <a:prstClr val="black">
                      <a:alpha val="40000"/>
                    </a:prstClr>
                  </a:outerShdw>
                </a:effectLst>
                <a:latin typeface="Helvetica" charset="0"/>
              </a:rPr>
              <a:t>Divider Slide</a:t>
            </a:r>
            <a:endParaRPr lang="en-US" sz="4400" dirty="0">
              <a:solidFill>
                <a:schemeClr val="bg1"/>
              </a:solidFill>
              <a:effectLst>
                <a:outerShdw blurRad="50800" dist="38100" dir="2700000" algn="tl" rotWithShape="0">
                  <a:prstClr val="black">
                    <a:alpha val="40000"/>
                  </a:prstClr>
                </a:outerShdw>
              </a:effectLst>
              <a:latin typeface="Helvetica" charset="0"/>
            </a:endParaRPr>
          </a:p>
        </p:txBody>
      </p:sp>
      <p:sp>
        <p:nvSpPr>
          <p:cNvPr id="11" name="TextBox 8"/>
          <p:cNvSpPr txBox="1">
            <a:spLocks noChangeArrowheads="1"/>
          </p:cNvSpPr>
          <p:nvPr userDrawn="1"/>
        </p:nvSpPr>
        <p:spPr bwMode="auto">
          <a:xfrm>
            <a:off x="8743288" y="6572334"/>
            <a:ext cx="324512" cy="253916"/>
          </a:xfrm>
          <a:prstGeom prst="rect">
            <a:avLst/>
          </a:prstGeom>
          <a:noFill/>
          <a:ln>
            <a:noFill/>
          </a:ln>
          <a:extLst/>
        </p:spPr>
        <p:txBody>
          <a:bodyPr wrap="none" anchor="b">
            <a:spAutoFit/>
          </a:bodyPr>
          <a:lstStyle>
            <a:lvl1pPr eaLnBrk="0" hangingPunct="0">
              <a:defRPr>
                <a:solidFill>
                  <a:schemeClr val="tx1"/>
                </a:solidFill>
                <a:latin typeface="Helvetica" pitchFamily="34" charset="0"/>
                <a:cs typeface="Arial" charset="0"/>
              </a:defRPr>
            </a:lvl1pPr>
            <a:lvl2pPr marL="742950" indent="-285750" eaLnBrk="0" hangingPunct="0">
              <a:defRPr>
                <a:solidFill>
                  <a:schemeClr val="tx1"/>
                </a:solidFill>
                <a:latin typeface="Helvetica" pitchFamily="34" charset="0"/>
                <a:cs typeface="Arial" charset="0"/>
              </a:defRPr>
            </a:lvl2pPr>
            <a:lvl3pPr marL="1143000" indent="-228600" eaLnBrk="0" hangingPunct="0">
              <a:defRPr>
                <a:solidFill>
                  <a:schemeClr val="tx1"/>
                </a:solidFill>
                <a:latin typeface="Helvetica" pitchFamily="34" charset="0"/>
                <a:cs typeface="Arial" charset="0"/>
              </a:defRPr>
            </a:lvl3pPr>
            <a:lvl4pPr marL="1600200" indent="-228600" eaLnBrk="0" hangingPunct="0">
              <a:defRPr>
                <a:solidFill>
                  <a:schemeClr val="tx1"/>
                </a:solidFill>
                <a:latin typeface="Helvetica" pitchFamily="34" charset="0"/>
                <a:cs typeface="Arial" charset="0"/>
              </a:defRPr>
            </a:lvl4pPr>
            <a:lvl5pPr marL="2057400" indent="-228600" eaLnBrk="0" hangingPunct="0">
              <a:defRPr>
                <a:solidFill>
                  <a:schemeClr val="tx1"/>
                </a:solidFill>
                <a:latin typeface="Helvetica" pitchFamily="34" charset="0"/>
                <a:cs typeface="Arial" charset="0"/>
              </a:defRPr>
            </a:lvl5pPr>
            <a:lvl6pPr marL="2514600" indent="-228600" eaLnBrk="0" fontAlgn="base" hangingPunct="0">
              <a:spcBef>
                <a:spcPct val="0"/>
              </a:spcBef>
              <a:spcAft>
                <a:spcPct val="0"/>
              </a:spcAft>
              <a:defRPr>
                <a:solidFill>
                  <a:schemeClr val="tx1"/>
                </a:solidFill>
                <a:latin typeface="Helvetica" pitchFamily="34" charset="0"/>
                <a:cs typeface="Arial" charset="0"/>
              </a:defRPr>
            </a:lvl6pPr>
            <a:lvl7pPr marL="2971800" indent="-228600" eaLnBrk="0" fontAlgn="base" hangingPunct="0">
              <a:spcBef>
                <a:spcPct val="0"/>
              </a:spcBef>
              <a:spcAft>
                <a:spcPct val="0"/>
              </a:spcAft>
              <a:defRPr>
                <a:solidFill>
                  <a:schemeClr val="tx1"/>
                </a:solidFill>
                <a:latin typeface="Helvetica" pitchFamily="34" charset="0"/>
                <a:cs typeface="Arial" charset="0"/>
              </a:defRPr>
            </a:lvl7pPr>
            <a:lvl8pPr marL="3429000" indent="-228600" eaLnBrk="0" fontAlgn="base" hangingPunct="0">
              <a:spcBef>
                <a:spcPct val="0"/>
              </a:spcBef>
              <a:spcAft>
                <a:spcPct val="0"/>
              </a:spcAft>
              <a:defRPr>
                <a:solidFill>
                  <a:schemeClr val="tx1"/>
                </a:solidFill>
                <a:latin typeface="Helvetica" pitchFamily="34" charset="0"/>
                <a:cs typeface="Arial" charset="0"/>
              </a:defRPr>
            </a:lvl8pPr>
            <a:lvl9pPr marL="3886200" indent="-228600" eaLnBrk="0" fontAlgn="base" hangingPunct="0">
              <a:spcBef>
                <a:spcPct val="0"/>
              </a:spcBef>
              <a:spcAft>
                <a:spcPct val="0"/>
              </a:spcAft>
              <a:defRPr>
                <a:solidFill>
                  <a:schemeClr val="tx1"/>
                </a:solidFill>
                <a:latin typeface="Helvetica" pitchFamily="34" charset="0"/>
                <a:cs typeface="Arial" charset="0"/>
              </a:defRPr>
            </a:lvl9pPr>
          </a:lstStyle>
          <a:p>
            <a:pPr algn="r" eaLnBrk="1" hangingPunct="1">
              <a:defRPr/>
            </a:pPr>
            <a:fld id="{FB26F340-9E2F-244F-BA6F-578E42B8C3CD}" type="slidenum">
              <a:rPr lang="en-US" sz="1050" smtClean="0"/>
              <a:pPr algn="r" eaLnBrk="1" hangingPunct="1">
                <a:defRPr/>
              </a:pPr>
              <a:t>‹#›</a:t>
            </a:fld>
            <a:r>
              <a:rPr lang="en-US" sz="1050" dirty="0" smtClean="0"/>
              <a:t> </a:t>
            </a:r>
            <a:endParaRPr lang="en-US" sz="1050" dirty="0" smtClean="0">
              <a:ea typeface="+mn-ea"/>
            </a:endParaRPr>
          </a:p>
        </p:txBody>
      </p:sp>
      <p:pic>
        <p:nvPicPr>
          <p:cNvPr id="7" name="Picture 6" descr="VRSN_logo_vertical_RGB_transparent.png"/>
          <p:cNvPicPr>
            <a:picLocks noChangeAspect="1"/>
          </p:cNvPicPr>
          <p:nvPr userDrawn="1"/>
        </p:nvPicPr>
        <p:blipFill rotWithShape="1">
          <a:blip r:embed="rId4">
            <a:extLst>
              <a:ext uri="{28A0092B-C50C-407E-A947-70E740481C1C}">
                <a14:useLocalDpi xmlns:a14="http://schemas.microsoft.com/office/drawing/2010/main" val="0"/>
              </a:ext>
            </a:extLst>
          </a:blip>
          <a:srcRect l="5848" t="6141" r="7894" b="13158"/>
          <a:stretch/>
        </p:blipFill>
        <p:spPr>
          <a:xfrm>
            <a:off x="7628467" y="88900"/>
            <a:ext cx="1248834" cy="1168400"/>
          </a:xfrm>
          <a:prstGeom prst="rect">
            <a:avLst/>
          </a:prstGeom>
        </p:spPr>
      </p:pic>
    </p:spTree>
  </p:cSld>
  <p:clrMap bg1="lt1" tx1="dk1" bg2="lt2" tx2="dk2" accent1="accent1" accent2="accent2" accent3="accent3" accent4="accent4" accent5="accent5" accent6="accent6" hlink="hlink" folHlink="folHlink"/>
  <p:sldLayoutIdLst>
    <p:sldLayoutId id="2147483968" r:id="rId1"/>
  </p:sldLayoutIdLst>
  <p:hf hdr="0" ftr="0" dt="0"/>
  <p:txStyles>
    <p:titleStyle>
      <a:lvl1pPr algn="l" rtl="0" eaLnBrk="0" fontAlgn="base" hangingPunct="0">
        <a:spcBef>
          <a:spcPct val="0"/>
        </a:spcBef>
        <a:spcAft>
          <a:spcPct val="0"/>
        </a:spcAft>
        <a:defRPr sz="44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4400">
          <a:solidFill>
            <a:srgbClr val="2467A4"/>
          </a:solidFill>
          <a:latin typeface="Helvetica" pitchFamily="34" charset="0"/>
          <a:ea typeface="ＭＳ Ｐゴシック" charset="0"/>
          <a:cs typeface="ＭＳ Ｐゴシック" charset="0"/>
        </a:defRPr>
      </a:lvl5pPr>
      <a:lvl6pPr marL="457200" algn="l" rtl="0" fontAlgn="base">
        <a:spcBef>
          <a:spcPct val="0"/>
        </a:spcBef>
        <a:spcAft>
          <a:spcPct val="0"/>
        </a:spcAft>
        <a:defRPr sz="4400">
          <a:solidFill>
            <a:srgbClr val="2467A4"/>
          </a:solidFill>
          <a:latin typeface="Helvetica" pitchFamily="34" charset="0"/>
        </a:defRPr>
      </a:lvl6pPr>
      <a:lvl7pPr marL="914400" algn="l" rtl="0" fontAlgn="base">
        <a:spcBef>
          <a:spcPct val="0"/>
        </a:spcBef>
        <a:spcAft>
          <a:spcPct val="0"/>
        </a:spcAft>
        <a:defRPr sz="4400">
          <a:solidFill>
            <a:srgbClr val="2467A4"/>
          </a:solidFill>
          <a:latin typeface="Helvetica" pitchFamily="34" charset="0"/>
        </a:defRPr>
      </a:lvl7pPr>
      <a:lvl8pPr marL="1371600" algn="l" rtl="0" fontAlgn="base">
        <a:spcBef>
          <a:spcPct val="0"/>
        </a:spcBef>
        <a:spcAft>
          <a:spcPct val="0"/>
        </a:spcAft>
        <a:defRPr sz="4400">
          <a:solidFill>
            <a:srgbClr val="2467A4"/>
          </a:solidFill>
          <a:latin typeface="Helvetica" pitchFamily="34" charset="0"/>
        </a:defRPr>
      </a:lvl8pPr>
      <a:lvl9pPr marL="1828800" algn="l" rtl="0" fontAlgn="base">
        <a:spcBef>
          <a:spcPct val="0"/>
        </a:spcBef>
        <a:spcAft>
          <a:spcPct val="0"/>
        </a:spcAft>
        <a:defRPr sz="4400">
          <a:solidFill>
            <a:srgbClr val="2467A4"/>
          </a:solidFill>
          <a:latin typeface="Helvetic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descr="VRSN_PPT_SlideVertFinal.jpg"/>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0" y="0"/>
            <a:ext cx="1012251" cy="6858000"/>
          </a:xfrm>
          <a:prstGeom prst="rect">
            <a:avLst/>
          </a:prstGeom>
        </p:spPr>
      </p:pic>
      <p:sp>
        <p:nvSpPr>
          <p:cNvPr id="1026" name="Text Placeholder 2"/>
          <p:cNvSpPr>
            <a:spLocks noGrp="1"/>
          </p:cNvSpPr>
          <p:nvPr>
            <p:ph type="body" idx="1"/>
          </p:nvPr>
        </p:nvSpPr>
        <p:spPr bwMode="auto">
          <a:xfrm>
            <a:off x="1038225" y="1219200"/>
            <a:ext cx="795337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Title Placeholder 1"/>
          <p:cNvSpPr>
            <a:spLocks noGrp="1"/>
          </p:cNvSpPr>
          <p:nvPr>
            <p:ph type="title"/>
          </p:nvPr>
        </p:nvSpPr>
        <p:spPr bwMode="auto">
          <a:xfrm>
            <a:off x="1038225" y="304800"/>
            <a:ext cx="79533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a:t>
            </a:r>
            <a:r>
              <a:rPr lang="en-US" dirty="0"/>
              <a:t>edit Master title style</a:t>
            </a:r>
          </a:p>
        </p:txBody>
      </p:sp>
      <p:sp>
        <p:nvSpPr>
          <p:cNvPr id="5" name="TextBox 8"/>
          <p:cNvSpPr txBox="1">
            <a:spLocks noChangeArrowheads="1"/>
          </p:cNvSpPr>
          <p:nvPr userDrawn="1"/>
        </p:nvSpPr>
        <p:spPr bwMode="auto">
          <a:xfrm>
            <a:off x="8743288" y="6572334"/>
            <a:ext cx="324512" cy="253916"/>
          </a:xfrm>
          <a:prstGeom prst="rect">
            <a:avLst/>
          </a:prstGeom>
          <a:noFill/>
          <a:ln>
            <a:noFill/>
          </a:ln>
          <a:extLst/>
        </p:spPr>
        <p:txBody>
          <a:bodyPr wrap="none" anchor="b">
            <a:spAutoFit/>
          </a:bodyPr>
          <a:lstStyle>
            <a:lvl1pPr eaLnBrk="0" hangingPunct="0">
              <a:defRPr>
                <a:solidFill>
                  <a:schemeClr val="tx1"/>
                </a:solidFill>
                <a:latin typeface="Helvetica" pitchFamily="34" charset="0"/>
                <a:cs typeface="Arial" charset="0"/>
              </a:defRPr>
            </a:lvl1pPr>
            <a:lvl2pPr marL="742950" indent="-285750" eaLnBrk="0" hangingPunct="0">
              <a:defRPr>
                <a:solidFill>
                  <a:schemeClr val="tx1"/>
                </a:solidFill>
                <a:latin typeface="Helvetica" pitchFamily="34" charset="0"/>
                <a:cs typeface="Arial" charset="0"/>
              </a:defRPr>
            </a:lvl2pPr>
            <a:lvl3pPr marL="1143000" indent="-228600" eaLnBrk="0" hangingPunct="0">
              <a:defRPr>
                <a:solidFill>
                  <a:schemeClr val="tx1"/>
                </a:solidFill>
                <a:latin typeface="Helvetica" pitchFamily="34" charset="0"/>
                <a:cs typeface="Arial" charset="0"/>
              </a:defRPr>
            </a:lvl3pPr>
            <a:lvl4pPr marL="1600200" indent="-228600" eaLnBrk="0" hangingPunct="0">
              <a:defRPr>
                <a:solidFill>
                  <a:schemeClr val="tx1"/>
                </a:solidFill>
                <a:latin typeface="Helvetica" pitchFamily="34" charset="0"/>
                <a:cs typeface="Arial" charset="0"/>
              </a:defRPr>
            </a:lvl4pPr>
            <a:lvl5pPr marL="2057400" indent="-228600" eaLnBrk="0" hangingPunct="0">
              <a:defRPr>
                <a:solidFill>
                  <a:schemeClr val="tx1"/>
                </a:solidFill>
                <a:latin typeface="Helvetica" pitchFamily="34" charset="0"/>
                <a:cs typeface="Arial" charset="0"/>
              </a:defRPr>
            </a:lvl5pPr>
            <a:lvl6pPr marL="2514600" indent="-228600" eaLnBrk="0" fontAlgn="base" hangingPunct="0">
              <a:spcBef>
                <a:spcPct val="0"/>
              </a:spcBef>
              <a:spcAft>
                <a:spcPct val="0"/>
              </a:spcAft>
              <a:defRPr>
                <a:solidFill>
                  <a:schemeClr val="tx1"/>
                </a:solidFill>
                <a:latin typeface="Helvetica" pitchFamily="34" charset="0"/>
                <a:cs typeface="Arial" charset="0"/>
              </a:defRPr>
            </a:lvl6pPr>
            <a:lvl7pPr marL="2971800" indent="-228600" eaLnBrk="0" fontAlgn="base" hangingPunct="0">
              <a:spcBef>
                <a:spcPct val="0"/>
              </a:spcBef>
              <a:spcAft>
                <a:spcPct val="0"/>
              </a:spcAft>
              <a:defRPr>
                <a:solidFill>
                  <a:schemeClr val="tx1"/>
                </a:solidFill>
                <a:latin typeface="Helvetica" pitchFamily="34" charset="0"/>
                <a:cs typeface="Arial" charset="0"/>
              </a:defRPr>
            </a:lvl7pPr>
            <a:lvl8pPr marL="3429000" indent="-228600" eaLnBrk="0" fontAlgn="base" hangingPunct="0">
              <a:spcBef>
                <a:spcPct val="0"/>
              </a:spcBef>
              <a:spcAft>
                <a:spcPct val="0"/>
              </a:spcAft>
              <a:defRPr>
                <a:solidFill>
                  <a:schemeClr val="tx1"/>
                </a:solidFill>
                <a:latin typeface="Helvetica" pitchFamily="34" charset="0"/>
                <a:cs typeface="Arial" charset="0"/>
              </a:defRPr>
            </a:lvl8pPr>
            <a:lvl9pPr marL="3886200" indent="-228600" eaLnBrk="0" fontAlgn="base" hangingPunct="0">
              <a:spcBef>
                <a:spcPct val="0"/>
              </a:spcBef>
              <a:spcAft>
                <a:spcPct val="0"/>
              </a:spcAft>
              <a:defRPr>
                <a:solidFill>
                  <a:schemeClr val="tx1"/>
                </a:solidFill>
                <a:latin typeface="Helvetica" pitchFamily="34" charset="0"/>
                <a:cs typeface="Arial" charset="0"/>
              </a:defRPr>
            </a:lvl9pPr>
          </a:lstStyle>
          <a:p>
            <a:pPr algn="r" eaLnBrk="1" hangingPunct="1">
              <a:defRPr/>
            </a:pPr>
            <a:fld id="{FB26F340-9E2F-244F-BA6F-578E42B8C3CD}" type="slidenum">
              <a:rPr lang="en-US" sz="1050" smtClean="0"/>
              <a:pPr algn="r" eaLnBrk="1" hangingPunct="1">
                <a:defRPr/>
              </a:pPr>
              <a:t>‹#›</a:t>
            </a:fld>
            <a:r>
              <a:rPr lang="en-US" sz="1050" dirty="0" smtClean="0"/>
              <a:t> </a:t>
            </a:r>
            <a:endParaRPr lang="en-US" sz="1050" dirty="0" smtClean="0">
              <a:ea typeface="+mn-ea"/>
            </a:endParaRPr>
          </a:p>
        </p:txBody>
      </p:sp>
      <p:pic>
        <p:nvPicPr>
          <p:cNvPr id="9" name="Picture 8" descr="VRSN_logo_vertical_RGB_transparent.png"/>
          <p:cNvPicPr>
            <a:picLocks noChangeAspect="1"/>
          </p:cNvPicPr>
          <p:nvPr userDrawn="1"/>
        </p:nvPicPr>
        <p:blipFill rotWithShape="1">
          <a:blip r:embed="rId9">
            <a:extLst>
              <a:ext uri="{28A0092B-C50C-407E-A947-70E740481C1C}">
                <a14:useLocalDpi xmlns:a14="http://schemas.microsoft.com/office/drawing/2010/main" val="0"/>
              </a:ext>
            </a:extLst>
          </a:blip>
          <a:srcRect l="5848" t="6141" r="7894" b="13158"/>
          <a:stretch/>
        </p:blipFill>
        <p:spPr>
          <a:xfrm>
            <a:off x="76200" y="44171"/>
            <a:ext cx="685800" cy="641629"/>
          </a:xfrm>
          <a:prstGeom prst="rect">
            <a:avLst/>
          </a:prstGeom>
        </p:spPr>
      </p:pic>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6" r:id="rId4"/>
    <p:sldLayoutId id="2147483954" r:id="rId5"/>
    <p:sldLayoutId id="2147483955" r:id="rId6"/>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p:titleStyle>
    <p:body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VRSN_PPT_ThankYouFinal_ImageOnly.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990600"/>
            <a:ext cx="9144000" cy="3657600"/>
          </a:xfrm>
          <a:prstGeom prst="rect">
            <a:avLst/>
          </a:prstGeom>
        </p:spPr>
      </p:pic>
      <p:sp>
        <p:nvSpPr>
          <p:cNvPr id="9" name="Rectangle 2"/>
          <p:cNvSpPr txBox="1">
            <a:spLocks noChangeArrowheads="1"/>
          </p:cNvSpPr>
          <p:nvPr userDrawn="1"/>
        </p:nvSpPr>
        <p:spPr>
          <a:xfrm>
            <a:off x="609600" y="2458552"/>
            <a:ext cx="5943600" cy="1275248"/>
          </a:xfrm>
          <a:prstGeom prst="rect">
            <a:avLst/>
          </a:prstGeom>
        </p:spPr>
        <p:txBody>
          <a:bodyPr/>
          <a:lst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algn="ct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Thank You</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
        <p:nvSpPr>
          <p:cNvPr id="17412" name="Rectangle 9"/>
          <p:cNvSpPr>
            <a:spLocks noChangeArrowheads="1"/>
          </p:cNvSpPr>
          <p:nvPr/>
        </p:nvSpPr>
        <p:spPr bwMode="auto">
          <a:xfrm>
            <a:off x="152400" y="6213902"/>
            <a:ext cx="4460875"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buFont typeface="Arial" charset="0"/>
              <a:buNone/>
            </a:pPr>
            <a:r>
              <a:rPr lang="en-US" sz="700" b="1" dirty="0">
                <a:solidFill>
                  <a:srgbClr val="7F7F7F"/>
                </a:solidFill>
              </a:rPr>
              <a:t>© </a:t>
            </a:r>
            <a:r>
              <a:rPr lang="en-US" sz="700" b="1" dirty="0" smtClean="0">
                <a:solidFill>
                  <a:srgbClr val="7F7F7F"/>
                </a:solidFill>
              </a:rPr>
              <a:t>2013 </a:t>
            </a:r>
            <a:r>
              <a:rPr lang="en-US" sz="700" b="1" dirty="0">
                <a:solidFill>
                  <a:srgbClr val="7F7F7F"/>
                </a:solidFill>
              </a:rPr>
              <a:t>VeriSign, Inc. All rights reserved. </a:t>
            </a:r>
            <a:r>
              <a:rPr lang="en-US" sz="700" b="1" dirty="0" smtClean="0">
                <a:solidFill>
                  <a:srgbClr val="7F7F7F"/>
                </a:solidFill>
              </a:rPr>
              <a:t>VERISIGN </a:t>
            </a:r>
            <a:r>
              <a:rPr lang="en-US" sz="700" b="1" dirty="0">
                <a:solidFill>
                  <a:srgbClr val="7F7F7F"/>
                </a:solidFill>
              </a:rPr>
              <a:t>and other trademarks, service marks, and designs are registered or unregistered trademarks of VeriSign, Inc. and its subsidiaries in the United States and in foreign countries. </a:t>
            </a:r>
            <a:r>
              <a:rPr lang="en-US" sz="700" b="1" dirty="0" smtClean="0">
                <a:solidFill>
                  <a:srgbClr val="7F7F7F"/>
                </a:solidFill>
              </a:rPr>
              <a:t>All </a:t>
            </a:r>
            <a:r>
              <a:rPr lang="en-US" sz="700" b="1" dirty="0">
                <a:solidFill>
                  <a:srgbClr val="7F7F7F"/>
                </a:solidFill>
              </a:rPr>
              <a:t>other trademarks are property of their respective owners.</a:t>
            </a:r>
            <a:endParaRPr lang="en-US" sz="700" dirty="0">
              <a:solidFill>
                <a:srgbClr val="7F7F7F"/>
              </a:solidFill>
            </a:endParaRPr>
          </a:p>
        </p:txBody>
      </p:sp>
      <p:pic>
        <p:nvPicPr>
          <p:cNvPr id="6" name="Picture 5" descr="VRSN_logo_vertical_RGB_transparent.png"/>
          <p:cNvPicPr>
            <a:picLocks noChangeAspect="1"/>
          </p:cNvPicPr>
          <p:nvPr userDrawn="1"/>
        </p:nvPicPr>
        <p:blipFill rotWithShape="1">
          <a:blip r:embed="rId4">
            <a:extLst>
              <a:ext uri="{28A0092B-C50C-407E-A947-70E740481C1C}">
                <a14:useLocalDpi xmlns:a14="http://schemas.microsoft.com/office/drawing/2010/main" val="0"/>
              </a:ext>
            </a:extLst>
          </a:blip>
          <a:srcRect l="5848" t="6141" r="7894" b="13158"/>
          <a:stretch/>
        </p:blipFill>
        <p:spPr>
          <a:xfrm>
            <a:off x="7188383" y="5105400"/>
            <a:ext cx="1574617" cy="1473200"/>
          </a:xfrm>
          <a:prstGeom prst="rect">
            <a:avLst/>
          </a:prstGeom>
        </p:spPr>
      </p:pic>
    </p:spTree>
  </p:cSld>
  <p:clrMap bg1="lt1" tx1="dk1" bg2="lt2" tx2="dk2" accent1="accent1" accent2="accent2" accent3="accent3" accent4="accent4" accent5="accent5" accent6="accent6" hlink="hlink" folHlink="folHlink"/>
  <p:sldLayoutIdLst>
    <p:sldLayoutId id="2147483971" r:id="rId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Helvetica"/>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Helvetica"/>
        </a:defRPr>
      </a:lvl6pPr>
      <a:lvl7pPr marL="914400" algn="ctr" rtl="0" fontAlgn="base">
        <a:spcBef>
          <a:spcPct val="0"/>
        </a:spcBef>
        <a:spcAft>
          <a:spcPct val="0"/>
        </a:spcAft>
        <a:defRPr sz="4400">
          <a:solidFill>
            <a:schemeClr val="tx1"/>
          </a:solidFill>
          <a:latin typeface="Helvetica"/>
        </a:defRPr>
      </a:lvl7pPr>
      <a:lvl8pPr marL="1371600" algn="ctr" rtl="0" fontAlgn="base">
        <a:spcBef>
          <a:spcPct val="0"/>
        </a:spcBef>
        <a:spcAft>
          <a:spcPct val="0"/>
        </a:spcAft>
        <a:defRPr sz="4400">
          <a:solidFill>
            <a:schemeClr val="tx1"/>
          </a:solidFill>
          <a:latin typeface="Helvetica"/>
        </a:defRPr>
      </a:lvl8pPr>
      <a:lvl9pPr marL="1828800" algn="ctr" rtl="0" fontAlgn="base">
        <a:spcBef>
          <a:spcPct val="0"/>
        </a:spcBef>
        <a:spcAft>
          <a:spcPct val="0"/>
        </a:spcAft>
        <a:defRPr sz="4400">
          <a:solidFill>
            <a:schemeClr val="tx1"/>
          </a:solidFill>
          <a:latin typeface="Helvetica"/>
        </a:defRPr>
      </a:lvl9pPr>
    </p:titleStyle>
    <p:bodyStyle>
      <a:lvl1pPr marL="342900" indent="-342900" algn="l" rtl="0" eaLnBrk="0" fontAlgn="base" hangingPunct="0">
        <a:spcBef>
          <a:spcPts val="1200"/>
        </a:spcBef>
        <a:spcAft>
          <a:spcPct val="0"/>
        </a:spcAft>
        <a:buClr>
          <a:schemeClr val="tx2"/>
        </a:buClr>
        <a:buFont typeface="Arial" charset="0"/>
        <a:buChar char="•"/>
        <a:defRPr sz="2600" kern="1200">
          <a:solidFill>
            <a:schemeClr val="tx2"/>
          </a:solidFill>
          <a:latin typeface="+mn-lt"/>
          <a:ea typeface="ＭＳ Ｐゴシック" charset="0"/>
          <a:cs typeface="ＭＳ Ｐゴシック" charset="0"/>
        </a:defRPr>
      </a:lvl1pPr>
      <a:lvl2pPr marL="742950" indent="-285750" algn="l" rtl="0" eaLnBrk="0" fontAlgn="base" hangingPunct="0">
        <a:spcBef>
          <a:spcPts val="1200"/>
        </a:spcBef>
        <a:spcAft>
          <a:spcPct val="0"/>
        </a:spcAft>
        <a:buClr>
          <a:srgbClr val="7F7F7F"/>
        </a:buClr>
        <a:buFont typeface="Arial" charset="0"/>
        <a:buChar char="•"/>
        <a:defRPr sz="2200" kern="1200">
          <a:solidFill>
            <a:srgbClr val="7F7F7F"/>
          </a:solidFill>
          <a:latin typeface="+mn-lt"/>
          <a:ea typeface="ＭＳ Ｐゴシック" charset="0"/>
          <a:cs typeface="+mn-cs"/>
        </a:defRPr>
      </a:lvl2pPr>
      <a:lvl3pPr marL="1143000" indent="-228600" algn="l" rtl="0" eaLnBrk="0" fontAlgn="base" hangingPunct="0">
        <a:spcBef>
          <a:spcPts val="1200"/>
        </a:spcBef>
        <a:spcAft>
          <a:spcPct val="0"/>
        </a:spcAft>
        <a:buClr>
          <a:schemeClr val="tx2"/>
        </a:buClr>
        <a:buFont typeface="Arial" charset="0"/>
        <a:buChar char="•"/>
        <a:defRPr kern="1200">
          <a:solidFill>
            <a:schemeClr val="tx2"/>
          </a:solidFill>
          <a:latin typeface="+mn-lt"/>
          <a:ea typeface="ＭＳ Ｐゴシック" charset="0"/>
          <a:cs typeface="+mn-cs"/>
        </a:defRPr>
      </a:lvl3pPr>
      <a:lvl4pPr marL="1657350" indent="-285750" algn="l" rtl="0" eaLnBrk="0" fontAlgn="base" hangingPunct="0">
        <a:spcBef>
          <a:spcPts val="1200"/>
        </a:spcBef>
        <a:spcAft>
          <a:spcPct val="0"/>
        </a:spcAft>
        <a:buClr>
          <a:srgbClr val="7F7F7F"/>
        </a:buClr>
        <a:buFont typeface="Arial" charset="0"/>
        <a:buChar char="•"/>
        <a:defRPr sz="1600" kern="1200">
          <a:solidFill>
            <a:srgbClr val="7F7F7F"/>
          </a:solidFill>
          <a:latin typeface="+mn-lt"/>
          <a:ea typeface="ＭＳ Ｐゴシック" charset="0"/>
          <a:cs typeface="+mn-cs"/>
        </a:defRPr>
      </a:lvl4pPr>
      <a:lvl5pPr marL="2057400" indent="-228600" algn="l" rtl="0" eaLnBrk="0" fontAlgn="base" hangingPunct="0">
        <a:spcBef>
          <a:spcPts val="1200"/>
        </a:spcBef>
        <a:spcAft>
          <a:spcPct val="0"/>
        </a:spcAft>
        <a:buClr>
          <a:schemeClr val="tx2"/>
        </a:buClr>
        <a:buFont typeface="Arial" charset="0"/>
        <a:buChar char="•"/>
        <a:defRPr sz="1600" kern="1200">
          <a:solidFill>
            <a:schemeClr val="tx2"/>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github.com/verisign/dnsca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04800" y="1666522"/>
            <a:ext cx="7412038" cy="1543050"/>
          </a:xfrm>
          <a:prstGeom prst="rect">
            <a:avLst/>
          </a:prstGeom>
        </p:spPr>
        <p:txBody>
          <a:bodyPr/>
          <a:lstStyle>
            <a:lvl1pPr algn="l" rtl="0" eaLnBrk="0" fontAlgn="base" hangingPunct="0">
              <a:spcBef>
                <a:spcPct val="0"/>
              </a:spcBef>
              <a:spcAft>
                <a:spcPct val="0"/>
              </a:spcAft>
              <a:defRPr sz="2600" b="1">
                <a:solidFill>
                  <a:srgbClr val="2467A4"/>
                </a:solidFill>
                <a:latin typeface="+mj-lt"/>
                <a:ea typeface="ＭＳ Ｐゴシック" charset="0"/>
                <a:cs typeface="ＭＳ Ｐゴシック" charset="0"/>
              </a:defRPr>
            </a:lvl1pPr>
            <a:lvl2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2pPr>
            <a:lvl3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3pPr>
            <a:lvl4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4pPr>
            <a:lvl5pPr algn="l" rtl="0" eaLnBrk="0" fontAlgn="base" hangingPunct="0">
              <a:spcBef>
                <a:spcPct val="0"/>
              </a:spcBef>
              <a:spcAft>
                <a:spcPct val="0"/>
              </a:spcAft>
              <a:defRPr sz="2600" b="1">
                <a:solidFill>
                  <a:srgbClr val="2467A4"/>
                </a:solidFill>
                <a:latin typeface="Helvetica" pitchFamily="34" charset="0"/>
                <a:ea typeface="ＭＳ Ｐゴシック" charset="0"/>
                <a:cs typeface="ＭＳ Ｐゴシック" charset="0"/>
              </a:defRPr>
            </a:lvl5pPr>
            <a:lvl6pPr marL="457200" algn="l" rtl="0" eaLnBrk="1" fontAlgn="base" hangingPunct="1">
              <a:spcBef>
                <a:spcPct val="0"/>
              </a:spcBef>
              <a:spcAft>
                <a:spcPct val="0"/>
              </a:spcAft>
              <a:defRPr sz="2600">
                <a:solidFill>
                  <a:srgbClr val="2467A4"/>
                </a:solidFill>
                <a:latin typeface="Helvetica" pitchFamily="34" charset="0"/>
              </a:defRPr>
            </a:lvl6pPr>
            <a:lvl7pPr marL="914400" algn="l" rtl="0" eaLnBrk="1" fontAlgn="base" hangingPunct="1">
              <a:spcBef>
                <a:spcPct val="0"/>
              </a:spcBef>
              <a:spcAft>
                <a:spcPct val="0"/>
              </a:spcAft>
              <a:defRPr sz="2600">
                <a:solidFill>
                  <a:srgbClr val="2467A4"/>
                </a:solidFill>
                <a:latin typeface="Helvetica" pitchFamily="34" charset="0"/>
              </a:defRPr>
            </a:lvl7pPr>
            <a:lvl8pPr marL="1371600" algn="l" rtl="0" eaLnBrk="1" fontAlgn="base" hangingPunct="1">
              <a:spcBef>
                <a:spcPct val="0"/>
              </a:spcBef>
              <a:spcAft>
                <a:spcPct val="0"/>
              </a:spcAft>
              <a:defRPr sz="2600">
                <a:solidFill>
                  <a:srgbClr val="2467A4"/>
                </a:solidFill>
                <a:latin typeface="Helvetica" pitchFamily="34" charset="0"/>
              </a:defRPr>
            </a:lvl8pPr>
            <a:lvl9pPr marL="1828800" algn="l" rtl="0" eaLnBrk="1" fontAlgn="base" hangingPunct="1">
              <a:spcBef>
                <a:spcPct val="0"/>
              </a:spcBef>
              <a:spcAft>
                <a:spcPct val="0"/>
              </a:spcAft>
              <a:defRPr sz="2600">
                <a:solidFill>
                  <a:srgbClr val="2467A4"/>
                </a:solidFill>
                <a:latin typeface="Helvetica" pitchFamily="34" charset="0"/>
              </a:defRPr>
            </a:lvl9pPr>
          </a:lstStyle>
          <a:p>
            <a:pPr eaLnBrk="1" hangingPunct="1">
              <a:defRPr/>
            </a:pP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Updates to ‘</a:t>
            </a:r>
            <a:r>
              <a:rPr lang="en-US" sz="4400" dirty="0" err="1" smtClean="0">
                <a:solidFill>
                  <a:schemeClr val="bg1">
                    <a:lumMod val="95000"/>
                  </a:schemeClr>
                </a:solidFill>
                <a:effectLst>
                  <a:outerShdw blurRad="50800" dist="38100" dir="2700000" algn="tl" rotWithShape="0">
                    <a:prstClr val="black">
                      <a:alpha val="40000"/>
                    </a:prstClr>
                  </a:outerShdw>
                </a:effectLst>
                <a:latin typeface="Helvetica" charset="0"/>
              </a:rPr>
              <a:t>dnscap</a:t>
            </a:r>
            <a:r>
              <a:rPr lang="en-US" sz="4400" dirty="0" smtClean="0">
                <a:solidFill>
                  <a:schemeClr val="bg1">
                    <a:lumMod val="95000"/>
                  </a:schemeClr>
                </a:solidFill>
                <a:effectLst>
                  <a:outerShdw blurRad="50800" dist="38100" dir="2700000" algn="tl" rotWithShape="0">
                    <a:prstClr val="black">
                      <a:alpha val="40000"/>
                    </a:prstClr>
                  </a:outerShdw>
                </a:effectLst>
                <a:latin typeface="Helvetica" charset="0"/>
              </a:rPr>
              <a:t>’</a:t>
            </a:r>
            <a:endParaRPr lang="en-US" sz="4400" dirty="0">
              <a:solidFill>
                <a:schemeClr val="bg1">
                  <a:lumMod val="95000"/>
                </a:schemeClr>
              </a:solidFill>
              <a:effectLst>
                <a:outerShdw blurRad="50800" dist="38100" dir="2700000" algn="tl" rotWithShape="0">
                  <a:prstClr val="black">
                    <a:alpha val="40000"/>
                  </a:prstClr>
                </a:outerShdw>
              </a:effectLst>
              <a:latin typeface="Helvetica" charset="0"/>
            </a:endParaRPr>
          </a:p>
        </p:txBody>
      </p:sp>
      <p:sp>
        <p:nvSpPr>
          <p:cNvPr id="4" name="Rectangle 3"/>
          <p:cNvSpPr txBox="1">
            <a:spLocks noChangeArrowheads="1"/>
          </p:cNvSpPr>
          <p:nvPr/>
        </p:nvSpPr>
        <p:spPr bwMode="auto">
          <a:xfrm>
            <a:off x="762000" y="4991100"/>
            <a:ext cx="769620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Helvetica" charset="0"/>
                <a:ea typeface="ＭＳ Ｐゴシック" charset="0"/>
                <a:cs typeface="ＭＳ Ｐゴシック" charset="0"/>
              </a:defRPr>
            </a:lvl1pPr>
            <a:lvl2pPr marL="742950" indent="-285750" eaLnBrk="0" hangingPunct="0">
              <a:defRPr sz="2400">
                <a:solidFill>
                  <a:schemeClr val="tx1"/>
                </a:solidFill>
                <a:latin typeface="Helvetica" charset="0"/>
                <a:ea typeface="ＭＳ Ｐゴシック" charset="0"/>
              </a:defRPr>
            </a:lvl2pPr>
            <a:lvl3pPr marL="1143000" indent="-228600" eaLnBrk="0" hangingPunct="0">
              <a:defRPr sz="2400">
                <a:solidFill>
                  <a:schemeClr val="tx1"/>
                </a:solidFill>
                <a:latin typeface="Helvetica" charset="0"/>
                <a:ea typeface="ＭＳ Ｐゴシック" charset="0"/>
              </a:defRPr>
            </a:lvl3pPr>
            <a:lvl4pPr marL="1600200" indent="-228600" eaLnBrk="0" hangingPunct="0">
              <a:defRPr sz="2400">
                <a:solidFill>
                  <a:schemeClr val="tx1"/>
                </a:solidFill>
                <a:latin typeface="Helvetica" charset="0"/>
                <a:ea typeface="ＭＳ Ｐゴシック" charset="0"/>
              </a:defRPr>
            </a:lvl4pPr>
            <a:lvl5pPr marL="2057400" indent="-228600" eaLnBrk="0" hangingPunct="0">
              <a:defRPr sz="2400">
                <a:solidFill>
                  <a:schemeClr val="tx1"/>
                </a:solidFill>
                <a:latin typeface="Helvetica" charset="0"/>
                <a:ea typeface="ＭＳ Ｐゴシック" charset="0"/>
              </a:defRPr>
            </a:lvl5pPr>
            <a:lvl6pPr marL="2514600" indent="-228600" eaLnBrk="0" fontAlgn="base" hangingPunct="0">
              <a:spcBef>
                <a:spcPct val="0"/>
              </a:spcBef>
              <a:spcAft>
                <a:spcPct val="0"/>
              </a:spcAft>
              <a:defRPr sz="2400">
                <a:solidFill>
                  <a:schemeClr val="tx1"/>
                </a:solidFill>
                <a:latin typeface="Helvetica" charset="0"/>
                <a:ea typeface="ＭＳ Ｐゴシック" charset="0"/>
              </a:defRPr>
            </a:lvl6pPr>
            <a:lvl7pPr marL="2971800" indent="-228600" eaLnBrk="0" fontAlgn="base" hangingPunct="0">
              <a:spcBef>
                <a:spcPct val="0"/>
              </a:spcBef>
              <a:spcAft>
                <a:spcPct val="0"/>
              </a:spcAft>
              <a:defRPr sz="2400">
                <a:solidFill>
                  <a:schemeClr val="tx1"/>
                </a:solidFill>
                <a:latin typeface="Helvetica" charset="0"/>
                <a:ea typeface="ＭＳ Ｐゴシック" charset="0"/>
              </a:defRPr>
            </a:lvl7pPr>
            <a:lvl8pPr marL="3429000" indent="-228600" eaLnBrk="0" fontAlgn="base" hangingPunct="0">
              <a:spcBef>
                <a:spcPct val="0"/>
              </a:spcBef>
              <a:spcAft>
                <a:spcPct val="0"/>
              </a:spcAft>
              <a:defRPr sz="2400">
                <a:solidFill>
                  <a:schemeClr val="tx1"/>
                </a:solidFill>
                <a:latin typeface="Helvetica" charset="0"/>
                <a:ea typeface="ＭＳ Ｐゴシック" charset="0"/>
              </a:defRPr>
            </a:lvl8pPr>
            <a:lvl9pPr marL="3886200" indent="-228600" eaLnBrk="0" fontAlgn="base" hangingPunct="0">
              <a:spcBef>
                <a:spcPct val="0"/>
              </a:spcBef>
              <a:spcAft>
                <a:spcPct val="0"/>
              </a:spcAft>
              <a:defRPr sz="2400">
                <a:solidFill>
                  <a:schemeClr val="tx1"/>
                </a:solidFill>
                <a:latin typeface="Helvetica" charset="0"/>
                <a:ea typeface="ＭＳ Ｐゴシック" charset="0"/>
              </a:defRPr>
            </a:lvl9pPr>
          </a:lstStyle>
          <a:p>
            <a:pPr eaLnBrk="1" hangingPunct="1"/>
            <a:r>
              <a:rPr lang="en-US" dirty="0"/>
              <a:t>Duane Wessels</a:t>
            </a:r>
          </a:p>
          <a:p>
            <a:pPr eaLnBrk="1" hangingPunct="1"/>
            <a:r>
              <a:rPr lang="en-US" dirty="0"/>
              <a:t>DNS-OARC Workshop Dublin</a:t>
            </a:r>
          </a:p>
          <a:p>
            <a:pPr eaLnBrk="1" hangingPunct="1"/>
            <a:r>
              <a:rPr lang="en-US" dirty="0"/>
              <a:t>May 12, 2013</a:t>
            </a:r>
          </a:p>
        </p:txBody>
      </p:sp>
    </p:spTree>
    <p:extLst>
      <p:ext uri="{BB962C8B-B14F-4D97-AF65-F5344CB8AC3E}">
        <p14:creationId xmlns:p14="http://schemas.microsoft.com/office/powerpoint/2010/main" val="152296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Server Scaling Measurements</a:t>
            </a:r>
            <a:endParaRPr lang="en-US" dirty="0"/>
          </a:p>
        </p:txBody>
      </p:sp>
    </p:spTree>
    <p:extLst>
      <p:ext uri="{BB962C8B-B14F-4D97-AF65-F5344CB8AC3E}">
        <p14:creationId xmlns:p14="http://schemas.microsoft.com/office/powerpoint/2010/main" val="2032133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371600" y="3581400"/>
            <a:ext cx="3657600" cy="1143000"/>
          </a:xfrm>
          <a:prstGeom prst="roundRect">
            <a:avLst/>
          </a:prstGeom>
          <a:solidFill>
            <a:srgbClr val="FFFF00">
              <a:alpha val="7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p:txBody>
          <a:bodyPr/>
          <a:lstStyle/>
          <a:p>
            <a:pPr marL="0" indent="0">
              <a:buNone/>
            </a:pPr>
            <a:r>
              <a:rPr lang="en-US" sz="2000" dirty="0"/>
              <a:t>“RSSAC have identified an initial set of parameters that they believe would be useful to monitor for the root zone scaling concern, as identified by SSAC and the ICANN Board, and where monitoring should be implementable without major changes within the root zone system. </a:t>
            </a:r>
          </a:p>
          <a:p>
            <a:r>
              <a:rPr lang="en-US" sz="2000" dirty="0"/>
              <a:t>The latency in the distribution system </a:t>
            </a:r>
          </a:p>
          <a:p>
            <a:r>
              <a:rPr lang="en-US" sz="2000" dirty="0"/>
              <a:t>The size of the overall root zone </a:t>
            </a:r>
          </a:p>
          <a:p>
            <a:r>
              <a:rPr lang="en-US" sz="2000" dirty="0"/>
              <a:t>The number of queries </a:t>
            </a:r>
          </a:p>
          <a:p>
            <a:r>
              <a:rPr lang="en-US" sz="2000" dirty="0"/>
              <a:t>The response size distribution </a:t>
            </a:r>
          </a:p>
          <a:p>
            <a:r>
              <a:rPr lang="en-US" sz="2000" dirty="0"/>
              <a:t>The number of sources seen</a:t>
            </a:r>
            <a:r>
              <a:rPr lang="en-US" dirty="0"/>
              <a:t>”</a:t>
            </a:r>
          </a:p>
          <a:p>
            <a:pPr marL="0" indent="0">
              <a:buNone/>
            </a:pPr>
            <a:endParaRPr lang="en-US" dirty="0"/>
          </a:p>
          <a:p>
            <a:pPr marL="0" indent="0">
              <a:buNone/>
            </a:pPr>
            <a:r>
              <a:rPr lang="en-US" dirty="0"/>
              <a:t>http://</a:t>
            </a:r>
            <a:r>
              <a:rPr lang="en-US" dirty="0" err="1"/>
              <a:t>www.icann.org</a:t>
            </a:r>
            <a:r>
              <a:rPr lang="en-US" dirty="0"/>
              <a:t>/en/groups/</a:t>
            </a:r>
            <a:r>
              <a:rPr lang="en-US" dirty="0" err="1"/>
              <a:t>rssac</a:t>
            </a:r>
            <a:r>
              <a:rPr lang="en-US" dirty="0"/>
              <a:t>/root-scaling-measurements-07dec12-en.pdf</a:t>
            </a:r>
          </a:p>
          <a:p>
            <a:endParaRPr lang="en-US" dirty="0"/>
          </a:p>
        </p:txBody>
      </p:sp>
      <p:sp>
        <p:nvSpPr>
          <p:cNvPr id="7" name="Title 6"/>
          <p:cNvSpPr>
            <a:spLocks noGrp="1"/>
          </p:cNvSpPr>
          <p:nvPr>
            <p:ph type="title"/>
          </p:nvPr>
        </p:nvSpPr>
        <p:spPr/>
        <p:txBody>
          <a:bodyPr/>
          <a:lstStyle/>
          <a:p>
            <a:r>
              <a:rPr lang="en-US" dirty="0" smtClean="0"/>
              <a:t>Root Zone Scaling Measurements</a:t>
            </a:r>
            <a:endParaRPr lang="en-US" dirty="0"/>
          </a:p>
        </p:txBody>
      </p:sp>
    </p:spTree>
    <p:extLst>
      <p:ext uri="{BB962C8B-B14F-4D97-AF65-F5344CB8AC3E}">
        <p14:creationId xmlns:p14="http://schemas.microsoft.com/office/powerpoint/2010/main" val="3646777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a:t>Counts # of </a:t>
            </a:r>
            <a:r>
              <a:rPr lang="en-US" dirty="0" err="1"/>
              <a:t>udp</a:t>
            </a:r>
            <a:r>
              <a:rPr lang="en-US" dirty="0"/>
              <a:t>/</a:t>
            </a:r>
            <a:r>
              <a:rPr lang="en-US" dirty="0" err="1"/>
              <a:t>tcp</a:t>
            </a:r>
            <a:r>
              <a:rPr lang="en-US" dirty="0"/>
              <a:t> ipv4/ipv6 queries/responses</a:t>
            </a:r>
          </a:p>
          <a:p>
            <a:r>
              <a:rPr lang="en-US" dirty="0"/>
              <a:t>query/response size distribution in 8-byte buckets</a:t>
            </a:r>
          </a:p>
          <a:p>
            <a:r>
              <a:rPr lang="en-US" dirty="0"/>
              <a:t>Full list of all source IP addresses</a:t>
            </a:r>
          </a:p>
          <a:p>
            <a:endParaRPr lang="en-US" dirty="0"/>
          </a:p>
        </p:txBody>
      </p:sp>
      <p:sp>
        <p:nvSpPr>
          <p:cNvPr id="7" name="Title 6"/>
          <p:cNvSpPr>
            <a:spLocks noGrp="1"/>
          </p:cNvSpPr>
          <p:nvPr>
            <p:ph type="title"/>
          </p:nvPr>
        </p:nvSpPr>
        <p:spPr/>
        <p:txBody>
          <a:bodyPr/>
          <a:lstStyle/>
          <a:p>
            <a:r>
              <a:rPr lang="en-US" dirty="0" err="1" smtClean="0"/>
              <a:t>rssm</a:t>
            </a:r>
            <a:r>
              <a:rPr lang="en-US" dirty="0" smtClean="0"/>
              <a:t> plugin</a:t>
            </a:r>
            <a:endParaRPr lang="en-US" dirty="0"/>
          </a:p>
        </p:txBody>
      </p:sp>
    </p:spTree>
    <p:extLst>
      <p:ext uri="{BB962C8B-B14F-4D97-AF65-F5344CB8AC3E}">
        <p14:creationId xmlns:p14="http://schemas.microsoft.com/office/powerpoint/2010/main" val="42221411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990600" y="4572000"/>
            <a:ext cx="7953375" cy="1600200"/>
          </a:xfrm>
        </p:spPr>
        <p:txBody>
          <a:bodyPr/>
          <a:lstStyle/>
          <a:p>
            <a:pPr marL="0" indent="0">
              <a:buNone/>
            </a:pPr>
            <a:r>
              <a:rPr lang="en-US" sz="1800" dirty="0"/>
              <a:t>-P </a:t>
            </a:r>
            <a:r>
              <a:rPr lang="en-US" sz="1800" dirty="0" err="1"/>
              <a:t>rssm.so</a:t>
            </a:r>
            <a:r>
              <a:rPr lang="en-US" sz="1800" dirty="0"/>
              <a:t>	load ‘</a:t>
            </a:r>
            <a:r>
              <a:rPr lang="en-US" sz="1800" dirty="0" err="1"/>
              <a:t>rssm</a:t>
            </a:r>
            <a:r>
              <a:rPr lang="en-US" sz="1800" dirty="0"/>
              <a:t>’ plugin</a:t>
            </a:r>
          </a:p>
          <a:p>
            <a:pPr marL="0" indent="0">
              <a:buNone/>
            </a:pPr>
            <a:r>
              <a:rPr lang="en-US" sz="1800" dirty="0"/>
              <a:t>-w …		write counters to files prefixed with /data/</a:t>
            </a:r>
            <a:r>
              <a:rPr lang="en-US" sz="1800" dirty="0" err="1"/>
              <a:t>dnscap</a:t>
            </a:r>
            <a:r>
              <a:rPr lang="en-US" sz="1800" dirty="0"/>
              <a:t>/</a:t>
            </a:r>
            <a:r>
              <a:rPr lang="en-US" sz="1800" dirty="0" err="1"/>
              <a:t>rssm</a:t>
            </a:r>
            <a:endParaRPr lang="en-US" sz="1800" dirty="0"/>
          </a:p>
          <a:p>
            <a:pPr marL="0" indent="0">
              <a:buNone/>
            </a:pPr>
            <a:r>
              <a:rPr lang="en-US" sz="1800" dirty="0"/>
              <a:t>-s …		write sources to files prefixed with /data/</a:t>
            </a:r>
            <a:r>
              <a:rPr lang="en-US" sz="1800" dirty="0" err="1"/>
              <a:t>dnscap</a:t>
            </a:r>
            <a:r>
              <a:rPr lang="en-US" sz="1800" dirty="0"/>
              <a:t>/sources</a:t>
            </a:r>
          </a:p>
          <a:p>
            <a:pPr marL="0" indent="0">
              <a:buNone/>
            </a:pPr>
            <a:endParaRPr lang="en-US" sz="1800" dirty="0"/>
          </a:p>
          <a:p>
            <a:pPr marL="0" indent="0">
              <a:buNone/>
            </a:pPr>
            <a:r>
              <a:rPr lang="en-US" sz="1800" dirty="0"/>
              <a:t>output files are suffixed with timestamp of first packet</a:t>
            </a:r>
          </a:p>
          <a:p>
            <a:pPr marL="0" indent="0">
              <a:buNone/>
            </a:pPr>
            <a:endParaRPr lang="en-US" sz="1800" dirty="0"/>
          </a:p>
        </p:txBody>
      </p:sp>
      <p:sp>
        <p:nvSpPr>
          <p:cNvPr id="7" name="Title 6"/>
          <p:cNvSpPr>
            <a:spLocks noGrp="1"/>
          </p:cNvSpPr>
          <p:nvPr>
            <p:ph type="title"/>
          </p:nvPr>
        </p:nvSpPr>
        <p:spPr/>
        <p:txBody>
          <a:bodyPr/>
          <a:lstStyle/>
          <a:p>
            <a:r>
              <a:rPr lang="en-US" dirty="0" smtClean="0"/>
              <a:t>Example Usage</a:t>
            </a:r>
            <a:endParaRPr lang="en-US" dirty="0"/>
          </a:p>
        </p:txBody>
      </p:sp>
      <p:sp>
        <p:nvSpPr>
          <p:cNvPr id="9" name="TextBox 8"/>
          <p:cNvSpPr txBox="1"/>
          <p:nvPr/>
        </p:nvSpPr>
        <p:spPr>
          <a:xfrm>
            <a:off x="1614259" y="1446464"/>
            <a:ext cx="5910167" cy="2308324"/>
          </a:xfrm>
          <a:prstGeom prst="rect">
            <a:avLst/>
          </a:prstGeom>
          <a:noFill/>
        </p:spPr>
        <p:txBody>
          <a:bodyPr wrap="none" rtlCol="0">
            <a:spAutoFit/>
          </a:bodyPr>
          <a:lstStyle/>
          <a:p>
            <a:r>
              <a:rPr lang="en-US" b="1" dirty="0" smtClean="0">
                <a:latin typeface="Courier"/>
                <a:cs typeface="Courier"/>
              </a:rPr>
              <a:t>$ </a:t>
            </a:r>
            <a:r>
              <a:rPr lang="en-US" b="1" dirty="0" err="1" smtClean="0">
                <a:latin typeface="Courier"/>
                <a:cs typeface="Courier"/>
              </a:rPr>
              <a:t>dnscap</a:t>
            </a:r>
            <a:r>
              <a:rPr lang="en-US" b="1" dirty="0" smtClean="0">
                <a:latin typeface="Courier"/>
                <a:cs typeface="Courier"/>
              </a:rPr>
              <a:t> \</a:t>
            </a:r>
          </a:p>
          <a:p>
            <a:r>
              <a:rPr lang="en-US" b="1" dirty="0">
                <a:latin typeface="Courier"/>
                <a:cs typeface="Courier"/>
              </a:rPr>
              <a:t>	</a:t>
            </a:r>
            <a:r>
              <a:rPr lang="en-US" b="1" dirty="0" smtClean="0">
                <a:latin typeface="Courier"/>
                <a:cs typeface="Courier"/>
              </a:rPr>
              <a:t>-6fT \</a:t>
            </a:r>
          </a:p>
          <a:p>
            <a:r>
              <a:rPr lang="en-US" b="1" dirty="0">
                <a:latin typeface="Courier"/>
                <a:cs typeface="Courier"/>
              </a:rPr>
              <a:t>	</a:t>
            </a:r>
            <a:r>
              <a:rPr lang="en-US" b="1" dirty="0" smtClean="0">
                <a:latin typeface="Courier"/>
                <a:cs typeface="Courier"/>
              </a:rPr>
              <a:t>-t 600 \</a:t>
            </a:r>
          </a:p>
          <a:p>
            <a:r>
              <a:rPr lang="en-US" b="1" dirty="0">
                <a:latin typeface="Courier"/>
                <a:cs typeface="Courier"/>
              </a:rPr>
              <a:t>	</a:t>
            </a:r>
            <a:r>
              <a:rPr lang="en-US" b="1" dirty="0" smtClean="0">
                <a:latin typeface="Courier"/>
                <a:cs typeface="Courier"/>
              </a:rPr>
              <a:t>-</a:t>
            </a:r>
            <a:r>
              <a:rPr lang="en-US" b="1" dirty="0" err="1" smtClean="0">
                <a:latin typeface="Courier"/>
                <a:cs typeface="Courier"/>
              </a:rPr>
              <a:t>i</a:t>
            </a:r>
            <a:r>
              <a:rPr lang="en-US" b="1" dirty="0" smtClean="0">
                <a:latin typeface="Courier"/>
                <a:cs typeface="Courier"/>
              </a:rPr>
              <a:t> eth0 \</a:t>
            </a:r>
          </a:p>
          <a:p>
            <a:r>
              <a:rPr lang="en-US" b="1" dirty="0" smtClean="0">
                <a:latin typeface="Courier"/>
                <a:cs typeface="Courier"/>
              </a:rPr>
              <a:t>	-z 198.41.0.4 –z 2001:503:ba3e::2:30 \</a:t>
            </a:r>
          </a:p>
          <a:p>
            <a:r>
              <a:rPr lang="en-US" b="1" dirty="0">
                <a:latin typeface="Courier"/>
                <a:cs typeface="Courier"/>
              </a:rPr>
              <a:t>	</a:t>
            </a:r>
            <a:r>
              <a:rPr lang="en-US" b="1" dirty="0" smtClean="0">
                <a:latin typeface="Courier"/>
                <a:cs typeface="Courier"/>
              </a:rPr>
              <a:t>-P plugins/</a:t>
            </a:r>
            <a:r>
              <a:rPr lang="en-US" b="1" dirty="0" err="1" smtClean="0">
                <a:latin typeface="Courier"/>
                <a:cs typeface="Courier"/>
              </a:rPr>
              <a:t>rssm.so</a:t>
            </a:r>
            <a:r>
              <a:rPr lang="en-US" b="1" dirty="0" smtClean="0">
                <a:latin typeface="Courier"/>
                <a:cs typeface="Courier"/>
              </a:rPr>
              <a:t> \</a:t>
            </a:r>
          </a:p>
          <a:p>
            <a:r>
              <a:rPr lang="en-US" b="1" dirty="0">
                <a:latin typeface="Courier"/>
                <a:cs typeface="Courier"/>
              </a:rPr>
              <a:t>	</a:t>
            </a:r>
            <a:r>
              <a:rPr lang="en-US" b="1" dirty="0" smtClean="0">
                <a:latin typeface="Courier"/>
                <a:cs typeface="Courier"/>
              </a:rPr>
              <a:t>	-w /data/</a:t>
            </a:r>
            <a:r>
              <a:rPr lang="en-US" b="1" dirty="0" err="1" smtClean="0">
                <a:latin typeface="Courier"/>
                <a:cs typeface="Courier"/>
              </a:rPr>
              <a:t>dnscap</a:t>
            </a:r>
            <a:r>
              <a:rPr lang="en-US" b="1" dirty="0" smtClean="0">
                <a:latin typeface="Courier"/>
                <a:cs typeface="Courier"/>
              </a:rPr>
              <a:t>/</a:t>
            </a:r>
            <a:r>
              <a:rPr lang="en-US" b="1" dirty="0" err="1" smtClean="0">
                <a:latin typeface="Courier"/>
                <a:cs typeface="Courier"/>
              </a:rPr>
              <a:t>rssm</a:t>
            </a:r>
            <a:r>
              <a:rPr lang="en-US" b="1" dirty="0" smtClean="0">
                <a:latin typeface="Courier"/>
                <a:cs typeface="Courier"/>
              </a:rPr>
              <a:t> \</a:t>
            </a:r>
          </a:p>
          <a:p>
            <a:r>
              <a:rPr lang="en-US" b="1" dirty="0">
                <a:latin typeface="Courier"/>
                <a:cs typeface="Courier"/>
              </a:rPr>
              <a:t>	</a:t>
            </a:r>
            <a:r>
              <a:rPr lang="en-US" b="1" dirty="0" smtClean="0">
                <a:latin typeface="Courier"/>
                <a:cs typeface="Courier"/>
              </a:rPr>
              <a:t>	-s /data/</a:t>
            </a:r>
            <a:r>
              <a:rPr lang="en-US" b="1" dirty="0" err="1" smtClean="0">
                <a:latin typeface="Courier"/>
                <a:cs typeface="Courier"/>
              </a:rPr>
              <a:t>dnscap</a:t>
            </a:r>
            <a:r>
              <a:rPr lang="en-US" b="1" dirty="0" smtClean="0">
                <a:latin typeface="Courier"/>
                <a:cs typeface="Courier"/>
              </a:rPr>
              <a:t>/sources</a:t>
            </a:r>
            <a:endParaRPr lang="en-US" b="1" dirty="0">
              <a:latin typeface="Courier"/>
              <a:cs typeface="Courier"/>
            </a:endParaRPr>
          </a:p>
        </p:txBody>
      </p:sp>
    </p:spTree>
    <p:extLst>
      <p:ext uri="{BB962C8B-B14F-4D97-AF65-F5344CB8AC3E}">
        <p14:creationId xmlns:p14="http://schemas.microsoft.com/office/powerpoint/2010/main" val="29637847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A-root stats via </a:t>
            </a:r>
            <a:r>
              <a:rPr lang="en-US" dirty="0" err="1"/>
              <a:t>dnscap</a:t>
            </a:r>
            <a:r>
              <a:rPr lang="en-US" dirty="0"/>
              <a:t>/</a:t>
            </a:r>
            <a:r>
              <a:rPr lang="en-US" dirty="0" err="1"/>
              <a:t>rssm</a:t>
            </a:r>
            <a:endParaRPr lang="en-US" dirty="0"/>
          </a:p>
        </p:txBody>
      </p:sp>
      <p:pic>
        <p:nvPicPr>
          <p:cNvPr id="9" name="Picture 8" descr="aroo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100" y="1295400"/>
            <a:ext cx="8229600" cy="4943047"/>
          </a:xfrm>
          <a:prstGeom prst="rect">
            <a:avLst/>
          </a:prstGeom>
        </p:spPr>
      </p:pic>
      <p:sp>
        <p:nvSpPr>
          <p:cNvPr id="12" name="TextBox 11"/>
          <p:cNvSpPr txBox="1"/>
          <p:nvPr/>
        </p:nvSpPr>
        <p:spPr>
          <a:xfrm>
            <a:off x="1524000" y="2971800"/>
            <a:ext cx="6083141" cy="2215991"/>
          </a:xfrm>
          <a:prstGeom prst="rect">
            <a:avLst/>
          </a:prstGeom>
          <a:noFill/>
          <a:scene3d>
            <a:camera prst="orthographicFront">
              <a:rot lat="0" lon="0" rev="900000"/>
            </a:camera>
            <a:lightRig rig="threePt" dir="t"/>
          </a:scene3d>
        </p:spPr>
        <p:txBody>
          <a:bodyPr wrap="none" rtlCol="0">
            <a:spAutoFit/>
          </a:bodyPr>
          <a:lstStyle/>
          <a:p>
            <a:r>
              <a:rPr lang="en-US" sz="13800" dirty="0" smtClean="0">
                <a:solidFill>
                  <a:schemeClr val="bg1">
                    <a:alpha val="32000"/>
                  </a:schemeClr>
                </a:solidFill>
                <a:effectLst>
                  <a:outerShdw blurRad="50800" dist="38100" dir="2700000" algn="tl" rotWithShape="0">
                    <a:prstClr val="black">
                      <a:alpha val="40000"/>
                    </a:prstClr>
                  </a:outerShdw>
                </a:effectLst>
              </a:rPr>
              <a:t>DRAFT</a:t>
            </a:r>
            <a:endParaRPr lang="en-US" sz="13800" dirty="0">
              <a:solidFill>
                <a:schemeClr val="bg1">
                  <a:alpha val="32000"/>
                </a:schemeClr>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53540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038225" y="1219200"/>
            <a:ext cx="7953375" cy="1295400"/>
          </a:xfrm>
        </p:spPr>
        <p:txBody>
          <a:bodyPr/>
          <a:lstStyle/>
          <a:p>
            <a:r>
              <a:rPr lang="en-US" dirty="0"/>
              <a:t>Current </a:t>
            </a:r>
            <a:r>
              <a:rPr lang="en-US" dirty="0" err="1"/>
              <a:t>dnscap</a:t>
            </a:r>
            <a:r>
              <a:rPr lang="en-US" dirty="0"/>
              <a:t> code lives at </a:t>
            </a:r>
            <a:r>
              <a:rPr lang="en-US" dirty="0" err="1"/>
              <a:t>github</a:t>
            </a:r>
            <a:r>
              <a:rPr lang="en-US" dirty="0"/>
              <a:t>:</a:t>
            </a:r>
          </a:p>
          <a:p>
            <a:r>
              <a:rPr lang="en-US" dirty="0">
                <a:hlinkClick r:id="rId2"/>
              </a:rPr>
              <a:t>https://github.com/verisign/dnscap/</a:t>
            </a:r>
            <a:endParaRPr lang="en-US" dirty="0"/>
          </a:p>
          <a:p>
            <a:pPr marL="0" indent="0">
              <a:buNone/>
            </a:pPr>
            <a:endParaRPr lang="en-US" dirty="0"/>
          </a:p>
        </p:txBody>
      </p:sp>
      <p:sp>
        <p:nvSpPr>
          <p:cNvPr id="7" name="Title 6"/>
          <p:cNvSpPr>
            <a:spLocks noGrp="1"/>
          </p:cNvSpPr>
          <p:nvPr>
            <p:ph type="title"/>
          </p:nvPr>
        </p:nvSpPr>
        <p:spPr/>
        <p:txBody>
          <a:bodyPr/>
          <a:lstStyle/>
          <a:p>
            <a:r>
              <a:rPr lang="en-US" dirty="0" smtClean="0"/>
              <a:t>Code</a:t>
            </a:r>
            <a:endParaRPr lang="en-US" dirty="0"/>
          </a:p>
        </p:txBody>
      </p:sp>
      <p:sp>
        <p:nvSpPr>
          <p:cNvPr id="9" name="Content Placeholder 7"/>
          <p:cNvSpPr txBox="1">
            <a:spLocks/>
          </p:cNvSpPr>
          <p:nvPr/>
        </p:nvSpPr>
        <p:spPr bwMode="auto">
          <a:xfrm>
            <a:off x="1190625" y="4343400"/>
            <a:ext cx="79533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b="0" i="0">
                <a:solidFill>
                  <a:srgbClr val="2467A4"/>
                </a:solidFill>
                <a:latin typeface="+mn-lt"/>
                <a:ea typeface="ＭＳ Ｐゴシック" charset="0"/>
                <a:cs typeface="Helvetica"/>
              </a:defRPr>
            </a:lvl1pPr>
            <a:lvl2pPr marL="742950" indent="-285750" algn="l" rtl="0" eaLnBrk="0" fontAlgn="base" hangingPunct="0">
              <a:spcBef>
                <a:spcPct val="20000"/>
              </a:spcBef>
              <a:spcAft>
                <a:spcPct val="0"/>
              </a:spcAft>
              <a:buChar char="•"/>
              <a:defRPr sz="2000" b="0" i="0">
                <a:solidFill>
                  <a:schemeClr val="bg2"/>
                </a:solidFill>
                <a:latin typeface="+mn-lt"/>
                <a:ea typeface="ＭＳ Ｐゴシック" charset="0"/>
                <a:cs typeface="Helvetica"/>
              </a:defRPr>
            </a:lvl2pPr>
            <a:lvl3pPr marL="1143000" indent="-228600" algn="l" rtl="0" eaLnBrk="0" fontAlgn="base" hangingPunct="0">
              <a:spcBef>
                <a:spcPct val="20000"/>
              </a:spcBef>
              <a:spcAft>
                <a:spcPct val="0"/>
              </a:spcAft>
              <a:buChar char="•"/>
              <a:defRPr b="0" i="0">
                <a:solidFill>
                  <a:srgbClr val="2467A4"/>
                </a:solidFill>
                <a:latin typeface="+mn-lt"/>
                <a:ea typeface="ＭＳ Ｐゴシック" charset="0"/>
                <a:cs typeface="Helvetica"/>
              </a:defRPr>
            </a:lvl3pPr>
            <a:lvl4pPr marL="1600200" indent="-228600" algn="l" rtl="0" eaLnBrk="0" fontAlgn="base" hangingPunct="0">
              <a:spcBef>
                <a:spcPct val="20000"/>
              </a:spcBef>
              <a:spcAft>
                <a:spcPct val="0"/>
              </a:spcAft>
              <a:buChar char="•"/>
              <a:defRPr sz="1600" b="0" i="0">
                <a:solidFill>
                  <a:schemeClr val="bg2"/>
                </a:solidFill>
                <a:latin typeface="+mn-lt"/>
                <a:ea typeface="ＭＳ Ｐゴシック" charset="0"/>
                <a:cs typeface="Helvetica"/>
              </a:defRPr>
            </a:lvl4pPr>
            <a:lvl5pPr marL="2057400" indent="-228600" algn="l" rtl="0" eaLnBrk="0" fontAlgn="base" hangingPunct="0">
              <a:spcBef>
                <a:spcPct val="20000"/>
              </a:spcBef>
              <a:spcAft>
                <a:spcPct val="0"/>
              </a:spcAft>
              <a:buChar char="•"/>
              <a:defRPr sz="1600" b="0" i="0">
                <a:solidFill>
                  <a:srgbClr val="2467A4"/>
                </a:solidFill>
                <a:latin typeface="+mn-lt"/>
                <a:ea typeface="ＭＳ Ｐゴシック" charset="0"/>
                <a:cs typeface="Helvetica"/>
              </a:defRPr>
            </a:lvl5pPr>
            <a:lvl6pPr marL="2514600" indent="-228600" algn="l" rtl="0" eaLnBrk="1" fontAlgn="base" hangingPunct="1">
              <a:spcBef>
                <a:spcPct val="20000"/>
              </a:spcBef>
              <a:spcAft>
                <a:spcPct val="0"/>
              </a:spcAft>
              <a:buChar char="•"/>
              <a:defRPr>
                <a:solidFill>
                  <a:srgbClr val="2467A4"/>
                </a:solidFill>
                <a:latin typeface="+mn-lt"/>
              </a:defRPr>
            </a:lvl6pPr>
            <a:lvl7pPr marL="2971800" indent="-228600" algn="l" rtl="0" eaLnBrk="1" fontAlgn="base" hangingPunct="1">
              <a:spcBef>
                <a:spcPct val="20000"/>
              </a:spcBef>
              <a:spcAft>
                <a:spcPct val="0"/>
              </a:spcAft>
              <a:buChar char="•"/>
              <a:defRPr>
                <a:solidFill>
                  <a:srgbClr val="2467A4"/>
                </a:solidFill>
                <a:latin typeface="+mn-lt"/>
              </a:defRPr>
            </a:lvl7pPr>
            <a:lvl8pPr marL="3429000" indent="-228600" algn="l" rtl="0" eaLnBrk="1" fontAlgn="base" hangingPunct="1">
              <a:spcBef>
                <a:spcPct val="20000"/>
              </a:spcBef>
              <a:spcAft>
                <a:spcPct val="0"/>
              </a:spcAft>
              <a:buChar char="•"/>
              <a:defRPr>
                <a:solidFill>
                  <a:srgbClr val="2467A4"/>
                </a:solidFill>
                <a:latin typeface="+mn-lt"/>
              </a:defRPr>
            </a:lvl8pPr>
            <a:lvl9pPr marL="3886200" indent="-228600" algn="l" rtl="0" eaLnBrk="1" fontAlgn="base" hangingPunct="1">
              <a:spcBef>
                <a:spcPct val="20000"/>
              </a:spcBef>
              <a:spcAft>
                <a:spcPct val="0"/>
              </a:spcAft>
              <a:buChar char="•"/>
              <a:defRPr>
                <a:solidFill>
                  <a:srgbClr val="2467A4"/>
                </a:solidFill>
                <a:latin typeface="+mn-lt"/>
              </a:defRPr>
            </a:lvl9pPr>
          </a:lstStyle>
          <a:p>
            <a:r>
              <a:rPr lang="en-US" dirty="0"/>
              <a:t>Mailing List:</a:t>
            </a:r>
          </a:p>
          <a:p>
            <a:r>
              <a:rPr lang="en-US" dirty="0"/>
              <a:t>https://</a:t>
            </a:r>
            <a:r>
              <a:rPr lang="en-US" dirty="0" err="1"/>
              <a:t>lists.dns-oarc.net</a:t>
            </a:r>
            <a:r>
              <a:rPr lang="en-US" dirty="0"/>
              <a:t>/mailman/</a:t>
            </a:r>
            <a:r>
              <a:rPr lang="en-US" dirty="0" err="1"/>
              <a:t>listinfo</a:t>
            </a:r>
            <a:r>
              <a:rPr lang="en-US" dirty="0"/>
              <a:t>/</a:t>
            </a:r>
            <a:r>
              <a:rPr lang="en-US" dirty="0" err="1"/>
              <a:t>dnscap</a:t>
            </a:r>
            <a:r>
              <a:rPr lang="en-US" dirty="0"/>
              <a:t>-users</a:t>
            </a:r>
          </a:p>
        </p:txBody>
      </p:sp>
      <p:sp>
        <p:nvSpPr>
          <p:cNvPr id="10" name="Rectangle 9"/>
          <p:cNvSpPr/>
          <p:nvPr/>
        </p:nvSpPr>
        <p:spPr>
          <a:xfrm>
            <a:off x="1295400" y="2667000"/>
            <a:ext cx="6806071" cy="1169551"/>
          </a:xfrm>
          <a:prstGeom prst="rect">
            <a:avLst/>
          </a:prstGeom>
        </p:spPr>
        <p:txBody>
          <a:bodyPr wrap="square">
            <a:spAutoFit/>
          </a:bodyPr>
          <a:lstStyle/>
          <a:p>
            <a:r>
              <a:rPr lang="en-US" sz="1400" dirty="0" smtClean="0">
                <a:latin typeface="Courier"/>
                <a:cs typeface="Courier"/>
              </a:rPr>
              <a:t>$ </a:t>
            </a:r>
            <a:r>
              <a:rPr lang="en-US" sz="1400" dirty="0" err="1" smtClean="0">
                <a:latin typeface="Courier"/>
                <a:cs typeface="Courier"/>
              </a:rPr>
              <a:t>git</a:t>
            </a:r>
            <a:r>
              <a:rPr lang="en-US" sz="1400" dirty="0" smtClean="0">
                <a:latin typeface="Courier"/>
                <a:cs typeface="Courier"/>
              </a:rPr>
              <a:t> clone https://</a:t>
            </a:r>
            <a:r>
              <a:rPr lang="en-US" sz="1400" dirty="0" err="1" smtClean="0">
                <a:latin typeface="Courier"/>
                <a:cs typeface="Courier"/>
              </a:rPr>
              <a:t>github.com</a:t>
            </a:r>
            <a:r>
              <a:rPr lang="en-US" sz="1400" dirty="0" smtClean="0">
                <a:latin typeface="Courier"/>
                <a:cs typeface="Courier"/>
              </a:rPr>
              <a:t>/</a:t>
            </a:r>
            <a:r>
              <a:rPr lang="en-US" sz="1400" dirty="0" err="1" smtClean="0">
                <a:latin typeface="Courier"/>
                <a:cs typeface="Courier"/>
              </a:rPr>
              <a:t>verisign</a:t>
            </a:r>
            <a:r>
              <a:rPr lang="en-US" sz="1400" dirty="0" smtClean="0">
                <a:latin typeface="Courier"/>
                <a:cs typeface="Courier"/>
              </a:rPr>
              <a:t>/</a:t>
            </a:r>
            <a:r>
              <a:rPr lang="en-US" sz="1400" dirty="0" err="1" smtClean="0">
                <a:latin typeface="Courier"/>
                <a:cs typeface="Courier"/>
              </a:rPr>
              <a:t>dnscap.git</a:t>
            </a:r>
            <a:endParaRPr lang="en-US" sz="1400" dirty="0" smtClean="0">
              <a:latin typeface="Courier"/>
              <a:cs typeface="Courier"/>
            </a:endParaRPr>
          </a:p>
          <a:p>
            <a:r>
              <a:rPr lang="en-US" sz="1400" dirty="0" smtClean="0">
                <a:latin typeface="Courier"/>
                <a:cs typeface="Courier"/>
              </a:rPr>
              <a:t>$ cd </a:t>
            </a:r>
            <a:r>
              <a:rPr lang="en-US" sz="1400" dirty="0" err="1" smtClean="0">
                <a:latin typeface="Courier"/>
                <a:cs typeface="Courier"/>
              </a:rPr>
              <a:t>dnscap</a:t>
            </a:r>
            <a:endParaRPr lang="en-US" sz="1400" dirty="0" smtClean="0">
              <a:latin typeface="Courier"/>
              <a:cs typeface="Courier"/>
            </a:endParaRPr>
          </a:p>
          <a:p>
            <a:r>
              <a:rPr lang="en-US" sz="1400" dirty="0" smtClean="0">
                <a:latin typeface="Courier"/>
                <a:cs typeface="Courier"/>
              </a:rPr>
              <a:t>$ ./configure &amp;&amp; make</a:t>
            </a:r>
          </a:p>
          <a:p>
            <a:r>
              <a:rPr lang="en-US" sz="1400" dirty="0" smtClean="0">
                <a:latin typeface="Courier"/>
                <a:cs typeface="Courier"/>
              </a:rPr>
              <a:t>$ cd plugins/</a:t>
            </a:r>
            <a:r>
              <a:rPr lang="en-US" sz="1400" dirty="0" err="1" smtClean="0">
                <a:latin typeface="Courier"/>
                <a:cs typeface="Courier"/>
              </a:rPr>
              <a:t>rssm</a:t>
            </a:r>
            <a:endParaRPr lang="en-US" sz="1400" dirty="0" smtClean="0">
              <a:latin typeface="Courier"/>
              <a:cs typeface="Courier"/>
            </a:endParaRPr>
          </a:p>
          <a:p>
            <a:r>
              <a:rPr lang="en-US" sz="1400" dirty="0" smtClean="0">
                <a:latin typeface="Courier"/>
                <a:cs typeface="Courier"/>
              </a:rPr>
              <a:t>$ make</a:t>
            </a:r>
            <a:endParaRPr lang="en-US" sz="1400" dirty="0">
              <a:latin typeface="Courier"/>
              <a:cs typeface="Courier"/>
            </a:endParaRPr>
          </a:p>
        </p:txBody>
      </p:sp>
    </p:spTree>
    <p:extLst>
      <p:ext uri="{BB962C8B-B14F-4D97-AF65-F5344CB8AC3E}">
        <p14:creationId xmlns:p14="http://schemas.microsoft.com/office/powerpoint/2010/main" val="1368862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5598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DNS-specific </a:t>
            </a:r>
            <a:r>
              <a:rPr lang="en-US" dirty="0" err="1"/>
              <a:t>tcpdump</a:t>
            </a:r>
            <a:endParaRPr lang="en-US" dirty="0"/>
          </a:p>
          <a:p>
            <a:r>
              <a:rPr lang="en-US" dirty="0"/>
              <a:t>Splits output files by time/count</a:t>
            </a:r>
          </a:p>
          <a:p>
            <a:r>
              <a:rPr lang="en-US" dirty="0"/>
              <a:t>Start/Stop at specific times</a:t>
            </a:r>
          </a:p>
          <a:p>
            <a:r>
              <a:rPr lang="en-US" dirty="0"/>
              <a:t>Select/exclude by direction, address, query name, etc.</a:t>
            </a:r>
          </a:p>
          <a:p>
            <a:r>
              <a:rPr lang="en-US" dirty="0"/>
              <a:t>Supports IPv6, TCP, fragments, VLANs</a:t>
            </a:r>
          </a:p>
          <a:p>
            <a:r>
              <a:rPr lang="en-US" dirty="0"/>
              <a:t>Reads from multiple interfaces</a:t>
            </a:r>
          </a:p>
          <a:p>
            <a:pPr marL="0" indent="0">
              <a:buNone/>
            </a:pPr>
            <a:endParaRPr lang="en-US" dirty="0"/>
          </a:p>
        </p:txBody>
      </p:sp>
      <p:sp>
        <p:nvSpPr>
          <p:cNvPr id="5" name="Title 4"/>
          <p:cNvSpPr>
            <a:spLocks noGrp="1"/>
          </p:cNvSpPr>
          <p:nvPr>
            <p:ph type="title"/>
          </p:nvPr>
        </p:nvSpPr>
        <p:spPr/>
        <p:txBody>
          <a:bodyPr/>
          <a:lstStyle/>
          <a:p>
            <a:r>
              <a:rPr lang="en-US" dirty="0" smtClean="0"/>
              <a:t>What is </a:t>
            </a:r>
            <a:r>
              <a:rPr lang="en-US" dirty="0" err="1" smtClean="0"/>
              <a:t>dnscap</a:t>
            </a:r>
            <a:r>
              <a:rPr lang="en-US" dirty="0" smtClean="0"/>
              <a:t>?</a:t>
            </a:r>
            <a:endParaRPr lang="en-US" dirty="0"/>
          </a:p>
        </p:txBody>
      </p:sp>
    </p:spTree>
    <p:extLst>
      <p:ext uri="{BB962C8B-B14F-4D97-AF65-F5344CB8AC3E}">
        <p14:creationId xmlns:p14="http://schemas.microsoft.com/office/powerpoint/2010/main" val="203295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Traditional Design</a:t>
            </a:r>
            <a:endParaRPr lang="en-US" dirty="0"/>
          </a:p>
        </p:txBody>
      </p:sp>
      <p:sp>
        <p:nvSpPr>
          <p:cNvPr id="6" name="Rectangle 5"/>
          <p:cNvSpPr/>
          <p:nvPr/>
        </p:nvSpPr>
        <p:spPr>
          <a:xfrm>
            <a:off x="4267200" y="3352800"/>
            <a:ext cx="12954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Cloud 6"/>
          <p:cNvSpPr/>
          <p:nvPr/>
        </p:nvSpPr>
        <p:spPr>
          <a:xfrm>
            <a:off x="1371600" y="3048000"/>
            <a:ext cx="685800" cy="3810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Cloud 7"/>
          <p:cNvSpPr/>
          <p:nvPr/>
        </p:nvSpPr>
        <p:spPr>
          <a:xfrm>
            <a:off x="1371600" y="3581400"/>
            <a:ext cx="685800" cy="3810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loud 8"/>
          <p:cNvSpPr/>
          <p:nvPr/>
        </p:nvSpPr>
        <p:spPr>
          <a:xfrm>
            <a:off x="1371600" y="4114800"/>
            <a:ext cx="685800" cy="3810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a:stCxn id="7" idx="0"/>
            <a:endCxn id="6" idx="1"/>
          </p:cNvCxnSpPr>
          <p:nvPr/>
        </p:nvCxnSpPr>
        <p:spPr>
          <a:xfrm>
            <a:off x="2056829" y="3238500"/>
            <a:ext cx="2210371"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8" idx="0"/>
            <a:endCxn id="6" idx="1"/>
          </p:cNvCxnSpPr>
          <p:nvPr/>
        </p:nvCxnSpPr>
        <p:spPr>
          <a:xfrm>
            <a:off x="2056829" y="3771900"/>
            <a:ext cx="2210371"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9" idx="0"/>
            <a:endCxn id="6" idx="1"/>
          </p:cNvCxnSpPr>
          <p:nvPr/>
        </p:nvCxnSpPr>
        <p:spPr>
          <a:xfrm flipV="1">
            <a:off x="2056829" y="3810000"/>
            <a:ext cx="2210371" cy="495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6" idx="3"/>
          </p:cNvCxnSpPr>
          <p:nvPr/>
        </p:nvCxnSpPr>
        <p:spPr>
          <a:xfrm>
            <a:off x="5562600" y="3810000"/>
            <a:ext cx="16764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Magnetic Disk 14"/>
          <p:cNvSpPr/>
          <p:nvPr/>
        </p:nvSpPr>
        <p:spPr>
          <a:xfrm>
            <a:off x="7848600" y="35814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Magnetic Disk 15"/>
          <p:cNvSpPr/>
          <p:nvPr/>
        </p:nvSpPr>
        <p:spPr>
          <a:xfrm>
            <a:off x="7391400" y="35814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Magnetic Disk 16"/>
          <p:cNvSpPr/>
          <p:nvPr/>
        </p:nvSpPr>
        <p:spPr>
          <a:xfrm>
            <a:off x="8305800" y="35814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143000" y="1524000"/>
            <a:ext cx="1737149" cy="369332"/>
          </a:xfrm>
          <a:prstGeom prst="rect">
            <a:avLst/>
          </a:prstGeom>
          <a:noFill/>
        </p:spPr>
        <p:txBody>
          <a:bodyPr wrap="none" rtlCol="0">
            <a:spAutoFit/>
          </a:bodyPr>
          <a:lstStyle/>
          <a:p>
            <a:r>
              <a:rPr lang="en-US" dirty="0" smtClean="0"/>
              <a:t>packet sources</a:t>
            </a:r>
          </a:p>
        </p:txBody>
      </p:sp>
      <p:sp>
        <p:nvSpPr>
          <p:cNvPr id="19" name="TextBox 18"/>
          <p:cNvSpPr txBox="1"/>
          <p:nvPr/>
        </p:nvSpPr>
        <p:spPr>
          <a:xfrm>
            <a:off x="7162800" y="1524000"/>
            <a:ext cx="1159843" cy="646331"/>
          </a:xfrm>
          <a:prstGeom prst="rect">
            <a:avLst/>
          </a:prstGeom>
          <a:noFill/>
        </p:spPr>
        <p:txBody>
          <a:bodyPr wrap="none" rtlCol="0">
            <a:spAutoFit/>
          </a:bodyPr>
          <a:lstStyle/>
          <a:p>
            <a:r>
              <a:rPr lang="en-US" dirty="0" err="1" smtClean="0"/>
              <a:t>pcap</a:t>
            </a:r>
            <a:r>
              <a:rPr lang="en-US" dirty="0" smtClean="0"/>
              <a:t> files</a:t>
            </a:r>
          </a:p>
          <a:p>
            <a:r>
              <a:rPr lang="en-US" dirty="0" smtClean="0"/>
              <a:t>on disk</a:t>
            </a:r>
            <a:endParaRPr lang="en-US" dirty="0"/>
          </a:p>
        </p:txBody>
      </p:sp>
      <p:sp>
        <p:nvSpPr>
          <p:cNvPr id="20" name="TextBox 19"/>
          <p:cNvSpPr txBox="1"/>
          <p:nvPr/>
        </p:nvSpPr>
        <p:spPr>
          <a:xfrm>
            <a:off x="4114800" y="1524000"/>
            <a:ext cx="1801395" cy="369332"/>
          </a:xfrm>
          <a:prstGeom prst="rect">
            <a:avLst/>
          </a:prstGeom>
          <a:noFill/>
        </p:spPr>
        <p:txBody>
          <a:bodyPr wrap="none" rtlCol="0">
            <a:spAutoFit/>
          </a:bodyPr>
          <a:lstStyle/>
          <a:p>
            <a:r>
              <a:rPr lang="en-US" dirty="0" err="1" smtClean="0"/>
              <a:t>dnscap</a:t>
            </a:r>
            <a:r>
              <a:rPr lang="en-US" dirty="0" smtClean="0"/>
              <a:t> process</a:t>
            </a:r>
            <a:endParaRPr lang="en-US" dirty="0"/>
          </a:p>
        </p:txBody>
      </p:sp>
    </p:spTree>
    <p:extLst>
      <p:ext uri="{BB962C8B-B14F-4D97-AF65-F5344CB8AC3E}">
        <p14:creationId xmlns:p14="http://schemas.microsoft.com/office/powerpoint/2010/main" val="2419541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Plugin Design</a:t>
            </a:r>
            <a:endParaRPr lang="en-US" dirty="0"/>
          </a:p>
        </p:txBody>
      </p:sp>
      <p:sp>
        <p:nvSpPr>
          <p:cNvPr id="9" name="Rectangle 8"/>
          <p:cNvSpPr/>
          <p:nvPr/>
        </p:nvSpPr>
        <p:spPr>
          <a:xfrm>
            <a:off x="3810000" y="3505200"/>
            <a:ext cx="838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Cloud 9"/>
          <p:cNvSpPr/>
          <p:nvPr/>
        </p:nvSpPr>
        <p:spPr>
          <a:xfrm>
            <a:off x="1219200" y="3048000"/>
            <a:ext cx="685800" cy="3810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loud 10"/>
          <p:cNvSpPr/>
          <p:nvPr/>
        </p:nvSpPr>
        <p:spPr>
          <a:xfrm>
            <a:off x="1219200" y="3581400"/>
            <a:ext cx="685800" cy="3810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loud 11"/>
          <p:cNvSpPr/>
          <p:nvPr/>
        </p:nvSpPr>
        <p:spPr>
          <a:xfrm>
            <a:off x="1219200" y="4114800"/>
            <a:ext cx="685800" cy="3810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a:stCxn id="10" idx="0"/>
            <a:endCxn id="9" idx="1"/>
          </p:cNvCxnSpPr>
          <p:nvPr/>
        </p:nvCxnSpPr>
        <p:spPr>
          <a:xfrm>
            <a:off x="1904429" y="3238500"/>
            <a:ext cx="1905571" cy="571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1" idx="0"/>
            <a:endCxn id="9" idx="1"/>
          </p:cNvCxnSpPr>
          <p:nvPr/>
        </p:nvCxnSpPr>
        <p:spPr>
          <a:xfrm>
            <a:off x="1904429" y="3771900"/>
            <a:ext cx="1905571" cy="38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2" idx="0"/>
            <a:endCxn id="9" idx="1"/>
          </p:cNvCxnSpPr>
          <p:nvPr/>
        </p:nvCxnSpPr>
        <p:spPr>
          <a:xfrm flipV="1">
            <a:off x="1904429" y="3810000"/>
            <a:ext cx="1905571" cy="495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Magnetic Disk 15"/>
          <p:cNvSpPr/>
          <p:nvPr/>
        </p:nvSpPr>
        <p:spPr>
          <a:xfrm>
            <a:off x="7848600" y="35814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Magnetic Disk 16"/>
          <p:cNvSpPr/>
          <p:nvPr/>
        </p:nvSpPr>
        <p:spPr>
          <a:xfrm>
            <a:off x="7391400" y="35814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Magnetic Disk 17"/>
          <p:cNvSpPr/>
          <p:nvPr/>
        </p:nvSpPr>
        <p:spPr>
          <a:xfrm>
            <a:off x="8305800" y="35814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990600" y="1524000"/>
            <a:ext cx="1737149" cy="369332"/>
          </a:xfrm>
          <a:prstGeom prst="rect">
            <a:avLst/>
          </a:prstGeom>
          <a:noFill/>
        </p:spPr>
        <p:txBody>
          <a:bodyPr wrap="none" rtlCol="0">
            <a:spAutoFit/>
          </a:bodyPr>
          <a:lstStyle/>
          <a:p>
            <a:r>
              <a:rPr lang="en-US" dirty="0" smtClean="0"/>
              <a:t>packet sources</a:t>
            </a:r>
            <a:endParaRPr lang="en-US" dirty="0"/>
          </a:p>
        </p:txBody>
      </p:sp>
      <p:sp>
        <p:nvSpPr>
          <p:cNvPr id="20" name="TextBox 19"/>
          <p:cNvSpPr txBox="1"/>
          <p:nvPr/>
        </p:nvSpPr>
        <p:spPr>
          <a:xfrm>
            <a:off x="7162800" y="1524000"/>
            <a:ext cx="1622071" cy="369332"/>
          </a:xfrm>
          <a:prstGeom prst="rect">
            <a:avLst/>
          </a:prstGeom>
          <a:noFill/>
        </p:spPr>
        <p:txBody>
          <a:bodyPr wrap="none" rtlCol="0">
            <a:spAutoFit/>
          </a:bodyPr>
          <a:lstStyle/>
          <a:p>
            <a:r>
              <a:rPr lang="en-US" smtClean="0"/>
              <a:t>plugin outputs</a:t>
            </a:r>
            <a:endParaRPr lang="en-US" dirty="0"/>
          </a:p>
        </p:txBody>
      </p:sp>
      <p:sp>
        <p:nvSpPr>
          <p:cNvPr id="21" name="TextBox 20"/>
          <p:cNvSpPr txBox="1"/>
          <p:nvPr/>
        </p:nvSpPr>
        <p:spPr>
          <a:xfrm>
            <a:off x="4191000" y="1524000"/>
            <a:ext cx="1801395" cy="369332"/>
          </a:xfrm>
          <a:prstGeom prst="rect">
            <a:avLst/>
          </a:prstGeom>
          <a:noFill/>
        </p:spPr>
        <p:txBody>
          <a:bodyPr wrap="none" rtlCol="0">
            <a:spAutoFit/>
          </a:bodyPr>
          <a:lstStyle/>
          <a:p>
            <a:r>
              <a:rPr lang="en-US" dirty="0" err="1" smtClean="0"/>
              <a:t>dnscap</a:t>
            </a:r>
            <a:r>
              <a:rPr lang="en-US" dirty="0" smtClean="0"/>
              <a:t> process</a:t>
            </a:r>
            <a:endParaRPr lang="en-US" dirty="0"/>
          </a:p>
        </p:txBody>
      </p:sp>
      <p:sp>
        <p:nvSpPr>
          <p:cNvPr id="22" name="Rectangle 21"/>
          <p:cNvSpPr/>
          <p:nvPr/>
        </p:nvSpPr>
        <p:spPr>
          <a:xfrm>
            <a:off x="5257800" y="2514600"/>
            <a:ext cx="838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5257800" y="3505200"/>
            <a:ext cx="838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5257800" y="4572000"/>
            <a:ext cx="8382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5" name="Straight Arrow Connector 24"/>
          <p:cNvCxnSpPr>
            <a:stCxn id="9" idx="3"/>
            <a:endCxn id="22" idx="1"/>
          </p:cNvCxnSpPr>
          <p:nvPr/>
        </p:nvCxnSpPr>
        <p:spPr>
          <a:xfrm flipV="1">
            <a:off x="4648200" y="2819400"/>
            <a:ext cx="6096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9" idx="3"/>
            <a:endCxn id="24" idx="1"/>
          </p:cNvCxnSpPr>
          <p:nvPr/>
        </p:nvCxnSpPr>
        <p:spPr>
          <a:xfrm>
            <a:off x="4648200" y="3810000"/>
            <a:ext cx="609600" cy="1066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9" idx="3"/>
            <a:endCxn id="23" idx="1"/>
          </p:cNvCxnSpPr>
          <p:nvPr/>
        </p:nvCxnSpPr>
        <p:spPr>
          <a:xfrm>
            <a:off x="4648200" y="3810000"/>
            <a:ext cx="609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3" idx="3"/>
          </p:cNvCxnSpPr>
          <p:nvPr/>
        </p:nvCxnSpPr>
        <p:spPr>
          <a:xfrm>
            <a:off x="6096000" y="3810000"/>
            <a:ext cx="1143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5410200" y="2819400"/>
            <a:ext cx="18288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5410200" y="4876800"/>
            <a:ext cx="18288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Magnetic Disk 30"/>
          <p:cNvSpPr/>
          <p:nvPr/>
        </p:nvSpPr>
        <p:spPr>
          <a:xfrm>
            <a:off x="7848600" y="25908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Magnetic Disk 31"/>
          <p:cNvSpPr/>
          <p:nvPr/>
        </p:nvSpPr>
        <p:spPr>
          <a:xfrm>
            <a:off x="7391400" y="25908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Magnetic Disk 32"/>
          <p:cNvSpPr/>
          <p:nvPr/>
        </p:nvSpPr>
        <p:spPr>
          <a:xfrm>
            <a:off x="8305800" y="2590800"/>
            <a:ext cx="304800" cy="381000"/>
          </a:xfrm>
          <a:prstGeom prst="flowChartMagneticDisk">
            <a:avLst/>
          </a:prstGeom>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7467600" y="4724400"/>
            <a:ext cx="313044" cy="369332"/>
          </a:xfrm>
          <a:prstGeom prst="rect">
            <a:avLst/>
          </a:prstGeom>
          <a:noFill/>
        </p:spPr>
        <p:txBody>
          <a:bodyPr wrap="none" rtlCol="0">
            <a:spAutoFit/>
          </a:bodyPr>
          <a:lstStyle/>
          <a:p>
            <a:r>
              <a:rPr lang="en-US" dirty="0" smtClean="0"/>
              <a:t>?</a:t>
            </a:r>
            <a:endParaRPr lang="en-US" dirty="0"/>
          </a:p>
        </p:txBody>
      </p:sp>
      <p:sp>
        <p:nvSpPr>
          <p:cNvPr id="35" name="Rounded Rectangle 34"/>
          <p:cNvSpPr/>
          <p:nvPr/>
        </p:nvSpPr>
        <p:spPr>
          <a:xfrm>
            <a:off x="3429000" y="2057400"/>
            <a:ext cx="3276600" cy="3581400"/>
          </a:xfrm>
          <a:prstGeom prst="roundRect">
            <a:avLst/>
          </a:prstGeom>
          <a:solidFill>
            <a:schemeClr val="accent1">
              <a:alpha val="22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983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4069773844"/>
              </p:ext>
            </p:extLst>
          </p:nvPr>
        </p:nvGraphicFramePr>
        <p:xfrm>
          <a:off x="1038225" y="1219200"/>
          <a:ext cx="7953376" cy="2966720"/>
        </p:xfrm>
        <a:graphic>
          <a:graphicData uri="http://schemas.openxmlformats.org/drawingml/2006/table">
            <a:tbl>
              <a:tblPr firstRow="1" bandRow="1">
                <a:tableStyleId>{5C22544A-7EE6-4342-B048-85BDC9FD1C3A}</a:tableStyleId>
              </a:tblPr>
              <a:tblGrid>
                <a:gridCol w="1781175"/>
                <a:gridCol w="6172201"/>
              </a:tblGrid>
              <a:tr h="370840">
                <a:tc>
                  <a:txBody>
                    <a:bodyPr/>
                    <a:lstStyle/>
                    <a:p>
                      <a:r>
                        <a:rPr lang="en-US" dirty="0" smtClean="0"/>
                        <a:t>function </a:t>
                      </a:r>
                      <a:endParaRPr lang="en-US" dirty="0"/>
                    </a:p>
                  </a:txBody>
                  <a:tcPr/>
                </a:tc>
                <a:tc>
                  <a:txBody>
                    <a:bodyPr/>
                    <a:lstStyle/>
                    <a:p>
                      <a:r>
                        <a:rPr lang="en-US" dirty="0" smtClean="0"/>
                        <a:t>description</a:t>
                      </a:r>
                      <a:endParaRPr lang="en-US" dirty="0"/>
                    </a:p>
                  </a:txBody>
                  <a:tcPr/>
                </a:tc>
              </a:tr>
              <a:tr h="370840">
                <a:tc>
                  <a:txBody>
                    <a:bodyPr/>
                    <a:lstStyle/>
                    <a:p>
                      <a:r>
                        <a:rPr lang="en-US" dirty="0" err="1" smtClean="0"/>
                        <a:t>getopt</a:t>
                      </a:r>
                      <a:r>
                        <a:rPr lang="en-US" dirty="0" smtClean="0"/>
                        <a:t>()</a:t>
                      </a:r>
                      <a:endParaRPr lang="en-US" dirty="0"/>
                    </a:p>
                  </a:txBody>
                  <a:tcPr/>
                </a:tc>
                <a:tc>
                  <a:txBody>
                    <a:bodyPr/>
                    <a:lstStyle/>
                    <a:p>
                      <a:r>
                        <a:rPr lang="en-US" dirty="0" smtClean="0"/>
                        <a:t>command line processing</a:t>
                      </a:r>
                    </a:p>
                  </a:txBody>
                  <a:tcPr/>
                </a:tc>
              </a:tr>
              <a:tr h="370840">
                <a:tc>
                  <a:txBody>
                    <a:bodyPr/>
                    <a:lstStyle/>
                    <a:p>
                      <a:r>
                        <a:rPr lang="en-US" dirty="0" smtClean="0"/>
                        <a:t>usage()</a:t>
                      </a:r>
                      <a:endParaRPr lang="en-US" dirty="0"/>
                    </a:p>
                  </a:txBody>
                  <a:tcPr/>
                </a:tc>
                <a:tc>
                  <a:txBody>
                    <a:bodyPr/>
                    <a:lstStyle/>
                    <a:p>
                      <a:r>
                        <a:rPr lang="en-US" dirty="0" smtClean="0"/>
                        <a:t>summary of</a:t>
                      </a:r>
                      <a:r>
                        <a:rPr lang="en-US" baseline="0" dirty="0" smtClean="0"/>
                        <a:t> options and </a:t>
                      </a:r>
                      <a:r>
                        <a:rPr lang="en-US" baseline="0" dirty="0" err="1" smtClean="0"/>
                        <a:t>args</a:t>
                      </a:r>
                      <a:endParaRPr lang="en-US" dirty="0" smtClean="0"/>
                    </a:p>
                  </a:txBody>
                  <a:tcPr/>
                </a:tc>
              </a:tr>
              <a:tr h="370840">
                <a:tc>
                  <a:txBody>
                    <a:bodyPr/>
                    <a:lstStyle/>
                    <a:p>
                      <a:r>
                        <a:rPr lang="en-US" dirty="0" smtClean="0"/>
                        <a:t>start()</a:t>
                      </a:r>
                      <a:endParaRPr lang="en-US" dirty="0"/>
                    </a:p>
                  </a:txBody>
                  <a:tcPr/>
                </a:tc>
                <a:tc>
                  <a:txBody>
                    <a:bodyPr/>
                    <a:lstStyle/>
                    <a:p>
                      <a:r>
                        <a:rPr lang="en-US" dirty="0" smtClean="0"/>
                        <a:t>called once at program start</a:t>
                      </a:r>
                    </a:p>
                  </a:txBody>
                  <a:tcPr/>
                </a:tc>
              </a:tr>
              <a:tr h="370840">
                <a:tc>
                  <a:txBody>
                    <a:bodyPr/>
                    <a:lstStyle/>
                    <a:p>
                      <a:r>
                        <a:rPr lang="en-US" dirty="0" smtClean="0"/>
                        <a:t>stop()</a:t>
                      </a:r>
                      <a:endParaRPr lang="en-US" dirty="0"/>
                    </a:p>
                  </a:txBody>
                  <a:tcPr/>
                </a:tc>
                <a:tc>
                  <a:txBody>
                    <a:bodyPr/>
                    <a:lstStyle/>
                    <a:p>
                      <a:r>
                        <a:rPr lang="en-US" dirty="0" smtClean="0"/>
                        <a:t>called once at program exit</a:t>
                      </a:r>
                    </a:p>
                  </a:txBody>
                  <a:tcPr/>
                </a:tc>
              </a:tr>
              <a:tr h="370840">
                <a:tc>
                  <a:txBody>
                    <a:bodyPr/>
                    <a:lstStyle/>
                    <a:p>
                      <a:r>
                        <a:rPr lang="en-US" dirty="0" smtClean="0"/>
                        <a:t>open()</a:t>
                      </a:r>
                      <a:endParaRPr lang="en-US" dirty="0"/>
                    </a:p>
                  </a:txBody>
                  <a:tcPr/>
                </a:tc>
                <a:tc>
                  <a:txBody>
                    <a:bodyPr/>
                    <a:lstStyle/>
                    <a:p>
                      <a:r>
                        <a:rPr lang="en-US" dirty="0" smtClean="0"/>
                        <a:t>called</a:t>
                      </a:r>
                      <a:r>
                        <a:rPr lang="en-US" baseline="0" dirty="0" smtClean="0"/>
                        <a:t> at start of each collection interval</a:t>
                      </a:r>
                      <a:endParaRPr lang="en-US" dirty="0" smtClean="0"/>
                    </a:p>
                  </a:txBody>
                  <a:tcPr/>
                </a:tc>
              </a:tr>
              <a:tr h="370840">
                <a:tc>
                  <a:txBody>
                    <a:bodyPr/>
                    <a:lstStyle/>
                    <a:p>
                      <a:r>
                        <a:rPr lang="en-US" dirty="0" smtClean="0"/>
                        <a:t>close()</a:t>
                      </a:r>
                      <a:endParaRPr lang="en-US" dirty="0"/>
                    </a:p>
                  </a:txBody>
                  <a:tcPr/>
                </a:tc>
                <a:tc>
                  <a:txBody>
                    <a:bodyPr/>
                    <a:lstStyle/>
                    <a:p>
                      <a:r>
                        <a:rPr lang="en-US" dirty="0" smtClean="0"/>
                        <a:t>called at end of each</a:t>
                      </a:r>
                      <a:r>
                        <a:rPr lang="en-US" baseline="0" dirty="0" smtClean="0"/>
                        <a:t> collection interval</a:t>
                      </a:r>
                      <a:endParaRPr lang="en-US" dirty="0" smtClean="0"/>
                    </a:p>
                  </a:txBody>
                  <a:tcPr/>
                </a:tc>
              </a:tr>
              <a:tr h="370840">
                <a:tc>
                  <a:txBody>
                    <a:bodyPr/>
                    <a:lstStyle/>
                    <a:p>
                      <a:r>
                        <a:rPr lang="en-US" dirty="0" smtClean="0"/>
                        <a:t>output()</a:t>
                      </a:r>
                      <a:endParaRPr lang="en-US" dirty="0"/>
                    </a:p>
                  </a:txBody>
                  <a:tcPr/>
                </a:tc>
                <a:tc>
                  <a:txBody>
                    <a:bodyPr/>
                    <a:lstStyle/>
                    <a:p>
                      <a:r>
                        <a:rPr lang="en-US" dirty="0" smtClean="0"/>
                        <a:t>output or process a</a:t>
                      </a:r>
                      <a:r>
                        <a:rPr lang="en-US" baseline="0" dirty="0" smtClean="0"/>
                        <a:t> packet</a:t>
                      </a:r>
                      <a:endParaRPr lang="en-US" dirty="0" smtClean="0"/>
                    </a:p>
                  </a:txBody>
                  <a:tcPr/>
                </a:tc>
              </a:tr>
            </a:tbl>
          </a:graphicData>
        </a:graphic>
      </p:graphicFrame>
      <p:sp>
        <p:nvSpPr>
          <p:cNvPr id="7" name="Title 6"/>
          <p:cNvSpPr>
            <a:spLocks noGrp="1"/>
          </p:cNvSpPr>
          <p:nvPr>
            <p:ph type="title"/>
          </p:nvPr>
        </p:nvSpPr>
        <p:spPr/>
        <p:txBody>
          <a:bodyPr/>
          <a:lstStyle/>
          <a:p>
            <a:r>
              <a:rPr lang="en-US" dirty="0" smtClean="0"/>
              <a:t>Plugin API</a:t>
            </a:r>
            <a:endParaRPr lang="en-US" dirty="0"/>
          </a:p>
        </p:txBody>
      </p:sp>
    </p:spTree>
    <p:extLst>
      <p:ext uri="{BB962C8B-B14F-4D97-AF65-F5344CB8AC3E}">
        <p14:creationId xmlns:p14="http://schemas.microsoft.com/office/powerpoint/2010/main" val="346026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Plugin Complications</a:t>
            </a:r>
            <a:endParaRPr lang="en-US" dirty="0"/>
          </a:p>
        </p:txBody>
      </p:sp>
    </p:spTree>
    <p:extLst>
      <p:ext uri="{BB962C8B-B14F-4D97-AF65-F5344CB8AC3E}">
        <p14:creationId xmlns:p14="http://schemas.microsoft.com/office/powerpoint/2010/main" val="1032484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err="1"/>
              <a:t>dnscap</a:t>
            </a:r>
            <a:r>
              <a:rPr lang="en-US" dirty="0"/>
              <a:t> main process has various packet selection options</a:t>
            </a:r>
          </a:p>
          <a:p>
            <a:pPr lvl="1"/>
            <a:r>
              <a:rPr lang="en-US" dirty="0"/>
              <a:t>source/destination addresses</a:t>
            </a:r>
          </a:p>
          <a:p>
            <a:pPr lvl="1"/>
            <a:r>
              <a:rPr lang="en-US" dirty="0"/>
              <a:t>queries/responses</a:t>
            </a:r>
          </a:p>
          <a:p>
            <a:pPr lvl="1"/>
            <a:r>
              <a:rPr lang="en-US" dirty="0"/>
              <a:t>names, </a:t>
            </a:r>
            <a:r>
              <a:rPr lang="en-US" dirty="0" err="1"/>
              <a:t>opcodes</a:t>
            </a:r>
            <a:r>
              <a:rPr lang="en-US" dirty="0"/>
              <a:t>, </a:t>
            </a:r>
            <a:r>
              <a:rPr lang="en-US" dirty="0" err="1"/>
              <a:t>etc</a:t>
            </a:r>
            <a:endParaRPr lang="en-US" dirty="0"/>
          </a:p>
          <a:p>
            <a:r>
              <a:rPr lang="en-US" dirty="0"/>
              <a:t>Different plugins may have different selection criteria</a:t>
            </a:r>
          </a:p>
          <a:p>
            <a:pPr lvl="1"/>
            <a:r>
              <a:rPr lang="en-US" dirty="0"/>
              <a:t>Plugin “A” wants queries and responses</a:t>
            </a:r>
          </a:p>
          <a:p>
            <a:pPr lvl="1"/>
            <a:r>
              <a:rPr lang="en-US" dirty="0"/>
              <a:t>Plugin “B” wants only queries</a:t>
            </a:r>
          </a:p>
          <a:p>
            <a:pPr lvl="1"/>
            <a:endParaRPr lang="en-US" dirty="0"/>
          </a:p>
          <a:p>
            <a:endParaRPr lang="en-US" dirty="0"/>
          </a:p>
        </p:txBody>
      </p:sp>
      <p:sp>
        <p:nvSpPr>
          <p:cNvPr id="7" name="Title 6"/>
          <p:cNvSpPr>
            <a:spLocks noGrp="1"/>
          </p:cNvSpPr>
          <p:nvPr>
            <p:ph type="title"/>
          </p:nvPr>
        </p:nvSpPr>
        <p:spPr/>
        <p:txBody>
          <a:bodyPr/>
          <a:lstStyle/>
          <a:p>
            <a:r>
              <a:rPr lang="en-US" dirty="0" smtClean="0"/>
              <a:t>Packet Selectors</a:t>
            </a:r>
            <a:endParaRPr lang="en-US" dirty="0"/>
          </a:p>
        </p:txBody>
      </p:sp>
    </p:spTree>
    <p:extLst>
      <p:ext uri="{BB962C8B-B14F-4D97-AF65-F5344CB8AC3E}">
        <p14:creationId xmlns:p14="http://schemas.microsoft.com/office/powerpoint/2010/main" val="363645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a:t>Prior to plug-ins, </a:t>
            </a:r>
            <a:r>
              <a:rPr lang="en-US" dirty="0" err="1"/>
              <a:t>dnscap’s</a:t>
            </a:r>
            <a:r>
              <a:rPr lang="en-US" dirty="0"/>
              <a:t> goal was to save packets to disk.</a:t>
            </a:r>
          </a:p>
          <a:p>
            <a:r>
              <a:rPr lang="en-US" dirty="0"/>
              <a:t>IP fragments are written but </a:t>
            </a:r>
            <a:r>
              <a:rPr lang="en-US" dirty="0" err="1"/>
              <a:t>dnscap</a:t>
            </a:r>
            <a:r>
              <a:rPr lang="en-US" dirty="0"/>
              <a:t> does not de-fragment.</a:t>
            </a:r>
          </a:p>
          <a:p>
            <a:pPr lvl="1"/>
            <a:r>
              <a:rPr lang="en-US" dirty="0"/>
              <a:t>This means all fragments are written, not just DNS fragments.</a:t>
            </a:r>
          </a:p>
          <a:p>
            <a:r>
              <a:rPr lang="en-US" dirty="0"/>
              <a:t>TCP state is held only to make packet selection decisions.  </a:t>
            </a:r>
            <a:r>
              <a:rPr lang="en-US" dirty="0" err="1"/>
              <a:t>dnscap</a:t>
            </a:r>
            <a:r>
              <a:rPr lang="en-US" dirty="0"/>
              <a:t> does not perform full TCP reassembly.</a:t>
            </a:r>
          </a:p>
          <a:p>
            <a:endParaRPr lang="en-US" dirty="0"/>
          </a:p>
          <a:p>
            <a:r>
              <a:rPr lang="en-US" dirty="0"/>
              <a:t>Should </a:t>
            </a:r>
            <a:r>
              <a:rPr lang="en-US" dirty="0" err="1"/>
              <a:t>dnscap</a:t>
            </a:r>
            <a:r>
              <a:rPr lang="en-US" dirty="0"/>
              <a:t> do reassembly and pass fully formed messages to the plugins??</a:t>
            </a:r>
          </a:p>
          <a:p>
            <a:pPr lvl="1"/>
            <a:r>
              <a:rPr lang="en-US" dirty="0"/>
              <a:t>Then you can’t have a “</a:t>
            </a:r>
            <a:r>
              <a:rPr lang="en-US" dirty="0" err="1"/>
              <a:t>pcapwriter</a:t>
            </a:r>
            <a:r>
              <a:rPr lang="en-US" dirty="0"/>
              <a:t>” plugin</a:t>
            </a:r>
          </a:p>
          <a:p>
            <a:endParaRPr lang="en-US" dirty="0"/>
          </a:p>
        </p:txBody>
      </p:sp>
      <p:sp>
        <p:nvSpPr>
          <p:cNvPr id="7" name="Title 6"/>
          <p:cNvSpPr>
            <a:spLocks noGrp="1"/>
          </p:cNvSpPr>
          <p:nvPr>
            <p:ph type="title"/>
          </p:nvPr>
        </p:nvSpPr>
        <p:spPr/>
        <p:txBody>
          <a:bodyPr/>
          <a:lstStyle/>
          <a:p>
            <a:r>
              <a:rPr lang="en-US" dirty="0" smtClean="0"/>
              <a:t>Packets </a:t>
            </a:r>
            <a:r>
              <a:rPr lang="en-US" dirty="0" err="1" smtClean="0"/>
              <a:t>vs</a:t>
            </a:r>
            <a:r>
              <a:rPr lang="en-US" dirty="0" smtClean="0"/>
              <a:t> Messages</a:t>
            </a:r>
            <a:endParaRPr lang="en-US" dirty="0"/>
          </a:p>
        </p:txBody>
      </p:sp>
    </p:spTree>
    <p:extLst>
      <p:ext uri="{BB962C8B-B14F-4D97-AF65-F5344CB8AC3E}">
        <p14:creationId xmlns:p14="http://schemas.microsoft.com/office/powerpoint/2010/main" val="79091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0" indent="0">
              <a:buNone/>
            </a:pPr>
            <a:r>
              <a:rPr lang="en-US" sz="2000" dirty="0" err="1">
                <a:latin typeface="Courier"/>
                <a:cs typeface="Courier"/>
              </a:rPr>
              <a:t>dnscap</a:t>
            </a:r>
            <a:r>
              <a:rPr lang="en-US" sz="2000" dirty="0">
                <a:latin typeface="Courier"/>
                <a:cs typeface="Courier"/>
              </a:rPr>
              <a:t> -6fT \</a:t>
            </a:r>
          </a:p>
          <a:p>
            <a:pPr marL="0" indent="0">
              <a:buNone/>
            </a:pPr>
            <a:r>
              <a:rPr lang="en-US" sz="2000" dirty="0">
                <a:latin typeface="Courier"/>
                <a:cs typeface="Courier"/>
              </a:rPr>
              <a:t>	-t 600 \</a:t>
            </a:r>
          </a:p>
          <a:p>
            <a:pPr marL="0" indent="0">
              <a:buNone/>
            </a:pPr>
            <a:r>
              <a:rPr lang="en-US" sz="2000" dirty="0">
                <a:latin typeface="Courier"/>
                <a:cs typeface="Courier"/>
              </a:rPr>
              <a:t>	-</a:t>
            </a:r>
            <a:r>
              <a:rPr lang="en-US" sz="2000" dirty="0" err="1">
                <a:latin typeface="Courier"/>
                <a:cs typeface="Courier"/>
              </a:rPr>
              <a:t>i</a:t>
            </a:r>
            <a:r>
              <a:rPr lang="en-US" sz="2000" dirty="0">
                <a:latin typeface="Courier"/>
                <a:cs typeface="Courier"/>
              </a:rPr>
              <a:t> eth0 \</a:t>
            </a:r>
          </a:p>
          <a:p>
            <a:pPr marL="0" indent="0">
              <a:buNone/>
            </a:pPr>
            <a:r>
              <a:rPr lang="en-US" sz="2000" dirty="0">
                <a:latin typeface="Courier"/>
                <a:cs typeface="Courier"/>
              </a:rPr>
              <a:t>	-z 192.168.1.1 –z </a:t>
            </a:r>
            <a:r>
              <a:rPr lang="en-US" sz="2000" dirty="0" err="1">
                <a:latin typeface="Courier"/>
                <a:cs typeface="Courier"/>
              </a:rPr>
              <a:t>dead:beef</a:t>
            </a:r>
            <a:r>
              <a:rPr lang="en-US" sz="2000" dirty="0">
                <a:latin typeface="Courier"/>
                <a:cs typeface="Courier"/>
              </a:rPr>
              <a:t>::1 \</a:t>
            </a:r>
          </a:p>
          <a:p>
            <a:pPr marL="0" indent="0">
              <a:buNone/>
            </a:pPr>
            <a:r>
              <a:rPr lang="en-US" sz="2000" dirty="0">
                <a:latin typeface="Courier"/>
                <a:cs typeface="Courier"/>
              </a:rPr>
              <a:t>	-P plugin1.so \</a:t>
            </a:r>
          </a:p>
          <a:p>
            <a:pPr marL="0" indent="0">
              <a:buNone/>
            </a:pPr>
            <a:r>
              <a:rPr lang="en-US" sz="2000" dirty="0">
                <a:latin typeface="Courier"/>
                <a:cs typeface="Courier"/>
              </a:rPr>
              <a:t>		-f foo \</a:t>
            </a:r>
          </a:p>
          <a:p>
            <a:pPr marL="0" indent="0">
              <a:buNone/>
            </a:pPr>
            <a:r>
              <a:rPr lang="en-US" sz="2000" dirty="0">
                <a:latin typeface="Courier"/>
                <a:cs typeface="Courier"/>
              </a:rPr>
              <a:t>		-b bar \</a:t>
            </a:r>
          </a:p>
          <a:p>
            <a:pPr marL="0" indent="0">
              <a:buNone/>
            </a:pPr>
            <a:r>
              <a:rPr lang="en-US" sz="2000" dirty="0">
                <a:latin typeface="Courier"/>
                <a:cs typeface="Courier"/>
              </a:rPr>
              <a:t>		-- \</a:t>
            </a:r>
          </a:p>
          <a:p>
            <a:pPr marL="0" indent="0">
              <a:buNone/>
            </a:pPr>
            <a:r>
              <a:rPr lang="en-US" sz="2000" dirty="0">
                <a:latin typeface="Courier"/>
                <a:cs typeface="Courier"/>
              </a:rPr>
              <a:t>	-P plugin2.so \</a:t>
            </a:r>
          </a:p>
          <a:p>
            <a:pPr marL="0" indent="0">
              <a:buNone/>
            </a:pPr>
            <a:r>
              <a:rPr lang="en-US" sz="2000" dirty="0">
                <a:latin typeface="Courier"/>
                <a:cs typeface="Courier"/>
              </a:rPr>
              <a:t>		--</a:t>
            </a:r>
            <a:r>
              <a:rPr lang="en-US" sz="2000" dirty="0" err="1">
                <a:latin typeface="Courier"/>
                <a:cs typeface="Courier"/>
              </a:rPr>
              <a:t>xyzzy</a:t>
            </a:r>
            <a:r>
              <a:rPr lang="en-US" sz="2000" dirty="0">
                <a:latin typeface="Courier"/>
                <a:cs typeface="Courier"/>
              </a:rPr>
              <a:t> \</a:t>
            </a:r>
          </a:p>
          <a:p>
            <a:pPr marL="0" indent="0">
              <a:buNone/>
            </a:pPr>
            <a:r>
              <a:rPr lang="en-US" sz="2000" dirty="0">
                <a:latin typeface="Courier"/>
                <a:cs typeface="Courier"/>
              </a:rPr>
              <a:t>		--</a:t>
            </a:r>
            <a:r>
              <a:rPr lang="en-US" sz="2000" dirty="0" err="1">
                <a:latin typeface="Courier"/>
                <a:cs typeface="Courier"/>
              </a:rPr>
              <a:t>plugh</a:t>
            </a:r>
            <a:endParaRPr lang="en-US" sz="2000" dirty="0">
              <a:latin typeface="Courier"/>
              <a:cs typeface="Courier"/>
            </a:endParaRPr>
          </a:p>
          <a:p>
            <a:pPr marL="0" indent="0">
              <a:buNone/>
            </a:pPr>
            <a:endParaRPr lang="en-US" sz="2000" dirty="0">
              <a:latin typeface="Courier"/>
              <a:cs typeface="Courier"/>
            </a:endParaRPr>
          </a:p>
          <a:p>
            <a:r>
              <a:rPr lang="en-US" sz="2000" dirty="0">
                <a:cs typeface="Courier"/>
              </a:rPr>
              <a:t>Time for a </a:t>
            </a:r>
            <a:r>
              <a:rPr lang="en-US" sz="2000" dirty="0" err="1">
                <a:cs typeface="Courier"/>
              </a:rPr>
              <a:t>config</a:t>
            </a:r>
            <a:r>
              <a:rPr lang="en-US" sz="2000" dirty="0">
                <a:cs typeface="Courier"/>
              </a:rPr>
              <a:t> file?</a:t>
            </a:r>
          </a:p>
          <a:p>
            <a:pPr marL="0" indent="0">
              <a:buNone/>
            </a:pPr>
            <a:endParaRPr lang="en-US" sz="2000" dirty="0">
              <a:latin typeface="Courier"/>
              <a:cs typeface="Courier"/>
            </a:endParaRPr>
          </a:p>
        </p:txBody>
      </p:sp>
      <p:sp>
        <p:nvSpPr>
          <p:cNvPr id="7" name="Title 6"/>
          <p:cNvSpPr>
            <a:spLocks noGrp="1"/>
          </p:cNvSpPr>
          <p:nvPr>
            <p:ph type="title"/>
          </p:nvPr>
        </p:nvSpPr>
        <p:spPr/>
        <p:txBody>
          <a:bodyPr/>
          <a:lstStyle/>
          <a:p>
            <a:r>
              <a:rPr lang="en-US" dirty="0"/>
              <a:t>Command line becoming unwieldy</a:t>
            </a:r>
          </a:p>
        </p:txBody>
      </p:sp>
    </p:spTree>
    <p:extLst>
      <p:ext uri="{BB962C8B-B14F-4D97-AF65-F5344CB8AC3E}">
        <p14:creationId xmlns:p14="http://schemas.microsoft.com/office/powerpoint/2010/main" val="3174807978"/>
      </p:ext>
    </p:extLst>
  </p:cSld>
  <p:clrMapOvr>
    <a:masterClrMapping/>
  </p:clrMapOvr>
</p:sld>
</file>

<file path=ppt/theme/theme1.xml><?xml version="1.0" encoding="utf-8"?>
<a:theme xmlns:a="http://schemas.openxmlformats.org/drawingml/2006/main" name="Default Design">
  <a:themeElements>
    <a:clrScheme name="VRS">
      <a:dk1>
        <a:srgbClr val="2467A4"/>
      </a:dk1>
      <a:lt1>
        <a:sysClr val="window" lastClr="FFFFFF"/>
      </a:lt1>
      <a:dk2>
        <a:srgbClr val="0070C0"/>
      </a:dk2>
      <a:lt2>
        <a:srgbClr val="6C6C6C"/>
      </a:lt2>
      <a:accent1>
        <a:srgbClr val="00369F"/>
      </a:accent1>
      <a:accent2>
        <a:srgbClr val="4D4F53"/>
      </a:accent2>
      <a:accent3>
        <a:srgbClr val="8FCAE7"/>
      </a:accent3>
      <a:accent4>
        <a:srgbClr val="64A0C8"/>
      </a:accent4>
      <a:accent5>
        <a:srgbClr val="92D050"/>
      </a:accent5>
      <a:accent6>
        <a:srgbClr val="70A200"/>
      </a:accent6>
      <a:hlink>
        <a:srgbClr val="003760"/>
      </a:hlink>
      <a:folHlink>
        <a:srgbClr val="3F3F3F"/>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VRS">
      <a:dk1>
        <a:srgbClr val="2467A4"/>
      </a:dk1>
      <a:lt1>
        <a:sysClr val="window" lastClr="FFFFFF"/>
      </a:lt1>
      <a:dk2>
        <a:srgbClr val="0070C0"/>
      </a:dk2>
      <a:lt2>
        <a:srgbClr val="6C6C6C"/>
      </a:lt2>
      <a:accent1>
        <a:srgbClr val="00369F"/>
      </a:accent1>
      <a:accent2>
        <a:srgbClr val="4D4F53"/>
      </a:accent2>
      <a:accent3>
        <a:srgbClr val="8FCAE7"/>
      </a:accent3>
      <a:accent4>
        <a:srgbClr val="64A0C8"/>
      </a:accent4>
      <a:accent5>
        <a:srgbClr val="92D050"/>
      </a:accent5>
      <a:accent6>
        <a:srgbClr val="70A200"/>
      </a:accent6>
      <a:hlink>
        <a:srgbClr val="003760"/>
      </a:hlink>
      <a:folHlink>
        <a:srgbClr val="3F3F3F"/>
      </a:folHlink>
    </a:clrScheme>
    <a:fontScheme name="Veri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RS_TEMPLATE_2003">
  <a:themeElements>
    <a:clrScheme name="Custom 1">
      <a:dk1>
        <a:srgbClr val="2467A4"/>
      </a:dk1>
      <a:lt1>
        <a:sysClr val="window" lastClr="FFFFFF"/>
      </a:lt1>
      <a:dk2>
        <a:srgbClr val="00549F"/>
      </a:dk2>
      <a:lt2>
        <a:srgbClr val="707070"/>
      </a:lt2>
      <a:accent1>
        <a:srgbClr val="00549F"/>
      </a:accent1>
      <a:accent2>
        <a:srgbClr val="707070"/>
      </a:accent2>
      <a:accent3>
        <a:srgbClr val="99D4F5"/>
      </a:accent3>
      <a:accent4>
        <a:srgbClr val="61A1D4"/>
      </a:accent4>
      <a:accent5>
        <a:srgbClr val="6BB02E"/>
      </a:accent5>
      <a:accent6>
        <a:srgbClr val="579C1A"/>
      </a:accent6>
      <a:hlink>
        <a:srgbClr val="003760"/>
      </a:hlink>
      <a:folHlink>
        <a:srgbClr val="3F3F3F"/>
      </a:folHlink>
    </a:clrScheme>
    <a:fontScheme name="Veri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VRS">
      <a:dk1>
        <a:srgbClr val="2467A4"/>
      </a:dk1>
      <a:lt1>
        <a:sysClr val="window" lastClr="FFFFFF"/>
      </a:lt1>
      <a:dk2>
        <a:srgbClr val="0070C0"/>
      </a:dk2>
      <a:lt2>
        <a:srgbClr val="6C6C6C"/>
      </a:lt2>
      <a:accent1>
        <a:srgbClr val="00369F"/>
      </a:accent1>
      <a:accent2>
        <a:srgbClr val="4D4F53"/>
      </a:accent2>
      <a:accent3>
        <a:srgbClr val="8FCAE7"/>
      </a:accent3>
      <a:accent4>
        <a:srgbClr val="64A0C8"/>
      </a:accent4>
      <a:accent5>
        <a:srgbClr val="92D050"/>
      </a:accent5>
      <a:accent6>
        <a:srgbClr val="70A200"/>
      </a:accent6>
      <a:hlink>
        <a:srgbClr val="003760"/>
      </a:hlink>
      <a:folHlink>
        <a:srgbClr val="3F3F3F"/>
      </a:folHlink>
    </a:clrScheme>
    <a:fontScheme name="Custom 7">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rganization xmlns="ed4a67f4-52d1-4cb9-9a19-fae63c0a5318">Corp Marketing</Organization>
    <Language xmlns="http://schemas.microsoft.com/sharepoint/v3" xsi:nil="true"/>
    <Corporate_x0020_or_x0020_Product xmlns="ed4a67f4-52d1-4cb9-9a19-fae63c0a5318">Corporate</Corporate_x0020_or_x0020_Product>
    <Target_x0020_Audience xmlns="ed4a67f4-52d1-4cb9-9a19-fae63c0a5318">Internal VRSN</Target_x0020_Audience>
    <Collateral_x0020_Type xmlns="ed4a67f4-52d1-4cb9-9a19-fae63c0a5318">General Corporate</Collateral_x0020_Type>
    <Product_x0020_or_x0020_Service xmlns="ed4a67f4-52d1-4cb9-9a19-fae63c0a5318">Corporate</Product_x0020_or_x0020_Service>
    <Expire_x0020_Date xmlns="ed4a67f4-52d1-4cb9-9a19-fae63c0a5318">2014-01-01T05:00:00+00:00</Expire_x0020_Dat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EFA31BD553E28479D77D6C5CA387789" ma:contentTypeVersion="9" ma:contentTypeDescription="Create a new document." ma:contentTypeScope="" ma:versionID="1365cb258839b317e0364562c27be17e">
  <xsd:schema xmlns:xsd="http://www.w3.org/2001/XMLSchema" xmlns:xs="http://www.w3.org/2001/XMLSchema" xmlns:p="http://schemas.microsoft.com/office/2006/metadata/properties" xmlns:ns1="http://schemas.microsoft.com/sharepoint/v3" xmlns:ns2="ed4a67f4-52d1-4cb9-9a19-fae63c0a5318" xmlns:ns3="http://schemas.microsoft.com/sharepoint/v3/fields" targetNamespace="http://schemas.microsoft.com/office/2006/metadata/properties" ma:root="true" ma:fieldsID="be3b2cc6e8ffbf9df03629a36809c755" ns1:_="" ns2:_="" ns3:_="">
    <xsd:import namespace="http://schemas.microsoft.com/sharepoint/v3"/>
    <xsd:import namespace="ed4a67f4-52d1-4cb9-9a19-fae63c0a5318"/>
    <xsd:import namespace="http://schemas.microsoft.com/sharepoint/v3/fields"/>
    <xsd:element name="properties">
      <xsd:complexType>
        <xsd:sequence>
          <xsd:element name="documentManagement">
            <xsd:complexType>
              <xsd:all>
                <xsd:element ref="ns2:Collateral_x0020_Type" minOccurs="0"/>
                <xsd:element ref="ns2:Corporate_x0020_or_x0020_Product" minOccurs="0"/>
                <xsd:element ref="ns2:Expire_x0020_Date" minOccurs="0"/>
                <xsd:element ref="ns2:Organization" minOccurs="0"/>
                <xsd:element ref="ns2:Product_x0020_or_x0020_Service" minOccurs="0"/>
                <xsd:element ref="ns2:Target_x0020_Audience" minOccurs="0"/>
                <xsd:element ref="ns3:wic_System_Copyright" minOccurs="0"/>
                <xsd:element ref="ns1: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5" nillable="true" ma:displayName="Language" ma:format="Dropdown" ma:internalName="Language">
      <xsd:simpleType>
        <xsd:union memberTypes="dms:Text">
          <xsd:simpleType>
            <xsd:restriction base="dms:Choice">
              <xsd:enumeration value="English"/>
              <xsd:enumeration value="French (France)"/>
              <xsd:enumeration value="German (Germany)"/>
              <xsd:enumeration value="Japanese (Japan)"/>
              <xsd:enumeration value="Korean (Korea)"/>
              <xsd:enumeration value="Spanish (Spain)"/>
              <xsd:enumeration value="Turkish (Turkey)"/>
              <xsd:enumeration value="Simplified Chinese"/>
              <xsd:enumeration value="Traditional Chines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d4a67f4-52d1-4cb9-9a19-fae63c0a5318" elementFormDefault="qualified">
    <xsd:import namespace="http://schemas.microsoft.com/office/2006/documentManagement/types"/>
    <xsd:import namespace="http://schemas.microsoft.com/office/infopath/2007/PartnerControls"/>
    <xsd:element name="Collateral_x0020_Type" ma:index="8" nillable="true" ma:displayName="Collateral Type" ma:default="General Corporate" ma:format="Dropdown" ma:internalName="Collateral_x0020_Type">
      <xsd:simpleType>
        <xsd:restriction base="dms:Choice">
          <xsd:enumeration value="Ad Banners"/>
          <xsd:enumeration value="Brochures"/>
          <xsd:enumeration value="Blogs"/>
          <xsd:enumeration value="Booths"/>
          <xsd:enumeration value="Case Studies"/>
          <xsd:enumeration value="Data Sheets"/>
          <xsd:enumeration value="FAQs"/>
          <xsd:enumeration value="Flyers"/>
          <xsd:enumeration value="General Corporate"/>
          <xsd:enumeration value="Infographics"/>
          <xsd:enumeration value="Market Briefs"/>
          <xsd:enumeration value="Newsletters"/>
          <xsd:enumeration value="News Releases"/>
          <xsd:enumeration value="Posters"/>
          <xsd:enumeration value="Product Sheets"/>
          <xsd:enumeration value="Promos"/>
          <xsd:enumeration value="Reports"/>
          <xsd:enumeration value="Technical Papers"/>
          <xsd:enumeration value="User Guides"/>
          <xsd:enumeration value="White papers"/>
          <xsd:enumeration value="Miscellaneous"/>
        </xsd:restriction>
      </xsd:simpleType>
    </xsd:element>
    <xsd:element name="Corporate_x0020_or_x0020_Product" ma:index="9" nillable="true" ma:displayName="Corporate or Product" ma:default="Corporate" ma:format="Dropdown" ma:internalName="Corporate_x0020_or_x0020_Product">
      <xsd:simpleType>
        <xsd:restriction base="dms:Choice">
          <xsd:enumeration value="Corporate"/>
          <xsd:enumeration value="Product"/>
        </xsd:restriction>
      </xsd:simpleType>
    </xsd:element>
    <xsd:element name="Expire_x0020_Date" ma:index="10" nillable="true" ma:displayName="Expire Date" ma:format="DateOnly" ma:internalName="Expire_x0020_Date">
      <xsd:simpleType>
        <xsd:restriction base="dms:DateTime"/>
      </xsd:simpleType>
    </xsd:element>
    <xsd:element name="Organization" ma:index="11" nillable="true" ma:displayName="Organization" ma:default="Corp Marketing" ma:format="Dropdown" ma:internalName="Organization">
      <xsd:simpleType>
        <xsd:restriction base="dms:Choice">
          <xsd:enumeration value="Branding &amp; Advertising"/>
          <xsd:enumeration value="CIS"/>
          <xsd:enumeration value="Corp Comm"/>
          <xsd:enumeration value="Corp Marketing"/>
          <xsd:enumeration value="Customer Support"/>
          <xsd:enumeration value="CTO"/>
          <xsd:enumeration value="Events"/>
          <xsd:enumeration value="Finance"/>
          <xsd:enumeration value="Investor Relations"/>
          <xsd:enumeration value="HR"/>
          <xsd:enumeration value="Legal"/>
          <xsd:enumeration value="Naming"/>
          <xsd:enumeration value="NIA"/>
          <xsd:enumeration value="PMO"/>
          <xsd:enumeration value="Policy"/>
          <xsd:enumeration value="TSG"/>
          <xsd:enumeration value="Other"/>
        </xsd:restriction>
      </xsd:simpleType>
    </xsd:element>
    <xsd:element name="Product_x0020_or_x0020_Service" ma:index="12" nillable="true" ma:displayName="Product or Service" ma:default="Corporate" ma:format="Dropdown" ma:internalName="Product_x0020_or_x0020_Service">
      <xsd:simpleType>
        <xsd:union memberTypes="dms:Text">
          <xsd:simpleType>
            <xsd:restriction base="dms:Choice">
              <xsd:enumeration value="Atlas"/>
              <xsd:enumeration value="COM"/>
              <xsd:enumeration value="DNSSEC"/>
              <xsd:enumeration value="DDoS Protection"/>
              <xsd:enumeration value="GOV"/>
              <xsd:enumeration value="iDefense"/>
              <xsd:enumeration value="IPS"/>
              <xsd:enumeration value="IPv6"/>
              <xsd:enumeration value="MalDetector"/>
              <xsd:enumeration value="Managed DNS"/>
              <xsd:enumeration value="MobileView"/>
              <xsd:enumeration value="NET"/>
              <xsd:enumeration value="New gTLD"/>
              <xsd:enumeration value="Registry Lock"/>
              <xsd:enumeration value="TV"/>
              <xsd:enumeration value="Other TLD"/>
              <xsd:enumeration value="Corporate"/>
            </xsd:restriction>
          </xsd:simpleType>
        </xsd:union>
      </xsd:simpleType>
    </xsd:element>
    <xsd:element name="Target_x0020_Audience" ma:index="13" nillable="true" ma:displayName="Target Audience" ma:default="Internal VRSN" ma:format="Dropdown" ma:internalName="Target_x0020_Audience">
      <xsd:simpleType>
        <xsd:restriction base="dms:Choice">
          <xsd:enumeration value="Internal VRSN"/>
          <xsd:enumeration value="External VRSN"/>
          <xsd:enumeration value="Both"/>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14"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9B4C78-AD47-4821-B482-5584992EF268}">
  <ds:schemaRefs>
    <ds:schemaRef ds:uri="http://purl.org/dc/elements/1.1/"/>
    <ds:schemaRef ds:uri="http://schemas.microsoft.com/sharepoint/v3/fields"/>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ed4a67f4-52d1-4cb9-9a19-fae63c0a5318"/>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5950752-B70A-4C22-9C4B-43968F8F29E2}">
  <ds:schemaRefs>
    <ds:schemaRef ds:uri="http://schemas.microsoft.com/sharepoint/v3/contenttype/forms"/>
  </ds:schemaRefs>
</ds:datastoreItem>
</file>

<file path=customXml/itemProps3.xml><?xml version="1.0" encoding="utf-8"?>
<ds:datastoreItem xmlns:ds="http://schemas.openxmlformats.org/officeDocument/2006/customXml" ds:itemID="{1894F391-A6CD-4D14-BE16-071B961117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d4a67f4-52d1-4cb9-9a19-fae63c0a5318"/>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VRS_TEMPLATE_2003</Template>
  <TotalTime>2752</TotalTime>
  <Words>498</Words>
  <Application>Microsoft Macintosh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Default Design</vt:lpstr>
      <vt:lpstr>Custom Design</vt:lpstr>
      <vt:lpstr>VRS_TEMPLATE_2003</vt:lpstr>
      <vt:lpstr>Office Theme</vt:lpstr>
      <vt:lpstr>PowerPoint Presentation</vt:lpstr>
      <vt:lpstr>What is dnscap?</vt:lpstr>
      <vt:lpstr>Traditional Design</vt:lpstr>
      <vt:lpstr>Plugin Design</vt:lpstr>
      <vt:lpstr>Plugin API</vt:lpstr>
      <vt:lpstr>Plugin Complications</vt:lpstr>
      <vt:lpstr>Packet Selectors</vt:lpstr>
      <vt:lpstr>Packets vs Messages</vt:lpstr>
      <vt:lpstr>Command line becoming unwieldy</vt:lpstr>
      <vt:lpstr>Root Server Scaling Measurements</vt:lpstr>
      <vt:lpstr>Root Zone Scaling Measurements</vt:lpstr>
      <vt:lpstr>rssm plugin</vt:lpstr>
      <vt:lpstr>Example Usage</vt:lpstr>
      <vt:lpstr>A-root stats via dnscap/rssm</vt:lpstr>
      <vt:lpstr>Code</vt:lpstr>
      <vt:lpstr>PowerPoint Presentation</vt:lpstr>
    </vt:vector>
  </TitlesOfParts>
  <Company>McCann Erickson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Verisign Corporate PPT Template</dc:title>
  <dc:creator>Jack Thomas</dc:creator>
  <cp:lastModifiedBy>Wessels, Duane</cp:lastModifiedBy>
  <cp:revision>179</cp:revision>
  <cp:lastPrinted>2012-04-16T20:27:57Z</cp:lastPrinted>
  <dcterms:created xsi:type="dcterms:W3CDTF">2010-12-16T23:31:06Z</dcterms:created>
  <dcterms:modified xsi:type="dcterms:W3CDTF">2013-05-08T23:59:13Z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0x0101008EFA31BD553E28479D77D6C5CA387789</vt:lpwstr>
  </property>
</Properties>
</file>