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1" r:id="rId3"/>
    <p:sldId id="298" r:id="rId4"/>
    <p:sldId id="300" r:id="rId5"/>
    <p:sldId id="284" r:id="rId6"/>
    <p:sldId id="272" r:id="rId7"/>
    <p:sldId id="301" r:id="rId8"/>
    <p:sldId id="275" r:id="rId9"/>
    <p:sldId id="276" r:id="rId10"/>
    <p:sldId id="285" r:id="rId11"/>
    <p:sldId id="295" r:id="rId12"/>
    <p:sldId id="274" r:id="rId13"/>
    <p:sldId id="273" r:id="rId14"/>
    <p:sldId id="278" r:id="rId15"/>
    <p:sldId id="277" r:id="rId16"/>
    <p:sldId id="279" r:id="rId17"/>
    <p:sldId id="280" r:id="rId18"/>
    <p:sldId id="286" r:id="rId19"/>
    <p:sldId id="281" r:id="rId20"/>
    <p:sldId id="290" r:id="rId21"/>
    <p:sldId id="299" r:id="rId22"/>
    <p:sldId id="292" r:id="rId23"/>
    <p:sldId id="293" r:id="rId24"/>
    <p:sldId id="282" r:id="rId25"/>
    <p:sldId id="283" r:id="rId26"/>
    <p:sldId id="294" r:id="rId27"/>
    <p:sldId id="287" r:id="rId28"/>
    <p:sldId id="296" r:id="rId29"/>
    <p:sldId id="297" r:id="rId30"/>
    <p:sldId id="289" r:id="rId31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4B31"/>
    <a:srgbClr val="068658"/>
    <a:srgbClr val="595959"/>
    <a:srgbClr val="808080"/>
    <a:srgbClr val="DEE007"/>
    <a:srgbClr val="E7862A"/>
    <a:srgbClr val="89C5AB"/>
    <a:srgbClr val="ACB3BF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7" autoAdjust="0"/>
    <p:restoredTop sz="98433" autoAdjust="0"/>
  </p:normalViewPr>
  <p:slideViewPr>
    <p:cSldViewPr snapToGrid="0" snapToObjects="1">
      <p:cViewPr varScale="1">
        <p:scale>
          <a:sx n="95" d="100"/>
          <a:sy n="95" d="100"/>
        </p:scale>
        <p:origin x="-1848" y="-120"/>
      </p:cViewPr>
      <p:guideLst>
        <p:guide orient="horz" pos="44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-327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1DA02-6A54-704E-BCB9-287FED89AABC}" type="datetime1">
              <a:rPr lang="en-US" smtClean="0">
                <a:ea typeface="Arial"/>
                <a:cs typeface="Arial"/>
              </a:rPr>
              <a:pPr/>
              <a:t>5/8/13</a:t>
            </a:fld>
            <a:endParaRPr lang="en-US" dirty="0"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5E1E1-B706-C043-A2F8-6B0966DEAD14}" type="slidenum">
              <a:rPr lang="en-US" smtClean="0">
                <a:ea typeface="Arial"/>
                <a:cs typeface="Arial"/>
              </a:rPr>
              <a:pPr/>
              <a:t>‹#›</a:t>
            </a:fld>
            <a:endParaRPr lang="en-US" dirty="0"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5299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rial"/>
                <a:cs typeface="Arial"/>
              </a:defRPr>
            </a:lvl1pPr>
          </a:lstStyle>
          <a:p>
            <a:fld id="{73F066B8-554F-C442-82F8-AC6514F04876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rial"/>
                <a:cs typeface="Arial"/>
              </a:defRPr>
            </a:lvl1pPr>
          </a:lstStyle>
          <a:p>
            <a:fld id="{DA00CB6D-2321-1D41-8C83-7900950FE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98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0CB6D-2321-1D41-8C83-7900950FE5D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hite or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9E9A52-740E-4847-A93D-08E82EC5596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347464" y="4648200"/>
            <a:ext cx="4211836" cy="1676400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7D7D7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neustar_sm_R_RGB_po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81410" y="6324600"/>
            <a:ext cx="1124262" cy="2323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Quad Dashboar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6"/>
          </p:nvPr>
        </p:nvSpPr>
        <p:spPr>
          <a:xfrm>
            <a:off x="4671822" y="809625"/>
            <a:ext cx="4114800" cy="274320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2"/>
          </p:nvPr>
        </p:nvSpPr>
        <p:spPr>
          <a:xfrm>
            <a:off x="347661" y="800100"/>
            <a:ext cx="4114800" cy="274320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9"/>
          </p:nvPr>
        </p:nvSpPr>
        <p:spPr>
          <a:xfrm>
            <a:off x="4671822" y="3714750"/>
            <a:ext cx="4114800" cy="274320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20"/>
          </p:nvPr>
        </p:nvSpPr>
        <p:spPr>
          <a:xfrm>
            <a:off x="347661" y="3705225"/>
            <a:ext cx="4114800" cy="274320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ide by Side Comparison 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5FCB4C-6621-8943-9281-E65D887F5F5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Content 2"/>
          <p:cNvSpPr>
            <a:spLocks noGrp="1"/>
          </p:cNvSpPr>
          <p:nvPr>
            <p:ph idx="14"/>
          </p:nvPr>
        </p:nvSpPr>
        <p:spPr>
          <a:xfrm>
            <a:off x="4645025" y="2895600"/>
            <a:ext cx="4149924" cy="3276599"/>
          </a:xfrm>
        </p:spPr>
        <p:txBody>
          <a:bodyPr/>
          <a:lstStyle>
            <a:lvl1pPr marL="273050" indent="-273050" algn="l">
              <a:defRPr sz="2000"/>
            </a:lvl1pPr>
            <a:lvl2pPr marL="577850" indent="-273050" algn="l">
              <a:defRPr sz="1800"/>
            </a:lvl2pPr>
            <a:lvl3pPr marL="857250" indent="-273050" algn="l">
              <a:defRPr sz="1600"/>
            </a:lvl3pPr>
            <a:lvl4pPr marL="1144588" indent="-273050" algn="l">
              <a:tabLst/>
              <a:defRPr sz="1400"/>
            </a:lvl4pPr>
            <a:lvl5pPr marL="1431925" indent="-273050"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body" sz="quarter" idx="3"/>
          </p:nvPr>
        </p:nvSpPr>
        <p:spPr>
          <a:xfrm>
            <a:off x="4645025" y="1981200"/>
            <a:ext cx="4160647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686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1"/>
          <p:cNvSpPr>
            <a:spLocks noGrp="1"/>
          </p:cNvSpPr>
          <p:nvPr>
            <p:ph idx="13"/>
          </p:nvPr>
        </p:nvSpPr>
        <p:spPr>
          <a:xfrm>
            <a:off x="347464" y="2895599"/>
            <a:ext cx="4149924" cy="3276599"/>
          </a:xfrm>
        </p:spPr>
        <p:txBody>
          <a:bodyPr/>
          <a:lstStyle>
            <a:lvl1pPr marL="273050" indent="-273050" algn="l">
              <a:defRPr sz="2000"/>
            </a:lvl1pPr>
            <a:lvl2pPr marL="577850" indent="-273050" algn="l">
              <a:defRPr sz="1800"/>
            </a:lvl2pPr>
            <a:lvl3pPr marL="857250" indent="-273050" algn="l">
              <a:defRPr sz="1600"/>
            </a:lvl3pPr>
            <a:lvl4pPr marL="1144588" indent="-273050" algn="l">
              <a:tabLst/>
              <a:defRPr sz="1400"/>
            </a:lvl4pPr>
            <a:lvl5pPr marL="1431925" indent="-273050"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Subtitle 1"/>
          <p:cNvSpPr>
            <a:spLocks noGrp="1"/>
          </p:cNvSpPr>
          <p:nvPr>
            <p:ph type="body" idx="1"/>
          </p:nvPr>
        </p:nvSpPr>
        <p:spPr>
          <a:xfrm>
            <a:off x="347464" y="1981200"/>
            <a:ext cx="4149924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686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"/>
          <p:cNvSpPr>
            <a:spLocks noGrp="1"/>
          </p:cNvSpPr>
          <p:nvPr>
            <p:ph type="title"/>
          </p:nvPr>
        </p:nvSpPr>
        <p:spPr>
          <a:xfrm>
            <a:off x="347464" y="941388"/>
            <a:ext cx="8458208" cy="103981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63" y="1876425"/>
            <a:ext cx="8458200" cy="4505325"/>
          </a:xfrm>
        </p:spPr>
        <p:txBody>
          <a:bodyPr/>
          <a:lstStyle>
            <a:lvl1pPr marL="342900" indent="-342900" algn="l">
              <a:defRPr/>
            </a:lvl1pPr>
            <a:lvl2pPr marL="628650" indent="-285750" algn="l">
              <a:defRPr/>
            </a:lvl2pPr>
            <a:lvl3pPr marL="857250" indent="-222250" algn="l">
              <a:defRPr/>
            </a:lvl3pPr>
            <a:lvl4pPr marL="1085850" indent="-234950" algn="l">
              <a:defRPr/>
            </a:lvl4pPr>
            <a:lvl5pPr marL="1314450" indent="-222250"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63F6DA-2090-424F-8721-B2785050DC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Word With Title Right Just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kern="1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63" y="1905000"/>
            <a:ext cx="8458200" cy="4267200"/>
          </a:xfrm>
        </p:spPr>
        <p:txBody>
          <a:bodyPr>
            <a:normAutofit/>
          </a:bodyPr>
          <a:lstStyle>
            <a:lvl1pPr marL="0" indent="0" algn="r">
              <a:lnSpc>
                <a:spcPts val="6600"/>
              </a:lnSpc>
              <a:buFontTx/>
              <a:buNone/>
              <a:defRPr sz="6600" b="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Word With Title Left Just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63" y="1905000"/>
            <a:ext cx="8458200" cy="4267200"/>
          </a:xfrm>
        </p:spPr>
        <p:txBody>
          <a:bodyPr>
            <a:normAutofit/>
          </a:bodyPr>
          <a:lstStyle>
            <a:lvl1pPr marL="0" indent="0" algn="l">
              <a:lnSpc>
                <a:spcPts val="6600"/>
              </a:lnSpc>
              <a:buFontTx/>
              <a:buNone/>
              <a:defRPr sz="6600" b="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Word Right Justify - Text In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63" y="703263"/>
            <a:ext cx="8491537" cy="5545137"/>
          </a:xfrm>
        </p:spPr>
        <p:txBody>
          <a:bodyPr>
            <a:normAutofit/>
          </a:bodyPr>
          <a:lstStyle>
            <a:lvl1pPr indent="-365760" algn="r">
              <a:lnSpc>
                <a:spcPts val="6500"/>
              </a:lnSpc>
              <a:buNone/>
              <a:defRPr sz="70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3505200"/>
            <a:ext cx="8001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Word Left Just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47663" y="703263"/>
            <a:ext cx="8491537" cy="5545137"/>
          </a:xfrm>
        </p:spPr>
        <p:txBody>
          <a:bodyPr>
            <a:normAutofit/>
          </a:bodyPr>
          <a:lstStyle>
            <a:lvl1pPr marL="0" indent="0" algn="l">
              <a:lnSpc>
                <a:spcPts val="6500"/>
              </a:lnSpc>
              <a:buNone/>
              <a:defRPr sz="7000" b="1"/>
            </a:lvl1pPr>
          </a:lstStyle>
          <a:p>
            <a:pPr lvl="0"/>
            <a:r>
              <a:rPr lang="en-US" dirty="0" smtClean="0"/>
              <a:t>Click to edit Master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CC1B29-DBC5-3F46-83E3-41E8A104556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Content"/>
          <p:cNvSpPr>
            <a:spLocks noGrp="1"/>
          </p:cNvSpPr>
          <p:nvPr>
            <p:ph sz="quarter" idx="13"/>
          </p:nvPr>
        </p:nvSpPr>
        <p:spPr>
          <a:xfrm>
            <a:off x="347465" y="5105400"/>
            <a:ext cx="8458208" cy="1143000"/>
          </a:xfrm>
        </p:spPr>
        <p:txBody>
          <a:bodyPr numCol="2"/>
          <a:lstStyle>
            <a:lvl1pPr marL="182563" indent="-182563">
              <a:defRPr sz="1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"/>
          <p:cNvSpPr>
            <a:spLocks noGrp="1"/>
          </p:cNvSpPr>
          <p:nvPr>
            <p:ph type="pic" sz="quarter" idx="14"/>
          </p:nvPr>
        </p:nvSpPr>
        <p:spPr>
          <a:xfrm>
            <a:off x="347663" y="1676400"/>
            <a:ext cx="8458200" cy="304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"/>
          <p:cNvSpPr>
            <a:spLocks noGrp="1" noChangeArrowheads="1"/>
          </p:cNvSpPr>
          <p:nvPr>
            <p:ph type="title"/>
          </p:nvPr>
        </p:nvSpPr>
        <p:spPr bwMode="auto">
          <a:xfrm>
            <a:off x="347464" y="941388"/>
            <a:ext cx="8458208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Quad Dashboard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/>
          <p:cNvSpPr>
            <a:spLocks noGrp="1"/>
          </p:cNvSpPr>
          <p:nvPr>
            <p:ph sz="quarter" idx="16"/>
          </p:nvPr>
        </p:nvSpPr>
        <p:spPr>
          <a:xfrm>
            <a:off x="4671822" y="1895475"/>
            <a:ext cx="4114800" cy="219456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47661" y="1885950"/>
            <a:ext cx="4114800" cy="219456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9"/>
          </p:nvPr>
        </p:nvSpPr>
        <p:spPr>
          <a:xfrm>
            <a:off x="4671822" y="4191000"/>
            <a:ext cx="4114800" cy="219456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20"/>
          </p:nvPr>
        </p:nvSpPr>
        <p:spPr>
          <a:xfrm>
            <a:off x="347661" y="4181475"/>
            <a:ext cx="4114800" cy="2194560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400"/>
            </a:lvl4pPr>
            <a:lvl5pPr algn="l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ooter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0892" y="6527800"/>
            <a:ext cx="3721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aseline="0">
                <a:solidFill>
                  <a:schemeClr val="tx1">
                    <a:lumMod val="60000"/>
                    <a:lumOff val="40000"/>
                  </a:schemeClr>
                </a:solidFill>
                <a:ea typeface="Arial"/>
                <a:cs typeface="Arial"/>
              </a:defRPr>
            </a:lvl1pPr>
          </a:lstStyle>
          <a:p>
            <a:r>
              <a:rPr lang="en-US" dirty="0" smtClean="0"/>
              <a:t>© Neustar, Inc.</a:t>
            </a:r>
            <a:endParaRPr lang="en-US" dirty="0"/>
          </a:p>
        </p:txBody>
      </p:sp>
      <p:sp>
        <p:nvSpPr>
          <p:cNvPr id="1030" name="Slide 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7464" y="6553200"/>
            <a:ext cx="49072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aseline="0">
                <a:solidFill>
                  <a:srgbClr val="7D7D7D"/>
                </a:solidFill>
                <a:ea typeface="Arial"/>
                <a:cs typeface="Arial"/>
              </a:defRPr>
            </a:lvl1pPr>
          </a:lstStyle>
          <a:p>
            <a:fld id="{6460A062-752B-8F4D-955C-A19898E5C8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Texture" descr="neu-line.png"/>
          <p:cNvPicPr preferRelativeResize="0"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-8" y="413084"/>
            <a:ext cx="4572008" cy="120316"/>
          </a:xfrm>
          <a:prstGeom prst="rect">
            <a:avLst/>
          </a:prstGeom>
        </p:spPr>
      </p:pic>
      <p:sp>
        <p:nvSpPr>
          <p:cNvPr id="1027" name="Conten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464" y="1878012"/>
            <a:ext cx="845820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6" name="Title"/>
          <p:cNvSpPr>
            <a:spLocks noGrp="1" noChangeArrowheads="1"/>
          </p:cNvSpPr>
          <p:nvPr>
            <p:ph type="title"/>
          </p:nvPr>
        </p:nvSpPr>
        <p:spPr bwMode="auto">
          <a:xfrm>
            <a:off x="347464" y="685800"/>
            <a:ext cx="8458208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55" r:id="rId3"/>
    <p:sldLayoutId id="2147483675" r:id="rId4"/>
    <p:sldLayoutId id="2147483679" r:id="rId5"/>
    <p:sldLayoutId id="2147483676" r:id="rId6"/>
    <p:sldLayoutId id="2147483680" r:id="rId7"/>
    <p:sldLayoutId id="2147483651" r:id="rId8"/>
    <p:sldLayoutId id="2147483686" r:id="rId9"/>
    <p:sldLayoutId id="2147483687" r:id="rId10"/>
    <p:sldLayoutId id="214748365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b="1" kern="1200">
          <a:solidFill>
            <a:srgbClr val="068658"/>
          </a:solidFill>
          <a:latin typeface="+mj-lt"/>
          <a:ea typeface="Arial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600"/>
        </a:spcAft>
        <a:buClr>
          <a:srgbClr val="068658"/>
        </a:buClr>
        <a:buSzPct val="100000"/>
        <a:buFont typeface="Arial" pitchFamily="34" charset="0"/>
        <a:buChar char="»"/>
        <a:defRPr sz="2400">
          <a:solidFill>
            <a:srgbClr val="595959"/>
          </a:solidFill>
          <a:latin typeface="+mn-lt"/>
          <a:ea typeface="Arial"/>
          <a:cs typeface="Arial"/>
        </a:defRPr>
      </a:lvl1pPr>
      <a:lvl2pPr marL="628650" indent="-285750" algn="l" rtl="0" eaLnBrk="1" fontAlgn="base" hangingPunct="1">
        <a:spcBef>
          <a:spcPts val="0"/>
        </a:spcBef>
        <a:spcAft>
          <a:spcPts val="600"/>
        </a:spcAft>
        <a:buClr>
          <a:srgbClr val="068658"/>
        </a:buClr>
        <a:buSzPct val="80000"/>
        <a:buFont typeface="Arial" pitchFamily="34" charset="0"/>
        <a:buChar char="»"/>
        <a:defRPr sz="2200">
          <a:solidFill>
            <a:srgbClr val="595959"/>
          </a:solidFill>
          <a:latin typeface="+mn-lt"/>
          <a:ea typeface="Arial"/>
          <a:cs typeface="Arial"/>
        </a:defRPr>
      </a:lvl2pPr>
      <a:lvl3pPr marL="857250" indent="-222250" algn="l" rtl="0" eaLnBrk="1" fontAlgn="base" hangingPunct="1">
        <a:spcBef>
          <a:spcPts val="0"/>
        </a:spcBef>
        <a:spcAft>
          <a:spcPts val="600"/>
        </a:spcAft>
        <a:buClr>
          <a:srgbClr val="068658"/>
        </a:buClr>
        <a:buSzPct val="75000"/>
        <a:buFont typeface="Arial" pitchFamily="34" charset="0"/>
        <a:buChar char="»"/>
        <a:defRPr sz="2000">
          <a:solidFill>
            <a:srgbClr val="595959"/>
          </a:solidFill>
          <a:latin typeface="+mn-lt"/>
          <a:ea typeface="Arial"/>
          <a:cs typeface="Arial"/>
        </a:defRPr>
      </a:lvl3pPr>
      <a:lvl4pPr marL="1085850" indent="-233363" algn="l" rtl="0" eaLnBrk="1" fontAlgn="base" hangingPunct="1">
        <a:spcBef>
          <a:spcPts val="0"/>
        </a:spcBef>
        <a:spcAft>
          <a:spcPts val="600"/>
        </a:spcAft>
        <a:buClr>
          <a:srgbClr val="068658"/>
        </a:buClr>
        <a:buSzPct val="80000"/>
        <a:buFont typeface="Arial" pitchFamily="34" charset="0"/>
        <a:buChar char="»"/>
        <a:defRPr sz="1800">
          <a:solidFill>
            <a:srgbClr val="595959"/>
          </a:solidFill>
          <a:latin typeface="+mn-lt"/>
          <a:ea typeface="Arial"/>
          <a:cs typeface="Arial"/>
        </a:defRPr>
      </a:lvl4pPr>
      <a:lvl5pPr marL="1314450" indent="-222250" algn="l" rtl="0" eaLnBrk="1" fontAlgn="base" hangingPunct="1">
        <a:spcBef>
          <a:spcPts val="0"/>
        </a:spcBef>
        <a:spcAft>
          <a:spcPts val="600"/>
        </a:spcAft>
        <a:buClr>
          <a:srgbClr val="068658"/>
        </a:buClr>
        <a:buSzPct val="80000"/>
        <a:buFont typeface="Arial" pitchFamily="34" charset="0"/>
        <a:buChar char="»"/>
        <a:defRPr sz="1600">
          <a:solidFill>
            <a:srgbClr val="595959"/>
          </a:solidFill>
          <a:latin typeface="+mn-lt"/>
          <a:ea typeface="Arial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ed.lewis@neustar.bi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Edward Lewis</a:t>
            </a:r>
          </a:p>
          <a:p>
            <a:r>
              <a:rPr lang="en-US" dirty="0" smtClean="0">
                <a:hlinkClick r:id="rId3"/>
              </a:rPr>
              <a:t>ed.lewis@neustar.biz</a:t>
            </a:r>
            <a:endParaRPr lang="en-US" dirty="0" smtClean="0"/>
          </a:p>
          <a:p>
            <a:r>
              <a:rPr lang="en-US" dirty="0" smtClean="0"/>
              <a:t>OARC</a:t>
            </a:r>
          </a:p>
          <a:p>
            <a:r>
              <a:rPr lang="en-US" dirty="0" smtClean="0"/>
              <a:t>May 12/13, 2013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Security: Beyond DNSSEC</a:t>
            </a:r>
            <a:br>
              <a:rPr lang="en-US" dirty="0" smtClean="0"/>
            </a:br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</a:rPr>
              <a:t>A “He Must Be Nearing Retirement” Manifesto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A52-740E-4847-A93D-08E82EC5596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19684" y="5842001"/>
            <a:ext cx="591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0" dirty="0" smtClean="0">
                <a:solidFill>
                  <a:srgbClr val="FF0000"/>
                </a:solidFill>
              </a:rPr>
              <a:t>Relax - "DNSSEC" only appears on this slide!  I promise.</a:t>
            </a:r>
            <a:endParaRPr lang="en-US" sz="1800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Reflection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 happens when a reflection attack hits an operator</a:t>
            </a:r>
          </a:p>
          <a:p>
            <a:pPr lvl="1"/>
            <a:r>
              <a:rPr lang="en-US" dirty="0" smtClean="0"/>
              <a:t>Malicious traffic comes, but not enough to take down a server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operator probably has other things to deal with, maybe buy more capacity (via cloud) to be able to ignore it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result is more capacity for the attackers to use to hit someone else (the true victim)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an operator moves to stop the attack, the attackers use a different technique or another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We built the DNS for robustness by</a:t>
            </a:r>
          </a:p>
          <a:p>
            <a:pPr lvl="1"/>
            <a:r>
              <a:rPr lang="en-US" dirty="0" smtClean="0"/>
              <a:t>Building in looseness (agility)</a:t>
            </a:r>
          </a:p>
          <a:p>
            <a:pPr lvl="1"/>
            <a:r>
              <a:rPr lang="en-US" dirty="0" smtClean="0"/>
              <a:t>Building excess capacity</a:t>
            </a:r>
          </a:p>
          <a:p>
            <a:pPr lvl="1"/>
            <a:r>
              <a:rPr lang="en-US" dirty="0" smtClean="0"/>
              <a:t>Building global reach</a:t>
            </a:r>
          </a:p>
          <a:p>
            <a:pPr lvl="1"/>
            <a:r>
              <a:rPr lang="en-US" dirty="0" smtClean="0"/>
              <a:t>Building more into messages</a:t>
            </a:r>
          </a:p>
          <a:p>
            <a:r>
              <a:rPr lang="en-US" dirty="0" smtClean="0"/>
              <a:t>Our reward</a:t>
            </a:r>
          </a:p>
          <a:p>
            <a:pPr lvl="1"/>
            <a:r>
              <a:rPr lang="en-US" dirty="0" smtClean="0"/>
              <a:t>More ways an attacker can abuse the system</a:t>
            </a:r>
          </a:p>
          <a:p>
            <a:pPr lvl="1"/>
            <a:r>
              <a:rPr lang="en-US" dirty="0" smtClean="0"/>
              <a:t>More capacity that an attacker can make use of</a:t>
            </a:r>
          </a:p>
          <a:p>
            <a:pPr lvl="1"/>
            <a:r>
              <a:rPr lang="en-US" dirty="0" smtClean="0"/>
              <a:t>A high-availability global utility for malicious use</a:t>
            </a:r>
          </a:p>
          <a:p>
            <a:pPr lvl="1"/>
            <a:r>
              <a:rPr lang="en-US" dirty="0" smtClean="0"/>
              <a:t>More payload to deliver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3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Manifesto Is Born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First we have the moment of time in which we realize the old defenses are not the right ones</a:t>
            </a:r>
          </a:p>
          <a:p>
            <a:r>
              <a:rPr lang="en-US" dirty="0" smtClean="0"/>
              <a:t>Second we begin to realize that we no longer have the same stockpile of capabilities</a:t>
            </a:r>
          </a:p>
          <a:p>
            <a:endParaRPr lang="en-US" dirty="0"/>
          </a:p>
          <a:p>
            <a:r>
              <a:rPr lang="en-US" dirty="0" smtClean="0"/>
              <a:t>We need to reset our thinking on security</a:t>
            </a:r>
          </a:p>
          <a:p>
            <a:pPr lvl="1"/>
            <a:r>
              <a:rPr lang="en-US" dirty="0" smtClean="0"/>
              <a:t>Ideas that have been considered to be crazy</a:t>
            </a:r>
          </a:p>
          <a:p>
            <a:pPr lvl="1"/>
            <a:r>
              <a:rPr lang="en-US" dirty="0" smtClean="0"/>
              <a:t>Ideas that will take a long horizon to appear</a:t>
            </a:r>
          </a:p>
          <a:p>
            <a:pPr lvl="1"/>
            <a:r>
              <a:rPr lang="en-US" dirty="0" smtClean="0"/>
              <a:t>Ideas that may use old pests as assets</a:t>
            </a:r>
          </a:p>
        </p:txBody>
      </p:sp>
    </p:spTree>
    <p:extLst>
      <p:ext uri="{BB962C8B-B14F-4D97-AF65-F5344CB8AC3E}">
        <p14:creationId xmlns:p14="http://schemas.microsoft.com/office/powerpoint/2010/main" val="1730539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Crazy Ideas And Taboos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These are techniques that we usually dismiss out of hand, but now we should reconsider them</a:t>
            </a:r>
          </a:p>
          <a:p>
            <a:pPr lvl="1"/>
            <a:r>
              <a:rPr lang="en-US" dirty="0"/>
              <a:t>Changing the protocol</a:t>
            </a:r>
          </a:p>
          <a:p>
            <a:pPr lvl="1"/>
            <a:r>
              <a:rPr lang="en-US" dirty="0" smtClean="0"/>
              <a:t>Increase the reliance on TCP</a:t>
            </a:r>
          </a:p>
          <a:p>
            <a:pPr lvl="1"/>
            <a:r>
              <a:rPr lang="en-US" dirty="0" smtClean="0"/>
              <a:t>Threatening the "open nature" of the Internet</a:t>
            </a:r>
          </a:p>
          <a:p>
            <a:pPr lvl="1"/>
            <a:r>
              <a:rPr lang="en-US" dirty="0" smtClean="0"/>
              <a:t>Using firewalls to choke bad behavior</a:t>
            </a:r>
          </a:p>
          <a:p>
            <a:pPr lvl="1"/>
            <a:r>
              <a:rPr lang="en-US" dirty="0" smtClean="0"/>
              <a:t>Negotiation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06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Blaming Someone Else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BCP 38</a:t>
            </a:r>
          </a:p>
          <a:p>
            <a:pPr lvl="1"/>
            <a:r>
              <a:rPr lang="en-US" dirty="0" smtClean="0"/>
              <a:t>Sorry, that's not helping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t's the right thing but who is going to enforce it?</a:t>
            </a:r>
          </a:p>
          <a:p>
            <a:r>
              <a:rPr lang="en-US" dirty="0" smtClean="0"/>
              <a:t>Going after middle-box operators to close poorly thought-out designs</a:t>
            </a:r>
          </a:p>
          <a:p>
            <a:pPr lvl="1"/>
            <a:r>
              <a:rPr lang="en-US" dirty="0" smtClean="0"/>
              <a:t>This does work, but it takes a lot of effort by those willing to slog through the studies to isolate the source</a:t>
            </a:r>
            <a:endParaRPr lang="en-US" dirty="0"/>
          </a:p>
          <a:p>
            <a:r>
              <a:rPr lang="en-US" dirty="0" smtClean="0"/>
              <a:t>We still need cooperation...the Internet runs only with that</a:t>
            </a:r>
          </a:p>
          <a:p>
            <a:pPr lvl="1"/>
            <a:r>
              <a:rPr lang="en-US" dirty="0" smtClean="0"/>
              <a:t>But not all agree on the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8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/>
              <a:t>T</a:t>
            </a:r>
            <a:r>
              <a:rPr lang="en-US" dirty="0" smtClean="0"/>
              <a:t>he Protocol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Yes, sigh, this will take a while</a:t>
            </a:r>
          </a:p>
          <a:p>
            <a:r>
              <a:rPr lang="en-US" dirty="0" smtClean="0"/>
              <a:t>But anything short of some changes means a continued burden on operators and a munitions for the attackers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Shift more types to be "TCP only" as AXFR is today</a:t>
            </a:r>
          </a:p>
          <a:p>
            <a:pPr lvl="1"/>
            <a:r>
              <a:rPr lang="en-US" dirty="0" smtClean="0"/>
              <a:t>Aggressively coerce smaller responses</a:t>
            </a:r>
          </a:p>
          <a:p>
            <a:pPr lvl="1"/>
            <a:r>
              <a:rPr lang="en-US" dirty="0" smtClean="0"/>
              <a:t>I'm purposefully being vague here</a:t>
            </a:r>
          </a:p>
          <a:p>
            <a:r>
              <a:rPr lang="en-US" dirty="0" smtClean="0"/>
              <a:t>The changes need not be drastic but we should reconsider</a:t>
            </a:r>
          </a:p>
          <a:p>
            <a:pPr lvl="1"/>
            <a:r>
              <a:rPr lang="en-US" dirty="0" smtClean="0"/>
              <a:t>Does anyone really need to ask for each of the RR types?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21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ANY Over UDP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Ahh</a:t>
            </a:r>
            <a:r>
              <a:rPr lang="en-US" dirty="0" smtClean="0"/>
              <a:t>, the topic that launched the talk</a:t>
            </a:r>
          </a:p>
          <a:p>
            <a:r>
              <a:rPr lang="en-US" dirty="0" smtClean="0"/>
              <a:t>Rationale for doing so</a:t>
            </a:r>
          </a:p>
          <a:p>
            <a:pPr lvl="1"/>
            <a:r>
              <a:rPr lang="en-US" dirty="0" smtClean="0"/>
              <a:t>No one has ever demonstrated a good reason for ANY</a:t>
            </a:r>
          </a:p>
          <a:p>
            <a:pPr lvl="1"/>
            <a:r>
              <a:rPr lang="en-US" dirty="0" smtClean="0"/>
              <a:t>It has it's uses, but predominately malicious now</a:t>
            </a:r>
          </a:p>
          <a:p>
            <a:pPr lvl="2"/>
            <a:r>
              <a:rPr lang="en-US" dirty="0" smtClean="0"/>
              <a:t>But prior to attacks, only used in debugging and for an application that is roundly disrespected</a:t>
            </a:r>
          </a:p>
          <a:p>
            <a:pPr lvl="2"/>
            <a:r>
              <a:rPr lang="en-US" dirty="0" smtClean="0"/>
              <a:t>After the attacks, it is a large component of the traffic involved in an attack</a:t>
            </a:r>
          </a:p>
          <a:p>
            <a:pPr lvl="1"/>
            <a:r>
              <a:rPr lang="en-US" dirty="0" smtClean="0"/>
              <a:t>By restricting ANY to TCP, reflection attacks become less interesting</a:t>
            </a:r>
          </a:p>
          <a:p>
            <a:pPr lvl="1"/>
            <a:r>
              <a:rPr lang="en-US" dirty="0" smtClean="0"/>
              <a:t>There's alternatives that are less open to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6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The Fight?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An attack could then shift from ANY to some other type, and if attackers are sane, they would</a:t>
            </a:r>
          </a:p>
          <a:p>
            <a:pPr lvl="1"/>
            <a:r>
              <a:rPr lang="en-US" dirty="0" smtClean="0"/>
              <a:t>Let's be more aggressive and move other types to TCP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RRL? (</a:t>
            </a:r>
            <a:r>
              <a:rPr lang="en-US" i="1" dirty="0" smtClean="0"/>
              <a:t>That other topic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That's moving the fight too, from authoritative servers to recursive servers</a:t>
            </a:r>
          </a:p>
          <a:p>
            <a:pPr lvl="2"/>
            <a:r>
              <a:rPr lang="en-US" dirty="0" smtClean="0"/>
              <a:t>The latter being, overall, less managed, numerous, and hidden from control and enforcement</a:t>
            </a:r>
          </a:p>
          <a:p>
            <a:r>
              <a:rPr lang="en-US" dirty="0" smtClean="0"/>
              <a:t>The fight will move - unless we just let the attacks happen</a:t>
            </a:r>
          </a:p>
        </p:txBody>
      </p:sp>
    </p:spTree>
    <p:extLst>
      <p:ext uri="{BB962C8B-B14F-4D97-AF65-F5344CB8AC3E}">
        <p14:creationId xmlns:p14="http://schemas.microsoft.com/office/powerpoint/2010/main" val="1040567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Blasphemy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Response Rate Limiting is a solid tactic</a:t>
            </a:r>
          </a:p>
          <a:p>
            <a:pPr lvl="1"/>
            <a:r>
              <a:rPr lang="en-US" dirty="0" smtClean="0"/>
              <a:t>But it is just a tactic</a:t>
            </a:r>
          </a:p>
          <a:p>
            <a:pPr lvl="1"/>
            <a:r>
              <a:rPr lang="en-US" dirty="0" smtClean="0"/>
              <a:t>It is a drag on processing (not a lot but still)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otential for false positives (but it has good heuristics)</a:t>
            </a:r>
          </a:p>
          <a:p>
            <a:r>
              <a:rPr lang="en-US" dirty="0" smtClean="0"/>
              <a:t>The heuristics it relies upon are not generally applicable to recursive servers</a:t>
            </a:r>
          </a:p>
          <a:p>
            <a:pPr lvl="1"/>
            <a:r>
              <a:rPr lang="en-US" dirty="0" smtClean="0"/>
              <a:t>How do we defend recursive servers?</a:t>
            </a:r>
          </a:p>
          <a:p>
            <a:endParaRPr lang="en-US" dirty="0"/>
          </a:p>
          <a:p>
            <a:r>
              <a:rPr lang="en-US" dirty="0" smtClean="0"/>
              <a:t>If it comes to manual mitigations, there's a human error rate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4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TCP So Bad?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True it induces a round trip to set up the connection</a:t>
            </a:r>
          </a:p>
          <a:p>
            <a:pPr lvl="1"/>
            <a:r>
              <a:rPr lang="en-US" dirty="0" smtClean="0"/>
              <a:t>But this can be amortized over long-lived connections</a:t>
            </a:r>
          </a:p>
          <a:p>
            <a:pPr lvl="1"/>
            <a:r>
              <a:rPr lang="en-US" dirty="0" smtClean="0"/>
              <a:t>But with closer servers, a round trip isn't what it used to be</a:t>
            </a:r>
          </a:p>
          <a:p>
            <a:pPr lvl="1"/>
            <a:r>
              <a:rPr lang="en-US" dirty="0" smtClean="0"/>
              <a:t>But web servers seem to deal with it</a:t>
            </a:r>
          </a:p>
          <a:p>
            <a:pPr lvl="1"/>
            <a:r>
              <a:rPr lang="en-US" dirty="0" smtClean="0"/>
              <a:t>But we have had a lot of improvements with TCP state consumption attacks</a:t>
            </a:r>
          </a:p>
          <a:p>
            <a:pPr lvl="1"/>
            <a:endParaRPr lang="en-US" dirty="0"/>
          </a:p>
          <a:p>
            <a:r>
              <a:rPr lang="en-US" dirty="0" smtClean="0"/>
              <a:t>TCP is not a panacea but it is not as scary as it was in the 1990's</a:t>
            </a:r>
          </a:p>
          <a:p>
            <a:pPr lvl="1"/>
            <a:r>
              <a:rPr lang="en-US" dirty="0" smtClean="0"/>
              <a:t>Just thinking about reflection attacks here...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1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 Changer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Reflection Attacks are profoundly troublesome</a:t>
            </a:r>
          </a:p>
          <a:p>
            <a:endParaRPr lang="en-US" dirty="0"/>
          </a:p>
          <a:p>
            <a:r>
              <a:rPr lang="en-US" dirty="0" smtClean="0"/>
              <a:t>Reflection Attacks represent a fundamental change</a:t>
            </a:r>
          </a:p>
          <a:p>
            <a:endParaRPr lang="en-US" dirty="0"/>
          </a:p>
          <a:p>
            <a:r>
              <a:rPr lang="en-US" dirty="0" smtClean="0"/>
              <a:t>Reflection Attacks make a victim an unwitting accomplice</a:t>
            </a:r>
          </a:p>
        </p:txBody>
      </p:sp>
    </p:spTree>
    <p:extLst>
      <p:ext uri="{BB962C8B-B14F-4D97-AF65-F5344CB8AC3E}">
        <p14:creationId xmlns:p14="http://schemas.microsoft.com/office/powerpoint/2010/main" val="149877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EDNS0 </a:t>
            </a:r>
            <a:r>
              <a:rPr lang="en-US" dirty="0"/>
              <a:t>S</a:t>
            </a:r>
            <a:r>
              <a:rPr lang="en-US" dirty="0" smtClean="0"/>
              <a:t>o Good?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Come to think of it, EDNS0's expansion of the buffer size is a key ingredient in amplification</a:t>
            </a:r>
          </a:p>
          <a:p>
            <a:pPr lvl="1"/>
            <a:r>
              <a:rPr lang="en-US" dirty="0" smtClean="0"/>
              <a:t>In as much as a failure to deploy BCP 38, this is an enabler</a:t>
            </a:r>
          </a:p>
          <a:p>
            <a:pPr lvl="1"/>
            <a:r>
              <a:rPr lang="en-US" dirty="0" smtClean="0"/>
              <a:t>But this was supposed to a good improvement!</a:t>
            </a:r>
          </a:p>
          <a:p>
            <a:pPr lvl="1"/>
            <a:r>
              <a:rPr lang="en-US" dirty="0" smtClean="0"/>
              <a:t>We had to fight off firewall rules to get this working</a:t>
            </a:r>
          </a:p>
          <a:p>
            <a:r>
              <a:rPr lang="en-US" dirty="0" smtClean="0"/>
              <a:t>With TCP, EDNS0's buffer size is not needed (just </a:t>
            </a:r>
            <a:r>
              <a:rPr lang="en-US" dirty="0" err="1" smtClean="0"/>
              <a:t>sayin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 smtClean="0"/>
              <a:t>Sigh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53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Lame delegations</a:t>
            </a:r>
          </a:p>
          <a:p>
            <a:pPr lvl="1"/>
            <a:r>
              <a:rPr lang="en-US" dirty="0" smtClean="0"/>
              <a:t>Signaled by "referrals to the root" or "upward referrals" has already been flagged as a bad thing</a:t>
            </a:r>
          </a:p>
          <a:p>
            <a:pPr lvl="1"/>
            <a:endParaRPr lang="en-US" dirty="0"/>
          </a:p>
          <a:p>
            <a:r>
              <a:rPr lang="en-US" dirty="0" smtClean="0"/>
              <a:t>Negative answers (RFC 2308) added more size to the response, contributing to the problem today</a:t>
            </a:r>
          </a:p>
          <a:p>
            <a:endParaRPr lang="en-US" dirty="0"/>
          </a:p>
          <a:p>
            <a:r>
              <a:rPr lang="en-US" dirty="0" smtClean="0"/>
              <a:t>Each of these were benign, helpful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74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There's been a campaign to ban negotiation from DNS, for the same reasons as</a:t>
            </a:r>
          </a:p>
          <a:p>
            <a:pPr lvl="1"/>
            <a:r>
              <a:rPr lang="en-US" dirty="0" smtClean="0"/>
              <a:t>We want to avoid the TCP handshakes</a:t>
            </a:r>
          </a:p>
          <a:p>
            <a:pPr lvl="1"/>
            <a:r>
              <a:rPr lang="en-US" dirty="0" smtClean="0"/>
              <a:t>Looking at other protocols (IPSEC for one) it's a lot of work</a:t>
            </a:r>
          </a:p>
          <a:p>
            <a:r>
              <a:rPr lang="en-US" dirty="0" smtClean="0"/>
              <a:t>"RD" is about as far as we've gone with negotiation</a:t>
            </a:r>
          </a:p>
          <a:p>
            <a:r>
              <a:rPr lang="en-US" dirty="0" smtClean="0"/>
              <a:t>Now, what about "cookies" and other ways to allow a server to place trust in the earnestness of a client?</a:t>
            </a:r>
          </a:p>
          <a:p>
            <a:pPr lvl="1"/>
            <a:r>
              <a:rPr lang="en-US" dirty="0" smtClean="0"/>
              <a:t>This idea keeps rising up, why does the idea linger?</a:t>
            </a:r>
          </a:p>
          <a:p>
            <a:pPr lvl="1"/>
            <a:r>
              <a:rPr lang="en-US" dirty="0" smtClean="0"/>
              <a:t>Can a server judge and make use of the reputation of a client?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3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Nature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internet is supposed to be a mesh of interconnected networks</a:t>
            </a:r>
          </a:p>
          <a:p>
            <a:pPr lvl="1"/>
            <a:r>
              <a:rPr lang="en-US" dirty="0" smtClean="0"/>
              <a:t>Works best when there are no "bumps" no "borders"</a:t>
            </a:r>
          </a:p>
          <a:p>
            <a:pPr lvl="1"/>
            <a:r>
              <a:rPr lang="en-US" dirty="0" smtClean="0"/>
              <a:t>Protocol works smoothly if there are no </a:t>
            </a:r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pPr lvl="1"/>
            <a:r>
              <a:rPr lang="en-US" dirty="0" smtClean="0"/>
              <a:t>End to end addressing uniqueness</a:t>
            </a:r>
          </a:p>
          <a:p>
            <a:pPr lvl="1"/>
            <a:r>
              <a:rPr lang="en-US" dirty="0" smtClean="0"/>
              <a:t>Unfettered reachability for robustness</a:t>
            </a:r>
          </a:p>
          <a:p>
            <a:r>
              <a:rPr lang="en-US" dirty="0" smtClean="0"/>
              <a:t>Remember those days?</a:t>
            </a:r>
          </a:p>
          <a:p>
            <a:pPr lvl="1"/>
            <a:r>
              <a:rPr lang="en-US" dirty="0" smtClean="0"/>
              <a:t>I suppose so  - we complain about NAT</a:t>
            </a:r>
          </a:p>
          <a:p>
            <a:pPr lvl="1"/>
            <a:r>
              <a:rPr lang="en-US" dirty="0" smtClean="0"/>
              <a:t>And </a:t>
            </a:r>
            <a:r>
              <a:rPr lang="en-US" smtClean="0"/>
              <a:t>about SPAM, how </a:t>
            </a:r>
            <a:r>
              <a:rPr lang="en-US" dirty="0" smtClean="0"/>
              <a:t>it is harder to route mail</a:t>
            </a:r>
          </a:p>
          <a:p>
            <a:r>
              <a:rPr lang="en-US" dirty="0"/>
              <a:t>I</a:t>
            </a:r>
            <a:r>
              <a:rPr lang="en-US" dirty="0" smtClean="0"/>
              <a:t>'ve seen networks that were very "tied down," not pretty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51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Threatening the Open Nature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 my dream world there would be no exchange of UDP port 53 between ISPs</a:t>
            </a:r>
          </a:p>
          <a:p>
            <a:pPr lvl="1"/>
            <a:r>
              <a:rPr lang="en-US" dirty="0" smtClean="0"/>
              <a:t>Instead each ISP would peer directly with a DNS cluster</a:t>
            </a:r>
          </a:p>
          <a:p>
            <a:pPr lvl="1"/>
            <a:r>
              <a:rPr lang="en-US" dirty="0" smtClean="0"/>
              <a:t>Remove the "D" in </a:t>
            </a:r>
            <a:r>
              <a:rPr lang="en-US" dirty="0" err="1" smtClean="0"/>
              <a:t>DDoS</a:t>
            </a:r>
            <a:endParaRPr lang="en-US" dirty="0" smtClean="0"/>
          </a:p>
          <a:p>
            <a:pPr lvl="1"/>
            <a:r>
              <a:rPr lang="en-US" dirty="0" smtClean="0"/>
              <a:t>Eliminates the need for BCP38</a:t>
            </a:r>
          </a:p>
          <a:p>
            <a:r>
              <a:rPr lang="en-US" dirty="0" smtClean="0"/>
              <a:t>But a dream it is, not all ISPs and not all DNS services will play</a:t>
            </a:r>
          </a:p>
          <a:p>
            <a:pPr lvl="1"/>
            <a:r>
              <a:rPr lang="en-US" dirty="0" smtClean="0"/>
              <a:t>For those that do, charges of "preferential treatment" have been levied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17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Those things that filtered DNS packets over 512 bytes, those that voided EDNS0's benefits</a:t>
            </a:r>
          </a:p>
          <a:p>
            <a:pPr lvl="1"/>
            <a:r>
              <a:rPr lang="en-US" dirty="0" smtClean="0"/>
              <a:t>A real and royal pain</a:t>
            </a:r>
          </a:p>
          <a:p>
            <a:pPr lvl="1"/>
            <a:r>
              <a:rPr lang="en-US" dirty="0" smtClean="0"/>
              <a:t>To this day I uncover them</a:t>
            </a:r>
          </a:p>
          <a:p>
            <a:r>
              <a:rPr lang="en-US" dirty="0" smtClean="0"/>
              <a:t>Can we turn this around?</a:t>
            </a:r>
          </a:p>
          <a:p>
            <a:pPr lvl="1"/>
            <a:r>
              <a:rPr lang="en-US" dirty="0" smtClean="0"/>
              <a:t>To speed up deployment of radical changes, curtail abusive behavior of older software</a:t>
            </a:r>
          </a:p>
          <a:p>
            <a:pPr lvl="1"/>
            <a:r>
              <a:rPr lang="en-US" dirty="0" smtClean="0"/>
              <a:t>This is playing with fire, I know, that's why it is a taboo</a:t>
            </a:r>
          </a:p>
          <a:p>
            <a:r>
              <a:rPr lang="en-US" dirty="0" smtClean="0"/>
              <a:t>But can we harness this asset?</a:t>
            </a:r>
            <a:endParaRPr lang="en-US" dirty="0"/>
          </a:p>
          <a:p>
            <a:pPr lvl="1"/>
            <a:r>
              <a:rPr lang="en-US" dirty="0" smtClean="0"/>
              <a:t>I don't know, just throwing this out there</a:t>
            </a:r>
          </a:p>
        </p:txBody>
      </p:sp>
    </p:spTree>
    <p:extLst>
      <p:ext uri="{BB962C8B-B14F-4D97-AF65-F5344CB8AC3E}">
        <p14:creationId xmlns:p14="http://schemas.microsoft.com/office/powerpoint/2010/main" val="910184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Better Behavior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Often it is said that it's too late to fix code once it is released</a:t>
            </a:r>
          </a:p>
          <a:p>
            <a:endParaRPr lang="en-US" dirty="0"/>
          </a:p>
          <a:p>
            <a:r>
              <a:rPr lang="en-US" dirty="0" smtClean="0"/>
              <a:t>But we can filter out traffic we decide it is malicious</a:t>
            </a:r>
          </a:p>
          <a:p>
            <a:endParaRPr lang="en-US" dirty="0"/>
          </a:p>
          <a:p>
            <a:r>
              <a:rPr lang="en-US" dirty="0" smtClean="0"/>
              <a:t>It's our network(s), we can do what we want, we don't have to "take it"</a:t>
            </a:r>
          </a:p>
          <a:p>
            <a:endParaRPr lang="en-US" dirty="0"/>
          </a:p>
          <a:p>
            <a:r>
              <a:rPr lang="en-US" dirty="0" smtClean="0"/>
              <a:t>There are products that enforce security rules, they can be put to use to protect enclaves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96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Want?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 want a simpler-to-operate protocol</a:t>
            </a:r>
          </a:p>
          <a:p>
            <a:pPr lvl="1"/>
            <a:r>
              <a:rPr lang="en-US" dirty="0" smtClean="0"/>
              <a:t>In general, fewer knobs and dials for basic features</a:t>
            </a:r>
          </a:p>
          <a:p>
            <a:pPr lvl="1"/>
            <a:r>
              <a:rPr lang="en-US" dirty="0" smtClean="0"/>
              <a:t>Restrict large sized responses to TCP</a:t>
            </a:r>
          </a:p>
          <a:p>
            <a:pPr lvl="1"/>
            <a:r>
              <a:rPr lang="en-US" dirty="0" smtClean="0"/>
              <a:t>Retain as much of the benign behavior we have now</a:t>
            </a:r>
          </a:p>
          <a:p>
            <a:pPr lvl="1"/>
            <a:r>
              <a:rPr lang="en-US" dirty="0" smtClean="0"/>
              <a:t>Essentially, a refactoring of the protocol</a:t>
            </a:r>
          </a:p>
          <a:p>
            <a:r>
              <a:rPr lang="en-US" dirty="0" smtClean="0"/>
              <a:t>I want controls that make it easier for an operator to have a predictable traffic pattern and to return to that when needed</a:t>
            </a:r>
          </a:p>
          <a:p>
            <a:pPr lvl="1"/>
            <a:r>
              <a:rPr lang="en-US" dirty="0" smtClean="0"/>
              <a:t>Controlled via routing perhaps</a:t>
            </a:r>
          </a:p>
          <a:p>
            <a:r>
              <a:rPr lang="en-US" dirty="0" smtClean="0"/>
              <a:t>I want us to do what we can about the old code that is open to abuse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09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See A Start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Layer 7</a:t>
            </a:r>
          </a:p>
          <a:p>
            <a:pPr lvl="1"/>
            <a:r>
              <a:rPr lang="en-US" dirty="0" smtClean="0"/>
              <a:t>Restricting types are available to anonymous UDP queries</a:t>
            </a:r>
          </a:p>
          <a:p>
            <a:pPr lvl="1"/>
            <a:r>
              <a:rPr lang="en-US" dirty="0" smtClean="0"/>
              <a:t>Refactoring our current security meta-data to be smaller</a:t>
            </a:r>
          </a:p>
          <a:p>
            <a:pPr lvl="1"/>
            <a:r>
              <a:rPr lang="en-US" dirty="0" smtClean="0"/>
              <a:t>TCP-only for more types than AXFR</a:t>
            </a:r>
          </a:p>
          <a:p>
            <a:pPr lvl="1"/>
            <a:endParaRPr lang="en-US" dirty="0"/>
          </a:p>
          <a:p>
            <a:r>
              <a:rPr lang="en-US" dirty="0" smtClean="0"/>
              <a:t>Layer 3</a:t>
            </a:r>
          </a:p>
          <a:p>
            <a:pPr lvl="1"/>
            <a:r>
              <a:rPr lang="en-US" dirty="0" smtClean="0"/>
              <a:t>Increasing the use of no-export peering over transit</a:t>
            </a:r>
          </a:p>
          <a:p>
            <a:pPr lvl="1"/>
            <a:r>
              <a:rPr lang="en-US" dirty="0" smtClean="0"/>
              <a:t>Trending downward of UDP port 53 crossing ISP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13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Manifesto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It's time the DNS protocol refactor itself to be a better neighbor in the Internet</a:t>
            </a:r>
          </a:p>
          <a:p>
            <a:pPr lvl="1"/>
            <a:r>
              <a:rPr lang="en-US" dirty="0" smtClean="0"/>
              <a:t>Instead of looking for causes in other areas, accept responsibility</a:t>
            </a:r>
          </a:p>
          <a:p>
            <a:pPr lvl="1"/>
            <a:r>
              <a:rPr lang="en-US" dirty="0" smtClean="0"/>
              <a:t>Realize that the past is gone, the network is changing</a:t>
            </a:r>
          </a:p>
          <a:p>
            <a:r>
              <a:rPr lang="en-US" dirty="0" smtClean="0"/>
              <a:t>It's time to consider drastic changes that will take a long time to complete</a:t>
            </a:r>
          </a:p>
          <a:p>
            <a:pPr lvl="1"/>
            <a:r>
              <a:rPr lang="en-US" dirty="0" smtClean="0"/>
              <a:t>The protocol is entrenched but it is not indelible</a:t>
            </a:r>
          </a:p>
          <a:p>
            <a:pPr lvl="1"/>
            <a:r>
              <a:rPr lang="en-US" dirty="0" smtClean="0"/>
              <a:t>It has a caveman mentality, optimizing for fixed width fields as an example</a:t>
            </a:r>
          </a:p>
          <a:p>
            <a:pPr lvl="1"/>
            <a:r>
              <a:rPr lang="en-US" dirty="0" smtClean="0"/>
              <a:t>Let's face it, it's a badly </a:t>
            </a:r>
            <a:r>
              <a:rPr lang="en-US" smtClean="0"/>
              <a:t>designed protocol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Bothers Me So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Everything* done to protect the DNS is </a:t>
            </a:r>
            <a:r>
              <a:rPr lang="en-US" dirty="0" smtClean="0"/>
              <a:t>completely** </a:t>
            </a:r>
            <a:r>
              <a:rPr lang="en-US" dirty="0" smtClean="0"/>
              <a:t>wrong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Because everything* done to the improve DNS protocol is now being turned around to harm someone else</a:t>
            </a:r>
          </a:p>
          <a:p>
            <a:endParaRPr lang="en-US" dirty="0"/>
          </a:p>
          <a:p>
            <a:r>
              <a:rPr lang="en-US" dirty="0" smtClean="0"/>
              <a:t>The DNS is now the world's most capable and reliable attack traffic utility, like gas, electric, water, and uh, POTS</a:t>
            </a:r>
          </a:p>
        </p:txBody>
      </p:sp>
    </p:spTree>
    <p:extLst>
      <p:ext uri="{BB962C8B-B14F-4D97-AF65-F5344CB8AC3E}">
        <p14:creationId xmlns:p14="http://schemas.microsoft.com/office/powerpoint/2010/main" val="3562830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You can ask questions but I don't think I have the answers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It's a manifesto...</a:t>
            </a:r>
          </a:p>
          <a:p>
            <a:pPr lvl="1"/>
            <a:r>
              <a:rPr lang="en-US" dirty="0" smtClean="0"/>
              <a:t>If you disagree with me, I'll just stare at you for a while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4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*, **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Well,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dirty="0" smtClean="0"/>
              <a:t>everything and </a:t>
            </a:r>
            <a:r>
              <a:rPr lang="en-US" i="1" dirty="0" smtClean="0"/>
              <a:t>almost</a:t>
            </a:r>
            <a:r>
              <a:rPr lang="en-US" dirty="0" smtClean="0"/>
              <a:t> completely.</a:t>
            </a:r>
            <a:r>
              <a:rPr lang="en-US" dirty="0" smtClean="0"/>
              <a:t>..I'm using the word for dramatic affect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1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Prompting This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Why I am giving this talk here and now</a:t>
            </a:r>
          </a:p>
          <a:p>
            <a:pPr lvl="1"/>
            <a:r>
              <a:rPr lang="en-US" dirty="0"/>
              <a:t>"</a:t>
            </a:r>
            <a:r>
              <a:rPr lang="en-US" dirty="0" smtClean="0"/>
              <a:t>Refused" replies to ANY queries over UDP</a:t>
            </a:r>
          </a:p>
          <a:p>
            <a:pPr lvl="1"/>
            <a:r>
              <a:rPr lang="en-US" dirty="0" smtClean="0"/>
              <a:t>Response Rate Limiting</a:t>
            </a:r>
          </a:p>
          <a:p>
            <a:pPr lvl="1"/>
            <a:endParaRPr lang="en-US" dirty="0"/>
          </a:p>
          <a:p>
            <a:r>
              <a:rPr lang="en-US" dirty="0" smtClean="0"/>
              <a:t>A tipping point</a:t>
            </a:r>
          </a:p>
          <a:p>
            <a:pPr lvl="1"/>
            <a:r>
              <a:rPr lang="en-US" dirty="0" smtClean="0"/>
              <a:t>They called to mind other factors, trends, turning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Got Here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role and significance of the global public internet is fundamentally changing</a:t>
            </a:r>
          </a:p>
          <a:p>
            <a:pPr lvl="1"/>
            <a:r>
              <a:rPr lang="en-US" dirty="0" smtClean="0"/>
              <a:t>How it is used</a:t>
            </a:r>
          </a:p>
          <a:p>
            <a:pPr lvl="1"/>
            <a:r>
              <a:rPr lang="en-US" dirty="0" smtClean="0"/>
              <a:t>How it is valued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is true for "both sides" in the security theater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landscape of operations is changing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threatscape</a:t>
            </a:r>
            <a:r>
              <a:rPr lang="en-US" dirty="0" smtClean="0"/>
              <a:t> of malicious activity is changing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1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When rolling out </a:t>
            </a:r>
            <a:r>
              <a:rPr lang="en-US" dirty="0" err="1" smtClean="0"/>
              <a:t>anycast</a:t>
            </a:r>
            <a:r>
              <a:rPr lang="en-US" dirty="0" smtClean="0"/>
              <a:t>, the theory was that when a node goes down, you pull the route advertisement</a:t>
            </a:r>
          </a:p>
          <a:p>
            <a:pPr lvl="1"/>
            <a:r>
              <a:rPr lang="en-US" dirty="0" smtClean="0"/>
              <a:t>For a random error, you can lose a node for a while (diminished capacity) and bounce it back up later</a:t>
            </a:r>
          </a:p>
          <a:p>
            <a:pPr lvl="1"/>
            <a:r>
              <a:rPr lang="en-US" dirty="0" smtClean="0"/>
              <a:t>For a randomly triggered systemic error, you do the same with a time budget to fix it</a:t>
            </a:r>
          </a:p>
          <a:p>
            <a:r>
              <a:rPr lang="en-US" dirty="0" smtClean="0"/>
              <a:t>But in an environment with active persistent threats (APT)</a:t>
            </a:r>
          </a:p>
          <a:p>
            <a:pPr lvl="1"/>
            <a:r>
              <a:rPr lang="en-US" dirty="0" smtClean="0"/>
              <a:t>Systemic errors mean that taking out one failed instance will shift the attack traffic to the next "target"</a:t>
            </a:r>
          </a:p>
          <a:p>
            <a:pPr lvl="1"/>
            <a:r>
              <a:rPr lang="en-US" dirty="0" smtClean="0"/>
              <a:t>You help the opposition mow you down!</a:t>
            </a:r>
          </a:p>
          <a:p>
            <a:r>
              <a:rPr lang="en-US" dirty="0" err="1" smtClean="0"/>
              <a:t>Anycast</a:t>
            </a:r>
            <a:r>
              <a:rPr lang="en-US" dirty="0" smtClean="0"/>
              <a:t> is for containment now, not robustness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3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DNS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While shifting focus from protocol engineering to operations</a:t>
            </a:r>
          </a:p>
          <a:p>
            <a:pPr lvl="1"/>
            <a:r>
              <a:rPr lang="en-US" dirty="0" smtClean="0"/>
              <a:t>A schism has become clear between what operators see as important and what protocol designers see as important</a:t>
            </a:r>
          </a:p>
          <a:p>
            <a:pPr lvl="1"/>
            <a:r>
              <a:rPr lang="en-US" dirty="0" smtClean="0"/>
              <a:t>Growing scale of operations spreads the challenges</a:t>
            </a:r>
          </a:p>
          <a:p>
            <a:pPr lvl="1"/>
            <a:r>
              <a:rPr lang="en-US" dirty="0" smtClean="0"/>
              <a:t>No time to anticipate, no "threat" document, real time diagnosis</a:t>
            </a:r>
          </a:p>
          <a:p>
            <a:pPr lvl="1"/>
            <a:r>
              <a:rPr lang="en-US" dirty="0" smtClean="0"/>
              <a:t>Operators don’t write code on the fly, they use available tools</a:t>
            </a:r>
          </a:p>
          <a:p>
            <a:pPr lvl="1"/>
            <a:r>
              <a:rPr lang="en-US" dirty="0" smtClean="0"/>
              <a:t>Operators push for greater </a:t>
            </a:r>
            <a:r>
              <a:rPr lang="en-US" dirty="0" smtClean="0"/>
              <a:t>automation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57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(With) The DNS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Neustar,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60A062-752B-8F4D-955C-A19898E5C82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As the Internet grows in (economic) significance</a:t>
            </a:r>
          </a:p>
          <a:p>
            <a:pPr lvl="1"/>
            <a:r>
              <a:rPr lang="en-US" dirty="0" smtClean="0"/>
              <a:t>First simple kill packets and host break-ins</a:t>
            </a:r>
          </a:p>
          <a:p>
            <a:pPr lvl="1"/>
            <a:r>
              <a:rPr lang="en-US" dirty="0" smtClean="0"/>
              <a:t>Then botnets - stolen, uncapped attack capability</a:t>
            </a:r>
          </a:p>
          <a:p>
            <a:pPr lvl="1"/>
            <a:r>
              <a:rPr lang="en-US" dirty="0" smtClean="0"/>
              <a:t>Then crowd sourced flood attacks - social activity </a:t>
            </a:r>
          </a:p>
          <a:p>
            <a:pPr lvl="1"/>
            <a:r>
              <a:rPr lang="en-US" dirty="0" smtClean="0"/>
              <a:t>Then internet assisted flood attacks - amplification</a:t>
            </a:r>
          </a:p>
          <a:p>
            <a:pPr lvl="1"/>
            <a:r>
              <a:rPr lang="en-US" dirty="0" smtClean="0"/>
              <a:t>Then unmonitored assists to floods - open recursive servers</a:t>
            </a:r>
            <a:endParaRPr lang="en-US" dirty="0"/>
          </a:p>
          <a:p>
            <a:r>
              <a:rPr lang="en-US" dirty="0" smtClean="0"/>
              <a:t>Attackers measure and monitor their successes, failures and modifying attacks in flight (sophistication)</a:t>
            </a:r>
          </a:p>
          <a:p>
            <a:pPr lvl="1"/>
            <a:r>
              <a:rPr lang="en-US" dirty="0" smtClean="0"/>
              <a:t>While debugging, the cause </a:t>
            </a:r>
            <a:r>
              <a:rPr lang="en-US" dirty="0" smtClean="0"/>
              <a:t>shifts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566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2969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S-Simple">
  <a:themeElements>
    <a:clrScheme name="80% Gray">
      <a:dk1>
        <a:srgbClr val="595959"/>
      </a:dk1>
      <a:lt1>
        <a:srgbClr val="FFFFFF"/>
      </a:lt1>
      <a:dk2>
        <a:srgbClr val="068658"/>
      </a:dk2>
      <a:lt2>
        <a:srgbClr val="B4B4B4"/>
      </a:lt2>
      <a:accent1>
        <a:srgbClr val="068658"/>
      </a:accent1>
      <a:accent2>
        <a:srgbClr val="DEE007"/>
      </a:accent2>
      <a:accent3>
        <a:srgbClr val="E7862A"/>
      </a:accent3>
      <a:accent4>
        <a:srgbClr val="174A7D"/>
      </a:accent4>
      <a:accent5>
        <a:srgbClr val="6C256F"/>
      </a:accent5>
      <a:accent6>
        <a:srgbClr val="7D7D7D"/>
      </a:accent6>
      <a:hlink>
        <a:srgbClr val="174A7D"/>
      </a:hlink>
      <a:folHlink>
        <a:srgbClr val="6C25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0"/>
            <a:cs typeface="Geneva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baseline="0" dirty="0"/>
        </a:defPPr>
      </a:lstStyle>
    </a:tx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NS-Simple.potx</Template>
  <TotalTime>10886</TotalTime>
  <Words>2199</Words>
  <Application>Microsoft Macintosh PowerPoint</Application>
  <PresentationFormat>On-screen Show (4:3)</PresentationFormat>
  <Paragraphs>300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NS-Simple</vt:lpstr>
      <vt:lpstr>DNS Security: Beyond DNSSEC A “He Must Be Nearing Retirement” Manifesto</vt:lpstr>
      <vt:lpstr>The Game Changer</vt:lpstr>
      <vt:lpstr>Why This Bothers Me So</vt:lpstr>
      <vt:lpstr>*, **</vt:lpstr>
      <vt:lpstr>Prompting This</vt:lpstr>
      <vt:lpstr>How We Got Here</vt:lpstr>
      <vt:lpstr>For Example</vt:lpstr>
      <vt:lpstr>Running The DNS</vt:lpstr>
      <vt:lpstr>Attacking (With) The DNS</vt:lpstr>
      <vt:lpstr>Back To Reflection</vt:lpstr>
      <vt:lpstr>How Did We Get Here</vt:lpstr>
      <vt:lpstr>A Manifesto Is Born</vt:lpstr>
      <vt:lpstr>Crazy Ideas And Taboos</vt:lpstr>
      <vt:lpstr>Stop Blaming Someone Else</vt:lpstr>
      <vt:lpstr>Changing The Protocol</vt:lpstr>
      <vt:lpstr>Eliminating ANY Over UDP</vt:lpstr>
      <vt:lpstr>Moving The Fight?</vt:lpstr>
      <vt:lpstr>Avoiding Blasphemy </vt:lpstr>
      <vt:lpstr>Is TCP So Bad?</vt:lpstr>
      <vt:lpstr>Is EDNS0 So Good?</vt:lpstr>
      <vt:lpstr>By The Way</vt:lpstr>
      <vt:lpstr>Negotiation</vt:lpstr>
      <vt:lpstr>Open Nature</vt:lpstr>
      <vt:lpstr>Threatening the Open Nature</vt:lpstr>
      <vt:lpstr>Firewalls</vt:lpstr>
      <vt:lpstr>Enforcing Better Behavior</vt:lpstr>
      <vt:lpstr>What Do I Want?</vt:lpstr>
      <vt:lpstr>Where Do I See A Start</vt:lpstr>
      <vt:lpstr>The Manifesto</vt:lpstr>
      <vt:lpstr>Discussion</vt:lpstr>
    </vt:vector>
  </TitlesOfParts>
  <Manager/>
  <Company>NeuStar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Edward Lewis</dc:creator>
  <cp:keywords/>
  <dc:description/>
  <cp:lastModifiedBy>Edward Lewis</cp:lastModifiedBy>
  <cp:revision>427</cp:revision>
  <dcterms:created xsi:type="dcterms:W3CDTF">2012-10-18T17:48:02Z</dcterms:created>
  <dcterms:modified xsi:type="dcterms:W3CDTF">2013-05-08T18:57:39Z</dcterms:modified>
  <cp:category/>
</cp:coreProperties>
</file>