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76" r:id="rId2"/>
    <p:sldId id="604" r:id="rId3"/>
    <p:sldId id="577" r:id="rId4"/>
    <p:sldId id="589" r:id="rId5"/>
    <p:sldId id="592" r:id="rId6"/>
    <p:sldId id="596" r:id="rId7"/>
    <p:sldId id="598" r:id="rId8"/>
    <p:sldId id="605" r:id="rId9"/>
    <p:sldId id="602" r:id="rId10"/>
    <p:sldId id="603" r:id="rId11"/>
    <p:sldId id="607" r:id="rId12"/>
    <p:sldId id="608" r:id="rId13"/>
    <p:sldId id="609" r:id="rId14"/>
    <p:sldId id="610" r:id="rId15"/>
    <p:sldId id="606" r:id="rId16"/>
    <p:sldId id="601" r:id="rId17"/>
  </p:sldIdLst>
  <p:sldSz cx="10801350" cy="6858000"/>
  <p:notesSz cx="6807200" cy="99393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600"/>
    <a:srgbClr val="9999FF"/>
    <a:srgbClr val="FFCC66"/>
    <a:srgbClr val="66CCFF"/>
    <a:srgbClr val="66FF33"/>
    <a:srgbClr val="FFFF99"/>
    <a:srgbClr val="99CC00"/>
    <a:srgbClr val="669900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2" autoAdjust="0"/>
    <p:restoredTop sz="83234" autoAdjust="0"/>
  </p:normalViewPr>
  <p:slideViewPr>
    <p:cSldViewPr>
      <p:cViewPr varScale="1">
        <p:scale>
          <a:sx n="113" d="100"/>
          <a:sy n="113" d="100"/>
        </p:scale>
        <p:origin x="1052" y="72"/>
      </p:cViewPr>
      <p:guideLst>
        <p:guide orient="horz" pos="2160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D28C3-8E54-438C-90D7-64F70189449A}" type="datetimeFigureOut">
              <a:rPr lang="zh-CN" altLang="en-US" smtClean="0"/>
              <a:pPr/>
              <a:t>2013/5/12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4F736-B327-47E1-9253-38FDD12BE7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0243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72F40C14-155E-4128-A336-653D1227DCA2}" type="datetimeFigureOut">
              <a:rPr lang="zh-CN" altLang="en-US"/>
              <a:pPr>
                <a:defRPr/>
              </a:pPr>
              <a:t>2013/5/12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69900" y="746125"/>
            <a:ext cx="58674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13F6199F-D69F-4E0E-B06B-5B1630D005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224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Good</a:t>
            </a:r>
            <a:r>
              <a:rPr lang="en-US" altLang="zh-CN" baseline="0" dirty="0" smtClean="0"/>
              <a:t> afternoon, it is </a:t>
            </a:r>
            <a:endParaRPr lang="en-US" altLang="zh-CN" dirty="0" smtClean="0"/>
          </a:p>
          <a:p>
            <a:r>
              <a:rPr lang="en-US" altLang="zh-CN" dirty="0" smtClean="0"/>
              <a:t>Much</a:t>
            </a:r>
            <a:r>
              <a:rPr lang="en-US" altLang="zh-CN" baseline="0" dirty="0" smtClean="0"/>
              <a:t> communication with  </a:t>
            </a:r>
            <a:r>
              <a:rPr lang="en-US" altLang="zh-CN" baseline="0" dirty="0" err="1" smtClean="0"/>
              <a:t>chinacache</a:t>
            </a:r>
            <a:endParaRPr lang="en-US" altLang="zh-CN" dirty="0" smtClean="0"/>
          </a:p>
          <a:p>
            <a:r>
              <a:rPr lang="en-US" altLang="zh-CN" dirty="0" err="1" smtClean="0"/>
              <a:t>Topic:Third-part</a:t>
            </a:r>
            <a:r>
              <a:rPr lang="en-US" altLang="zh-CN" baseline="0" dirty="0" err="1" smtClean="0"/>
              <a:t>y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dns</a:t>
            </a:r>
            <a:r>
              <a:rPr lang="en-US" altLang="zh-CN" baseline="0" dirty="0" smtClean="0"/>
              <a:t> affect </a:t>
            </a:r>
            <a:r>
              <a:rPr lang="en-US" altLang="zh-CN" baseline="0" dirty="0" err="1" smtClean="0"/>
              <a:t>cdn</a:t>
            </a:r>
            <a:r>
              <a:rPr lang="en-US" altLang="zh-CN" baseline="0" dirty="0" smtClean="0"/>
              <a:t> and further consideration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138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Step</a:t>
            </a:r>
            <a:r>
              <a:rPr lang="en-US" altLang="zh-CN" baseline="0" dirty="0" smtClean="0"/>
              <a:t> 1 canonical name record </a:t>
            </a:r>
          </a:p>
          <a:p>
            <a:r>
              <a:rPr lang="en-US" altLang="zh-CN" baseline="0" dirty="0" smtClean="0"/>
              <a:t>Step 2 with this canonical name then get an improved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0734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287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868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9113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It is always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Optimal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288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718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Thank</a:t>
            </a:r>
            <a:r>
              <a:rPr lang="en-US" altLang="zh-CN" baseline="0" dirty="0" smtClean="0"/>
              <a:t> you all for your time!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03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Originally </a:t>
            </a:r>
            <a:r>
              <a:rPr lang="en-US" altLang="zh-CN" dirty="0" smtClean="0"/>
              <a:t>assume, their</a:t>
            </a:r>
            <a:r>
              <a:rPr lang="en-US" altLang="zh-CN" baseline="0" dirty="0" smtClean="0"/>
              <a:t> locations are very close in network,</a:t>
            </a:r>
            <a:endParaRPr lang="en-US" altLang="zh-CN" dirty="0" smtClean="0"/>
          </a:p>
          <a:p>
            <a:r>
              <a:rPr lang="en-US" altLang="zh-CN" dirty="0" smtClean="0"/>
              <a:t>But recent years, Third-party are</a:t>
            </a:r>
            <a:r>
              <a:rPr lang="en-US" altLang="zh-CN" baseline="0" dirty="0" smtClean="0"/>
              <a:t> grow fast,</a:t>
            </a:r>
          </a:p>
          <a:p>
            <a:r>
              <a:rPr lang="en-US" altLang="zh-CN" dirty="0" smtClean="0"/>
              <a:t>for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sp</a:t>
            </a:r>
            <a:r>
              <a:rPr lang="en-US" altLang="zh-CN" baseline="0" dirty="0" smtClean="0"/>
              <a:t> </a:t>
            </a:r>
            <a:r>
              <a:rPr lang="en-US" altLang="zh-CN" baseline="0" dirty="0" smtClean="0"/>
              <a:t>and end </a:t>
            </a:r>
            <a:r>
              <a:rPr lang="en-US" altLang="zh-CN" baseline="0" dirty="0" smtClean="0"/>
              <a:t>users,</a:t>
            </a:r>
          </a:p>
          <a:p>
            <a:r>
              <a:rPr lang="en-US" altLang="zh-CN" baseline="0" dirty="0" smtClean="0"/>
              <a:t>Apparently the third party </a:t>
            </a:r>
            <a:r>
              <a:rPr lang="en-US" altLang="zh-CN" baseline="0" dirty="0" err="1" smtClean="0"/>
              <a:t>dns</a:t>
            </a:r>
            <a:r>
              <a:rPr lang="en-US" altLang="zh-CN" baseline="0" dirty="0" smtClean="0"/>
              <a:t> can not guarantee </a:t>
            </a:r>
          </a:p>
          <a:p>
            <a:r>
              <a:rPr lang="en-US" altLang="zh-CN" baseline="0" dirty="0" smtClean="0"/>
              <a:t>So we start to think of under this condition</a:t>
            </a:r>
            <a:r>
              <a:rPr lang="en-US" altLang="zh-CN" dirty="0" smtClean="0"/>
              <a:t> 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199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This chart shows</a:t>
            </a:r>
            <a:r>
              <a:rPr lang="en-US" altLang="zh-CN" baseline="0" dirty="0" smtClean="0"/>
              <a:t> that the status ,blue, green, and  </a:t>
            </a:r>
          </a:p>
          <a:p>
            <a:r>
              <a:rPr lang="en-US" altLang="zh-CN" dirty="0" smtClean="0"/>
              <a:t>The percentage of</a:t>
            </a:r>
            <a:r>
              <a:rPr lang="en-US" altLang="zh-CN" baseline="0" dirty="0" smtClean="0"/>
              <a:t> real traffic among these websites, </a:t>
            </a:r>
            <a:r>
              <a:rPr lang="en-US" altLang="zh-CN" baseline="0" dirty="0" err="1" smtClean="0"/>
              <a:t>pageviews</a:t>
            </a:r>
            <a:r>
              <a:rPr lang="en-US" altLang="zh-CN" baseline="0" dirty="0" smtClean="0"/>
              <a:t>, green bar, is  </a:t>
            </a:r>
          </a:p>
          <a:p>
            <a:r>
              <a:rPr lang="en-US" altLang="zh-CN" baseline="0" dirty="0" smtClean="0"/>
              <a:t> it can be said it is very useful to improve the performance with a </a:t>
            </a:r>
            <a:r>
              <a:rPr lang="en-US" altLang="zh-CN" baseline="0" dirty="0" err="1" smtClean="0"/>
              <a:t>cdn</a:t>
            </a:r>
            <a:r>
              <a:rPr lang="en-US" altLang="zh-CN" baseline="0" dirty="0" smtClean="0"/>
              <a:t> solution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78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So generally</a:t>
            </a:r>
            <a:r>
              <a:rPr lang="en-US" altLang="zh-CN" baseline="0" dirty="0" smtClean="0"/>
              <a:t> , </a:t>
            </a:r>
            <a:endParaRPr lang="en-US" altLang="zh-CN" dirty="0" smtClean="0"/>
          </a:p>
          <a:p>
            <a:r>
              <a:rPr lang="en-US" altLang="zh-CN" dirty="0" smtClean="0"/>
              <a:t>First, for a </a:t>
            </a:r>
            <a:r>
              <a:rPr lang="en-US" altLang="zh-CN" dirty="0" err="1" smtClean="0"/>
              <a:t>cdn</a:t>
            </a:r>
            <a:r>
              <a:rPr lang="en-US" altLang="zh-CN" dirty="0" smtClean="0"/>
              <a:t>, content</a:t>
            </a:r>
            <a:r>
              <a:rPr lang="en-US" altLang="zh-CN" baseline="0" dirty="0" smtClean="0"/>
              <a:t> origin will </a:t>
            </a:r>
            <a:r>
              <a:rPr lang="en-US" altLang="zh-CN" dirty="0" smtClean="0"/>
              <a:t> synchronize other</a:t>
            </a:r>
            <a:r>
              <a:rPr lang="en-US" altLang="zh-CN" baseline="0" dirty="0" smtClean="0"/>
              <a:t> replica nodes, </a:t>
            </a:r>
            <a:r>
              <a:rPr lang="en-US" altLang="zh-CN" baseline="0" dirty="0" err="1" smtClean="0"/>
              <a:t>cdn</a:t>
            </a:r>
            <a:r>
              <a:rPr lang="en-US" altLang="zh-CN" baseline="0" dirty="0" smtClean="0"/>
              <a:t> will have a dynamic routing </a:t>
            </a:r>
            <a:r>
              <a:rPr lang="en-US" altLang="zh-CN" baseline="0" dirty="0" err="1" smtClean="0"/>
              <a:t>machanism</a:t>
            </a:r>
            <a:r>
              <a:rPr lang="en-US" altLang="zh-CN" baseline="0" dirty="0" smtClean="0"/>
              <a:t>,</a:t>
            </a:r>
            <a:endParaRPr lang="en-US" altLang="zh-CN" dirty="0" smtClean="0"/>
          </a:p>
          <a:p>
            <a:r>
              <a:rPr lang="en-US" altLang="zh-CN" dirty="0" smtClean="0"/>
              <a:t>Then when</a:t>
            </a:r>
            <a:r>
              <a:rPr lang="en-US" altLang="zh-CN" baseline="0" dirty="0" smtClean="0"/>
              <a:t> an initiate a session using a local </a:t>
            </a:r>
            <a:r>
              <a:rPr lang="en-US" altLang="zh-CN" baseline="0" dirty="0" err="1" smtClean="0"/>
              <a:t>dns</a:t>
            </a:r>
            <a:r>
              <a:rPr lang="en-US" altLang="zh-CN" baseline="0" dirty="0" smtClean="0"/>
              <a:t>,  directed to server , so  if  in theory</a:t>
            </a:r>
          </a:p>
          <a:p>
            <a:r>
              <a:rPr lang="en-US" altLang="zh-CN" baseline="0" dirty="0" smtClean="0"/>
              <a:t>With the growth of remote </a:t>
            </a:r>
            <a:r>
              <a:rPr lang="en-US" altLang="zh-CN" baseline="0" dirty="0" err="1" smtClean="0"/>
              <a:t>dns</a:t>
            </a:r>
            <a:r>
              <a:rPr lang="en-US" altLang="zh-CN" baseline="0" dirty="0" smtClean="0"/>
              <a:t> and </a:t>
            </a:r>
            <a:r>
              <a:rPr lang="en-US" altLang="zh-CN" baseline="0" dirty="0" err="1" smtClean="0"/>
              <a:t>cdn</a:t>
            </a:r>
            <a:r>
              <a:rPr lang="en-US" altLang="zh-CN" baseline="0" dirty="0" smtClean="0"/>
              <a:t> application, </a:t>
            </a:r>
            <a:endParaRPr lang="en-US" altLang="zh-CN" dirty="0" smtClean="0"/>
          </a:p>
          <a:p>
            <a:r>
              <a:rPr lang="en-US" altLang="zh-CN" dirty="0" smtClean="0"/>
              <a:t>This kind of  impact</a:t>
            </a:r>
            <a:r>
              <a:rPr lang="en-US" altLang="zh-CN" baseline="0" dirty="0" smtClean="0"/>
              <a:t> is becoming very phenomenal </a:t>
            </a:r>
          </a:p>
          <a:p>
            <a:r>
              <a:rPr lang="en-US" altLang="zh-CN" baseline="0" dirty="0" smtClean="0"/>
              <a:t>As a result, it will Cut down the </a:t>
            </a:r>
            <a:r>
              <a:rPr lang="en-US" altLang="zh-CN" baseline="0" dirty="0" err="1" smtClean="0"/>
              <a:t>effection</a:t>
            </a:r>
            <a:r>
              <a:rPr lang="en-US" altLang="zh-CN" baseline="0" dirty="0" smtClean="0"/>
              <a:t> of </a:t>
            </a:r>
            <a:r>
              <a:rPr lang="en-US" altLang="zh-CN" baseline="0" dirty="0" err="1" smtClean="0"/>
              <a:t>cdn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6384BE-1201-4638-BBFD-41D943C277F4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014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According</a:t>
            </a:r>
            <a:r>
              <a:rPr lang="en-US" altLang="zh-CN" baseline="0" dirty="0" smtClean="0"/>
              <a:t> to such analysis, the </a:t>
            </a:r>
            <a:r>
              <a:rPr lang="en-US" altLang="zh-CN" baseline="0" dirty="0" err="1" smtClean="0"/>
              <a:t>cdn</a:t>
            </a:r>
            <a:r>
              <a:rPr lang="en-US" altLang="zh-CN" baseline="0" dirty="0" smtClean="0"/>
              <a:t> redirection will be decided by  </a:t>
            </a:r>
          </a:p>
          <a:p>
            <a:r>
              <a:rPr lang="en-US" altLang="zh-CN" baseline="0" dirty="0" smtClean="0"/>
              <a:t>When an end user shift its </a:t>
            </a:r>
            <a:r>
              <a:rPr lang="en-US" altLang="zh-CN" baseline="0" dirty="0" err="1" smtClean="0"/>
              <a:t>dns</a:t>
            </a:r>
            <a:r>
              <a:rPr lang="en-US" altLang="zh-CN" baseline="0" dirty="0" smtClean="0"/>
              <a:t> from ,those possible destination of servers may have a little overlap if we do nothing on </a:t>
            </a:r>
            <a:r>
              <a:rPr lang="en-US" altLang="zh-CN" baseline="0" dirty="0" err="1" smtClean="0"/>
              <a:t>dns</a:t>
            </a:r>
            <a:r>
              <a:rPr lang="en-US" altLang="zh-CN" baseline="0" dirty="0" smtClean="0"/>
              <a:t> obviously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252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To solve this problem, 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dns</a:t>
            </a:r>
            <a:r>
              <a:rPr lang="en-US" altLang="zh-CN" baseline="0" dirty="0" smtClean="0"/>
              <a:t> extension solution is raised</a:t>
            </a:r>
          </a:p>
          <a:p>
            <a:r>
              <a:rPr lang="en-US" altLang="zh-CN" baseline="0" dirty="0" smtClean="0"/>
              <a:t>Main idea  convey to </a:t>
            </a:r>
            <a:r>
              <a:rPr lang="en-US" altLang="zh-CN" baseline="0" dirty="0" err="1" smtClean="0"/>
              <a:t>cdn</a:t>
            </a:r>
            <a:r>
              <a:rPr lang="en-US" altLang="zh-CN" baseline="0" dirty="0" smtClean="0"/>
              <a:t> system, </a:t>
            </a:r>
          </a:p>
          <a:p>
            <a:r>
              <a:rPr lang="en-US" altLang="zh-CN" baseline="0" dirty="0" smtClean="0"/>
              <a:t>This way , </a:t>
            </a:r>
            <a:r>
              <a:rPr lang="en-US" altLang="zh-CN" baseline="0" dirty="0" err="1" smtClean="0"/>
              <a:t>dns</a:t>
            </a:r>
            <a:r>
              <a:rPr lang="en-US" altLang="zh-CN" baseline="0" dirty="0" smtClean="0"/>
              <a:t> resolver will </a:t>
            </a:r>
          </a:p>
          <a:p>
            <a:r>
              <a:rPr lang="en-US" altLang="zh-CN" baseline="0" dirty="0" smtClean="0"/>
              <a:t>It is </a:t>
            </a:r>
            <a:r>
              <a:rPr lang="en-US" altLang="zh-CN" baseline="0" dirty="0" err="1" smtClean="0"/>
              <a:t>eay</a:t>
            </a:r>
            <a:r>
              <a:rPr lang="en-US" altLang="zh-CN" baseline="0" dirty="0" smtClean="0"/>
              <a:t> to understand, If that, the effectiveness will be very sufficient</a:t>
            </a:r>
          </a:p>
          <a:p>
            <a:r>
              <a:rPr lang="en-US" altLang="zh-CN" baseline="0" dirty="0" smtClean="0"/>
              <a:t>So google company propose this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457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Curve graph shows the performance</a:t>
            </a:r>
            <a:r>
              <a:rPr lang="en-US" altLang="zh-CN" baseline="0" dirty="0" smtClean="0"/>
              <a:t> improvement, </a:t>
            </a:r>
          </a:p>
          <a:p>
            <a:r>
              <a:rPr lang="en-US" altLang="zh-CN" baseline="0" dirty="0" smtClean="0"/>
              <a:t>With the same condition, if we measure , there will a big improvement com</a:t>
            </a:r>
          </a:p>
          <a:p>
            <a:r>
              <a:rPr lang="en-US" altLang="zh-CN" baseline="0" dirty="0" smtClean="0"/>
              <a:t>Blue line </a:t>
            </a:r>
            <a:r>
              <a:rPr lang="en-US" altLang="zh-CN" baseline="0" dirty="0" err="1" smtClean="0"/>
              <a:t>vs</a:t>
            </a:r>
            <a:r>
              <a:rPr lang="en-US" altLang="zh-CN" baseline="0" dirty="0" smtClean="0"/>
              <a:t> red line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00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0" fontAlgn="base" latinLnBrk="0" hangingPunct="0">
              <a:lnSpc>
                <a:spcPct val="15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altLang="zh-CN" sz="1200" b="1" kern="0" dirty="0" smtClean="0">
                <a:solidFill>
                  <a:schemeClr val="accent6"/>
                </a:solidFill>
                <a:latin typeface="+mn-ea"/>
              </a:rPr>
              <a:t>This solution</a:t>
            </a:r>
            <a:r>
              <a:rPr lang="en-US" altLang="zh-CN" sz="1200" b="1" kern="0" baseline="0" dirty="0" smtClean="0">
                <a:solidFill>
                  <a:schemeClr val="accent6"/>
                </a:solidFill>
                <a:latin typeface="+mn-ea"/>
              </a:rPr>
              <a:t>  require that </a:t>
            </a:r>
          </a:p>
          <a:p>
            <a:pPr marL="0" marR="0" lvl="2" indent="0" algn="l" defTabSz="914400" rtl="0" eaLnBrk="0" fontAlgn="base" latinLnBrk="0" hangingPunct="0">
              <a:lnSpc>
                <a:spcPct val="15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altLang="zh-CN" sz="1200" b="1" kern="0" baseline="0" dirty="0" smtClean="0">
                <a:solidFill>
                  <a:schemeClr val="accent6"/>
                </a:solidFill>
                <a:latin typeface="+mn-ea"/>
              </a:rPr>
              <a:t>Currently  only 1%.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large CDNs make their redirection decisions by mapping DNS servers onto a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 of\core 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points"in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network, which are in turn mapped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CDN's infrastructure [4]; this initial mapping step is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Very crucial. Under this approach, the problem is that the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CDN cannot directly utilize the information provided by the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extension. This issue presents a 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signicant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barrier to adoption of the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extension.</a:t>
            </a:r>
            <a:endParaRPr lang="zh-CN" altLang="en-US" sz="2000" b="1" kern="0" dirty="0" smtClean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696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Naturally, people</a:t>
            </a:r>
            <a:r>
              <a:rPr lang="en-US" altLang="zh-CN" baseline="0" dirty="0" smtClean="0"/>
              <a:t> move their attention to clients, </a:t>
            </a:r>
          </a:p>
          <a:p>
            <a:r>
              <a:rPr lang="en-US" altLang="zh-CN" baseline="0" dirty="0" smtClean="0"/>
              <a:t>This idea is propose in a public paper, </a:t>
            </a:r>
          </a:p>
          <a:p>
            <a:r>
              <a:rPr lang="en-US" altLang="zh-CN" baseline="0" dirty="0" smtClean="0"/>
              <a:t>The main idea is to make , that need to run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6199F-D69F-4E0E-B06B-5B1630D005DA}" type="slidenum">
              <a:rPr lang="zh-CN" altLang="en-US" smtClean="0"/>
              <a:pPr>
                <a:defRPr/>
              </a:pPr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405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7075" y="5661025"/>
            <a:ext cx="19399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80135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组合 39"/>
          <p:cNvGrpSpPr>
            <a:grpSpLocks/>
          </p:cNvGrpSpPr>
          <p:nvPr userDrawn="1"/>
        </p:nvGrpSpPr>
        <p:grpSpPr bwMode="auto">
          <a:xfrm>
            <a:off x="0" y="2330450"/>
            <a:ext cx="10801350" cy="127000"/>
            <a:chOff x="0" y="1071038"/>
            <a:chExt cx="9144000" cy="143390"/>
          </a:xfrm>
        </p:grpSpPr>
        <p:grpSp>
          <p:nvGrpSpPr>
            <p:cNvPr id="7" name="矩形 12"/>
            <p:cNvGrpSpPr>
              <a:grpSpLocks/>
            </p:cNvGrpSpPr>
            <p:nvPr/>
          </p:nvGrpSpPr>
          <p:grpSpPr bwMode="auto">
            <a:xfrm>
              <a:off x="-60960" y="1103515"/>
              <a:ext cx="9259824" cy="206482"/>
              <a:chOff x="-60960" y="2243328"/>
              <a:chExt cx="9259824" cy="182880"/>
            </a:xfrm>
          </p:grpSpPr>
          <p:pic>
            <p:nvPicPr>
              <p:cNvPr id="9" name="矩形 12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-60960" y="2243328"/>
                <a:ext cx="9259824" cy="1828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 Box 14"/>
              <p:cNvSpPr txBox="1">
                <a:spLocks noChangeArrowheads="1"/>
              </p:cNvSpPr>
              <p:nvPr/>
            </p:nvSpPr>
            <p:spPr bwMode="auto">
              <a:xfrm>
                <a:off x="0" y="2278063"/>
                <a:ext cx="9144000" cy="63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endParaRPr lang="zh-CN" altLang="zh-CN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0" y="1071038"/>
              <a:ext cx="9144000" cy="98581"/>
            </a:xfrm>
            <a:prstGeom prst="rect">
              <a:avLst/>
            </a:prstGeom>
            <a:gradFill flip="none" rotWithShape="1">
              <a:gsLst>
                <a:gs pos="35000">
                  <a:schemeClr val="tx1"/>
                </a:gs>
                <a:gs pos="79000">
                  <a:schemeClr val="bg1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25" y="2246313"/>
            <a:ext cx="9182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7350" y="4365625"/>
            <a:ext cx="7561263" cy="124777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539750" y="6245225"/>
            <a:ext cx="252095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690938" y="6245225"/>
            <a:ext cx="341947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740650" y="6245225"/>
            <a:ext cx="252095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F69F6C82-0FBA-423F-ACCC-8B1E090508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105775" y="260350"/>
            <a:ext cx="2508250" cy="58943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6263" y="260350"/>
            <a:ext cx="7377112" cy="58943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2025" y="260350"/>
            <a:ext cx="8382000" cy="431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576263" y="1268413"/>
            <a:ext cx="9721850" cy="4886325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2025" y="260350"/>
            <a:ext cx="8382000" cy="431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576263" y="1268413"/>
            <a:ext cx="9721850" cy="4886325"/>
          </a:xfr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531546" y="0"/>
            <a:ext cx="8269804" cy="785794"/>
          </a:xfrm>
        </p:spPr>
        <p:txBody>
          <a:bodyPr/>
          <a:lstStyle>
            <a:lvl1pPr algn="r">
              <a:defRPr sz="28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标题</a:t>
            </a:r>
            <a:r>
              <a:rPr lang="en-US" altLang="zh-CN" dirty="0" smtClean="0"/>
              <a:t>36</a:t>
            </a:r>
            <a:r>
              <a:rPr lang="zh-CN" altLang="en-US" dirty="0" smtClean="0"/>
              <a:t>号微软雅黑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540071" y="6356365"/>
            <a:ext cx="252031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CCBD9-92A2-4A30-9117-13BA61F14667}" type="datetimeFigureOut">
              <a:rPr lang="zh-CN" altLang="en-US"/>
              <a:pPr>
                <a:defRPr/>
              </a:pPr>
              <a:t>2013/5/12</a:t>
            </a:fld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7763470" y="6357953"/>
            <a:ext cx="252031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20679-9D6E-468B-AB51-3AC6CE47B7D3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2" hasCustomPrompt="1"/>
          </p:nvPr>
        </p:nvSpPr>
        <p:spPr>
          <a:xfrm>
            <a:off x="506317" y="3071810"/>
            <a:ext cx="9788723" cy="2928940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 sz="2000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dirty="0" smtClean="0"/>
              <a:t>正文</a:t>
            </a:r>
            <a:r>
              <a:rPr lang="en-US" altLang="zh-CN" dirty="0" smtClean="0"/>
              <a:t>20</a:t>
            </a:r>
            <a:r>
              <a:rPr lang="zh-CN" altLang="en-US" dirty="0" smtClean="0"/>
              <a:t>号微软雅黑</a:t>
            </a:r>
            <a:endParaRPr lang="zh-CN" altLang="en-US" dirty="0"/>
          </a:p>
        </p:txBody>
      </p:sp>
      <p:sp>
        <p:nvSpPr>
          <p:cNvPr id="8" name="内容占位符 2"/>
          <p:cNvSpPr>
            <a:spLocks noGrp="1"/>
          </p:cNvSpPr>
          <p:nvPr userDrawn="1">
            <p:ph idx="1" hasCustomPrompt="1"/>
          </p:nvPr>
        </p:nvSpPr>
        <p:spPr>
          <a:xfrm>
            <a:off x="540071" y="1143000"/>
            <a:ext cx="9721215" cy="1857372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微软雅黑" pitchFamily="34" charset="-122"/>
                <a:ea typeface="微软雅黑" pitchFamily="34" charset="-122"/>
              </a:defRPr>
            </a:lvl1pPr>
            <a:lvl2pPr>
              <a:buFont typeface="Wingdings" pitchFamily="2" charset="2"/>
              <a:buChar char="n"/>
              <a:defRPr/>
            </a:lvl2pPr>
            <a:lvl3pPr>
              <a:buFont typeface="Wingdings" pitchFamily="2" charset="2"/>
              <a:buChar char="n"/>
              <a:defRPr/>
            </a:lvl3pPr>
            <a:lvl4pPr>
              <a:buFont typeface="Wingdings" pitchFamily="2" charset="2"/>
              <a:buChar char="n"/>
              <a:defRPr sz="1600"/>
            </a:lvl4pPr>
            <a:lvl5pPr>
              <a:buFont typeface="Wingdings" pitchFamily="2" charset="2"/>
              <a:buChar char="n"/>
              <a:defRPr sz="1400"/>
            </a:lvl5pPr>
          </a:lstStyle>
          <a:p>
            <a:r>
              <a:rPr lang="zh-CN" altLang="en-US" dirty="0" smtClean="0"/>
              <a:t>第一级标题</a:t>
            </a:r>
            <a:r>
              <a:rPr lang="en-US" altLang="zh-CN" dirty="0" smtClean="0"/>
              <a:t>24</a:t>
            </a:r>
            <a:r>
              <a:rPr lang="zh-CN" altLang="en-US" dirty="0" smtClean="0"/>
              <a:t>号微软雅黑</a:t>
            </a:r>
            <a:endParaRPr lang="en-US" altLang="zh-CN" dirty="0" smtClean="0"/>
          </a:p>
          <a:p>
            <a:pPr lvl="1">
              <a:buClr>
                <a:srgbClr val="007EEA"/>
              </a:buClr>
            </a:pPr>
            <a:r>
              <a:rPr sz="2400" dirty="0"/>
              <a:t>第二级标题</a:t>
            </a:r>
            <a:r>
              <a:rPr lang="en-US" altLang="zh-CN" sz="2400" dirty="0"/>
              <a:t>24</a:t>
            </a:r>
            <a:r>
              <a:rPr sz="2400" dirty="0"/>
              <a:t>号楷体</a:t>
            </a:r>
            <a:endParaRPr lang="en-US" altLang="zh-CN" sz="2400" dirty="0"/>
          </a:p>
          <a:p>
            <a:pPr lvl="2">
              <a:buClr>
                <a:srgbClr val="007EEA"/>
              </a:buClr>
            </a:pPr>
            <a:r>
              <a:rPr lang="zh-CN" altLang="en-US" dirty="0" smtClean="0"/>
              <a:t>第三级标题</a:t>
            </a:r>
            <a:r>
              <a:rPr lang="en-US" altLang="zh-CN" dirty="0" smtClean="0"/>
              <a:t>18</a:t>
            </a:r>
            <a:r>
              <a:rPr lang="zh-CN" altLang="en-US" dirty="0" smtClean="0"/>
              <a:t>号楷体</a:t>
            </a:r>
          </a:p>
          <a:p>
            <a:pPr lvl="3">
              <a:buClr>
                <a:srgbClr val="007EEA"/>
              </a:buClr>
            </a:pPr>
            <a:r>
              <a:rPr lang="zh-CN" altLang="en-US" dirty="0" smtClean="0"/>
              <a:t>第四级标题</a:t>
            </a:r>
            <a:r>
              <a:rPr lang="en-US" altLang="zh-CN" dirty="0" smtClean="0"/>
              <a:t>16</a:t>
            </a:r>
            <a:r>
              <a:rPr lang="zh-CN" altLang="en-US" dirty="0" smtClean="0"/>
              <a:t>号楷体</a:t>
            </a:r>
          </a:p>
          <a:p>
            <a:pPr lvl="4">
              <a:buClr>
                <a:srgbClr val="007EEA"/>
              </a:buClr>
            </a:pPr>
            <a:r>
              <a:rPr lang="zh-CN" altLang="en-US" dirty="0" smtClean="0"/>
              <a:t>第五级标题</a:t>
            </a:r>
            <a:r>
              <a:rPr lang="en-US" altLang="zh-CN" dirty="0" smtClean="0"/>
              <a:t>14</a:t>
            </a:r>
            <a:r>
              <a:rPr lang="zh-CN" altLang="en-US" dirty="0" smtClean="0"/>
              <a:t>号楷体</a:t>
            </a:r>
          </a:p>
          <a:p>
            <a:endParaRPr lang="zh-CN" altLang="en-US" dirty="0" smtClean="0"/>
          </a:p>
        </p:txBody>
      </p:sp>
      <p:pic>
        <p:nvPicPr>
          <p:cNvPr id="9" name="图片 124" descr="串副本.jpg"/>
          <p:cNvPicPr>
            <a:picLocks noChangeAspect="1"/>
          </p:cNvPicPr>
          <p:nvPr userDrawn="1"/>
        </p:nvPicPr>
        <p:blipFill>
          <a:blip r:embed="rId2" cstate="print"/>
          <a:srcRect r="80080" b="-1784"/>
          <a:stretch>
            <a:fillRect/>
          </a:stretch>
        </p:blipFill>
        <p:spPr bwMode="auto">
          <a:xfrm>
            <a:off x="9908747" y="6381765"/>
            <a:ext cx="65070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2488" y="4406900"/>
            <a:ext cx="9182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52488" y="2906713"/>
            <a:ext cx="9182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6263" y="1268413"/>
            <a:ext cx="4784725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13388" y="1268413"/>
            <a:ext cx="4784725" cy="488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97218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9750" y="1535113"/>
            <a:ext cx="47720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39750" y="2174875"/>
            <a:ext cx="47720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486400" y="1535113"/>
            <a:ext cx="477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486400" y="2174875"/>
            <a:ext cx="477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750" y="273050"/>
            <a:ext cx="35544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22750" y="273050"/>
            <a:ext cx="60388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39750" y="1435100"/>
            <a:ext cx="35544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17725" y="4800600"/>
            <a:ext cx="64801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117725" y="612775"/>
            <a:ext cx="64801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117725" y="5367338"/>
            <a:ext cx="64801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32025" y="260350"/>
            <a:ext cx="8382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268413"/>
            <a:ext cx="97218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5" name="矩形 124"/>
          <p:cNvSpPr/>
          <p:nvPr/>
        </p:nvSpPr>
        <p:spPr>
          <a:xfrm>
            <a:off x="2413000" y="877888"/>
            <a:ext cx="8185150" cy="10001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88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1029" name="直接连接符 126"/>
          <p:cNvCxnSpPr>
            <a:cxnSpLocks noChangeShapeType="1"/>
          </p:cNvCxnSpPr>
          <p:nvPr/>
        </p:nvCxnSpPr>
        <p:spPr bwMode="auto">
          <a:xfrm flipH="1" flipV="1">
            <a:off x="1971675" y="977900"/>
            <a:ext cx="7599363" cy="3175"/>
          </a:xfrm>
          <a:prstGeom prst="line">
            <a:avLst/>
          </a:prstGeom>
          <a:noFill/>
          <a:ln w="9525" algn="ctr">
            <a:solidFill>
              <a:srgbClr val="7F7F7F"/>
            </a:solidFill>
            <a:round/>
            <a:headEnd/>
            <a:tailEnd/>
          </a:ln>
        </p:spPr>
      </p:cxnSp>
      <p:pic>
        <p:nvPicPr>
          <p:cNvPr id="1030" name="图片 14" descr="logo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220663"/>
            <a:ext cx="2357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7"/>
          <p:cNvSpPr>
            <a:spLocks noChangeArrowheads="1"/>
          </p:cNvSpPr>
          <p:nvPr/>
        </p:nvSpPr>
        <p:spPr bwMode="gray">
          <a:xfrm>
            <a:off x="0" y="6302375"/>
            <a:ext cx="10801350" cy="558800"/>
          </a:xfrm>
          <a:prstGeom prst="rect">
            <a:avLst/>
          </a:prstGeom>
          <a:solidFill>
            <a:srgbClr val="0661D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+mn-ea"/>
            </a:endParaRPr>
          </a:p>
        </p:txBody>
      </p:sp>
      <p:pic>
        <p:nvPicPr>
          <p:cNvPr id="1032" name="矩形 10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60788" y="6334125"/>
            <a:ext cx="69850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3" r:id="rId14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微软雅黑" pitchFamily="34" charset="-122"/>
          <a:cs typeface="宋体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微软雅黑" pitchFamily="34" charset="-122"/>
          <a:cs typeface="宋体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微软雅黑" pitchFamily="34" charset="-122"/>
          <a:cs typeface="宋体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微软雅黑" pitchFamily="34" charset="-122"/>
          <a:cs typeface="宋体" pitchFamily="2" charset="-122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微软雅黑" pitchFamily="34" charset="-122"/>
          <a:cs typeface="宋体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微软雅黑" pitchFamily="34" charset="-122"/>
          <a:cs typeface="宋体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微软雅黑" pitchFamily="34" charset="-122"/>
          <a:cs typeface="宋体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微软雅黑" pitchFamily="34" charset="-122"/>
          <a:cs typeface="宋体" pitchFamily="2" charset="-122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jian@cnnic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8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8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8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8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10" Type="http://schemas.openxmlformats.org/officeDocument/2006/relationships/image" Target="../media/image14.emf"/><Relationship Id="rId4" Type="http://schemas.openxmlformats.org/officeDocument/2006/relationships/image" Target="../media/image8.emf"/><Relationship Id="rId9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15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0" y="2924944"/>
            <a:ext cx="10801349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dirty="0" smtClean="0"/>
              <a:t> </a:t>
            </a:r>
            <a:r>
              <a:rPr lang="en-US" altLang="zh-CN" sz="4800" b="1" dirty="0" smtClean="0">
                <a:solidFill>
                  <a:schemeClr val="accent6"/>
                </a:solidFill>
                <a:latin typeface="+mj-ea"/>
              </a:rPr>
              <a:t>Content Delivery and Remote DNS services</a:t>
            </a:r>
            <a:endParaRPr lang="zh-CN" altLang="en-US" sz="4800" b="1" dirty="0">
              <a:solidFill>
                <a:schemeClr val="accent6"/>
              </a:solidFill>
              <a:latin typeface="+mj-ea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728267" y="4500570"/>
            <a:ext cx="7561263" cy="1088670"/>
          </a:xfrm>
        </p:spPr>
        <p:txBody>
          <a:bodyPr/>
          <a:lstStyle/>
          <a:p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 smtClean="0">
                <a:latin typeface="+mj-ea"/>
                <a:ea typeface="+mj-ea"/>
                <a:hlinkClick r:id="rId3"/>
              </a:rPr>
              <a:t>jinjian@cnnic.cn</a:t>
            </a:r>
            <a:r>
              <a:rPr lang="en-US" altLang="zh-CN" dirty="0" smtClean="0">
                <a:latin typeface="+mj-ea"/>
                <a:ea typeface="+mj-ea"/>
              </a:rPr>
              <a:t>, May 11, 2013</a:t>
            </a:r>
            <a:endParaRPr lang="zh-CN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423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>
            <a:spLocks/>
          </p:cNvSpPr>
          <p:nvPr/>
        </p:nvSpPr>
        <p:spPr bwMode="auto">
          <a:xfrm>
            <a:off x="2266950" y="260648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Direct Resolution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504131" y="1052736"/>
            <a:ext cx="10081120" cy="1288728"/>
          </a:xfrm>
        </p:spPr>
        <p:txBody>
          <a:bodyPr/>
          <a:lstStyle/>
          <a:p>
            <a:r>
              <a:rPr lang="en-US" sz="2000" dirty="0" smtClean="0"/>
              <a:t>Step 1: typical DNS query to recursive resolver</a:t>
            </a:r>
          </a:p>
          <a:p>
            <a:pPr lvl="1">
              <a:buNone/>
            </a:pPr>
            <a:r>
              <a:rPr lang="en-US" dirty="0" smtClean="0"/>
              <a:t>Use </a:t>
            </a:r>
            <a:r>
              <a:rPr lang="en-US" dirty="0"/>
              <a:t>recursive DNS to translate customer name to CDN</a:t>
            </a:r>
          </a:p>
          <a:p>
            <a:r>
              <a:rPr lang="en-US" sz="2000" dirty="0" smtClean="0"/>
              <a:t>Step 2: directly </a:t>
            </a:r>
            <a:r>
              <a:rPr lang="en-US" sz="2000" dirty="0"/>
              <a:t>query CDN for an improved </a:t>
            </a:r>
            <a:r>
              <a:rPr lang="en-US" sz="2000" dirty="0" smtClean="0"/>
              <a:t>redirection</a:t>
            </a:r>
            <a:endParaRPr lang="en-US" sz="2000" dirty="0"/>
          </a:p>
        </p:txBody>
      </p:sp>
      <p:sp>
        <p:nvSpPr>
          <p:cNvPr id="107" name="Cloud 4"/>
          <p:cNvSpPr/>
          <p:nvPr/>
        </p:nvSpPr>
        <p:spPr bwMode="auto">
          <a:xfrm>
            <a:off x="5112643" y="2492896"/>
            <a:ext cx="3619292" cy="2391289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Cloud 5"/>
          <p:cNvSpPr/>
          <p:nvPr/>
        </p:nvSpPr>
        <p:spPr bwMode="auto">
          <a:xfrm>
            <a:off x="3985508" y="3797522"/>
            <a:ext cx="3902792" cy="2367782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Cloud 6"/>
          <p:cNvSpPr/>
          <p:nvPr/>
        </p:nvSpPr>
        <p:spPr bwMode="auto">
          <a:xfrm>
            <a:off x="1800275" y="2841483"/>
            <a:ext cx="3997983" cy="2531733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2" name="Picture 7"/>
          <p:cNvPicPr>
            <a:picLocks noChangeAspect="1"/>
          </p:cNvPicPr>
          <p:nvPr/>
        </p:nvPicPr>
        <p:blipFill rotWithShape="1">
          <a:blip r:embed="rId3" cstate="print"/>
          <a:srcRect l="17248" r="16338"/>
          <a:stretch/>
        </p:blipFill>
        <p:spPr>
          <a:xfrm>
            <a:off x="2756314" y="4104669"/>
            <a:ext cx="748332" cy="864988"/>
          </a:xfrm>
          <a:prstGeom prst="rect">
            <a:avLst/>
          </a:prstGeom>
        </p:spPr>
      </p:pic>
      <p:pic>
        <p:nvPicPr>
          <p:cNvPr id="153" name="Picture 8"/>
          <p:cNvPicPr>
            <a:picLocks noChangeAspect="1"/>
          </p:cNvPicPr>
          <p:nvPr/>
        </p:nvPicPr>
        <p:blipFill rotWithShape="1">
          <a:blip r:embed="rId4" cstate="print"/>
          <a:srcRect l="16134" r="16578"/>
          <a:stretch/>
        </p:blipFill>
        <p:spPr>
          <a:xfrm>
            <a:off x="5482398" y="4998262"/>
            <a:ext cx="873055" cy="603215"/>
          </a:xfrm>
          <a:prstGeom prst="rect">
            <a:avLst/>
          </a:prstGeom>
        </p:spPr>
      </p:pic>
      <p:pic>
        <p:nvPicPr>
          <p:cNvPr id="194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39199" y="3285359"/>
            <a:ext cx="603215" cy="921895"/>
          </a:xfrm>
          <a:prstGeom prst="rect">
            <a:avLst/>
          </a:prstGeom>
        </p:spPr>
      </p:pic>
      <p:grpSp>
        <p:nvGrpSpPr>
          <p:cNvPr id="196" name="Group 15"/>
          <p:cNvGrpSpPr/>
          <p:nvPr/>
        </p:nvGrpSpPr>
        <p:grpSpPr>
          <a:xfrm>
            <a:off x="6532887" y="4669977"/>
            <a:ext cx="603215" cy="956039"/>
            <a:chOff x="20116800" y="28156070"/>
            <a:chExt cx="673100" cy="1066800"/>
          </a:xfrm>
        </p:grpSpPr>
        <p:pic>
          <p:nvPicPr>
            <p:cNvPr id="198" name="Picture 2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116800" y="28194170"/>
              <a:ext cx="673100" cy="1028700"/>
            </a:xfrm>
            <a:prstGeom prst="rect">
              <a:avLst/>
            </a:prstGeom>
          </p:spPr>
        </p:pic>
        <p:pic>
          <p:nvPicPr>
            <p:cNvPr id="201" name="Picture 25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345400" y="28156070"/>
              <a:ext cx="406400" cy="495300"/>
            </a:xfrm>
            <a:prstGeom prst="rect">
              <a:avLst/>
            </a:prstGeom>
          </p:spPr>
        </p:pic>
      </p:grpSp>
      <p:pic>
        <p:nvPicPr>
          <p:cNvPr id="202" name="Picture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44065" y="3251214"/>
            <a:ext cx="364205" cy="443875"/>
          </a:xfrm>
          <a:prstGeom prst="rect">
            <a:avLst/>
          </a:prstGeom>
        </p:spPr>
      </p:pic>
      <p:pic>
        <p:nvPicPr>
          <p:cNvPr id="203" name="Picture 1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59203" y="2870104"/>
            <a:ext cx="739792" cy="500783"/>
          </a:xfrm>
          <a:prstGeom prst="rect">
            <a:avLst/>
          </a:prstGeom>
        </p:spPr>
      </p:pic>
      <p:grpSp>
        <p:nvGrpSpPr>
          <p:cNvPr id="206" name="Group 27"/>
          <p:cNvGrpSpPr/>
          <p:nvPr/>
        </p:nvGrpSpPr>
        <p:grpSpPr>
          <a:xfrm>
            <a:off x="3504646" y="3442895"/>
            <a:ext cx="3624453" cy="1928983"/>
            <a:chOff x="3456971" y="2916143"/>
            <a:chExt cx="3624453" cy="1928983"/>
          </a:xfrm>
        </p:grpSpPr>
        <p:cxnSp>
          <p:nvCxnSpPr>
            <p:cNvPr id="207" name="Straight Arrow Connector 18"/>
            <p:cNvCxnSpPr>
              <a:stCxn id="152" idx="3"/>
              <a:endCxn id="153" idx="1"/>
            </p:cNvCxnSpPr>
            <p:nvPr/>
          </p:nvCxnSpPr>
          <p:spPr bwMode="auto">
            <a:xfrm>
              <a:off x="3456971" y="4082419"/>
              <a:ext cx="1977752" cy="76270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8" name="Straight Arrow Connector 19"/>
            <p:cNvCxnSpPr>
              <a:stCxn id="153" idx="0"/>
              <a:endCxn id="203" idx="2"/>
            </p:cNvCxnSpPr>
            <p:nvPr/>
          </p:nvCxnSpPr>
          <p:spPr bwMode="auto">
            <a:xfrm flipV="1">
              <a:off x="5871251" y="2916143"/>
              <a:ext cx="1210173" cy="162737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sp>
          <p:nvSpPr>
            <p:cNvPr id="209" name="TextBox 208"/>
            <p:cNvSpPr txBox="1"/>
            <p:nvPr/>
          </p:nvSpPr>
          <p:spPr>
            <a:xfrm>
              <a:off x="4786216" y="4067595"/>
              <a:ext cx="351888" cy="524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</a:t>
              </a:r>
              <a:endParaRPr lang="en-US" sz="3200" dirty="0"/>
            </a:p>
          </p:txBody>
        </p:sp>
      </p:grpSp>
      <p:grpSp>
        <p:nvGrpSpPr>
          <p:cNvPr id="210" name="Group 28"/>
          <p:cNvGrpSpPr/>
          <p:nvPr/>
        </p:nvGrpSpPr>
        <p:grpSpPr>
          <a:xfrm>
            <a:off x="5272564" y="3573016"/>
            <a:ext cx="2443125" cy="2781667"/>
            <a:chOff x="5224889" y="3046264"/>
            <a:chExt cx="2443125" cy="2781667"/>
          </a:xfrm>
        </p:grpSpPr>
        <p:sp>
          <p:nvSpPr>
            <p:cNvPr id="211" name="Oval 12"/>
            <p:cNvSpPr/>
            <p:nvPr/>
          </p:nvSpPr>
          <p:spPr bwMode="auto">
            <a:xfrm rot="20716709">
              <a:off x="5224889" y="4010290"/>
              <a:ext cx="2266121" cy="1350514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2" name="Straight Arrow Connector 14"/>
            <p:cNvCxnSpPr/>
            <p:nvPr/>
          </p:nvCxnSpPr>
          <p:spPr bwMode="auto">
            <a:xfrm flipH="1">
              <a:off x="6793160" y="3046264"/>
              <a:ext cx="360040" cy="1036155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3" name="TextBox 212"/>
            <p:cNvSpPr txBox="1"/>
            <p:nvPr/>
          </p:nvSpPr>
          <p:spPr>
            <a:xfrm>
              <a:off x="6944739" y="5181600"/>
              <a:ext cx="7232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Initial</a:t>
              </a:r>
            </a:p>
            <a:p>
              <a:pPr algn="ctr"/>
              <a:r>
                <a:rPr lang="en-US" dirty="0" smtClean="0"/>
                <a:t>map</a:t>
              </a:r>
              <a:endParaRPr lang="en-US" dirty="0"/>
            </a:p>
          </p:txBody>
        </p:sp>
      </p:grpSp>
      <p:grpSp>
        <p:nvGrpSpPr>
          <p:cNvPr id="214" name="Group 29"/>
          <p:cNvGrpSpPr/>
          <p:nvPr/>
        </p:nvGrpSpPr>
        <p:grpSpPr>
          <a:xfrm>
            <a:off x="2257475" y="2687157"/>
            <a:ext cx="4501728" cy="2640195"/>
            <a:chOff x="2241671" y="2192953"/>
            <a:chExt cx="4501728" cy="2640195"/>
          </a:xfrm>
        </p:grpSpPr>
        <p:sp>
          <p:nvSpPr>
            <p:cNvPr id="215" name="Oval 10"/>
            <p:cNvSpPr/>
            <p:nvPr/>
          </p:nvSpPr>
          <p:spPr bwMode="auto">
            <a:xfrm rot="18531132">
              <a:off x="2171238" y="3000683"/>
              <a:ext cx="2393090" cy="1271840"/>
            </a:xfrm>
            <a:prstGeom prst="ellipse">
              <a:avLst/>
            </a:prstGeom>
            <a:noFill/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6" name="Straight Arrow Connector 11"/>
            <p:cNvCxnSpPr>
              <a:stCxn id="152" idx="3"/>
              <a:endCxn id="203" idx="1"/>
            </p:cNvCxnSpPr>
            <p:nvPr/>
          </p:nvCxnSpPr>
          <p:spPr bwMode="auto">
            <a:xfrm flipV="1">
              <a:off x="3488842" y="2698300"/>
              <a:ext cx="3254557" cy="141666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7" name="Straight Arrow Connector 13"/>
            <p:cNvCxnSpPr>
              <a:stCxn id="203" idx="1"/>
            </p:cNvCxnSpPr>
            <p:nvPr/>
          </p:nvCxnSpPr>
          <p:spPr bwMode="auto">
            <a:xfrm flipH="1">
              <a:off x="3584746" y="2848244"/>
              <a:ext cx="2749128" cy="6066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4C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8" name="TextBox 217"/>
            <p:cNvSpPr txBox="1"/>
            <p:nvPr/>
          </p:nvSpPr>
          <p:spPr>
            <a:xfrm>
              <a:off x="4400476" y="2963320"/>
              <a:ext cx="351888" cy="5240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2241671" y="2192953"/>
              <a:ext cx="11111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DR</a:t>
              </a:r>
            </a:p>
            <a:p>
              <a:pPr algn="ctr"/>
              <a:r>
                <a:rPr lang="en-US" dirty="0" smtClean="0"/>
                <a:t>map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标题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Problems</a:t>
            </a:r>
            <a:endParaRPr lang="zh-CN" altLang="en-US" sz="2800" dirty="0"/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1008187" y="1196752"/>
            <a:ext cx="9361040" cy="4680520"/>
          </a:xfrm>
        </p:spPr>
        <p:txBody>
          <a:bodyPr/>
          <a:lstStyle/>
          <a:p>
            <a:r>
              <a:rPr lang="en-US" altLang="zh-CN" sz="2000" dirty="0" smtClean="0"/>
              <a:t>Driven by the active host proxy, this solution can not realized </a:t>
            </a:r>
            <a:r>
              <a:rPr lang="en-US" sz="2000" dirty="0" smtClean="0"/>
              <a:t> dynamic </a:t>
            </a:r>
            <a:r>
              <a:rPr lang="en-US" altLang="zh-CN" sz="2000" dirty="0" smtClean="0"/>
              <a:t>optimization, so it hasn’t  </a:t>
            </a:r>
            <a:r>
              <a:rPr lang="en-US" altLang="zh-CN" sz="2000" dirty="0" smtClean="0"/>
              <a:t>played out the advantages of the CDN system.</a:t>
            </a:r>
          </a:p>
          <a:p>
            <a:endParaRPr lang="en-US" altLang="zh-CN" sz="2000" dirty="0" smtClean="0"/>
          </a:p>
          <a:p>
            <a:r>
              <a:rPr lang="en-US" sz="2000" dirty="0" smtClean="0"/>
              <a:t>After the first packet, CDN system knows position information of </a:t>
            </a:r>
            <a:r>
              <a:rPr lang="en-US" altLang="zh-CN" sz="2000" dirty="0" smtClean="0"/>
              <a:t>all hosts </a:t>
            </a:r>
            <a:r>
              <a:rPr lang="en-US" sz="2000" dirty="0" smtClean="0"/>
              <a:t>,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it is possible to  </a:t>
            </a:r>
            <a:r>
              <a:rPr lang="en-US" altLang="zh-CN" sz="2000" dirty="0" smtClean="0"/>
              <a:t>actively  change  CDN replica for  these hosts.</a:t>
            </a:r>
          </a:p>
          <a:p>
            <a:endParaRPr lang="en-US" altLang="zh-CN" sz="2000" dirty="0" smtClean="0"/>
          </a:p>
          <a:p>
            <a:r>
              <a:rPr lang="en-US" sz="2000" dirty="0" smtClean="0"/>
              <a:t>How about </a:t>
            </a:r>
            <a:r>
              <a:rPr lang="en-US" sz="2000" dirty="0" smtClean="0">
                <a:solidFill>
                  <a:srgbClr val="FF0000"/>
                </a:solidFill>
              </a:rPr>
              <a:t>“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passive </a:t>
            </a:r>
            <a:r>
              <a:rPr lang="en-US" altLang="zh-CN" sz="2000" dirty="0" smtClean="0">
                <a:solidFill>
                  <a:srgbClr val="FF0000"/>
                </a:solidFill>
              </a:rPr>
              <a:t>host proxy , active CDN optimization”. </a:t>
            </a:r>
          </a:p>
          <a:p>
            <a:pPr>
              <a:buNone/>
            </a:pPr>
            <a:r>
              <a:rPr lang="en-US" altLang="zh-CN" sz="2000" dirty="0" smtClean="0"/>
              <a:t>      The passive host proxy only receives commands of CDN system</a:t>
            </a:r>
            <a:r>
              <a:rPr lang="en-US" altLang="zh-CN" sz="2000" dirty="0" smtClean="0"/>
              <a:t>.</a:t>
            </a:r>
            <a:endParaRPr lang="en-US" altLang="zh-CN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>
            <a:spLocks/>
          </p:cNvSpPr>
          <p:nvPr/>
        </p:nvSpPr>
        <p:spPr bwMode="auto">
          <a:xfrm>
            <a:off x="2266950" y="260648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US" altLang="zh-CN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Passive host proxy , active CDN optimization</a:t>
            </a:r>
            <a:endParaRPr lang="en-US" altLang="zh-CN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504131" y="1052736"/>
            <a:ext cx="10081120" cy="936104"/>
          </a:xfrm>
        </p:spPr>
        <p:txBody>
          <a:bodyPr/>
          <a:lstStyle/>
          <a:p>
            <a:r>
              <a:rPr lang="en-US" sz="2000" dirty="0" smtClean="0"/>
              <a:t>Step 1: typical DNS query to recursive resolver</a:t>
            </a:r>
          </a:p>
          <a:p>
            <a:pPr>
              <a:buNone/>
            </a:pPr>
            <a:r>
              <a:rPr lang="en-US" altLang="zh-CN" sz="2000" dirty="0" smtClean="0"/>
              <a:t>     After the first packet, CDN system knows the host’s IP.</a:t>
            </a:r>
            <a:endParaRPr lang="en-US" sz="2000" dirty="0"/>
          </a:p>
        </p:txBody>
      </p:sp>
      <p:sp>
        <p:nvSpPr>
          <p:cNvPr id="107" name="Cloud 4"/>
          <p:cNvSpPr/>
          <p:nvPr/>
        </p:nvSpPr>
        <p:spPr bwMode="auto">
          <a:xfrm>
            <a:off x="5112643" y="2492896"/>
            <a:ext cx="3619292" cy="2391289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Cloud 5"/>
          <p:cNvSpPr/>
          <p:nvPr/>
        </p:nvSpPr>
        <p:spPr bwMode="auto">
          <a:xfrm>
            <a:off x="3985508" y="3797522"/>
            <a:ext cx="3902792" cy="2367782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Cloud 6"/>
          <p:cNvSpPr/>
          <p:nvPr/>
        </p:nvSpPr>
        <p:spPr bwMode="auto">
          <a:xfrm>
            <a:off x="1800275" y="2841483"/>
            <a:ext cx="3997983" cy="2531733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2" name="Picture 7"/>
          <p:cNvPicPr>
            <a:picLocks noChangeAspect="1"/>
          </p:cNvPicPr>
          <p:nvPr/>
        </p:nvPicPr>
        <p:blipFill rotWithShape="1">
          <a:blip r:embed="rId3" cstate="print"/>
          <a:srcRect l="17248" r="16338"/>
          <a:stretch/>
        </p:blipFill>
        <p:spPr>
          <a:xfrm>
            <a:off x="2756314" y="4104669"/>
            <a:ext cx="748332" cy="864988"/>
          </a:xfrm>
          <a:prstGeom prst="rect">
            <a:avLst/>
          </a:prstGeom>
        </p:spPr>
      </p:pic>
      <p:pic>
        <p:nvPicPr>
          <p:cNvPr id="153" name="Picture 8"/>
          <p:cNvPicPr>
            <a:picLocks noChangeAspect="1"/>
          </p:cNvPicPr>
          <p:nvPr/>
        </p:nvPicPr>
        <p:blipFill rotWithShape="1">
          <a:blip r:embed="rId4" cstate="print"/>
          <a:srcRect l="16134" r="16578"/>
          <a:stretch/>
        </p:blipFill>
        <p:spPr>
          <a:xfrm>
            <a:off x="5482398" y="4998262"/>
            <a:ext cx="873055" cy="603215"/>
          </a:xfrm>
          <a:prstGeom prst="rect">
            <a:avLst/>
          </a:prstGeom>
        </p:spPr>
      </p:pic>
      <p:pic>
        <p:nvPicPr>
          <p:cNvPr id="194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88507" y="3068960"/>
            <a:ext cx="603215" cy="921895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6532887" y="4669977"/>
            <a:ext cx="603215" cy="956039"/>
            <a:chOff x="20116800" y="28156070"/>
            <a:chExt cx="673100" cy="1066800"/>
          </a:xfrm>
        </p:grpSpPr>
        <p:pic>
          <p:nvPicPr>
            <p:cNvPr id="198" name="Picture 2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116800" y="28194170"/>
              <a:ext cx="673100" cy="1028700"/>
            </a:xfrm>
            <a:prstGeom prst="rect">
              <a:avLst/>
            </a:prstGeom>
          </p:spPr>
        </p:pic>
        <p:pic>
          <p:nvPicPr>
            <p:cNvPr id="201" name="Picture 25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345400" y="28156070"/>
              <a:ext cx="406400" cy="495300"/>
            </a:xfrm>
            <a:prstGeom prst="rect">
              <a:avLst/>
            </a:prstGeom>
          </p:spPr>
        </p:pic>
      </p:grpSp>
      <p:pic>
        <p:nvPicPr>
          <p:cNvPr id="202" name="Picture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04531" y="3068960"/>
            <a:ext cx="364205" cy="443875"/>
          </a:xfrm>
          <a:prstGeom prst="rect">
            <a:avLst/>
          </a:prstGeom>
        </p:spPr>
      </p:pic>
      <p:pic>
        <p:nvPicPr>
          <p:cNvPr id="203" name="Picture 1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59203" y="2870104"/>
            <a:ext cx="739792" cy="500783"/>
          </a:xfrm>
          <a:prstGeom prst="rect">
            <a:avLst/>
          </a:prstGeom>
        </p:spPr>
      </p:pic>
      <p:sp>
        <p:nvSpPr>
          <p:cNvPr id="213" name="TextBox 212"/>
          <p:cNvSpPr txBox="1"/>
          <p:nvPr/>
        </p:nvSpPr>
        <p:spPr>
          <a:xfrm>
            <a:off x="6992414" y="5708352"/>
            <a:ext cx="723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Initial</a:t>
            </a:r>
          </a:p>
          <a:p>
            <a:pPr algn="ctr"/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33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76339" y="3068960"/>
            <a:ext cx="603215" cy="921895"/>
          </a:xfrm>
          <a:prstGeom prst="rect">
            <a:avLst/>
          </a:prstGeom>
        </p:spPr>
      </p:pic>
      <p:sp>
        <p:nvSpPr>
          <p:cNvPr id="37" name="Oval 12"/>
          <p:cNvSpPr/>
          <p:nvPr/>
        </p:nvSpPr>
        <p:spPr bwMode="auto">
          <a:xfrm rot="20716709">
            <a:off x="5272564" y="4537042"/>
            <a:ext cx="2266121" cy="135051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Straight Arrow Connector 14"/>
          <p:cNvCxnSpPr/>
          <p:nvPr/>
        </p:nvCxnSpPr>
        <p:spPr bwMode="auto">
          <a:xfrm flipH="1">
            <a:off x="6919855" y="3442895"/>
            <a:ext cx="209244" cy="12990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9" name="Straight Arrow Connector 19"/>
          <p:cNvCxnSpPr/>
          <p:nvPr/>
        </p:nvCxnSpPr>
        <p:spPr bwMode="auto">
          <a:xfrm flipV="1">
            <a:off x="5918926" y="3442895"/>
            <a:ext cx="1210173" cy="16273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18"/>
          <p:cNvCxnSpPr/>
          <p:nvPr/>
        </p:nvCxnSpPr>
        <p:spPr bwMode="auto">
          <a:xfrm>
            <a:off x="3504646" y="4609171"/>
            <a:ext cx="1977752" cy="7627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pic>
        <p:nvPicPr>
          <p:cNvPr id="60" name="Picture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0355" y="3068960"/>
            <a:ext cx="364205" cy="443875"/>
          </a:xfrm>
          <a:prstGeom prst="rect">
            <a:avLst/>
          </a:prstGeom>
        </p:spPr>
      </p:pic>
      <p:cxnSp>
        <p:nvCxnSpPr>
          <p:cNvPr id="70" name="Straight Arrow Connector 18"/>
          <p:cNvCxnSpPr/>
          <p:nvPr/>
        </p:nvCxnSpPr>
        <p:spPr bwMode="auto">
          <a:xfrm>
            <a:off x="3600475" y="4509120"/>
            <a:ext cx="2880320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>
            <a:spLocks/>
          </p:cNvSpPr>
          <p:nvPr/>
        </p:nvSpPr>
        <p:spPr bwMode="auto">
          <a:xfrm>
            <a:off x="2266950" y="260648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US" altLang="zh-CN" sz="2400" dirty="0" smtClean="0">
                <a:solidFill>
                  <a:schemeClr val="tx2"/>
                </a:solidFill>
              </a:rPr>
              <a:t>Passive host proxy , active CDN optimization</a:t>
            </a:r>
            <a:endParaRPr lang="en-US" altLang="zh-CN" sz="2400" dirty="0">
              <a:solidFill>
                <a:schemeClr val="tx2"/>
              </a:solidFill>
            </a:endParaRPr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504131" y="1052736"/>
            <a:ext cx="10081120" cy="936104"/>
          </a:xfrm>
        </p:spPr>
        <p:txBody>
          <a:bodyPr/>
          <a:lstStyle/>
          <a:p>
            <a:r>
              <a:rPr lang="en-US" sz="2000" dirty="0" smtClean="0"/>
              <a:t>Step 2: CDN  give an </a:t>
            </a:r>
            <a:r>
              <a:rPr lang="en-US" sz="2000" dirty="0"/>
              <a:t>improved </a:t>
            </a:r>
            <a:r>
              <a:rPr lang="en-US" sz="2000" dirty="0" smtClean="0"/>
              <a:t>redirection to the passive proxy</a:t>
            </a:r>
          </a:p>
        </p:txBody>
      </p:sp>
      <p:sp>
        <p:nvSpPr>
          <p:cNvPr id="107" name="Cloud 4"/>
          <p:cNvSpPr/>
          <p:nvPr/>
        </p:nvSpPr>
        <p:spPr bwMode="auto">
          <a:xfrm>
            <a:off x="5112643" y="2492896"/>
            <a:ext cx="3619292" cy="2391289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Cloud 5"/>
          <p:cNvSpPr/>
          <p:nvPr/>
        </p:nvSpPr>
        <p:spPr bwMode="auto">
          <a:xfrm>
            <a:off x="3985508" y="3797522"/>
            <a:ext cx="3902792" cy="2367782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Cloud 6"/>
          <p:cNvSpPr/>
          <p:nvPr/>
        </p:nvSpPr>
        <p:spPr bwMode="auto">
          <a:xfrm>
            <a:off x="1800275" y="2841483"/>
            <a:ext cx="3997983" cy="2531733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2" name="Picture 7"/>
          <p:cNvPicPr>
            <a:picLocks noChangeAspect="1"/>
          </p:cNvPicPr>
          <p:nvPr/>
        </p:nvPicPr>
        <p:blipFill rotWithShape="1">
          <a:blip r:embed="rId3" cstate="print"/>
          <a:srcRect l="17248" r="16338"/>
          <a:stretch/>
        </p:blipFill>
        <p:spPr>
          <a:xfrm>
            <a:off x="2756314" y="4104669"/>
            <a:ext cx="748332" cy="864988"/>
          </a:xfrm>
          <a:prstGeom prst="rect">
            <a:avLst/>
          </a:prstGeom>
        </p:spPr>
      </p:pic>
      <p:pic>
        <p:nvPicPr>
          <p:cNvPr id="153" name="Picture 8"/>
          <p:cNvPicPr>
            <a:picLocks noChangeAspect="1"/>
          </p:cNvPicPr>
          <p:nvPr/>
        </p:nvPicPr>
        <p:blipFill rotWithShape="1">
          <a:blip r:embed="rId4" cstate="print"/>
          <a:srcRect l="16134" r="16578"/>
          <a:stretch/>
        </p:blipFill>
        <p:spPr>
          <a:xfrm>
            <a:off x="5482398" y="4998262"/>
            <a:ext cx="873055" cy="603215"/>
          </a:xfrm>
          <a:prstGeom prst="rect">
            <a:avLst/>
          </a:prstGeom>
        </p:spPr>
      </p:pic>
      <p:pic>
        <p:nvPicPr>
          <p:cNvPr id="194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88507" y="3068960"/>
            <a:ext cx="603215" cy="921895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6532887" y="4669977"/>
            <a:ext cx="603215" cy="956039"/>
            <a:chOff x="20116800" y="28156070"/>
            <a:chExt cx="673100" cy="1066800"/>
          </a:xfrm>
        </p:grpSpPr>
        <p:pic>
          <p:nvPicPr>
            <p:cNvPr id="198" name="Picture 2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116800" y="28194170"/>
              <a:ext cx="673100" cy="1028700"/>
            </a:xfrm>
            <a:prstGeom prst="rect">
              <a:avLst/>
            </a:prstGeom>
          </p:spPr>
        </p:pic>
        <p:pic>
          <p:nvPicPr>
            <p:cNvPr id="201" name="Picture 25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345400" y="28156070"/>
              <a:ext cx="406400" cy="495300"/>
            </a:xfrm>
            <a:prstGeom prst="rect">
              <a:avLst/>
            </a:prstGeom>
          </p:spPr>
        </p:pic>
      </p:grpSp>
      <p:pic>
        <p:nvPicPr>
          <p:cNvPr id="202" name="Picture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04531" y="3068960"/>
            <a:ext cx="364205" cy="443875"/>
          </a:xfrm>
          <a:prstGeom prst="rect">
            <a:avLst/>
          </a:prstGeom>
        </p:spPr>
      </p:pic>
      <p:pic>
        <p:nvPicPr>
          <p:cNvPr id="203" name="Picture 1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59203" y="2870104"/>
            <a:ext cx="739792" cy="500783"/>
          </a:xfrm>
          <a:prstGeom prst="rect">
            <a:avLst/>
          </a:prstGeom>
        </p:spPr>
      </p:pic>
      <p:sp>
        <p:nvSpPr>
          <p:cNvPr id="213" name="TextBox 212"/>
          <p:cNvSpPr txBox="1"/>
          <p:nvPr/>
        </p:nvSpPr>
        <p:spPr>
          <a:xfrm>
            <a:off x="6992414" y="5708352"/>
            <a:ext cx="723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Initial</a:t>
            </a:r>
          </a:p>
          <a:p>
            <a:pPr algn="ctr"/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33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76339" y="3068960"/>
            <a:ext cx="603215" cy="921895"/>
          </a:xfrm>
          <a:prstGeom prst="rect">
            <a:avLst/>
          </a:prstGeom>
        </p:spPr>
      </p:pic>
      <p:sp>
        <p:nvSpPr>
          <p:cNvPr id="37" name="Oval 12"/>
          <p:cNvSpPr/>
          <p:nvPr/>
        </p:nvSpPr>
        <p:spPr bwMode="auto">
          <a:xfrm rot="20716709">
            <a:off x="5272564" y="4537042"/>
            <a:ext cx="2266121" cy="135051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7" name="Straight Arrow Connector 18"/>
          <p:cNvCxnSpPr/>
          <p:nvPr/>
        </p:nvCxnSpPr>
        <p:spPr bwMode="auto">
          <a:xfrm flipH="1">
            <a:off x="3600477" y="3429000"/>
            <a:ext cx="3168350" cy="108012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ysDot"/>
            <a:round/>
            <a:headEnd type="none" w="med" len="med"/>
            <a:tailEnd type="arrow"/>
          </a:ln>
          <a:effectLst/>
        </p:spPr>
      </p:cxnSp>
      <p:pic>
        <p:nvPicPr>
          <p:cNvPr id="60" name="Picture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0355" y="3068960"/>
            <a:ext cx="364205" cy="443875"/>
          </a:xfrm>
          <a:prstGeom prst="rect">
            <a:avLst/>
          </a:prstGeom>
        </p:spPr>
      </p:pic>
      <p:cxnSp>
        <p:nvCxnSpPr>
          <p:cNvPr id="62" name="Straight Arrow Connector 18"/>
          <p:cNvCxnSpPr/>
          <p:nvPr/>
        </p:nvCxnSpPr>
        <p:spPr bwMode="auto">
          <a:xfrm flipV="1">
            <a:off x="3384451" y="3645024"/>
            <a:ext cx="576065" cy="5040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>
            <a:spLocks/>
          </p:cNvSpPr>
          <p:nvPr/>
        </p:nvSpPr>
        <p:spPr bwMode="auto">
          <a:xfrm>
            <a:off x="2266950" y="260648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eaLnBrk="0" hangingPunct="0">
              <a:defRPr/>
            </a:pPr>
            <a:r>
              <a:rPr lang="en-US" altLang="zh-CN" sz="2400" dirty="0" smtClean="0">
                <a:solidFill>
                  <a:schemeClr val="tx2"/>
                </a:solidFill>
              </a:rPr>
              <a:t>Passive host proxy , active CDN optimization</a:t>
            </a:r>
            <a:endParaRPr lang="en-US" altLang="zh-CN" sz="2400" dirty="0">
              <a:solidFill>
                <a:schemeClr val="tx2"/>
              </a:solidFill>
            </a:endParaRPr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504131" y="1052736"/>
            <a:ext cx="10081120" cy="1288728"/>
          </a:xfrm>
        </p:spPr>
        <p:txBody>
          <a:bodyPr/>
          <a:lstStyle/>
          <a:p>
            <a:r>
              <a:rPr lang="en-US" altLang="zh-CN" sz="2000" dirty="0" smtClean="0"/>
              <a:t>Step3: Update redirection</a:t>
            </a:r>
          </a:p>
          <a:p>
            <a:pPr>
              <a:buNone/>
            </a:pPr>
            <a:r>
              <a:rPr lang="en-US" altLang="zh-CN" sz="2000" dirty="0" smtClean="0"/>
              <a:t>      Realize  dynamic optimization.</a:t>
            </a:r>
          </a:p>
          <a:p>
            <a:endParaRPr lang="en-US" sz="2000" dirty="0"/>
          </a:p>
        </p:txBody>
      </p:sp>
      <p:sp>
        <p:nvSpPr>
          <p:cNvPr id="107" name="Cloud 4"/>
          <p:cNvSpPr/>
          <p:nvPr/>
        </p:nvSpPr>
        <p:spPr bwMode="auto">
          <a:xfrm>
            <a:off x="5112643" y="2492896"/>
            <a:ext cx="3619292" cy="2391289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Cloud 5"/>
          <p:cNvSpPr/>
          <p:nvPr/>
        </p:nvSpPr>
        <p:spPr bwMode="auto">
          <a:xfrm>
            <a:off x="3985508" y="3797522"/>
            <a:ext cx="3902792" cy="2367782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1" name="Cloud 6"/>
          <p:cNvSpPr/>
          <p:nvPr/>
        </p:nvSpPr>
        <p:spPr bwMode="auto">
          <a:xfrm>
            <a:off x="1800275" y="2841483"/>
            <a:ext cx="3997983" cy="2531733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52" name="Picture 7"/>
          <p:cNvPicPr>
            <a:picLocks noChangeAspect="1"/>
          </p:cNvPicPr>
          <p:nvPr/>
        </p:nvPicPr>
        <p:blipFill rotWithShape="1">
          <a:blip r:embed="rId3" cstate="print"/>
          <a:srcRect l="17248" r="16338"/>
          <a:stretch/>
        </p:blipFill>
        <p:spPr>
          <a:xfrm>
            <a:off x="2756314" y="4104669"/>
            <a:ext cx="748332" cy="864988"/>
          </a:xfrm>
          <a:prstGeom prst="rect">
            <a:avLst/>
          </a:prstGeom>
        </p:spPr>
      </p:pic>
      <p:pic>
        <p:nvPicPr>
          <p:cNvPr id="153" name="Picture 8"/>
          <p:cNvPicPr>
            <a:picLocks noChangeAspect="1"/>
          </p:cNvPicPr>
          <p:nvPr/>
        </p:nvPicPr>
        <p:blipFill rotWithShape="1">
          <a:blip r:embed="rId4" cstate="print"/>
          <a:srcRect l="16134" r="16578"/>
          <a:stretch/>
        </p:blipFill>
        <p:spPr>
          <a:xfrm>
            <a:off x="5482398" y="4998262"/>
            <a:ext cx="873055" cy="603215"/>
          </a:xfrm>
          <a:prstGeom prst="rect">
            <a:avLst/>
          </a:prstGeom>
        </p:spPr>
      </p:pic>
      <p:pic>
        <p:nvPicPr>
          <p:cNvPr id="194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88507" y="3068960"/>
            <a:ext cx="603215" cy="921895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6532887" y="4669977"/>
            <a:ext cx="603215" cy="956039"/>
            <a:chOff x="20116800" y="28156070"/>
            <a:chExt cx="673100" cy="1066800"/>
          </a:xfrm>
        </p:grpSpPr>
        <p:pic>
          <p:nvPicPr>
            <p:cNvPr id="198" name="Picture 2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116800" y="28194170"/>
              <a:ext cx="673100" cy="1028700"/>
            </a:xfrm>
            <a:prstGeom prst="rect">
              <a:avLst/>
            </a:prstGeom>
          </p:spPr>
        </p:pic>
        <p:pic>
          <p:nvPicPr>
            <p:cNvPr id="201" name="Picture 25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345400" y="28156070"/>
              <a:ext cx="406400" cy="495300"/>
            </a:xfrm>
            <a:prstGeom prst="rect">
              <a:avLst/>
            </a:prstGeom>
          </p:spPr>
        </p:pic>
      </p:grpSp>
      <p:pic>
        <p:nvPicPr>
          <p:cNvPr id="202" name="Picture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04531" y="3068960"/>
            <a:ext cx="364205" cy="443875"/>
          </a:xfrm>
          <a:prstGeom prst="rect">
            <a:avLst/>
          </a:prstGeom>
        </p:spPr>
      </p:pic>
      <p:pic>
        <p:nvPicPr>
          <p:cNvPr id="203" name="Picture 1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59203" y="2870104"/>
            <a:ext cx="739792" cy="500783"/>
          </a:xfrm>
          <a:prstGeom prst="rect">
            <a:avLst/>
          </a:prstGeom>
        </p:spPr>
      </p:pic>
      <p:sp>
        <p:nvSpPr>
          <p:cNvPr id="213" name="TextBox 212"/>
          <p:cNvSpPr txBox="1"/>
          <p:nvPr/>
        </p:nvSpPr>
        <p:spPr>
          <a:xfrm>
            <a:off x="6992414" y="5708352"/>
            <a:ext cx="723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Initial</a:t>
            </a:r>
          </a:p>
          <a:p>
            <a:pPr algn="ctr"/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33" name="Picture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76339" y="3068960"/>
            <a:ext cx="603215" cy="921895"/>
          </a:xfrm>
          <a:prstGeom prst="rect">
            <a:avLst/>
          </a:prstGeom>
        </p:spPr>
      </p:pic>
      <p:cxnSp>
        <p:nvCxnSpPr>
          <p:cNvPr id="34" name="Straight Arrow Connector 13"/>
          <p:cNvCxnSpPr>
            <a:stCxn id="152" idx="0"/>
          </p:cNvCxnSpPr>
          <p:nvPr/>
        </p:nvCxnSpPr>
        <p:spPr bwMode="auto">
          <a:xfrm flipH="1" flipV="1">
            <a:off x="2808388" y="3717033"/>
            <a:ext cx="322092" cy="3876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7" name="Oval 12"/>
          <p:cNvSpPr/>
          <p:nvPr/>
        </p:nvSpPr>
        <p:spPr bwMode="auto">
          <a:xfrm rot="20716709">
            <a:off x="5272564" y="4537042"/>
            <a:ext cx="2266121" cy="135051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0" name="Picture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0355" y="3068960"/>
            <a:ext cx="364205" cy="443875"/>
          </a:xfrm>
          <a:prstGeom prst="rect">
            <a:avLst/>
          </a:prstGeom>
        </p:spPr>
      </p:pic>
      <p:cxnSp>
        <p:nvCxnSpPr>
          <p:cNvPr id="66" name="Straight Arrow Connector 13"/>
          <p:cNvCxnSpPr/>
          <p:nvPr/>
        </p:nvCxnSpPr>
        <p:spPr bwMode="auto">
          <a:xfrm flipH="1">
            <a:off x="3456459" y="3284984"/>
            <a:ext cx="3346428" cy="11245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标题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Other solutions?</a:t>
            </a:r>
            <a:endParaRPr lang="zh-CN" altLang="en-US" sz="2800" dirty="0"/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1008187" y="1196752"/>
            <a:ext cx="8712968" cy="4176464"/>
          </a:xfrm>
        </p:spPr>
        <p:txBody>
          <a:bodyPr/>
          <a:lstStyle/>
          <a:p>
            <a:r>
              <a:rPr lang="en-US" dirty="0" smtClean="0"/>
              <a:t>Better solutions:</a:t>
            </a:r>
            <a:r>
              <a:rPr lang="en-US" sz="2000" dirty="0" smtClean="0"/>
              <a:t>   Don’t change DNS. </a:t>
            </a:r>
            <a:r>
              <a:rPr lang="en-US" altLang="zh-CN" sz="2000" dirty="0" smtClean="0"/>
              <a:t>  Don’t change clients.</a:t>
            </a:r>
            <a:r>
              <a:rPr lang="en-US" sz="2000" dirty="0" smtClean="0"/>
              <a:t>     </a:t>
            </a:r>
          </a:p>
          <a:p>
            <a:endParaRPr lang="en-US" altLang="zh-CN" sz="2000" dirty="0" smtClean="0"/>
          </a:p>
          <a:p>
            <a:pPr lvl="1"/>
            <a:r>
              <a:rPr lang="en-US" altLang="zh-CN" sz="1600" dirty="0" smtClean="0"/>
              <a:t>It is an optimization problem of CDN.  </a:t>
            </a:r>
            <a:r>
              <a:rPr lang="en-US" sz="1600" dirty="0" smtClean="0"/>
              <a:t>The CDN provider should  take responsibility  for this problem.</a:t>
            </a:r>
            <a:endParaRPr lang="en-US" altLang="zh-CN" sz="1600" dirty="0" smtClean="0"/>
          </a:p>
          <a:p>
            <a:endParaRPr lang="en-US" sz="2000" dirty="0" smtClean="0"/>
          </a:p>
          <a:p>
            <a:r>
              <a:rPr lang="en-US" altLang="zh-CN" sz="2000" dirty="0" smtClean="0"/>
              <a:t> </a:t>
            </a:r>
            <a:r>
              <a:rPr lang="en-US" sz="2000" dirty="0" smtClean="0"/>
              <a:t>A pure CDN based  solution ?</a:t>
            </a:r>
          </a:p>
          <a:p>
            <a:pPr lvl="1"/>
            <a:r>
              <a:rPr lang="en-US" sz="1600" dirty="0" smtClean="0"/>
              <a:t>CCN?</a:t>
            </a:r>
          </a:p>
          <a:p>
            <a:r>
              <a:rPr lang="en-US" sz="2000" dirty="0" smtClean="0"/>
              <a:t>How?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latin typeface="+mj-ea"/>
              </a:rPr>
              <a:t>The End.</a:t>
            </a:r>
            <a:endParaRPr lang="zh-CN" altLang="en-US" b="1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zh-CN" sz="6600" b="1" dirty="0" smtClean="0">
              <a:latin typeface="+mn-ea"/>
            </a:endParaRPr>
          </a:p>
          <a:p>
            <a:pPr algn="ctr">
              <a:buNone/>
            </a:pPr>
            <a:r>
              <a:rPr lang="en-US" altLang="zh-CN" sz="6600" b="1" dirty="0" smtClean="0">
                <a:latin typeface="+mn-ea"/>
              </a:rPr>
              <a:t>Thank you ! </a:t>
            </a:r>
            <a:endParaRPr lang="zh-CN" altLang="en-US" sz="66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Remote DNS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04799" y="1124744"/>
            <a:ext cx="9776395" cy="4464496"/>
          </a:xfrm>
        </p:spPr>
        <p:txBody>
          <a:bodyPr/>
          <a:lstStyle/>
          <a:p>
            <a:r>
              <a:rPr lang="en-US" sz="2000" dirty="0" smtClean="0"/>
              <a:t>DNS :map names to addresses, or vice versa</a:t>
            </a:r>
            <a:endParaRPr lang="en-US" sz="2000" dirty="0"/>
          </a:p>
          <a:p>
            <a:pPr lvl="1"/>
            <a:r>
              <a:rPr lang="en-US" dirty="0" smtClean="0"/>
              <a:t>A large-scale distributed system</a:t>
            </a:r>
          </a:p>
          <a:p>
            <a:r>
              <a:rPr lang="en-US" sz="2000" dirty="0" smtClean="0"/>
              <a:t>CDNs: leverage DNS for dynamic routing</a:t>
            </a:r>
          </a:p>
          <a:p>
            <a:pPr lvl="1"/>
            <a:r>
              <a:rPr lang="en-US" dirty="0" smtClean="0"/>
              <a:t>Current CDN solutions assume </a:t>
            </a:r>
            <a:r>
              <a:rPr lang="en-US" i="1" dirty="0"/>
              <a:t>proximity </a:t>
            </a:r>
            <a:r>
              <a:rPr lang="en-US" dirty="0"/>
              <a:t>between users and their </a:t>
            </a:r>
            <a:r>
              <a:rPr lang="en-US" dirty="0" smtClean="0"/>
              <a:t>resolvers</a:t>
            </a:r>
          </a:p>
          <a:p>
            <a:r>
              <a:rPr lang="en-US" sz="2000" dirty="0" smtClean="0"/>
              <a:t>Use of remote DNS</a:t>
            </a:r>
            <a:endParaRPr lang="en-US" sz="2000" dirty="0"/>
          </a:p>
          <a:p>
            <a:pPr lvl="1"/>
            <a:r>
              <a:rPr lang="en-US" dirty="0" smtClean="0"/>
              <a:t>Servers concentrated farther from users</a:t>
            </a:r>
          </a:p>
          <a:p>
            <a:r>
              <a:rPr lang="en-US" sz="2000" dirty="0" smtClean="0"/>
              <a:t>Growing third-party DNS services</a:t>
            </a:r>
          </a:p>
          <a:p>
            <a:pPr lvl="1"/>
            <a:r>
              <a:rPr lang="en-US" dirty="0" smtClean="0"/>
              <a:t>Public </a:t>
            </a:r>
            <a:r>
              <a:rPr lang="en-US" dirty="0"/>
              <a:t>DNS </a:t>
            </a:r>
            <a:r>
              <a:rPr lang="en-US" dirty="0" smtClean="0"/>
              <a:t>usage </a:t>
            </a:r>
            <a:r>
              <a:rPr lang="en-US" dirty="0"/>
              <a:t>has </a:t>
            </a:r>
            <a:r>
              <a:rPr lang="en-US" b="1" dirty="0"/>
              <a:t>grown to 11% of users</a:t>
            </a:r>
            <a:r>
              <a:rPr lang="en-US" dirty="0" smtClean="0"/>
              <a:t>!</a:t>
            </a:r>
          </a:p>
          <a:p>
            <a:pPr lvl="4"/>
            <a:endParaRPr lang="en-US" dirty="0"/>
          </a:p>
          <a:p>
            <a:pPr marL="0" indent="0" algn="ctr">
              <a:buNone/>
            </a:pPr>
            <a:r>
              <a:rPr lang="en-US" sz="2000" i="1" dirty="0" smtClean="0"/>
              <a:t>The web performance?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17184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>
                <a:latin typeface="+mj-ea"/>
              </a:rPr>
              <a:t>CDN deployment</a:t>
            </a:r>
            <a:endParaRPr lang="zh-CN" altLang="en-US" sz="2800" dirty="0">
              <a:latin typeface="+mj-ea"/>
            </a:endParaRPr>
          </a:p>
        </p:txBody>
      </p:sp>
      <p:pic>
        <p:nvPicPr>
          <p:cNvPr id="7" name="Picture 4" descr="cdnizedSiteFraction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88" y="1524000"/>
            <a:ext cx="6193799" cy="4089400"/>
          </a:xfrm>
          <a:prstGeom prst="rect">
            <a:avLst/>
          </a:prstGeom>
        </p:spPr>
      </p:pic>
      <p:sp>
        <p:nvSpPr>
          <p:cNvPr id="8" name="Rectangle 3"/>
          <p:cNvSpPr/>
          <p:nvPr/>
        </p:nvSpPr>
        <p:spPr>
          <a:xfrm>
            <a:off x="3877419" y="2971800"/>
            <a:ext cx="28194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smtClean="0"/>
              <a:t>About </a:t>
            </a:r>
            <a:r>
              <a:rPr lang="en-US" sz="2000" b="1" dirty="0" smtClean="0"/>
              <a:t>74%</a:t>
            </a:r>
            <a:r>
              <a:rPr lang="en-US" sz="2000" dirty="0" smtClean="0"/>
              <a:t> </a:t>
            </a:r>
            <a:r>
              <a:rPr lang="en-US" sz="2000" dirty="0"/>
              <a:t>of the top </a:t>
            </a:r>
            <a:r>
              <a:rPr lang="en-US" sz="2000" dirty="0" smtClean="0"/>
              <a:t>1000 web sites use CDNs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29067" y="6021288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By Alexa.com</a:t>
            </a:r>
            <a:endParaRPr lang="zh-CN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0898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标题 3"/>
          <p:cNvSpPr>
            <a:spLocks noGrp="1"/>
          </p:cNvSpPr>
          <p:nvPr>
            <p:ph type="title"/>
          </p:nvPr>
        </p:nvSpPr>
        <p:spPr>
          <a:xfrm>
            <a:off x="216099" y="15"/>
            <a:ext cx="10585251" cy="785813"/>
          </a:xfrm>
        </p:spPr>
        <p:txBody>
          <a:bodyPr/>
          <a:lstStyle/>
          <a:p>
            <a:r>
              <a:rPr lang="en-US" altLang="zh-CN" sz="2400" dirty="0" smtClean="0">
                <a:latin typeface="+mj-ea"/>
                <a:ea typeface="+mj-ea"/>
              </a:rPr>
              <a:t>CDNs depend on users DNS to redirect requests</a:t>
            </a:r>
            <a:endParaRPr lang="zh-CN" altLang="en-US" sz="2400" dirty="0" smtClean="0">
              <a:latin typeface="+mj-ea"/>
              <a:ea typeface="+mj-ea"/>
            </a:endParaRPr>
          </a:p>
        </p:txBody>
      </p:sp>
      <p:sp>
        <p:nvSpPr>
          <p:cNvPr id="45" name="Cloud 14"/>
          <p:cNvSpPr/>
          <p:nvPr/>
        </p:nvSpPr>
        <p:spPr bwMode="auto">
          <a:xfrm>
            <a:off x="5178227" y="1219200"/>
            <a:ext cx="4038600" cy="2897257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Cloud 8"/>
          <p:cNvSpPr/>
          <p:nvPr/>
        </p:nvSpPr>
        <p:spPr bwMode="auto">
          <a:xfrm>
            <a:off x="4035227" y="2743200"/>
            <a:ext cx="4354945" cy="312420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Cloud 12"/>
          <p:cNvSpPr/>
          <p:nvPr/>
        </p:nvSpPr>
        <p:spPr bwMode="auto">
          <a:xfrm>
            <a:off x="1596827" y="1676400"/>
            <a:ext cx="4461164" cy="320040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8" name="Picture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69027" y="1574800"/>
            <a:ext cx="711200" cy="1320800"/>
          </a:xfrm>
          <a:prstGeom prst="rect">
            <a:avLst/>
          </a:prstGeom>
        </p:spPr>
      </p:pic>
      <p:pic>
        <p:nvPicPr>
          <p:cNvPr id="49" name="Picture 23"/>
          <p:cNvPicPr>
            <a:picLocks noChangeAspect="1"/>
          </p:cNvPicPr>
          <p:nvPr/>
        </p:nvPicPr>
        <p:blipFill rotWithShape="1">
          <a:blip r:embed="rId4" cstate="print"/>
          <a:srcRect l="17248" r="16338"/>
          <a:stretch/>
        </p:blipFill>
        <p:spPr>
          <a:xfrm>
            <a:off x="2385193" y="3454400"/>
            <a:ext cx="835029" cy="965200"/>
          </a:xfrm>
          <a:prstGeom prst="rect">
            <a:avLst/>
          </a:prstGeom>
        </p:spPr>
      </p:pic>
      <p:pic>
        <p:nvPicPr>
          <p:cNvPr id="50" name="Picture 24"/>
          <p:cNvPicPr>
            <a:picLocks noChangeAspect="1"/>
          </p:cNvPicPr>
          <p:nvPr/>
        </p:nvPicPr>
        <p:blipFill rotWithShape="1">
          <a:blip r:embed="rId5" cstate="print"/>
          <a:srcRect l="19119" r="20201"/>
          <a:stretch/>
        </p:blipFill>
        <p:spPr>
          <a:xfrm>
            <a:off x="4159630" y="3073400"/>
            <a:ext cx="878520" cy="660400"/>
          </a:xfrm>
          <a:prstGeom prst="rect">
            <a:avLst/>
          </a:prstGeom>
        </p:spPr>
      </p:pic>
      <p:pic>
        <p:nvPicPr>
          <p:cNvPr id="51" name="Picture 25"/>
          <p:cNvPicPr>
            <a:picLocks noChangeAspect="1"/>
          </p:cNvPicPr>
          <p:nvPr/>
        </p:nvPicPr>
        <p:blipFill rotWithShape="1">
          <a:blip r:embed="rId6" cstate="print"/>
          <a:srcRect l="16134" r="16578"/>
          <a:stretch/>
        </p:blipFill>
        <p:spPr>
          <a:xfrm>
            <a:off x="5716610" y="4584700"/>
            <a:ext cx="974202" cy="673100"/>
          </a:xfrm>
          <a:prstGeom prst="rect">
            <a:avLst/>
          </a:prstGeom>
        </p:spPr>
      </p:pic>
      <p:sp>
        <p:nvSpPr>
          <p:cNvPr id="52" name="Rectangle 3"/>
          <p:cNvSpPr/>
          <p:nvPr/>
        </p:nvSpPr>
        <p:spPr>
          <a:xfrm>
            <a:off x="432123" y="1052736"/>
            <a:ext cx="3048000" cy="70788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CDN: </a:t>
            </a:r>
            <a:r>
              <a:rPr lang="en-US" sz="2000" i="1" dirty="0" smtClean="0"/>
              <a:t>27</a:t>
            </a:r>
            <a:r>
              <a:rPr lang="en-US" sz="2000" i="1" dirty="0"/>
              <a:t>% annual </a:t>
            </a:r>
            <a:r>
              <a:rPr lang="en-US" sz="2000" i="1" dirty="0" smtClean="0"/>
              <a:t>increase</a:t>
            </a:r>
            <a:endParaRPr lang="en-US" sz="2000" dirty="0"/>
          </a:p>
        </p:txBody>
      </p:sp>
      <p:pic>
        <p:nvPicPr>
          <p:cNvPr id="53" name="Picture 2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25627" y="2171700"/>
            <a:ext cx="673100" cy="1028700"/>
          </a:xfrm>
          <a:prstGeom prst="rect">
            <a:avLst/>
          </a:prstGeom>
        </p:spPr>
      </p:pic>
      <p:pic>
        <p:nvPicPr>
          <p:cNvPr id="54" name="Picture 2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78427" y="3543300"/>
            <a:ext cx="673100" cy="1028700"/>
          </a:xfrm>
          <a:prstGeom prst="rect">
            <a:avLst/>
          </a:prstGeom>
        </p:spPr>
      </p:pic>
      <p:cxnSp>
        <p:nvCxnSpPr>
          <p:cNvPr id="56" name="Straight Arrow Connector 30"/>
          <p:cNvCxnSpPr>
            <a:stCxn id="48" idx="1"/>
            <a:endCxn id="53" idx="3"/>
          </p:cNvCxnSpPr>
          <p:nvPr/>
        </p:nvCxnSpPr>
        <p:spPr bwMode="auto">
          <a:xfrm flipH="1">
            <a:off x="4098727" y="2235200"/>
            <a:ext cx="3670300" cy="4508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31"/>
          <p:cNvCxnSpPr>
            <a:stCxn id="48" idx="1"/>
            <a:endCxn id="54" idx="0"/>
          </p:cNvCxnSpPr>
          <p:nvPr/>
        </p:nvCxnSpPr>
        <p:spPr bwMode="auto">
          <a:xfrm flipH="1">
            <a:off x="7114977" y="2235200"/>
            <a:ext cx="654050" cy="1308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64" name="Oval 35"/>
          <p:cNvSpPr/>
          <p:nvPr/>
        </p:nvSpPr>
        <p:spPr bwMode="auto">
          <a:xfrm rot="1874933">
            <a:off x="2950495" y="2241649"/>
            <a:ext cx="2476200" cy="1419187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5" name="Straight Arrow Connector 38"/>
          <p:cNvCxnSpPr>
            <a:stCxn id="53" idx="1"/>
            <a:endCxn id="49" idx="0"/>
          </p:cNvCxnSpPr>
          <p:nvPr/>
        </p:nvCxnSpPr>
        <p:spPr bwMode="auto">
          <a:xfrm flipH="1">
            <a:off x="2802708" y="2686050"/>
            <a:ext cx="622919" cy="768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43"/>
          <p:cNvCxnSpPr>
            <a:stCxn id="54" idx="1"/>
            <a:endCxn id="49" idx="3"/>
          </p:cNvCxnSpPr>
          <p:nvPr/>
        </p:nvCxnSpPr>
        <p:spPr bwMode="auto">
          <a:xfrm flipH="1" flipV="1">
            <a:off x="3220222" y="3937000"/>
            <a:ext cx="3558205" cy="1206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67" name="Oval 46"/>
          <p:cNvSpPr/>
          <p:nvPr/>
        </p:nvSpPr>
        <p:spPr bwMode="auto">
          <a:xfrm rot="19366388">
            <a:off x="5300255" y="3659359"/>
            <a:ext cx="2528660" cy="150697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8" name="Straight Arrow Connector 47"/>
          <p:cNvCxnSpPr>
            <a:stCxn id="49" idx="3"/>
            <a:endCxn id="50" idx="1"/>
          </p:cNvCxnSpPr>
          <p:nvPr/>
        </p:nvCxnSpPr>
        <p:spPr bwMode="auto">
          <a:xfrm flipV="1">
            <a:off x="3220222" y="3403600"/>
            <a:ext cx="939408" cy="533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4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50"/>
          <p:cNvCxnSpPr>
            <a:stCxn id="49" idx="2"/>
            <a:endCxn id="51" idx="1"/>
          </p:cNvCxnSpPr>
          <p:nvPr/>
        </p:nvCxnSpPr>
        <p:spPr bwMode="auto">
          <a:xfrm>
            <a:off x="2802708" y="4419600"/>
            <a:ext cx="2913902" cy="5016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Rectangle 4"/>
          <p:cNvSpPr/>
          <p:nvPr/>
        </p:nvSpPr>
        <p:spPr>
          <a:xfrm>
            <a:off x="7311827" y="4916269"/>
            <a:ext cx="25146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i="1" dirty="0"/>
              <a:t>Remote DNS services break this assumption</a:t>
            </a:r>
          </a:p>
        </p:txBody>
      </p:sp>
      <p:pic>
        <p:nvPicPr>
          <p:cNvPr id="72" name="Picture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997627" y="1447800"/>
            <a:ext cx="558800" cy="681038"/>
          </a:xfrm>
          <a:prstGeom prst="rect">
            <a:avLst/>
          </a:prstGeom>
        </p:spPr>
      </p:pic>
      <p:pic>
        <p:nvPicPr>
          <p:cNvPr id="73" name="Picture 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07027" y="3505200"/>
            <a:ext cx="406400" cy="495300"/>
          </a:xfrm>
          <a:prstGeom prst="rect">
            <a:avLst/>
          </a:prstGeom>
        </p:spPr>
      </p:pic>
      <p:pic>
        <p:nvPicPr>
          <p:cNvPr id="74" name="Picture 9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654227" y="2133600"/>
            <a:ext cx="4064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7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4" grpId="0" animBg="1"/>
      <p:bldP spid="64" grpId="1" animBg="1"/>
      <p:bldP spid="67" grpId="0" animBg="1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8300" y="142875"/>
            <a:ext cx="8803054" cy="571500"/>
          </a:xfrm>
        </p:spPr>
        <p:txBody>
          <a:bodyPr/>
          <a:lstStyle/>
          <a:p>
            <a:pPr lvl="0"/>
            <a:r>
              <a:rPr lang="en-US" altLang="zh-CN" sz="2800" dirty="0" smtClean="0"/>
              <a:t>Current CDN redirections</a:t>
            </a:r>
            <a:endParaRPr lang="zh-CN" altLang="en-US" sz="2800" b="1" dirty="0">
              <a:latin typeface="+mj-ea"/>
            </a:endParaRPr>
          </a:p>
        </p:txBody>
      </p:sp>
      <p:sp>
        <p:nvSpPr>
          <p:cNvPr id="102" name="Cloud 4"/>
          <p:cNvSpPr/>
          <p:nvPr/>
        </p:nvSpPr>
        <p:spPr bwMode="auto">
          <a:xfrm>
            <a:off x="3557339" y="2406352"/>
            <a:ext cx="4038600" cy="2897257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Cloud 74"/>
          <p:cNvSpPr/>
          <p:nvPr/>
        </p:nvSpPr>
        <p:spPr bwMode="auto">
          <a:xfrm>
            <a:off x="966539" y="3168352"/>
            <a:ext cx="4466425" cy="320040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360115" y="1052736"/>
            <a:ext cx="9937104" cy="5486400"/>
          </a:xfrm>
        </p:spPr>
        <p:txBody>
          <a:bodyPr/>
          <a:lstStyle/>
          <a:p>
            <a:r>
              <a:rPr lang="en-US" dirty="0" smtClean="0"/>
              <a:t>CDN redirections </a:t>
            </a:r>
          </a:p>
          <a:p>
            <a:pPr lvl="1"/>
            <a:r>
              <a:rPr lang="en-US" dirty="0" smtClean="0"/>
              <a:t>Depends on DNS location, CDN load balancing, network conditions</a:t>
            </a:r>
          </a:p>
          <a:p>
            <a:r>
              <a:rPr lang="en-US" i="1" dirty="0" smtClean="0"/>
              <a:t>Overlap zone</a:t>
            </a:r>
            <a:r>
              <a:rPr lang="en-US" dirty="0" smtClean="0"/>
              <a:t> between locations may be very small.</a:t>
            </a:r>
          </a:p>
        </p:txBody>
      </p:sp>
      <p:pic>
        <p:nvPicPr>
          <p:cNvPr id="108" name="Picture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38539" y="2634952"/>
            <a:ext cx="739792" cy="500783"/>
          </a:xfrm>
          <a:prstGeom prst="rect">
            <a:avLst/>
          </a:prstGeom>
        </p:spPr>
      </p:pic>
      <p:sp>
        <p:nvSpPr>
          <p:cNvPr id="113" name="Freeform 47"/>
          <p:cNvSpPr/>
          <p:nvPr/>
        </p:nvSpPr>
        <p:spPr>
          <a:xfrm>
            <a:off x="3257222" y="2191787"/>
            <a:ext cx="4486829" cy="1937576"/>
          </a:xfrm>
          <a:custGeom>
            <a:avLst/>
            <a:gdLst>
              <a:gd name="connsiteX0" fmla="*/ 0 w 4486829"/>
              <a:gd name="connsiteY0" fmla="*/ 1937576 h 1937576"/>
              <a:gd name="connsiteX1" fmla="*/ 4486829 w 4486829"/>
              <a:gd name="connsiteY1" fmla="*/ 0 h 1937576"/>
              <a:gd name="connsiteX2" fmla="*/ 64893 w 4486829"/>
              <a:gd name="connsiteY2" fmla="*/ 1909764 h 193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6829" h="1937576">
                <a:moveTo>
                  <a:pt x="0" y="1937576"/>
                </a:moveTo>
                <a:lnTo>
                  <a:pt x="4486829" y="0"/>
                </a:lnTo>
                <a:lnTo>
                  <a:pt x="64893" y="1909764"/>
                </a:ln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Cloud 75"/>
          <p:cNvSpPr/>
          <p:nvPr/>
        </p:nvSpPr>
        <p:spPr bwMode="auto">
          <a:xfrm>
            <a:off x="5081339" y="3396952"/>
            <a:ext cx="4466425" cy="320040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Cloud 76"/>
          <p:cNvSpPr/>
          <p:nvPr/>
        </p:nvSpPr>
        <p:spPr bwMode="auto">
          <a:xfrm>
            <a:off x="5081339" y="3396952"/>
            <a:ext cx="4461164" cy="320040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" name="Cloud 6"/>
          <p:cNvSpPr/>
          <p:nvPr/>
        </p:nvSpPr>
        <p:spPr bwMode="auto">
          <a:xfrm>
            <a:off x="966539" y="3168352"/>
            <a:ext cx="4495800" cy="3200400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  <a:ln w="381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3" name="Picture 8"/>
          <p:cNvPicPr>
            <a:picLocks noChangeAspect="1"/>
          </p:cNvPicPr>
          <p:nvPr/>
        </p:nvPicPr>
        <p:blipFill rotWithShape="1">
          <a:blip r:embed="rId4" cstate="print"/>
          <a:srcRect l="17248" r="16338"/>
          <a:stretch/>
        </p:blipFill>
        <p:spPr>
          <a:xfrm>
            <a:off x="1347539" y="5530552"/>
            <a:ext cx="835029" cy="965200"/>
          </a:xfrm>
          <a:prstGeom prst="rect">
            <a:avLst/>
          </a:prstGeom>
        </p:spPr>
      </p:pic>
      <p:pic>
        <p:nvPicPr>
          <p:cNvPr id="124" name="Picture 9"/>
          <p:cNvPicPr>
            <a:picLocks noChangeAspect="1"/>
          </p:cNvPicPr>
          <p:nvPr/>
        </p:nvPicPr>
        <p:blipFill rotWithShape="1">
          <a:blip r:embed="rId5" cstate="print"/>
          <a:srcRect l="19119" r="20201"/>
          <a:stretch/>
        </p:blipFill>
        <p:spPr>
          <a:xfrm>
            <a:off x="2755019" y="4844752"/>
            <a:ext cx="878520" cy="660400"/>
          </a:xfrm>
          <a:prstGeom prst="rect">
            <a:avLst/>
          </a:prstGeom>
        </p:spPr>
      </p:pic>
      <p:grpSp>
        <p:nvGrpSpPr>
          <p:cNvPr id="125" name="Group 58"/>
          <p:cNvGrpSpPr/>
          <p:nvPr/>
        </p:nvGrpSpPr>
        <p:grpSpPr>
          <a:xfrm>
            <a:off x="1943132" y="2758706"/>
            <a:ext cx="3671607" cy="2718769"/>
            <a:chOff x="449054" y="2485954"/>
            <a:chExt cx="3671607" cy="2718769"/>
          </a:xfrm>
        </p:grpSpPr>
        <p:sp>
          <p:nvSpPr>
            <p:cNvPr id="126" name="Freeform 56"/>
            <p:cNvSpPr/>
            <p:nvPr/>
          </p:nvSpPr>
          <p:spPr>
            <a:xfrm>
              <a:off x="1742255" y="2485954"/>
              <a:ext cx="2378406" cy="2040872"/>
            </a:xfrm>
            <a:custGeom>
              <a:avLst/>
              <a:gdLst>
                <a:gd name="connsiteX0" fmla="*/ 0 w 5043048"/>
                <a:gd name="connsiteY0" fmla="*/ 1158838 h 1158838"/>
                <a:gd name="connsiteX1" fmla="*/ 5043048 w 5043048"/>
                <a:gd name="connsiteY1" fmla="*/ 0 h 1158838"/>
                <a:gd name="connsiteX0" fmla="*/ 0 w 5043048"/>
                <a:gd name="connsiteY0" fmla="*/ 1158838 h 1158838"/>
                <a:gd name="connsiteX1" fmla="*/ 2448993 w 5043048"/>
                <a:gd name="connsiteY1" fmla="*/ 243268 h 1158838"/>
                <a:gd name="connsiteX2" fmla="*/ 5043048 w 5043048"/>
                <a:gd name="connsiteY2" fmla="*/ 0 h 1158838"/>
                <a:gd name="connsiteX0" fmla="*/ 0 w 5043048"/>
                <a:gd name="connsiteY0" fmla="*/ 1158838 h 1158838"/>
                <a:gd name="connsiteX1" fmla="*/ 2448993 w 5043048"/>
                <a:gd name="connsiteY1" fmla="*/ 243268 h 1158838"/>
                <a:gd name="connsiteX2" fmla="*/ 5043048 w 5043048"/>
                <a:gd name="connsiteY2" fmla="*/ 0 h 1158838"/>
                <a:gd name="connsiteX0" fmla="*/ 0 w 5043048"/>
                <a:gd name="connsiteY0" fmla="*/ 1242325 h 1242325"/>
                <a:gd name="connsiteX1" fmla="*/ 2365560 w 5043048"/>
                <a:gd name="connsiteY1" fmla="*/ 78853 h 1242325"/>
                <a:gd name="connsiteX2" fmla="*/ 5043048 w 5043048"/>
                <a:gd name="connsiteY2" fmla="*/ 83487 h 1242325"/>
                <a:gd name="connsiteX0" fmla="*/ 0 w 4254244"/>
                <a:gd name="connsiteY0" fmla="*/ 1650727 h 1650727"/>
                <a:gd name="connsiteX1" fmla="*/ 2365560 w 4254244"/>
                <a:gd name="connsiteY1" fmla="*/ 487255 h 1650727"/>
                <a:gd name="connsiteX2" fmla="*/ 4254244 w 4254244"/>
                <a:gd name="connsiteY2" fmla="*/ 0 h 1650727"/>
                <a:gd name="connsiteX0" fmla="*/ 0 w 4254244"/>
                <a:gd name="connsiteY0" fmla="*/ 1650727 h 1650727"/>
                <a:gd name="connsiteX1" fmla="*/ 1466324 w 4254244"/>
                <a:gd name="connsiteY1" fmla="*/ 116446 h 1650727"/>
                <a:gd name="connsiteX2" fmla="*/ 4254244 w 4254244"/>
                <a:gd name="connsiteY2" fmla="*/ 0 h 1650727"/>
                <a:gd name="connsiteX0" fmla="*/ 0 w 4254244"/>
                <a:gd name="connsiteY0" fmla="*/ 1751227 h 1751227"/>
                <a:gd name="connsiteX1" fmla="*/ 1466324 w 4254244"/>
                <a:gd name="connsiteY1" fmla="*/ 216946 h 1751227"/>
                <a:gd name="connsiteX2" fmla="*/ 4254244 w 4254244"/>
                <a:gd name="connsiteY2" fmla="*/ 100500 h 1751227"/>
                <a:gd name="connsiteX0" fmla="*/ 0 w 4254244"/>
                <a:gd name="connsiteY0" fmla="*/ 1751227 h 1751227"/>
                <a:gd name="connsiteX1" fmla="*/ 1466324 w 4254244"/>
                <a:gd name="connsiteY1" fmla="*/ 216946 h 1751227"/>
                <a:gd name="connsiteX2" fmla="*/ 4254244 w 4254244"/>
                <a:gd name="connsiteY2" fmla="*/ 100500 h 175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54244" h="1751227">
                  <a:moveTo>
                    <a:pt x="0" y="1751227"/>
                  </a:moveTo>
                  <a:cubicBezTo>
                    <a:pt x="1201136" y="994100"/>
                    <a:pt x="643813" y="414076"/>
                    <a:pt x="1466324" y="216946"/>
                  </a:cubicBezTo>
                  <a:cubicBezTo>
                    <a:pt x="2386630" y="2371"/>
                    <a:pt x="3358006" y="-83274"/>
                    <a:pt x="4254244" y="100500"/>
                  </a:cubicBezTo>
                </a:path>
              </a:pathLst>
            </a:custGeom>
            <a:ln w="38100" cmpd="sng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7" name="Freeform 57"/>
            <p:cNvSpPr/>
            <p:nvPr/>
          </p:nvSpPr>
          <p:spPr>
            <a:xfrm>
              <a:off x="449054" y="4816535"/>
              <a:ext cx="822082" cy="388188"/>
            </a:xfrm>
            <a:custGeom>
              <a:avLst/>
              <a:gdLst>
                <a:gd name="connsiteX0" fmla="*/ 0 w 5043048"/>
                <a:gd name="connsiteY0" fmla="*/ 1158838 h 1158838"/>
                <a:gd name="connsiteX1" fmla="*/ 5043048 w 5043048"/>
                <a:gd name="connsiteY1" fmla="*/ 0 h 1158838"/>
                <a:gd name="connsiteX0" fmla="*/ 0 w 5043048"/>
                <a:gd name="connsiteY0" fmla="*/ 1158838 h 1158838"/>
                <a:gd name="connsiteX1" fmla="*/ 2448993 w 5043048"/>
                <a:gd name="connsiteY1" fmla="*/ 243268 h 1158838"/>
                <a:gd name="connsiteX2" fmla="*/ 5043048 w 5043048"/>
                <a:gd name="connsiteY2" fmla="*/ 0 h 1158838"/>
                <a:gd name="connsiteX0" fmla="*/ 0 w 5043048"/>
                <a:gd name="connsiteY0" fmla="*/ 1158838 h 1158838"/>
                <a:gd name="connsiteX1" fmla="*/ 2448993 w 5043048"/>
                <a:gd name="connsiteY1" fmla="*/ 243268 h 1158838"/>
                <a:gd name="connsiteX2" fmla="*/ 5043048 w 5043048"/>
                <a:gd name="connsiteY2" fmla="*/ 0 h 1158838"/>
                <a:gd name="connsiteX0" fmla="*/ 0 w 5043048"/>
                <a:gd name="connsiteY0" fmla="*/ 1242325 h 1242325"/>
                <a:gd name="connsiteX1" fmla="*/ 2365560 w 5043048"/>
                <a:gd name="connsiteY1" fmla="*/ 78853 h 1242325"/>
                <a:gd name="connsiteX2" fmla="*/ 5043048 w 5043048"/>
                <a:gd name="connsiteY2" fmla="*/ 83487 h 1242325"/>
                <a:gd name="connsiteX0" fmla="*/ 0 w 5043048"/>
                <a:gd name="connsiteY0" fmla="*/ 1158838 h 1158838"/>
                <a:gd name="connsiteX1" fmla="*/ 2547961 w 5043048"/>
                <a:gd name="connsiteY1" fmla="*/ 973829 h 1158838"/>
                <a:gd name="connsiteX2" fmla="*/ 5043048 w 5043048"/>
                <a:gd name="connsiteY2" fmla="*/ 0 h 1158838"/>
                <a:gd name="connsiteX0" fmla="*/ 0 w 4744576"/>
                <a:gd name="connsiteY0" fmla="*/ 506530 h 1003363"/>
                <a:gd name="connsiteX1" fmla="*/ 2249489 w 4744576"/>
                <a:gd name="connsiteY1" fmla="*/ 973829 h 1003363"/>
                <a:gd name="connsiteX2" fmla="*/ 4744576 w 4744576"/>
                <a:gd name="connsiteY2" fmla="*/ 0 h 1003363"/>
                <a:gd name="connsiteX0" fmla="*/ 0 w 4744576"/>
                <a:gd name="connsiteY0" fmla="*/ 506530 h 1024595"/>
                <a:gd name="connsiteX1" fmla="*/ 2249489 w 4744576"/>
                <a:gd name="connsiteY1" fmla="*/ 973829 h 1024595"/>
                <a:gd name="connsiteX2" fmla="*/ 4744576 w 4744576"/>
                <a:gd name="connsiteY2" fmla="*/ 0 h 1024595"/>
                <a:gd name="connsiteX0" fmla="*/ 0 w 4744576"/>
                <a:gd name="connsiteY0" fmla="*/ 506530 h 1024595"/>
                <a:gd name="connsiteX1" fmla="*/ 2249489 w 4744576"/>
                <a:gd name="connsiteY1" fmla="*/ 973829 h 1024595"/>
                <a:gd name="connsiteX2" fmla="*/ 4744576 w 4744576"/>
                <a:gd name="connsiteY2" fmla="*/ 0 h 1024595"/>
                <a:gd name="connsiteX0" fmla="*/ 0 w 3666762"/>
                <a:gd name="connsiteY0" fmla="*/ 0 h 1104609"/>
                <a:gd name="connsiteX1" fmla="*/ 1171675 w 3666762"/>
                <a:gd name="connsiteY1" fmla="*/ 1079832 h 1104609"/>
                <a:gd name="connsiteX2" fmla="*/ 3666762 w 3666762"/>
                <a:gd name="connsiteY2" fmla="*/ 106003 h 1104609"/>
                <a:gd name="connsiteX0" fmla="*/ 0 w 3666762"/>
                <a:gd name="connsiteY0" fmla="*/ 0 h 418212"/>
                <a:gd name="connsiteX1" fmla="*/ 1851526 w 3666762"/>
                <a:gd name="connsiteY1" fmla="*/ 355929 h 418212"/>
                <a:gd name="connsiteX2" fmla="*/ 3666762 w 3666762"/>
                <a:gd name="connsiteY2" fmla="*/ 106003 h 418212"/>
                <a:gd name="connsiteX0" fmla="*/ 0 w 2622110"/>
                <a:gd name="connsiteY0" fmla="*/ 53096 h 471308"/>
                <a:gd name="connsiteX1" fmla="*/ 1851526 w 2622110"/>
                <a:gd name="connsiteY1" fmla="*/ 409025 h 471308"/>
                <a:gd name="connsiteX2" fmla="*/ 2622110 w 2622110"/>
                <a:gd name="connsiteY2" fmla="*/ 0 h 471308"/>
                <a:gd name="connsiteX0" fmla="*/ 0 w 2622110"/>
                <a:gd name="connsiteY0" fmla="*/ 53096 h 334079"/>
                <a:gd name="connsiteX1" fmla="*/ 1702289 w 2622110"/>
                <a:gd name="connsiteY1" fmla="*/ 241971 h 334079"/>
                <a:gd name="connsiteX2" fmla="*/ 2622110 w 2622110"/>
                <a:gd name="connsiteY2" fmla="*/ 0 h 334079"/>
                <a:gd name="connsiteX0" fmla="*/ 0 w 4830758"/>
                <a:gd name="connsiteY0" fmla="*/ 749307 h 808977"/>
                <a:gd name="connsiteX1" fmla="*/ 3910937 w 4830758"/>
                <a:gd name="connsiteY1" fmla="*/ 241971 h 808977"/>
                <a:gd name="connsiteX2" fmla="*/ 4830758 w 4830758"/>
                <a:gd name="connsiteY2" fmla="*/ 0 h 808977"/>
                <a:gd name="connsiteX0" fmla="*/ 0 w 4830758"/>
                <a:gd name="connsiteY0" fmla="*/ 749307 h 749307"/>
                <a:gd name="connsiteX1" fmla="*/ 3910937 w 4830758"/>
                <a:gd name="connsiteY1" fmla="*/ 241971 h 749307"/>
                <a:gd name="connsiteX2" fmla="*/ 4830758 w 4830758"/>
                <a:gd name="connsiteY2" fmla="*/ 0 h 749307"/>
                <a:gd name="connsiteX0" fmla="*/ 0 w 4830758"/>
                <a:gd name="connsiteY0" fmla="*/ 749307 h 749307"/>
                <a:gd name="connsiteX1" fmla="*/ 4830758 w 4830758"/>
                <a:gd name="connsiteY1" fmla="*/ 0 h 749307"/>
                <a:gd name="connsiteX0" fmla="*/ 0 w 1454678"/>
                <a:gd name="connsiteY0" fmla="*/ 287689 h 287689"/>
                <a:gd name="connsiteX1" fmla="*/ 1454678 w 1454678"/>
                <a:gd name="connsiteY1" fmla="*/ 0 h 287689"/>
                <a:gd name="connsiteX0" fmla="*/ 0 w 1454678"/>
                <a:gd name="connsiteY0" fmla="*/ 299592 h 299592"/>
                <a:gd name="connsiteX1" fmla="*/ 1454678 w 1454678"/>
                <a:gd name="connsiteY1" fmla="*/ 11903 h 299592"/>
                <a:gd name="connsiteX0" fmla="*/ 0 w 1454678"/>
                <a:gd name="connsiteY0" fmla="*/ 308611 h 308611"/>
                <a:gd name="connsiteX1" fmla="*/ 1454678 w 1454678"/>
                <a:gd name="connsiteY1" fmla="*/ 20922 h 308611"/>
                <a:gd name="connsiteX0" fmla="*/ 0 w 1549334"/>
                <a:gd name="connsiteY0" fmla="*/ 357149 h 357149"/>
                <a:gd name="connsiteX1" fmla="*/ 1549334 w 1549334"/>
                <a:gd name="connsiteY1" fmla="*/ 16487 h 357149"/>
                <a:gd name="connsiteX0" fmla="*/ 0 w 1549334"/>
                <a:gd name="connsiteY0" fmla="*/ 340662 h 340662"/>
                <a:gd name="connsiteX1" fmla="*/ 1549334 w 1549334"/>
                <a:gd name="connsiteY1" fmla="*/ 0 h 340662"/>
                <a:gd name="connsiteX0" fmla="*/ 0 w 1470454"/>
                <a:gd name="connsiteY0" fmla="*/ 333095 h 333095"/>
                <a:gd name="connsiteX1" fmla="*/ 1470454 w 1470454"/>
                <a:gd name="connsiteY1" fmla="*/ 0 h 333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470454" h="333095">
                  <a:moveTo>
                    <a:pt x="0" y="333095"/>
                  </a:moveTo>
                  <a:cubicBezTo>
                    <a:pt x="342909" y="85849"/>
                    <a:pt x="859350" y="133732"/>
                    <a:pt x="1470454" y="0"/>
                  </a:cubicBezTo>
                </a:path>
              </a:pathLst>
            </a:custGeom>
            <a:ln w="38100" cmpd="sng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8" name="Oval 54"/>
          <p:cNvSpPr/>
          <p:nvPr/>
        </p:nvSpPr>
        <p:spPr bwMode="auto">
          <a:xfrm rot="20877227">
            <a:off x="4533465" y="3154039"/>
            <a:ext cx="4433063" cy="1789498"/>
          </a:xfrm>
          <a:prstGeom prst="ellipse">
            <a:avLst/>
          </a:prstGeom>
          <a:solidFill>
            <a:srgbClr val="5DEB57">
              <a:alpha val="67000"/>
            </a:srgbClr>
          </a:solidFill>
          <a:ln w="38100" cap="flat" cmpd="sng" algn="ctr">
            <a:solidFill>
              <a:schemeClr val="tx1">
                <a:alpha val="6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9" name="Picture 55"/>
          <p:cNvPicPr>
            <a:picLocks noChangeAspect="1"/>
          </p:cNvPicPr>
          <p:nvPr/>
        </p:nvPicPr>
        <p:blipFill rotWithShape="1">
          <a:blip r:embed="rId6" cstate="print"/>
          <a:srcRect l="16134" r="16578"/>
          <a:stretch/>
        </p:blipFill>
        <p:spPr>
          <a:xfrm>
            <a:off x="6833939" y="4997152"/>
            <a:ext cx="974202" cy="673100"/>
          </a:xfrm>
          <a:prstGeom prst="rect">
            <a:avLst/>
          </a:prstGeom>
        </p:spPr>
      </p:pic>
      <p:grpSp>
        <p:nvGrpSpPr>
          <p:cNvPr id="130" name="Group 24"/>
          <p:cNvGrpSpPr/>
          <p:nvPr/>
        </p:nvGrpSpPr>
        <p:grpSpPr>
          <a:xfrm>
            <a:off x="2185739" y="2804574"/>
            <a:ext cx="5107054" cy="3114166"/>
            <a:chOff x="1447800" y="2608022"/>
            <a:chExt cx="5107054" cy="3114166"/>
          </a:xfrm>
        </p:grpSpPr>
        <p:sp>
          <p:nvSpPr>
            <p:cNvPr id="131" name="Freeform 91"/>
            <p:cNvSpPr/>
            <p:nvPr/>
          </p:nvSpPr>
          <p:spPr>
            <a:xfrm>
              <a:off x="5652268" y="2608022"/>
              <a:ext cx="902586" cy="2108954"/>
            </a:xfrm>
            <a:custGeom>
              <a:avLst/>
              <a:gdLst>
                <a:gd name="connsiteX0" fmla="*/ 0 w 5043048"/>
                <a:gd name="connsiteY0" fmla="*/ 1158838 h 1158838"/>
                <a:gd name="connsiteX1" fmla="*/ 5043048 w 5043048"/>
                <a:gd name="connsiteY1" fmla="*/ 0 h 1158838"/>
                <a:gd name="connsiteX0" fmla="*/ 0 w 5043048"/>
                <a:gd name="connsiteY0" fmla="*/ 1158838 h 1158838"/>
                <a:gd name="connsiteX1" fmla="*/ 2448993 w 5043048"/>
                <a:gd name="connsiteY1" fmla="*/ 243268 h 1158838"/>
                <a:gd name="connsiteX2" fmla="*/ 5043048 w 5043048"/>
                <a:gd name="connsiteY2" fmla="*/ 0 h 1158838"/>
                <a:gd name="connsiteX0" fmla="*/ 0 w 5043048"/>
                <a:gd name="connsiteY0" fmla="*/ 1158838 h 1158838"/>
                <a:gd name="connsiteX1" fmla="*/ 2448993 w 5043048"/>
                <a:gd name="connsiteY1" fmla="*/ 243268 h 1158838"/>
                <a:gd name="connsiteX2" fmla="*/ 5043048 w 5043048"/>
                <a:gd name="connsiteY2" fmla="*/ 0 h 1158838"/>
                <a:gd name="connsiteX0" fmla="*/ 0 w 5043048"/>
                <a:gd name="connsiteY0" fmla="*/ 1242325 h 1242325"/>
                <a:gd name="connsiteX1" fmla="*/ 2365560 w 5043048"/>
                <a:gd name="connsiteY1" fmla="*/ 78853 h 1242325"/>
                <a:gd name="connsiteX2" fmla="*/ 5043048 w 5043048"/>
                <a:gd name="connsiteY2" fmla="*/ 83487 h 1242325"/>
                <a:gd name="connsiteX0" fmla="*/ 0 w 4254244"/>
                <a:gd name="connsiteY0" fmla="*/ 1650727 h 1650727"/>
                <a:gd name="connsiteX1" fmla="*/ 2365560 w 4254244"/>
                <a:gd name="connsiteY1" fmla="*/ 487255 h 1650727"/>
                <a:gd name="connsiteX2" fmla="*/ 4254244 w 4254244"/>
                <a:gd name="connsiteY2" fmla="*/ 0 h 1650727"/>
                <a:gd name="connsiteX0" fmla="*/ 0 w 4254244"/>
                <a:gd name="connsiteY0" fmla="*/ 1650727 h 1650727"/>
                <a:gd name="connsiteX1" fmla="*/ 1466324 w 4254244"/>
                <a:gd name="connsiteY1" fmla="*/ 116446 h 1650727"/>
                <a:gd name="connsiteX2" fmla="*/ 4254244 w 4254244"/>
                <a:gd name="connsiteY2" fmla="*/ 0 h 1650727"/>
                <a:gd name="connsiteX0" fmla="*/ 0 w 4254244"/>
                <a:gd name="connsiteY0" fmla="*/ 1751227 h 1751227"/>
                <a:gd name="connsiteX1" fmla="*/ 1466324 w 4254244"/>
                <a:gd name="connsiteY1" fmla="*/ 216946 h 1751227"/>
                <a:gd name="connsiteX2" fmla="*/ 4254244 w 4254244"/>
                <a:gd name="connsiteY2" fmla="*/ 100500 h 1751227"/>
                <a:gd name="connsiteX0" fmla="*/ 0 w 4254244"/>
                <a:gd name="connsiteY0" fmla="*/ 1751227 h 1751227"/>
                <a:gd name="connsiteX1" fmla="*/ 1466324 w 4254244"/>
                <a:gd name="connsiteY1" fmla="*/ 216946 h 1751227"/>
                <a:gd name="connsiteX2" fmla="*/ 4254244 w 4254244"/>
                <a:gd name="connsiteY2" fmla="*/ 100500 h 1751227"/>
                <a:gd name="connsiteX0" fmla="*/ 1570074 w 3155588"/>
                <a:gd name="connsiteY0" fmla="*/ 1960324 h 1960324"/>
                <a:gd name="connsiteX1" fmla="*/ 3036398 w 3155588"/>
                <a:gd name="connsiteY1" fmla="*/ 426043 h 1960324"/>
                <a:gd name="connsiteX2" fmla="*/ 113384 w 3155588"/>
                <a:gd name="connsiteY2" fmla="*/ 52300 h 1960324"/>
                <a:gd name="connsiteX0" fmla="*/ 1456690 w 3107470"/>
                <a:gd name="connsiteY0" fmla="*/ 1908024 h 1908024"/>
                <a:gd name="connsiteX1" fmla="*/ 2923014 w 3107470"/>
                <a:gd name="connsiteY1" fmla="*/ 373743 h 1908024"/>
                <a:gd name="connsiteX2" fmla="*/ 0 w 3107470"/>
                <a:gd name="connsiteY2" fmla="*/ 0 h 1908024"/>
                <a:gd name="connsiteX0" fmla="*/ 1456690 w 1796389"/>
                <a:gd name="connsiteY0" fmla="*/ 1908024 h 1908024"/>
                <a:gd name="connsiteX1" fmla="*/ 1045664 w 1796389"/>
                <a:gd name="connsiteY1" fmla="*/ 661309 h 1908024"/>
                <a:gd name="connsiteX2" fmla="*/ 0 w 1796389"/>
                <a:gd name="connsiteY2" fmla="*/ 0 h 1908024"/>
                <a:gd name="connsiteX0" fmla="*/ 1456690 w 1796387"/>
                <a:gd name="connsiteY0" fmla="*/ 1908024 h 1908024"/>
                <a:gd name="connsiteX1" fmla="*/ 1045664 w 1796387"/>
                <a:gd name="connsiteY1" fmla="*/ 661309 h 1908024"/>
                <a:gd name="connsiteX2" fmla="*/ 0 w 1796387"/>
                <a:gd name="connsiteY2" fmla="*/ 0 h 1908024"/>
                <a:gd name="connsiteX0" fmla="*/ 1456690 w 1456690"/>
                <a:gd name="connsiteY0" fmla="*/ 1908024 h 1908024"/>
                <a:gd name="connsiteX1" fmla="*/ 0 w 1456690"/>
                <a:gd name="connsiteY1" fmla="*/ 0 h 1908024"/>
                <a:gd name="connsiteX0" fmla="*/ 1456690 w 1456690"/>
                <a:gd name="connsiteY0" fmla="*/ 1908024 h 1908024"/>
                <a:gd name="connsiteX1" fmla="*/ 0 w 1456690"/>
                <a:gd name="connsiteY1" fmla="*/ 0 h 1908024"/>
                <a:gd name="connsiteX0" fmla="*/ 1614451 w 1614451"/>
                <a:gd name="connsiteY0" fmla="*/ 1809646 h 1809646"/>
                <a:gd name="connsiteX1" fmla="*/ 0 w 1614451"/>
                <a:gd name="connsiteY1" fmla="*/ 0 h 1809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14451" h="1809646">
                  <a:moveTo>
                    <a:pt x="1614451" y="1809646"/>
                  </a:moveTo>
                  <a:cubicBezTo>
                    <a:pt x="1128888" y="1173638"/>
                    <a:pt x="1968513" y="53309"/>
                    <a:pt x="0" y="0"/>
                  </a:cubicBezTo>
                </a:path>
              </a:pathLst>
            </a:custGeom>
            <a:ln w="38100" cmpd="sng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2" name="Freeform 66"/>
            <p:cNvSpPr/>
            <p:nvPr/>
          </p:nvSpPr>
          <p:spPr>
            <a:xfrm>
              <a:off x="1447800" y="5055636"/>
              <a:ext cx="4701486" cy="666552"/>
            </a:xfrm>
            <a:custGeom>
              <a:avLst/>
              <a:gdLst>
                <a:gd name="connsiteX0" fmla="*/ 0 w 5043048"/>
                <a:gd name="connsiteY0" fmla="*/ 1158838 h 1158838"/>
                <a:gd name="connsiteX1" fmla="*/ 5043048 w 5043048"/>
                <a:gd name="connsiteY1" fmla="*/ 0 h 1158838"/>
                <a:gd name="connsiteX0" fmla="*/ 0 w 5043048"/>
                <a:gd name="connsiteY0" fmla="*/ 1158838 h 1158838"/>
                <a:gd name="connsiteX1" fmla="*/ 2448993 w 5043048"/>
                <a:gd name="connsiteY1" fmla="*/ 243268 h 1158838"/>
                <a:gd name="connsiteX2" fmla="*/ 5043048 w 5043048"/>
                <a:gd name="connsiteY2" fmla="*/ 0 h 1158838"/>
                <a:gd name="connsiteX0" fmla="*/ 0 w 5043048"/>
                <a:gd name="connsiteY0" fmla="*/ 1158838 h 1158838"/>
                <a:gd name="connsiteX1" fmla="*/ 2448993 w 5043048"/>
                <a:gd name="connsiteY1" fmla="*/ 243268 h 1158838"/>
                <a:gd name="connsiteX2" fmla="*/ 5043048 w 5043048"/>
                <a:gd name="connsiteY2" fmla="*/ 0 h 1158838"/>
                <a:gd name="connsiteX0" fmla="*/ 0 w 5043048"/>
                <a:gd name="connsiteY0" fmla="*/ 1242325 h 1242325"/>
                <a:gd name="connsiteX1" fmla="*/ 2365560 w 5043048"/>
                <a:gd name="connsiteY1" fmla="*/ 78853 h 1242325"/>
                <a:gd name="connsiteX2" fmla="*/ 5043048 w 5043048"/>
                <a:gd name="connsiteY2" fmla="*/ 83487 h 1242325"/>
                <a:gd name="connsiteX0" fmla="*/ 0 w 5043048"/>
                <a:gd name="connsiteY0" fmla="*/ 1158838 h 1158838"/>
                <a:gd name="connsiteX1" fmla="*/ 2547961 w 5043048"/>
                <a:gd name="connsiteY1" fmla="*/ 973829 h 1158838"/>
                <a:gd name="connsiteX2" fmla="*/ 5043048 w 5043048"/>
                <a:gd name="connsiteY2" fmla="*/ 0 h 1158838"/>
                <a:gd name="connsiteX0" fmla="*/ 0 w 4744576"/>
                <a:gd name="connsiteY0" fmla="*/ 506530 h 1003363"/>
                <a:gd name="connsiteX1" fmla="*/ 2249489 w 4744576"/>
                <a:gd name="connsiteY1" fmla="*/ 973829 h 1003363"/>
                <a:gd name="connsiteX2" fmla="*/ 4744576 w 4744576"/>
                <a:gd name="connsiteY2" fmla="*/ 0 h 1003363"/>
                <a:gd name="connsiteX0" fmla="*/ 0 w 4744576"/>
                <a:gd name="connsiteY0" fmla="*/ 506530 h 1024595"/>
                <a:gd name="connsiteX1" fmla="*/ 2249489 w 4744576"/>
                <a:gd name="connsiteY1" fmla="*/ 973829 h 1024595"/>
                <a:gd name="connsiteX2" fmla="*/ 4744576 w 4744576"/>
                <a:gd name="connsiteY2" fmla="*/ 0 h 1024595"/>
                <a:gd name="connsiteX0" fmla="*/ 0 w 4744576"/>
                <a:gd name="connsiteY0" fmla="*/ 506530 h 1024595"/>
                <a:gd name="connsiteX1" fmla="*/ 2249489 w 4744576"/>
                <a:gd name="connsiteY1" fmla="*/ 973829 h 1024595"/>
                <a:gd name="connsiteX2" fmla="*/ 4744576 w 4744576"/>
                <a:gd name="connsiteY2" fmla="*/ 0 h 1024595"/>
                <a:gd name="connsiteX0" fmla="*/ 0 w 3666762"/>
                <a:gd name="connsiteY0" fmla="*/ 0 h 1104609"/>
                <a:gd name="connsiteX1" fmla="*/ 1171675 w 3666762"/>
                <a:gd name="connsiteY1" fmla="*/ 1079832 h 1104609"/>
                <a:gd name="connsiteX2" fmla="*/ 3666762 w 3666762"/>
                <a:gd name="connsiteY2" fmla="*/ 106003 h 1104609"/>
                <a:gd name="connsiteX0" fmla="*/ 0 w 3666762"/>
                <a:gd name="connsiteY0" fmla="*/ 0 h 418212"/>
                <a:gd name="connsiteX1" fmla="*/ 1851526 w 3666762"/>
                <a:gd name="connsiteY1" fmla="*/ 355929 h 418212"/>
                <a:gd name="connsiteX2" fmla="*/ 3666762 w 3666762"/>
                <a:gd name="connsiteY2" fmla="*/ 106003 h 418212"/>
                <a:gd name="connsiteX0" fmla="*/ 0 w 2622110"/>
                <a:gd name="connsiteY0" fmla="*/ 53096 h 471308"/>
                <a:gd name="connsiteX1" fmla="*/ 1851526 w 2622110"/>
                <a:gd name="connsiteY1" fmla="*/ 409025 h 471308"/>
                <a:gd name="connsiteX2" fmla="*/ 2622110 w 2622110"/>
                <a:gd name="connsiteY2" fmla="*/ 0 h 471308"/>
                <a:gd name="connsiteX0" fmla="*/ 0 w 2622110"/>
                <a:gd name="connsiteY0" fmla="*/ 53096 h 334079"/>
                <a:gd name="connsiteX1" fmla="*/ 1702289 w 2622110"/>
                <a:gd name="connsiteY1" fmla="*/ 241971 h 334079"/>
                <a:gd name="connsiteX2" fmla="*/ 2622110 w 2622110"/>
                <a:gd name="connsiteY2" fmla="*/ 0 h 334079"/>
                <a:gd name="connsiteX0" fmla="*/ 0 w 4830758"/>
                <a:gd name="connsiteY0" fmla="*/ 749307 h 808977"/>
                <a:gd name="connsiteX1" fmla="*/ 3910937 w 4830758"/>
                <a:gd name="connsiteY1" fmla="*/ 241971 h 808977"/>
                <a:gd name="connsiteX2" fmla="*/ 4830758 w 4830758"/>
                <a:gd name="connsiteY2" fmla="*/ 0 h 808977"/>
                <a:gd name="connsiteX0" fmla="*/ 0 w 4830758"/>
                <a:gd name="connsiteY0" fmla="*/ 749307 h 749307"/>
                <a:gd name="connsiteX1" fmla="*/ 3910937 w 4830758"/>
                <a:gd name="connsiteY1" fmla="*/ 241971 h 749307"/>
                <a:gd name="connsiteX2" fmla="*/ 4830758 w 4830758"/>
                <a:gd name="connsiteY2" fmla="*/ 0 h 749307"/>
                <a:gd name="connsiteX0" fmla="*/ 0 w 4830758"/>
                <a:gd name="connsiteY0" fmla="*/ 749307 h 749307"/>
                <a:gd name="connsiteX1" fmla="*/ 4830758 w 4830758"/>
                <a:gd name="connsiteY1" fmla="*/ 0 h 749307"/>
                <a:gd name="connsiteX0" fmla="*/ 0 w 1454678"/>
                <a:gd name="connsiteY0" fmla="*/ 287689 h 287689"/>
                <a:gd name="connsiteX1" fmla="*/ 1454678 w 1454678"/>
                <a:gd name="connsiteY1" fmla="*/ 0 h 287689"/>
                <a:gd name="connsiteX0" fmla="*/ 0 w 1454678"/>
                <a:gd name="connsiteY0" fmla="*/ 299592 h 299592"/>
                <a:gd name="connsiteX1" fmla="*/ 1454678 w 1454678"/>
                <a:gd name="connsiteY1" fmla="*/ 11903 h 299592"/>
                <a:gd name="connsiteX0" fmla="*/ 0 w 1454678"/>
                <a:gd name="connsiteY0" fmla="*/ 308611 h 308611"/>
                <a:gd name="connsiteX1" fmla="*/ 1454678 w 1454678"/>
                <a:gd name="connsiteY1" fmla="*/ 20922 h 308611"/>
                <a:gd name="connsiteX0" fmla="*/ 0 w 1549334"/>
                <a:gd name="connsiteY0" fmla="*/ 357149 h 357149"/>
                <a:gd name="connsiteX1" fmla="*/ 1549334 w 1549334"/>
                <a:gd name="connsiteY1" fmla="*/ 16487 h 357149"/>
                <a:gd name="connsiteX0" fmla="*/ 0 w 1549334"/>
                <a:gd name="connsiteY0" fmla="*/ 340662 h 340662"/>
                <a:gd name="connsiteX1" fmla="*/ 1549334 w 1549334"/>
                <a:gd name="connsiteY1" fmla="*/ 0 h 340662"/>
                <a:gd name="connsiteX0" fmla="*/ 0 w 1470454"/>
                <a:gd name="connsiteY0" fmla="*/ 333095 h 333095"/>
                <a:gd name="connsiteX1" fmla="*/ 1470454 w 1470454"/>
                <a:gd name="connsiteY1" fmla="*/ 0 h 333095"/>
                <a:gd name="connsiteX0" fmla="*/ 0 w 8409525"/>
                <a:gd name="connsiteY0" fmla="*/ 571953 h 571953"/>
                <a:gd name="connsiteX1" fmla="*/ 8409525 w 8409525"/>
                <a:gd name="connsiteY1" fmla="*/ 0 h 571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09525" h="571953">
                  <a:moveTo>
                    <a:pt x="0" y="571953"/>
                  </a:moveTo>
                  <a:cubicBezTo>
                    <a:pt x="342909" y="324707"/>
                    <a:pt x="7798421" y="133732"/>
                    <a:pt x="8409525" y="0"/>
                  </a:cubicBezTo>
                </a:path>
              </a:pathLst>
            </a:custGeom>
            <a:ln w="38100" cmpd="sng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3" name="Oval 71"/>
          <p:cNvSpPr/>
          <p:nvPr/>
        </p:nvSpPr>
        <p:spPr bwMode="auto">
          <a:xfrm rot="815583">
            <a:off x="1876741" y="2978427"/>
            <a:ext cx="4433063" cy="1789498"/>
          </a:xfrm>
          <a:prstGeom prst="ellipse">
            <a:avLst/>
          </a:prstGeom>
          <a:solidFill>
            <a:schemeClr val="accent1">
              <a:lumMod val="60000"/>
              <a:lumOff val="40000"/>
              <a:alpha val="67000"/>
            </a:schemeClr>
          </a:solidFill>
          <a:ln w="38100" cap="flat" cmpd="sng" algn="ctr">
            <a:solidFill>
              <a:schemeClr val="tx1">
                <a:alpha val="74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4" name="Group 84"/>
          <p:cNvGrpSpPr/>
          <p:nvPr/>
        </p:nvGrpSpPr>
        <p:grpSpPr>
          <a:xfrm>
            <a:off x="6300539" y="3244552"/>
            <a:ext cx="673100" cy="1066800"/>
            <a:chOff x="2679700" y="2590800"/>
            <a:chExt cx="673100" cy="1066800"/>
          </a:xfrm>
        </p:grpSpPr>
        <p:pic>
          <p:nvPicPr>
            <p:cNvPr id="135" name="Picture 85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79700" y="2628900"/>
              <a:ext cx="673100" cy="1028700"/>
            </a:xfrm>
            <a:prstGeom prst="rect">
              <a:avLst/>
            </a:prstGeom>
          </p:spPr>
        </p:pic>
        <p:pic>
          <p:nvPicPr>
            <p:cNvPr id="136" name="Picture 86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95600" y="2590800"/>
              <a:ext cx="406400" cy="495300"/>
            </a:xfrm>
            <a:prstGeom prst="rect">
              <a:avLst/>
            </a:prstGeom>
          </p:spPr>
        </p:pic>
      </p:grpSp>
      <p:grpSp>
        <p:nvGrpSpPr>
          <p:cNvPr id="137" name="Group 87"/>
          <p:cNvGrpSpPr/>
          <p:nvPr/>
        </p:nvGrpSpPr>
        <p:grpSpPr>
          <a:xfrm>
            <a:off x="7824539" y="3168352"/>
            <a:ext cx="673100" cy="1066800"/>
            <a:chOff x="2679700" y="2590800"/>
            <a:chExt cx="673100" cy="1066800"/>
          </a:xfrm>
        </p:grpSpPr>
        <p:pic>
          <p:nvPicPr>
            <p:cNvPr id="138" name="Picture 88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79700" y="2628900"/>
              <a:ext cx="673100" cy="1028700"/>
            </a:xfrm>
            <a:prstGeom prst="rect">
              <a:avLst/>
            </a:prstGeom>
          </p:spPr>
        </p:pic>
        <p:pic>
          <p:nvPicPr>
            <p:cNvPr id="139" name="Picture 89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95600" y="2590800"/>
              <a:ext cx="406400" cy="495300"/>
            </a:xfrm>
            <a:prstGeom prst="rect">
              <a:avLst/>
            </a:prstGeom>
          </p:spPr>
        </p:pic>
      </p:grpSp>
      <p:cxnSp>
        <p:nvCxnSpPr>
          <p:cNvPr id="140" name="Straight Arrow Connector 93"/>
          <p:cNvCxnSpPr>
            <a:stCxn id="129" idx="0"/>
            <a:endCxn id="153" idx="2"/>
          </p:cNvCxnSpPr>
          <p:nvPr/>
        </p:nvCxnSpPr>
        <p:spPr bwMode="auto">
          <a:xfrm flipH="1" flipV="1">
            <a:off x="5417889" y="4768552"/>
            <a:ext cx="1903151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4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94"/>
          <p:cNvCxnSpPr>
            <a:stCxn id="129" idx="0"/>
            <a:endCxn id="135" idx="2"/>
          </p:cNvCxnSpPr>
          <p:nvPr/>
        </p:nvCxnSpPr>
        <p:spPr bwMode="auto">
          <a:xfrm flipH="1" flipV="1">
            <a:off x="6637089" y="4311352"/>
            <a:ext cx="683951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4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Straight Arrow Connector 95"/>
          <p:cNvCxnSpPr>
            <a:stCxn id="129" idx="0"/>
            <a:endCxn id="138" idx="1"/>
          </p:cNvCxnSpPr>
          <p:nvPr/>
        </p:nvCxnSpPr>
        <p:spPr bwMode="auto">
          <a:xfrm flipV="1">
            <a:off x="7321040" y="3720802"/>
            <a:ext cx="503499" cy="12763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4C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43" name="Group 27"/>
          <p:cNvGrpSpPr/>
          <p:nvPr/>
        </p:nvGrpSpPr>
        <p:grpSpPr>
          <a:xfrm>
            <a:off x="2795339" y="3015952"/>
            <a:ext cx="673100" cy="1066800"/>
            <a:chOff x="2679700" y="2590800"/>
            <a:chExt cx="673100" cy="1066800"/>
          </a:xfrm>
        </p:grpSpPr>
        <p:pic>
          <p:nvPicPr>
            <p:cNvPr id="144" name="Picture 12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79700" y="2628900"/>
              <a:ext cx="673100" cy="1028700"/>
            </a:xfrm>
            <a:prstGeom prst="rect">
              <a:avLst/>
            </a:prstGeom>
          </p:spPr>
        </p:pic>
        <p:pic>
          <p:nvPicPr>
            <p:cNvPr id="145" name="Picture 25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95600" y="2590800"/>
              <a:ext cx="406400" cy="495300"/>
            </a:xfrm>
            <a:prstGeom prst="rect">
              <a:avLst/>
            </a:prstGeom>
          </p:spPr>
        </p:pic>
      </p:grpSp>
      <p:grpSp>
        <p:nvGrpSpPr>
          <p:cNvPr id="146" name="Group 28"/>
          <p:cNvGrpSpPr/>
          <p:nvPr/>
        </p:nvGrpSpPr>
        <p:grpSpPr>
          <a:xfrm>
            <a:off x="3938339" y="3015952"/>
            <a:ext cx="673100" cy="1066800"/>
            <a:chOff x="2679700" y="2590800"/>
            <a:chExt cx="673100" cy="1066800"/>
          </a:xfrm>
        </p:grpSpPr>
        <p:pic>
          <p:nvPicPr>
            <p:cNvPr id="147" name="Picture 29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79700" y="2628900"/>
              <a:ext cx="673100" cy="1028700"/>
            </a:xfrm>
            <a:prstGeom prst="rect">
              <a:avLst/>
            </a:prstGeom>
          </p:spPr>
        </p:pic>
        <p:pic>
          <p:nvPicPr>
            <p:cNvPr id="148" name="Picture 30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95600" y="2590800"/>
              <a:ext cx="406400" cy="495300"/>
            </a:xfrm>
            <a:prstGeom prst="rect">
              <a:avLst/>
            </a:prstGeom>
          </p:spPr>
        </p:pic>
      </p:grpSp>
      <p:cxnSp>
        <p:nvCxnSpPr>
          <p:cNvPr id="149" name="Straight Arrow Connector 59"/>
          <p:cNvCxnSpPr>
            <a:stCxn id="124" idx="0"/>
            <a:endCxn id="144" idx="2"/>
          </p:cNvCxnSpPr>
          <p:nvPr/>
        </p:nvCxnSpPr>
        <p:spPr bwMode="auto">
          <a:xfrm flipH="1" flipV="1">
            <a:off x="3131889" y="4082752"/>
            <a:ext cx="6239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0" name="Straight Arrow Connector 62"/>
          <p:cNvCxnSpPr>
            <a:stCxn id="124" idx="0"/>
            <a:endCxn id="147" idx="2"/>
          </p:cNvCxnSpPr>
          <p:nvPr/>
        </p:nvCxnSpPr>
        <p:spPr bwMode="auto">
          <a:xfrm flipV="1">
            <a:off x="3194279" y="4082752"/>
            <a:ext cx="1080610" cy="762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1" name="Straight Arrow Connector 65"/>
          <p:cNvCxnSpPr>
            <a:stCxn id="124" idx="0"/>
            <a:endCxn id="153" idx="1"/>
          </p:cNvCxnSpPr>
          <p:nvPr/>
        </p:nvCxnSpPr>
        <p:spPr bwMode="auto">
          <a:xfrm flipV="1">
            <a:off x="3194279" y="4254202"/>
            <a:ext cx="1887060" cy="59055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52" name="Group 80"/>
          <p:cNvGrpSpPr/>
          <p:nvPr/>
        </p:nvGrpSpPr>
        <p:grpSpPr>
          <a:xfrm>
            <a:off x="5081339" y="3701752"/>
            <a:ext cx="673100" cy="1066800"/>
            <a:chOff x="2679700" y="2590800"/>
            <a:chExt cx="673100" cy="1066800"/>
          </a:xfrm>
        </p:grpSpPr>
        <p:pic>
          <p:nvPicPr>
            <p:cNvPr id="153" name="Picture 82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79700" y="2628900"/>
              <a:ext cx="673100" cy="1028700"/>
            </a:xfrm>
            <a:prstGeom prst="rect">
              <a:avLst/>
            </a:prstGeom>
          </p:spPr>
        </p:pic>
        <p:pic>
          <p:nvPicPr>
            <p:cNvPr id="154" name="Picture 83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895600" y="2590800"/>
              <a:ext cx="406400" cy="4953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8" grpId="0" animBg="1"/>
      <p:bldP spid="1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DNS extension Solution</a:t>
            </a:r>
            <a:endParaRPr lang="zh-CN" altLang="en-US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54707" y="1196752"/>
            <a:ext cx="8534400" cy="4608512"/>
          </a:xfrm>
        </p:spPr>
        <p:txBody>
          <a:bodyPr/>
          <a:lstStyle/>
          <a:p>
            <a:r>
              <a:rPr lang="en-US" sz="2000" dirty="0" smtClean="0"/>
              <a:t>Main idea: directly provide </a:t>
            </a:r>
            <a:r>
              <a:rPr lang="en-US" sz="2000" i="1" dirty="0" smtClean="0"/>
              <a:t>client location </a:t>
            </a:r>
            <a:r>
              <a:rPr lang="en-US" sz="2000" dirty="0" smtClean="0"/>
              <a:t>to CDN</a:t>
            </a:r>
          </a:p>
          <a:p>
            <a:endParaRPr lang="en-US" sz="2000" dirty="0" smtClean="0"/>
          </a:p>
          <a:p>
            <a:r>
              <a:rPr lang="en-US" sz="2000" dirty="0" smtClean="0"/>
              <a:t>Implemented as an extension: “</a:t>
            </a:r>
            <a:r>
              <a:rPr lang="en-US" sz="2000" i="1" dirty="0" smtClean="0"/>
              <a:t>edns-client-subnet”</a:t>
            </a:r>
          </a:p>
          <a:p>
            <a:pPr>
              <a:buNone/>
            </a:pPr>
            <a:r>
              <a:rPr lang="en-US" sz="2000" dirty="0" smtClean="0"/>
              <a:t>     DNS resolver adds IP prefix of host to request</a:t>
            </a:r>
          </a:p>
          <a:p>
            <a:pPr>
              <a:buNone/>
            </a:pPr>
            <a:r>
              <a:rPr lang="en-US" sz="2000" dirty="0" smtClean="0"/>
              <a:t>     CDN redirection based on location of host.</a:t>
            </a:r>
          </a:p>
          <a:p>
            <a:endParaRPr lang="en-US" sz="2000" dirty="0" smtClean="0"/>
          </a:p>
          <a:p>
            <a:r>
              <a:rPr lang="en-US" sz="2000" dirty="0" smtClean="0"/>
              <a:t>EDNS effectiveness</a:t>
            </a:r>
          </a:p>
          <a:p>
            <a:pPr>
              <a:buNone/>
            </a:pPr>
            <a:r>
              <a:rPr lang="en-US" sz="2000" dirty="0" smtClean="0"/>
              <a:t>     Approximate client location approach typically sufficient</a:t>
            </a:r>
          </a:p>
        </p:txBody>
      </p:sp>
    </p:spTree>
    <p:extLst>
      <p:ext uri="{BB962C8B-B14F-4D97-AF65-F5344CB8AC3E}">
        <p14:creationId xmlns:p14="http://schemas.microsoft.com/office/powerpoint/2010/main" val="21715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923" y="1772816"/>
            <a:ext cx="6642917" cy="4381499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165923" y="5127769"/>
            <a:ext cx="275958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Google DNS with ECS</a:t>
            </a:r>
            <a:endParaRPr lang="zh-CN" altLang="en-US" sz="1600" dirty="0" smtClean="0"/>
          </a:p>
        </p:txBody>
      </p:sp>
      <p:sp>
        <p:nvSpPr>
          <p:cNvPr id="88" name="标题 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Performance improvement</a:t>
            </a:r>
            <a:endParaRPr lang="zh-CN" altLang="en-US" sz="2800" dirty="0"/>
          </a:p>
        </p:txBody>
      </p: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898723" y="1081237"/>
            <a:ext cx="8534400" cy="1676400"/>
          </a:xfrm>
        </p:spPr>
        <p:txBody>
          <a:bodyPr/>
          <a:lstStyle/>
          <a:p>
            <a:r>
              <a:rPr lang="en-US" sz="2400" dirty="0" smtClean="0"/>
              <a:t>EDNS solution performance</a:t>
            </a:r>
          </a:p>
        </p:txBody>
      </p:sp>
      <p:cxnSp>
        <p:nvCxnSpPr>
          <p:cNvPr id="91" name="Straight Arrow Connector 10"/>
          <p:cNvCxnSpPr/>
          <p:nvPr/>
        </p:nvCxnSpPr>
        <p:spPr bwMode="auto">
          <a:xfrm>
            <a:off x="3641923" y="3682008"/>
            <a:ext cx="1524000" cy="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arrow"/>
            <a:tailEnd type="none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5394523" y="3682008"/>
            <a:ext cx="220980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45% performance improvement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1"/>
          <p:cNvSpPr txBox="1">
            <a:spLocks/>
          </p:cNvSpPr>
          <p:nvPr/>
        </p:nvSpPr>
        <p:spPr bwMode="auto">
          <a:xfrm>
            <a:off x="2266950" y="18864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E-DNS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2" name="Content Placeholder 2"/>
          <p:cNvSpPr>
            <a:spLocks noGrp="1"/>
          </p:cNvSpPr>
          <p:nvPr>
            <p:ph idx="1"/>
          </p:nvPr>
        </p:nvSpPr>
        <p:spPr>
          <a:xfrm>
            <a:off x="304800" y="1062608"/>
            <a:ext cx="8534400" cy="710208"/>
          </a:xfrm>
        </p:spPr>
        <p:txBody>
          <a:bodyPr/>
          <a:lstStyle/>
          <a:p>
            <a:r>
              <a:rPr lang="en-US" dirty="0" smtClean="0"/>
              <a:t>Both DNS </a:t>
            </a:r>
            <a:r>
              <a:rPr lang="en-US" i="1" dirty="0" smtClean="0"/>
              <a:t>and </a:t>
            </a:r>
            <a:r>
              <a:rPr lang="en-US" dirty="0" smtClean="0"/>
              <a:t>CDN services </a:t>
            </a:r>
            <a:r>
              <a:rPr lang="en-US" b="1" i="1" dirty="0" smtClean="0"/>
              <a:t>must</a:t>
            </a:r>
            <a:r>
              <a:rPr lang="en-US" i="1" dirty="0" smtClean="0"/>
              <a:t> </a:t>
            </a:r>
            <a:r>
              <a:rPr lang="en-US" dirty="0" smtClean="0"/>
              <a:t>support it</a:t>
            </a:r>
          </a:p>
          <a:p>
            <a:pPr lvl="1"/>
            <a:r>
              <a:rPr lang="en-US" altLang="zh-CN" dirty="0"/>
              <a:t>only </a:t>
            </a:r>
            <a:r>
              <a:rPr lang="en-US" altLang="zh-CN" dirty="0" smtClean="0"/>
              <a:t>1% of sites (top 1000) </a:t>
            </a:r>
            <a:r>
              <a:rPr lang="en-US" altLang="zh-CN" dirty="0"/>
              <a:t>use a non-Google CDN that supports the extension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Google DNS was </a:t>
            </a:r>
            <a:r>
              <a:rPr lang="en-US" altLang="zh-CN" dirty="0" smtClean="0"/>
              <a:t>the only </a:t>
            </a:r>
            <a:r>
              <a:rPr lang="en-US" altLang="zh-CN" dirty="0"/>
              <a:t>public service that </a:t>
            </a:r>
            <a:r>
              <a:rPr lang="en-US" altLang="zh-CN" dirty="0" smtClean="0"/>
              <a:t>supports </a:t>
            </a:r>
            <a:r>
              <a:rPr lang="en-US" altLang="zh-CN" dirty="0"/>
              <a:t>the extension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hy is it not ideal for CDNs to adopt E-DNS</a:t>
            </a:r>
            <a:r>
              <a:rPr lang="zh-CN" altLang="en-US" dirty="0" smtClean="0"/>
              <a:t> </a:t>
            </a:r>
            <a:r>
              <a:rPr lang="en-US" altLang="zh-CN" dirty="0" smtClean="0"/>
              <a:t>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标题 6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Clients based solution</a:t>
            </a:r>
            <a:endParaRPr lang="zh-CN" altLang="en-US" sz="2800" dirty="0"/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1008187" y="1196752"/>
            <a:ext cx="8534400" cy="4176464"/>
          </a:xfrm>
        </p:spPr>
        <p:txBody>
          <a:bodyPr/>
          <a:lstStyle/>
          <a:p>
            <a:r>
              <a:rPr lang="en-US" sz="2400" dirty="0" smtClean="0"/>
              <a:t>Main idea: move the resolver more </a:t>
            </a:r>
            <a:r>
              <a:rPr lang="en-US" sz="2400" i="1" dirty="0" smtClean="0"/>
              <a:t>closer to the user</a:t>
            </a:r>
          </a:p>
          <a:p>
            <a:pPr>
              <a:buNone/>
            </a:pPr>
            <a:r>
              <a:rPr lang="en-US" sz="2000" dirty="0" smtClean="0"/>
              <a:t>     End host directly queries for CDN redirection. So CDN redirection </a:t>
            </a:r>
            <a:r>
              <a:rPr lang="en-US" sz="2000" dirty="0" smtClean="0"/>
              <a:t>can be based </a:t>
            </a:r>
            <a:r>
              <a:rPr lang="en-US" sz="2000" dirty="0" smtClean="0"/>
              <a:t>on client’s location</a:t>
            </a:r>
          </a:p>
          <a:p>
            <a:pPr lvl="1"/>
            <a:endParaRPr lang="en-US" dirty="0"/>
          </a:p>
          <a:p>
            <a:r>
              <a:rPr lang="en-US" altLang="zh-CN" dirty="0" smtClean="0"/>
              <a:t>Implementation: </a:t>
            </a:r>
            <a:r>
              <a:rPr lang="en-US" sz="2400" dirty="0" smtClean="0"/>
              <a:t>Run a DNS proxy on the user’s machine</a:t>
            </a:r>
          </a:p>
          <a:p>
            <a:pPr>
              <a:buNone/>
            </a:pPr>
            <a:r>
              <a:rPr lang="en-US" sz="2000" dirty="0" smtClean="0"/>
              <a:t>      Monitor stream of requests to </a:t>
            </a:r>
            <a:r>
              <a:rPr lang="en-US" sz="2000" dirty="0"/>
              <a:t>i</a:t>
            </a:r>
            <a:r>
              <a:rPr lang="en-US" sz="2000" dirty="0" smtClean="0"/>
              <a:t>dentify CDN redirections</a:t>
            </a:r>
          </a:p>
          <a:p>
            <a:pPr>
              <a:buNone/>
            </a:pPr>
            <a:r>
              <a:rPr lang="en-US" sz="2000" dirty="0" smtClean="0"/>
              <a:t>     Use Direct Resolution to improve redirection quality</a:t>
            </a:r>
          </a:p>
        </p:txBody>
      </p:sp>
      <p:sp>
        <p:nvSpPr>
          <p:cNvPr id="4" name="矩形 3"/>
          <p:cNvSpPr/>
          <p:nvPr/>
        </p:nvSpPr>
        <p:spPr>
          <a:xfrm>
            <a:off x="2304331" y="5949280"/>
            <a:ext cx="7632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Ref to: http://aqualab.cs.northwestern.edu/projects/namehelp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微软雅黑"/>
        <a:cs typeface="宋体"/>
      </a:majorFont>
      <a:minorFont>
        <a:latin typeface="Arial"/>
        <a:ea typeface="微软雅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16119</TotalTime>
  <Words>977</Words>
  <Application>Microsoft Office PowerPoint</Application>
  <PresentationFormat>自定义</PresentationFormat>
  <Paragraphs>152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宋体</vt:lpstr>
      <vt:lpstr>微软雅黑</vt:lpstr>
      <vt:lpstr>Arial</vt:lpstr>
      <vt:lpstr>Calibri</vt:lpstr>
      <vt:lpstr>Wingdings</vt:lpstr>
      <vt:lpstr>默认设计模板</vt:lpstr>
      <vt:lpstr> Content Delivery and Remote DNS services</vt:lpstr>
      <vt:lpstr>Remote DNS</vt:lpstr>
      <vt:lpstr>CDN deployment</vt:lpstr>
      <vt:lpstr>CDNs depend on users DNS to redirect requests</vt:lpstr>
      <vt:lpstr>Current CDN redirections</vt:lpstr>
      <vt:lpstr>DNS extension Solution</vt:lpstr>
      <vt:lpstr>Performance improvement</vt:lpstr>
      <vt:lpstr>PowerPoint 演示文稿</vt:lpstr>
      <vt:lpstr>Clients based solution</vt:lpstr>
      <vt:lpstr>PowerPoint 演示文稿</vt:lpstr>
      <vt:lpstr>Problems</vt:lpstr>
      <vt:lpstr>PowerPoint 演示文稿</vt:lpstr>
      <vt:lpstr>PowerPoint 演示文稿</vt:lpstr>
      <vt:lpstr>PowerPoint 演示文稿</vt:lpstr>
      <vt:lpstr>Other solutions?</vt:lpstr>
      <vt:lpstr>The End.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真实身份认证服务平台</dc:title>
  <dc:creator>TTYO</dc:creator>
  <cp:lastModifiedBy>金键</cp:lastModifiedBy>
  <cp:revision>2130</cp:revision>
  <cp:lastPrinted>2012-09-27T13:00:03Z</cp:lastPrinted>
  <dcterms:created xsi:type="dcterms:W3CDTF">2011-07-23T01:04:10Z</dcterms:created>
  <dcterms:modified xsi:type="dcterms:W3CDTF">2013-05-12T11:42:43Z</dcterms:modified>
</cp:coreProperties>
</file>