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8" r:id="rId5"/>
    <p:sldId id="269" r:id="rId6"/>
    <p:sldId id="270" r:id="rId7"/>
    <p:sldId id="273" r:id="rId8"/>
    <p:sldId id="271"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69" autoAdjust="0"/>
    <p:restoredTop sz="94660"/>
  </p:normalViewPr>
  <p:slideViewPr>
    <p:cSldViewPr>
      <p:cViewPr varScale="1">
        <p:scale>
          <a:sx n="107" d="100"/>
          <a:sy n="107" d="100"/>
        </p:scale>
        <p:origin x="-3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CD805D-3D9F-4321-870B-3CC0BAA8CB77}" type="datetimeFigureOut">
              <a:rPr lang="en-US" smtClean="0"/>
              <a:pPr/>
              <a:t>9/24/2008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D805D-3D9F-4321-870B-3CC0BAA8CB77}" type="datetimeFigureOut">
              <a:rPr lang="en-US" smtClean="0"/>
              <a:pPr/>
              <a:t>9/24/2008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D805D-3D9F-4321-870B-3CC0BAA8CB77}" type="datetimeFigureOut">
              <a:rPr lang="en-US" smtClean="0"/>
              <a:pPr/>
              <a:t>9/24/2008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D805D-3D9F-4321-870B-3CC0BAA8CB77}" type="datetimeFigureOut">
              <a:rPr lang="en-US" smtClean="0"/>
              <a:pPr/>
              <a:t>9/24/2008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D805D-3D9F-4321-870B-3CC0BAA8CB77}" type="datetimeFigureOut">
              <a:rPr lang="en-US" smtClean="0"/>
              <a:pPr/>
              <a:t>9/24/2008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CD805D-3D9F-4321-870B-3CC0BAA8CB77}" type="datetimeFigureOut">
              <a:rPr lang="en-US" smtClean="0"/>
              <a:pPr/>
              <a:t>9/24/2008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CD805D-3D9F-4321-870B-3CC0BAA8CB77}" type="datetimeFigureOut">
              <a:rPr lang="en-US" smtClean="0"/>
              <a:pPr/>
              <a:t>9/24/2008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CD805D-3D9F-4321-870B-3CC0BAA8CB77}" type="datetimeFigureOut">
              <a:rPr lang="en-US" smtClean="0"/>
              <a:pPr/>
              <a:t>9/24/2008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D805D-3D9F-4321-870B-3CC0BAA8CB77}" type="datetimeFigureOut">
              <a:rPr lang="en-US" smtClean="0"/>
              <a:pPr/>
              <a:t>9/24/2008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D805D-3D9F-4321-870B-3CC0BAA8CB77}" type="datetimeFigureOut">
              <a:rPr lang="en-US" smtClean="0"/>
              <a:pPr/>
              <a:t>9/24/2008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D805D-3D9F-4321-870B-3CC0BAA8CB77}" type="datetimeFigureOut">
              <a:rPr lang="en-US" smtClean="0"/>
              <a:pPr/>
              <a:t>9/24/2008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A5594-7E22-4D5C-98AA-3EACC78674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D805D-3D9F-4321-870B-3CC0BAA8CB77}" type="datetimeFigureOut">
              <a:rPr lang="en-US" smtClean="0"/>
              <a:pPr/>
              <a:t>9/24/2008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A5594-7E22-4D5C-98AA-3EACC78674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s.iana.org/dnssec/statu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ICANN’s Preparedness for Signing the Root</a:t>
            </a:r>
            <a:endParaRPr lang="en-US" dirty="0"/>
          </a:p>
        </p:txBody>
      </p:sp>
      <p:sp>
        <p:nvSpPr>
          <p:cNvPr id="3" name="Subtitle 2"/>
          <p:cNvSpPr>
            <a:spLocks noGrp="1"/>
          </p:cNvSpPr>
          <p:nvPr>
            <p:ph type="subTitle" idx="1"/>
          </p:nvPr>
        </p:nvSpPr>
        <p:spPr/>
        <p:txBody>
          <a:bodyPr>
            <a:normAutofit/>
          </a:bodyPr>
          <a:lstStyle/>
          <a:p>
            <a:r>
              <a:rPr lang="en-US" dirty="0" smtClean="0"/>
              <a:t>September 24, 2008</a:t>
            </a:r>
          </a:p>
          <a:p>
            <a:r>
              <a:rPr lang="en-US" dirty="0" smtClean="0"/>
              <a:t>DNS OARC Meeting, Ottawa, CA </a:t>
            </a:r>
          </a:p>
          <a:p>
            <a:r>
              <a:rPr lang="en-US" dirty="0" smtClean="0"/>
              <a:t> richard.lamb@icann.org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66216" y="609600"/>
            <a:ext cx="8439091" cy="56959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Wasn’t done alone: Thanks to: </a:t>
            </a:r>
            <a:r>
              <a:rPr lang="en-US" dirty="0" err="1" smtClean="0"/>
              <a:t>Paf</a:t>
            </a:r>
            <a:r>
              <a:rPr lang="en-US" dirty="0" smtClean="0"/>
              <a:t>, Olaf, Roy, Jakob, Dickinson, Russ, Soltero (.pr), Crocker, </a:t>
            </a:r>
            <a:r>
              <a:rPr lang="en-US" dirty="0" err="1" smtClean="0"/>
              <a:t>drc</a:t>
            </a:r>
            <a:r>
              <a:rPr lang="en-US" dirty="0" smtClean="0"/>
              <a:t>, Don Davis, David Miller, …</a:t>
            </a:r>
          </a:p>
          <a:p>
            <a:pPr>
              <a:buNone/>
            </a:pPr>
            <a:endParaRPr lang="en-US" dirty="0" smtClean="0"/>
          </a:p>
          <a:p>
            <a:pPr>
              <a:buNone/>
            </a:pPr>
            <a:r>
              <a:rPr lang="en-US" dirty="0" smtClean="0"/>
              <a:t>                     Thank you for listening</a:t>
            </a:r>
          </a:p>
          <a:p>
            <a:pPr>
              <a:buNone/>
            </a:pPr>
            <a:r>
              <a:rPr lang="en-US" dirty="0" smtClean="0"/>
              <a:t>				Questions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 Activity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Calls from the community to sign the root. </a:t>
            </a:r>
          </a:p>
          <a:p>
            <a:r>
              <a:rPr lang="en-US" dirty="0" smtClean="0"/>
              <a:t>TLD’s sign their zones</a:t>
            </a:r>
          </a:p>
          <a:p>
            <a:r>
              <a:rPr lang="en-US" dirty="0" smtClean="0"/>
              <a:t>Close cooperation with DNSSEC deployment and security experts to develop signing system for .</a:t>
            </a:r>
            <a:r>
              <a:rPr lang="en-US" dirty="0" err="1" smtClean="0"/>
              <a:t>arpa</a:t>
            </a:r>
            <a:r>
              <a:rPr lang="en-US" dirty="0" smtClean="0"/>
              <a:t> and root</a:t>
            </a:r>
          </a:p>
          <a:p>
            <a:r>
              <a:rPr lang="en-US" dirty="0" smtClean="0"/>
              <a:t>Signed root publicly available at ns.iana.org for over a year</a:t>
            </a:r>
          </a:p>
          <a:p>
            <a:r>
              <a:rPr lang="en-US" dirty="0" smtClean="0"/>
              <a:t>Presentations describing system and seeking feedback at various </a:t>
            </a:r>
            <a:r>
              <a:rPr lang="en-US" dirty="0" err="1" smtClean="0"/>
              <a:t>fora</a:t>
            </a:r>
            <a:endParaRPr lang="en-US" dirty="0" smtClean="0"/>
          </a:p>
          <a:p>
            <a:r>
              <a:rPr lang="en-US" dirty="0" smtClean="0"/>
              <a:t>DNSSEC and root zone management are part of ICANN Strategic Plan – a primary part of our business</a:t>
            </a:r>
          </a:p>
          <a:p>
            <a:r>
              <a:rPr lang="en-US" dirty="0" smtClean="0"/>
              <a:t>DNSSEC @ ICANN paper published (7/24)</a:t>
            </a:r>
          </a:p>
          <a:p>
            <a:r>
              <a:rPr lang="en-US" dirty="0" smtClean="0"/>
              <a:t>Interim-TAR (almost there), RZM (ongoing)</a:t>
            </a:r>
          </a:p>
          <a:p>
            <a:r>
              <a:rPr lang="en-US" dirty="0" err="1" smtClean="0"/>
              <a:t>Kaminsky</a:t>
            </a:r>
            <a:r>
              <a:rPr lang="en-US" dirty="0" smtClean="0"/>
              <a:t> (8/5)</a:t>
            </a:r>
          </a:p>
          <a:p>
            <a:r>
              <a:rPr lang="en-US" dirty="0" smtClean="0"/>
              <a:t>ICANN submits proposal to sign the root (9/2)</a:t>
            </a:r>
          </a:p>
          <a:p>
            <a:r>
              <a:rPr lang="en-US" dirty="0" smtClean="0"/>
              <a:t>NTIA response (9/9) http://www.icann.org/correspondence/</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root signing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Important elements of a root-signing solution are transparency, public consultation, broad stakeholder participation (e.g. key ceremony), flexibility, reliability, and trust; </a:t>
            </a:r>
          </a:p>
          <a:p>
            <a:r>
              <a:rPr lang="en-US" dirty="0" smtClean="0"/>
              <a:t>Solution has to balance various concerns, but must provide for a maximally secure technical solution and one that provides the trust promised by DNSSEC;</a:t>
            </a:r>
          </a:p>
          <a:p>
            <a:r>
              <a:rPr lang="en-US" dirty="0" smtClean="0"/>
              <a:t>An open, transparent and international participatory process will allow for root zone management to adapt to changing needs over time as DNSSEC is deployed throughout the Internet and as new lessons are learned.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Preservation of Trust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Maintain trust from TLD operator to signed root. Any chain is only as strong as its weakest link.</a:t>
            </a:r>
          </a:p>
          <a:p>
            <a:r>
              <a:rPr lang="en-US" dirty="0" smtClean="0"/>
              <a:t>Increased confidence in DNS will depend more on this chain.</a:t>
            </a:r>
          </a:p>
          <a:p>
            <a:r>
              <a:rPr lang="en-US" dirty="0" smtClean="0"/>
              <a:t>Eliminate avenues for potential corruption during transmission between organizations.</a:t>
            </a:r>
          </a:p>
          <a:p>
            <a:r>
              <a:rPr lang="en-US" dirty="0" smtClean="0"/>
              <a:t>Keys (DS) should not have to go to another organization before being protected by signing. </a:t>
            </a:r>
          </a:p>
          <a:p>
            <a:r>
              <a:rPr lang="en-US" dirty="0" smtClean="0"/>
              <a:t>So the </a:t>
            </a:r>
            <a:r>
              <a:rPr lang="en-US" dirty="0" err="1" smtClean="0"/>
              <a:t>validator</a:t>
            </a:r>
            <a:r>
              <a:rPr lang="en-US" dirty="0" smtClean="0"/>
              <a:t> of changes signs the zone. A conclusion other DNSSEC </a:t>
            </a:r>
            <a:r>
              <a:rPr lang="en-US" dirty="0" err="1" smtClean="0"/>
              <a:t>deployers</a:t>
            </a:r>
            <a:r>
              <a:rPr lang="en-US" dirty="0" smtClean="0"/>
              <a:t> have come to.</a:t>
            </a:r>
          </a:p>
          <a:p>
            <a:r>
              <a:rPr lang="en-US" dirty="0" smtClean="0"/>
              <a:t>Will allow for timely and accurate TLD key replacement in the face of compromise</a:t>
            </a:r>
          </a:p>
          <a:p>
            <a:r>
              <a:rPr lang="en-US" dirty="0" smtClean="0"/>
              <a:t>Introduction of new </a:t>
            </a:r>
            <a:r>
              <a:rPr lang="en-US" dirty="0" err="1" smtClean="0"/>
              <a:t>gTLDs</a:t>
            </a:r>
            <a:r>
              <a:rPr lang="en-US" dirty="0" smtClean="0"/>
              <a:t> will stress this link</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Transparency</a:t>
            </a:r>
            <a:endParaRPr lang="en-US" dirty="0"/>
          </a:p>
        </p:txBody>
      </p:sp>
      <p:sp>
        <p:nvSpPr>
          <p:cNvPr id="3" name="Content Placeholder 2"/>
          <p:cNvSpPr>
            <a:spLocks noGrp="1"/>
          </p:cNvSpPr>
          <p:nvPr>
            <p:ph idx="1"/>
          </p:nvPr>
        </p:nvSpPr>
        <p:spPr/>
        <p:txBody>
          <a:bodyPr>
            <a:normAutofit lnSpcReduction="10000"/>
          </a:bodyPr>
          <a:lstStyle/>
          <a:p>
            <a:r>
              <a:rPr lang="en-US" dirty="0" smtClean="0"/>
              <a:t>Open and transparent process for technical infrastructure design and signing oversight functions.</a:t>
            </a:r>
          </a:p>
          <a:p>
            <a:r>
              <a:rPr lang="en-US" dirty="0" smtClean="0"/>
              <a:t>KSK’s not under control of one organization.</a:t>
            </a:r>
          </a:p>
          <a:p>
            <a:r>
              <a:rPr lang="en-US" dirty="0" smtClean="0"/>
              <a:t>No security through obscurity: open source and designs</a:t>
            </a:r>
          </a:p>
          <a:p>
            <a:r>
              <a:rPr lang="en-US" dirty="0" smtClean="0"/>
              <a:t>Continuous collaboration with DNSSEC experts to evolve design as lessons are learned.</a:t>
            </a:r>
          </a:p>
          <a:p>
            <a:r>
              <a:rPr lang="en-US" dirty="0" smtClean="0"/>
              <a:t>Regular auditing and reports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Preparedness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IANA’s “business” is root zone management.  DNSSEC is part of ICANN’s Strategic Plan.</a:t>
            </a:r>
          </a:p>
          <a:p>
            <a:r>
              <a:rPr lang="en-US" dirty="0" smtClean="0"/>
              <a:t>IANA signed root was developed closely with DNSSEC experts. Publicly available for 15 months.</a:t>
            </a:r>
          </a:p>
          <a:p>
            <a:r>
              <a:rPr lang="en-US" dirty="0" smtClean="0"/>
              <a:t>Interim-TAR during the testing period (almost done! delayed by very effective TLD recursive resolver and patch effort – thank you </a:t>
            </a:r>
            <a:r>
              <a:rPr lang="en-US" dirty="0" err="1" smtClean="0"/>
              <a:t>Kim+OARC+operators</a:t>
            </a:r>
            <a:r>
              <a:rPr lang="en-US" dirty="0" smtClean="0"/>
              <a:t>!) </a:t>
            </a:r>
          </a:p>
          <a:p>
            <a:r>
              <a:rPr lang="en-US" dirty="0" smtClean="0"/>
              <a:t>RZM would be modified to be ready to handle DS records incorporating technology and lessons from I-TAR</a:t>
            </a:r>
          </a:p>
          <a:p>
            <a:r>
              <a:rPr lang="en-US" dirty="0" smtClean="0"/>
              <a:t>Automation:  signing, ZSK rollover (to avoid costly risk of service failures and errors), monitoring, notifications</a:t>
            </a:r>
          </a:p>
          <a:p>
            <a:r>
              <a:rPr lang="en-US" dirty="0" smtClean="0"/>
              <a:t>Kept the process and design simple</a:t>
            </a:r>
          </a:p>
          <a:p>
            <a:r>
              <a:rPr lang="en-US" dirty="0" smtClean="0"/>
              <a:t>Final design and ongoing modifications would be based on public consultation process with experts</a:t>
            </a:r>
          </a:p>
          <a:p>
            <a:r>
              <a:rPr lang="en-US" dirty="0" smtClean="0"/>
              <a:t>Plan on regular audits and reports on system operation and security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ChangeArrowheads="1"/>
          </p:cNvSpPr>
          <p:nvPr/>
        </p:nvSpPr>
        <p:spPr bwMode="auto">
          <a:xfrm>
            <a:off x="1905000" y="1371600"/>
            <a:ext cx="4083050" cy="307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6" name="Rectangle 85"/>
          <p:cNvSpPr/>
          <p:nvPr/>
        </p:nvSpPr>
        <p:spPr>
          <a:xfrm>
            <a:off x="1981200" y="1905000"/>
            <a:ext cx="2895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 name="Title 1"/>
          <p:cNvSpPr>
            <a:spLocks noGrp="1"/>
          </p:cNvSpPr>
          <p:nvPr>
            <p:ph type="title"/>
          </p:nvPr>
        </p:nvSpPr>
        <p:spPr>
          <a:xfrm>
            <a:off x="533400" y="457200"/>
            <a:ext cx="8229600" cy="1143000"/>
          </a:xfrm>
        </p:spPr>
        <p:txBody>
          <a:bodyPr>
            <a:normAutofit/>
          </a:bodyPr>
          <a:lstStyle/>
          <a:p>
            <a:r>
              <a:rPr lang="en-US" dirty="0" smtClean="0"/>
              <a:t>Behind ns.iana.org</a:t>
            </a:r>
            <a:endParaRPr lang="en-US" dirty="0"/>
          </a:p>
        </p:txBody>
      </p:sp>
      <p:sp>
        <p:nvSpPr>
          <p:cNvPr id="5" name="Rectangle 22"/>
          <p:cNvSpPr>
            <a:spLocks noChangeArrowheads="1"/>
          </p:cNvSpPr>
          <p:nvPr/>
        </p:nvSpPr>
        <p:spPr bwMode="auto">
          <a:xfrm>
            <a:off x="2057400" y="1981200"/>
            <a:ext cx="3019425" cy="1793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23"/>
          <p:cNvGrpSpPr>
            <a:grpSpLocks/>
          </p:cNvGrpSpPr>
          <p:nvPr/>
        </p:nvGrpSpPr>
        <p:grpSpPr bwMode="auto">
          <a:xfrm>
            <a:off x="2133600" y="2057400"/>
            <a:ext cx="1916113" cy="1533525"/>
            <a:chOff x="5355" y="1560"/>
            <a:chExt cx="3017" cy="2415"/>
          </a:xfrm>
        </p:grpSpPr>
        <p:sp>
          <p:nvSpPr>
            <p:cNvPr id="7" name="Text Box 24"/>
            <p:cNvSpPr txBox="1">
              <a:spLocks noChangeArrowheads="1"/>
            </p:cNvSpPr>
            <p:nvPr/>
          </p:nvSpPr>
          <p:spPr bwMode="auto">
            <a:xfrm>
              <a:off x="5563" y="2466"/>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SIGNER</a:t>
              </a: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 Box 25"/>
            <p:cNvSpPr txBox="1">
              <a:spLocks noChangeArrowheads="1"/>
            </p:cNvSpPr>
            <p:nvPr/>
          </p:nvSpPr>
          <p:spPr bwMode="auto">
            <a:xfrm>
              <a:off x="7108" y="2466"/>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SIGNER</a:t>
              </a:r>
              <a:endParaRPr kumimoji="0" lang="en-US" sz="1800" b="0" i="0" u="none" strike="noStrike" cap="none" normalizeH="0" baseline="0" smtClean="0">
                <a:ln>
                  <a:noFill/>
                </a:ln>
                <a:solidFill>
                  <a:schemeClr val="tx1"/>
                </a:solidFill>
                <a:effectLst/>
                <a:latin typeface="Arial" pitchFamily="34" charset="0"/>
              </a:endParaRPr>
            </a:p>
          </p:txBody>
        </p:sp>
        <p:grpSp>
          <p:nvGrpSpPr>
            <p:cNvPr id="9" name="Group 26"/>
            <p:cNvGrpSpPr>
              <a:grpSpLocks/>
            </p:cNvGrpSpPr>
            <p:nvPr/>
          </p:nvGrpSpPr>
          <p:grpSpPr bwMode="auto">
            <a:xfrm>
              <a:off x="5355" y="1560"/>
              <a:ext cx="3017" cy="2415"/>
              <a:chOff x="5355" y="1560"/>
              <a:chExt cx="3017" cy="2415"/>
            </a:xfrm>
          </p:grpSpPr>
          <p:sp>
            <p:nvSpPr>
              <p:cNvPr id="10" name="Text Box 27"/>
              <p:cNvSpPr txBox="1">
                <a:spLocks noChangeArrowheads="1"/>
              </p:cNvSpPr>
              <p:nvPr/>
            </p:nvSpPr>
            <p:spPr bwMode="auto">
              <a:xfrm>
                <a:off x="5563" y="1560"/>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HSM KSK</a:t>
                </a: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Text Box 28"/>
              <p:cNvSpPr txBox="1">
                <a:spLocks noChangeArrowheads="1"/>
              </p:cNvSpPr>
              <p:nvPr/>
            </p:nvSpPr>
            <p:spPr bwMode="auto">
              <a:xfrm>
                <a:off x="7108" y="1560"/>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HSM ZSK</a:t>
                </a:r>
                <a:endParaRPr kumimoji="0" lang="en-US" sz="1800" b="0" i="0" u="none" strike="noStrike" cap="none" normalizeH="0" baseline="0" smtClean="0">
                  <a:ln>
                    <a:noFill/>
                  </a:ln>
                  <a:solidFill>
                    <a:schemeClr val="tx1"/>
                  </a:solidFill>
                  <a:effectLst/>
                  <a:latin typeface="Arial" pitchFamily="34" charset="0"/>
                </a:endParaRPr>
              </a:p>
            </p:txBody>
          </p:sp>
          <p:sp>
            <p:nvSpPr>
              <p:cNvPr id="12" name="Text Box 29"/>
              <p:cNvSpPr txBox="1">
                <a:spLocks noChangeArrowheads="1"/>
              </p:cNvSpPr>
              <p:nvPr/>
            </p:nvSpPr>
            <p:spPr bwMode="auto">
              <a:xfrm>
                <a:off x="5563" y="3426"/>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NS </a:t>
                </a:r>
                <a:endParaRPr kumimoji="0" lang="en-US" sz="1800" b="0" i="0" u="none" strike="noStrike" cap="none" normalizeH="0" baseline="0" smtClean="0">
                  <a:ln>
                    <a:noFill/>
                  </a:ln>
                  <a:solidFill>
                    <a:schemeClr val="tx1"/>
                  </a:solidFill>
                  <a:effectLst/>
                  <a:latin typeface="Arial" pitchFamily="34" charset="0"/>
                </a:endParaRPr>
              </a:p>
            </p:txBody>
          </p:sp>
          <p:sp>
            <p:nvSpPr>
              <p:cNvPr id="13" name="Text Box 30"/>
              <p:cNvSpPr txBox="1">
                <a:spLocks noChangeArrowheads="1"/>
              </p:cNvSpPr>
              <p:nvPr/>
            </p:nvSpPr>
            <p:spPr bwMode="auto">
              <a:xfrm>
                <a:off x="7108" y="3426"/>
                <a:ext cx="1114" cy="549"/>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NS</a:t>
                </a:r>
                <a:endParaRPr kumimoji="0" lang="en-US" sz="1800" b="0" i="0" u="none" strike="noStrike" cap="none" normalizeH="0" baseline="0" smtClean="0">
                  <a:ln>
                    <a:noFill/>
                  </a:ln>
                  <a:solidFill>
                    <a:schemeClr val="tx1"/>
                  </a:solidFill>
                  <a:effectLst/>
                  <a:latin typeface="Arial" pitchFamily="34" charset="0"/>
                </a:endParaRPr>
              </a:p>
            </p:txBody>
          </p:sp>
          <p:cxnSp>
            <p:nvCxnSpPr>
              <p:cNvPr id="14" name="AutoShape 31"/>
              <p:cNvCxnSpPr>
                <a:cxnSpLocks noChangeShapeType="1"/>
              </p:cNvCxnSpPr>
              <p:nvPr/>
            </p:nvCxnSpPr>
            <p:spPr bwMode="auto">
              <a:xfrm>
                <a:off x="5355" y="2280"/>
                <a:ext cx="3017" cy="0"/>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15" name="AutoShape 32"/>
              <p:cNvCxnSpPr>
                <a:cxnSpLocks noChangeShapeType="1"/>
              </p:cNvCxnSpPr>
              <p:nvPr/>
            </p:nvCxnSpPr>
            <p:spPr bwMode="auto">
              <a:xfrm flipV="1">
                <a:off x="6120" y="2280"/>
                <a:ext cx="0" cy="186"/>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16" name="AutoShape 33"/>
              <p:cNvCxnSpPr>
                <a:cxnSpLocks noChangeShapeType="1"/>
              </p:cNvCxnSpPr>
              <p:nvPr/>
            </p:nvCxnSpPr>
            <p:spPr bwMode="auto">
              <a:xfrm flipV="1">
                <a:off x="7650" y="2280"/>
                <a:ext cx="0" cy="186"/>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17" name="AutoShape 34"/>
              <p:cNvCxnSpPr>
                <a:cxnSpLocks noChangeShapeType="1"/>
              </p:cNvCxnSpPr>
              <p:nvPr/>
            </p:nvCxnSpPr>
            <p:spPr bwMode="auto">
              <a:xfrm>
                <a:off x="6240" y="2109"/>
                <a:ext cx="0" cy="171"/>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18" name="AutoShape 35"/>
              <p:cNvCxnSpPr>
                <a:cxnSpLocks noChangeShapeType="1"/>
              </p:cNvCxnSpPr>
              <p:nvPr/>
            </p:nvCxnSpPr>
            <p:spPr bwMode="auto">
              <a:xfrm>
                <a:off x="7545" y="2109"/>
                <a:ext cx="0" cy="171"/>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19" name="AutoShape 36"/>
              <p:cNvCxnSpPr>
                <a:cxnSpLocks noChangeShapeType="1"/>
              </p:cNvCxnSpPr>
              <p:nvPr/>
            </p:nvCxnSpPr>
            <p:spPr bwMode="auto">
              <a:xfrm>
                <a:off x="5445" y="3180"/>
                <a:ext cx="2927" cy="0"/>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20" name="AutoShape 37"/>
              <p:cNvCxnSpPr>
                <a:cxnSpLocks noChangeShapeType="1"/>
              </p:cNvCxnSpPr>
              <p:nvPr/>
            </p:nvCxnSpPr>
            <p:spPr bwMode="auto">
              <a:xfrm>
                <a:off x="6120" y="3015"/>
                <a:ext cx="0" cy="165"/>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21" name="AutoShape 38"/>
              <p:cNvCxnSpPr>
                <a:cxnSpLocks noChangeShapeType="1"/>
              </p:cNvCxnSpPr>
              <p:nvPr/>
            </p:nvCxnSpPr>
            <p:spPr bwMode="auto">
              <a:xfrm>
                <a:off x="7650" y="3015"/>
                <a:ext cx="0" cy="165"/>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22" name="AutoShape 39"/>
              <p:cNvCxnSpPr>
                <a:cxnSpLocks noChangeShapeType="1"/>
              </p:cNvCxnSpPr>
              <p:nvPr/>
            </p:nvCxnSpPr>
            <p:spPr bwMode="auto">
              <a:xfrm>
                <a:off x="6030" y="3180"/>
                <a:ext cx="0" cy="246"/>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cxnSp>
            <p:nvCxnSpPr>
              <p:cNvPr id="23" name="AutoShape 40"/>
              <p:cNvCxnSpPr>
                <a:cxnSpLocks noChangeShapeType="1"/>
              </p:cNvCxnSpPr>
              <p:nvPr/>
            </p:nvCxnSpPr>
            <p:spPr bwMode="auto">
              <a:xfrm>
                <a:off x="7545" y="3180"/>
                <a:ext cx="0" cy="246"/>
              </a:xfrm>
              <a:prstGeom prst="straightConnector1">
                <a:avLst/>
              </a:prstGeom>
              <a:noFill/>
              <a:ln w="9525">
                <a:solidFill>
                  <a:srgbClr val="000000"/>
                </a:solidFill>
                <a:round/>
                <a:headEnd/>
                <a:tailEnd/>
              </a:ln>
              <a:effectLst>
                <a:outerShdw dist="107763" dir="13500000" algn="ctr" rotWithShape="0">
                  <a:srgbClr val="808080">
                    <a:alpha val="50000"/>
                  </a:srgbClr>
                </a:outerShdw>
              </a:effectLst>
            </p:spPr>
          </p:cxnSp>
        </p:grpSp>
      </p:grpSp>
      <p:grpSp>
        <p:nvGrpSpPr>
          <p:cNvPr id="24" name="Group 41"/>
          <p:cNvGrpSpPr>
            <a:grpSpLocks/>
          </p:cNvGrpSpPr>
          <p:nvPr/>
        </p:nvGrpSpPr>
        <p:grpSpPr bwMode="auto">
          <a:xfrm>
            <a:off x="3048000" y="4648200"/>
            <a:ext cx="1597025" cy="1009650"/>
            <a:chOff x="6120" y="4290"/>
            <a:chExt cx="1637" cy="1185"/>
          </a:xfrm>
        </p:grpSpPr>
        <p:sp>
          <p:nvSpPr>
            <p:cNvPr id="25" name="AutoShape 42"/>
            <p:cNvSpPr>
              <a:spLocks noChangeArrowheads="1"/>
            </p:cNvSpPr>
            <p:nvPr/>
          </p:nvSpPr>
          <p:spPr bwMode="auto">
            <a:xfrm>
              <a:off x="6120" y="4290"/>
              <a:ext cx="1637" cy="1185"/>
            </a:xfrm>
            <a:prstGeom prst="cloudCallout">
              <a:avLst>
                <a:gd name="adj1" fmla="val 3880"/>
                <a:gd name="adj2" fmla="val 15569"/>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6" name="Oval 43"/>
            <p:cNvSpPr>
              <a:spLocks noChangeArrowheads="1"/>
            </p:cNvSpPr>
            <p:nvPr/>
          </p:nvSpPr>
          <p:spPr bwMode="auto">
            <a:xfrm>
              <a:off x="6795" y="4920"/>
              <a:ext cx="435" cy="555"/>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45"/>
          <p:cNvGrpSpPr>
            <a:grpSpLocks/>
          </p:cNvGrpSpPr>
          <p:nvPr/>
        </p:nvGrpSpPr>
        <p:grpSpPr bwMode="auto">
          <a:xfrm>
            <a:off x="2209800" y="5105400"/>
            <a:ext cx="708025" cy="1016000"/>
            <a:chOff x="8925" y="7725"/>
            <a:chExt cx="1114" cy="1600"/>
          </a:xfrm>
        </p:grpSpPr>
        <p:sp>
          <p:nvSpPr>
            <p:cNvPr id="28" name="Text Box 46"/>
            <p:cNvSpPr txBox="1">
              <a:spLocks noChangeArrowheads="1"/>
            </p:cNvSpPr>
            <p:nvPr/>
          </p:nvSpPr>
          <p:spPr bwMode="auto">
            <a:xfrm>
              <a:off x="8925" y="7725"/>
              <a:ext cx="1114" cy="5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TEST A</a:t>
              </a:r>
              <a:endParaRPr kumimoji="0" lang="en-US" sz="1800" b="0" i="0" u="none" strike="noStrike" cap="none" normalizeH="0" baseline="0" dirty="0" smtClean="0">
                <a:ln>
                  <a:noFill/>
                </a:ln>
                <a:solidFill>
                  <a:schemeClr val="tx1"/>
                </a:solidFill>
                <a:effectLst/>
                <a:latin typeface="Arial" pitchFamily="34" charset="0"/>
              </a:endParaRPr>
            </a:p>
          </p:txBody>
        </p:sp>
        <p:sp>
          <p:nvSpPr>
            <p:cNvPr id="29" name="Text Box 47"/>
            <p:cNvSpPr txBox="1">
              <a:spLocks noChangeArrowheads="1"/>
            </p:cNvSpPr>
            <p:nvPr/>
          </p:nvSpPr>
          <p:spPr bwMode="auto">
            <a:xfrm>
              <a:off x="8925" y="8776"/>
              <a:ext cx="1114" cy="5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TEST M</a:t>
              </a:r>
              <a:endParaRPr kumimoji="0" lang="en-US" sz="1800" b="0" i="0" u="none" strike="noStrike" cap="none" normalizeH="0" baseline="0" smtClean="0">
                <a:ln>
                  <a:noFill/>
                </a:ln>
                <a:solidFill>
                  <a:schemeClr val="tx1"/>
                </a:solidFill>
                <a:effectLst/>
                <a:latin typeface="Arial" pitchFamily="34" charset="0"/>
              </a:endParaRPr>
            </a:p>
          </p:txBody>
        </p:sp>
        <p:cxnSp>
          <p:nvCxnSpPr>
            <p:cNvPr id="30" name="AutoShape 48"/>
            <p:cNvCxnSpPr>
              <a:cxnSpLocks noChangeShapeType="1"/>
            </p:cNvCxnSpPr>
            <p:nvPr/>
          </p:nvCxnSpPr>
          <p:spPr bwMode="auto">
            <a:xfrm flipH="1" flipV="1">
              <a:off x="9465" y="8274"/>
              <a:ext cx="15" cy="502"/>
            </a:xfrm>
            <a:prstGeom prst="straightConnector1">
              <a:avLst/>
            </a:prstGeom>
            <a:noFill/>
            <a:ln w="9525">
              <a:solidFill>
                <a:srgbClr val="000000"/>
              </a:solidFill>
              <a:prstDash val="dash"/>
              <a:round/>
              <a:headEnd/>
              <a:tailEnd/>
            </a:ln>
          </p:spPr>
        </p:cxnSp>
      </p:grpSp>
      <p:cxnSp>
        <p:nvCxnSpPr>
          <p:cNvPr id="38" name="AutoShape 56"/>
          <p:cNvCxnSpPr>
            <a:cxnSpLocks noChangeShapeType="1"/>
          </p:cNvCxnSpPr>
          <p:nvPr/>
        </p:nvCxnSpPr>
        <p:spPr bwMode="auto">
          <a:xfrm flipH="1" flipV="1">
            <a:off x="4648200" y="3505200"/>
            <a:ext cx="522288" cy="9525"/>
          </a:xfrm>
          <a:prstGeom prst="straightConnector1">
            <a:avLst/>
          </a:prstGeom>
          <a:noFill/>
          <a:ln w="9525">
            <a:solidFill>
              <a:srgbClr val="000000"/>
            </a:solidFill>
            <a:round/>
            <a:headEnd/>
            <a:tailEnd/>
          </a:ln>
        </p:spPr>
      </p:cxnSp>
      <p:sp>
        <p:nvSpPr>
          <p:cNvPr id="41" name="Text Box 61"/>
          <p:cNvSpPr txBox="1">
            <a:spLocks noChangeArrowheads="1"/>
          </p:cNvSpPr>
          <p:nvPr/>
        </p:nvSpPr>
        <p:spPr bwMode="auto">
          <a:xfrm>
            <a:off x="5181600" y="2514600"/>
            <a:ext cx="708025"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ADMIN</a:t>
            </a:r>
            <a:endParaRPr kumimoji="0" lang="en-US" sz="1800" b="0" i="0" u="none" strike="noStrike" cap="none" normalizeH="0" baseline="0" dirty="0" smtClean="0">
              <a:ln>
                <a:noFill/>
              </a:ln>
              <a:solidFill>
                <a:schemeClr val="tx1"/>
              </a:solidFill>
              <a:effectLst/>
              <a:latin typeface="Arial" pitchFamily="34" charset="0"/>
            </a:endParaRPr>
          </a:p>
        </p:txBody>
      </p:sp>
      <p:sp>
        <p:nvSpPr>
          <p:cNvPr id="42" name="Text Box 62"/>
          <p:cNvSpPr txBox="1">
            <a:spLocks noChangeArrowheads="1"/>
          </p:cNvSpPr>
          <p:nvPr/>
        </p:nvSpPr>
        <p:spPr bwMode="auto">
          <a:xfrm>
            <a:off x="5181600" y="2971800"/>
            <a:ext cx="708025"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RZM</a:t>
            </a:r>
            <a:endParaRPr kumimoji="0" lang="en-US" sz="1800" b="0" i="0" u="none" strike="noStrike" cap="none" normalizeH="0" baseline="0" smtClean="0">
              <a:ln>
                <a:noFill/>
              </a:ln>
              <a:solidFill>
                <a:schemeClr val="tx1"/>
              </a:solidFill>
              <a:effectLst/>
              <a:latin typeface="Arial" pitchFamily="34" charset="0"/>
            </a:endParaRPr>
          </a:p>
        </p:txBody>
      </p:sp>
      <p:grpSp>
        <p:nvGrpSpPr>
          <p:cNvPr id="43" name="Group 63"/>
          <p:cNvGrpSpPr>
            <a:grpSpLocks/>
          </p:cNvGrpSpPr>
          <p:nvPr/>
        </p:nvGrpSpPr>
        <p:grpSpPr bwMode="auto">
          <a:xfrm>
            <a:off x="4114800" y="2438400"/>
            <a:ext cx="752475" cy="923925"/>
            <a:chOff x="8655" y="1560"/>
            <a:chExt cx="1185" cy="1455"/>
          </a:xfrm>
        </p:grpSpPr>
        <p:sp>
          <p:nvSpPr>
            <p:cNvPr id="44" name="Text Box 64"/>
            <p:cNvSpPr txBox="1">
              <a:spLocks noChangeArrowheads="1"/>
            </p:cNvSpPr>
            <p:nvPr/>
          </p:nvSpPr>
          <p:spPr bwMode="auto">
            <a:xfrm>
              <a:off x="8655" y="1560"/>
              <a:ext cx="1185" cy="1455"/>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ROOT DB</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45" name="Group 65"/>
            <p:cNvGrpSpPr>
              <a:grpSpLocks/>
            </p:cNvGrpSpPr>
            <p:nvPr/>
          </p:nvGrpSpPr>
          <p:grpSpPr bwMode="auto">
            <a:xfrm>
              <a:off x="8835" y="1920"/>
              <a:ext cx="795" cy="969"/>
              <a:chOff x="8835" y="1920"/>
              <a:chExt cx="795" cy="969"/>
            </a:xfrm>
          </p:grpSpPr>
          <p:sp>
            <p:nvSpPr>
              <p:cNvPr id="46" name="AutoShape 66"/>
              <p:cNvSpPr>
                <a:spLocks noChangeArrowheads="1"/>
              </p:cNvSpPr>
              <p:nvPr/>
            </p:nvSpPr>
            <p:spPr bwMode="auto">
              <a:xfrm>
                <a:off x="8835" y="1920"/>
                <a:ext cx="630" cy="78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AutoShape 67"/>
              <p:cNvSpPr>
                <a:spLocks noChangeArrowheads="1"/>
              </p:cNvSpPr>
              <p:nvPr/>
            </p:nvSpPr>
            <p:spPr bwMode="auto">
              <a:xfrm>
                <a:off x="8925" y="2004"/>
                <a:ext cx="630" cy="78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AutoShape 68"/>
              <p:cNvSpPr>
                <a:spLocks noChangeArrowheads="1"/>
              </p:cNvSpPr>
              <p:nvPr/>
            </p:nvSpPr>
            <p:spPr bwMode="auto">
              <a:xfrm>
                <a:off x="9000" y="2109"/>
                <a:ext cx="630" cy="780"/>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49" name="AutoShape 69"/>
          <p:cNvCxnSpPr>
            <a:cxnSpLocks noChangeShapeType="1"/>
            <a:stCxn id="41" idx="1"/>
          </p:cNvCxnSpPr>
          <p:nvPr/>
        </p:nvCxnSpPr>
        <p:spPr bwMode="auto">
          <a:xfrm rot="10800000">
            <a:off x="4876800" y="2667001"/>
            <a:ext cx="304800" cy="22225"/>
          </a:xfrm>
          <a:prstGeom prst="straightConnector1">
            <a:avLst/>
          </a:prstGeom>
          <a:noFill/>
          <a:ln w="9525">
            <a:solidFill>
              <a:srgbClr val="000000"/>
            </a:solidFill>
            <a:round/>
            <a:headEnd/>
            <a:tailEnd/>
          </a:ln>
        </p:spPr>
      </p:cxnSp>
      <p:sp>
        <p:nvSpPr>
          <p:cNvPr id="52" name="Text Box 72"/>
          <p:cNvSpPr txBox="1">
            <a:spLocks noChangeArrowheads="1"/>
          </p:cNvSpPr>
          <p:nvPr/>
        </p:nvSpPr>
        <p:spPr bwMode="auto">
          <a:xfrm>
            <a:off x="4114800" y="1981200"/>
            <a:ext cx="923925" cy="42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CLASS 5 IPS CONTAINER</a:t>
            </a:r>
            <a:endParaRPr kumimoji="0" lang="en-US" sz="1800" b="0" i="0" u="none" strike="noStrike" cap="none" normalizeH="0" baseline="0" dirty="0" smtClean="0">
              <a:ln>
                <a:noFill/>
              </a:ln>
              <a:solidFill>
                <a:schemeClr val="tx1"/>
              </a:solidFill>
              <a:effectLst/>
              <a:latin typeface="Arial" pitchFamily="34" charset="0"/>
            </a:endParaRPr>
          </a:p>
        </p:txBody>
      </p:sp>
      <p:sp>
        <p:nvSpPr>
          <p:cNvPr id="51" name="Text Box 71"/>
          <p:cNvSpPr txBox="1">
            <a:spLocks noChangeArrowheads="1"/>
          </p:cNvSpPr>
          <p:nvPr/>
        </p:nvSpPr>
        <p:spPr bwMode="auto">
          <a:xfrm>
            <a:off x="2057400" y="1600200"/>
            <a:ext cx="1049338" cy="2762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2-3 INSTANCES</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53" name="AutoShape 73"/>
          <p:cNvCxnSpPr>
            <a:cxnSpLocks noChangeShapeType="1"/>
            <a:stCxn id="42" idx="1"/>
          </p:cNvCxnSpPr>
          <p:nvPr/>
        </p:nvCxnSpPr>
        <p:spPr bwMode="auto">
          <a:xfrm rot="10800000">
            <a:off x="4876800" y="3124201"/>
            <a:ext cx="304800" cy="22225"/>
          </a:xfrm>
          <a:prstGeom prst="straightConnector1">
            <a:avLst/>
          </a:prstGeom>
          <a:noFill/>
          <a:ln w="9525">
            <a:solidFill>
              <a:srgbClr val="000000"/>
            </a:solidFill>
            <a:round/>
            <a:headEnd/>
            <a:tailEnd/>
          </a:ln>
        </p:spPr>
      </p:cxnSp>
      <p:sp>
        <p:nvSpPr>
          <p:cNvPr id="55" name="Text Box 75"/>
          <p:cNvSpPr txBox="1">
            <a:spLocks noChangeArrowheads="1"/>
          </p:cNvSpPr>
          <p:nvPr/>
        </p:nvSpPr>
        <p:spPr bwMode="auto">
          <a:xfrm>
            <a:off x="5105400" y="1676400"/>
            <a:ext cx="838201" cy="590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 </a:t>
            </a:r>
            <a:r>
              <a:rPr kumimoji="0" lang="en-US" sz="900" b="0" i="0" u="none" strike="noStrike" cap="none" normalizeH="0" baseline="0" dirty="0" smtClean="0">
                <a:ln>
                  <a:noFill/>
                </a:ln>
                <a:solidFill>
                  <a:schemeClr val="tx1"/>
                </a:solidFill>
                <a:effectLst/>
                <a:latin typeface="Calibri" pitchFamily="34" charset="0"/>
              </a:rPr>
              <a:t>vetting process, accept/reject</a:t>
            </a:r>
            <a:endParaRPr kumimoji="0" lang="en-US" sz="1800" b="0" i="0" u="none" strike="noStrike" cap="none" normalizeH="0" baseline="0" dirty="0" smtClean="0">
              <a:ln>
                <a:noFill/>
              </a:ln>
              <a:solidFill>
                <a:schemeClr val="tx1"/>
              </a:solidFill>
              <a:effectLst/>
              <a:latin typeface="Arial" pitchFamily="34" charset="0"/>
            </a:endParaRPr>
          </a:p>
        </p:txBody>
      </p:sp>
      <p:sp>
        <p:nvSpPr>
          <p:cNvPr id="56" name="Text Box 76"/>
          <p:cNvSpPr txBox="1">
            <a:spLocks noChangeArrowheads="1"/>
          </p:cNvSpPr>
          <p:nvPr/>
        </p:nvSpPr>
        <p:spPr bwMode="auto">
          <a:xfrm>
            <a:off x="5181600" y="3429000"/>
            <a:ext cx="708025" cy="2841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I-TAR</a:t>
            </a:r>
            <a:endParaRPr kumimoji="0" lang="en-US" sz="1800" b="0" i="0" u="none" strike="noStrike" cap="none" normalizeH="0" baseline="0" dirty="0" smtClean="0">
              <a:ln>
                <a:noFill/>
              </a:ln>
              <a:solidFill>
                <a:schemeClr val="tx1"/>
              </a:solidFill>
              <a:effectLst/>
              <a:latin typeface="Arial" pitchFamily="34" charset="0"/>
            </a:endParaRPr>
          </a:p>
        </p:txBody>
      </p:sp>
      <p:sp>
        <p:nvSpPr>
          <p:cNvPr id="61" name="Text Box 44"/>
          <p:cNvSpPr txBox="1">
            <a:spLocks noChangeArrowheads="1"/>
          </p:cNvSpPr>
          <p:nvPr/>
        </p:nvSpPr>
        <p:spPr bwMode="auto">
          <a:xfrm>
            <a:off x="4648200" y="5334000"/>
            <a:ext cx="708025"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rPr>
              <a:t>TLDs</a:t>
            </a:r>
            <a:endParaRPr kumimoji="0" lang="en-US" sz="1800" b="0" i="0" u="none" strike="noStrike" cap="none" normalizeH="0" baseline="0" smtClean="0">
              <a:ln>
                <a:noFill/>
              </a:ln>
              <a:solidFill>
                <a:schemeClr val="tx1"/>
              </a:solidFill>
              <a:effectLst/>
              <a:latin typeface="Arial" pitchFamily="34" charset="0"/>
            </a:endParaRPr>
          </a:p>
        </p:txBody>
      </p:sp>
      <p:cxnSp>
        <p:nvCxnSpPr>
          <p:cNvPr id="63" name="Straight Connector 62"/>
          <p:cNvCxnSpPr/>
          <p:nvPr/>
        </p:nvCxnSpPr>
        <p:spPr>
          <a:xfrm>
            <a:off x="4038600" y="3124200"/>
            <a:ext cx="76200" cy="1588"/>
          </a:xfrm>
          <a:prstGeom prst="line">
            <a:avLst/>
          </a:prstGeom>
        </p:spPr>
        <p:style>
          <a:lnRef idx="1">
            <a:schemeClr val="dk1"/>
          </a:lnRef>
          <a:fillRef idx="0">
            <a:schemeClr val="dk1"/>
          </a:fillRef>
          <a:effectRef idx="0">
            <a:schemeClr val="dk1"/>
          </a:effectRef>
          <a:fontRef idx="minor">
            <a:schemeClr val="tx1"/>
          </a:fontRef>
        </p:style>
      </p:cxnSp>
      <p:sp>
        <p:nvSpPr>
          <p:cNvPr id="64" name="Text Box 44"/>
          <p:cNvSpPr txBox="1">
            <a:spLocks noChangeArrowheads="1"/>
          </p:cNvSpPr>
          <p:nvPr/>
        </p:nvSpPr>
        <p:spPr bwMode="auto">
          <a:xfrm>
            <a:off x="2209800" y="3886200"/>
            <a:ext cx="838200"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rPr>
              <a:t>ns.iana.org</a:t>
            </a:r>
            <a:endParaRPr kumimoji="0" lang="en-US" sz="1800" b="0" i="0" u="none" strike="noStrike" cap="none" normalizeH="0" baseline="0" dirty="0" smtClean="0">
              <a:ln>
                <a:noFill/>
              </a:ln>
              <a:solidFill>
                <a:schemeClr val="tx1"/>
              </a:solidFill>
              <a:effectLst/>
              <a:latin typeface="Arial" pitchFamily="34" charset="0"/>
            </a:endParaRPr>
          </a:p>
        </p:txBody>
      </p:sp>
      <p:sp>
        <p:nvSpPr>
          <p:cNvPr id="67" name="Rectangle 66"/>
          <p:cNvSpPr/>
          <p:nvPr/>
        </p:nvSpPr>
        <p:spPr>
          <a:xfrm>
            <a:off x="4038600" y="2362200"/>
            <a:ext cx="1905000" cy="9906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rot="10800000" flipV="1">
            <a:off x="4038600" y="3505200"/>
            <a:ext cx="381000" cy="8731"/>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rot="5400000" flipH="1" flipV="1">
            <a:off x="3848894" y="3313906"/>
            <a:ext cx="381000" cy="1588"/>
          </a:xfrm>
          <a:prstGeom prst="line">
            <a:avLst/>
          </a:prstGeom>
        </p:spPr>
        <p:style>
          <a:lnRef idx="1">
            <a:schemeClr val="dk1"/>
          </a:lnRef>
          <a:fillRef idx="0">
            <a:schemeClr val="dk1"/>
          </a:fillRef>
          <a:effectRef idx="0">
            <a:schemeClr val="dk1"/>
          </a:effectRef>
          <a:fontRef idx="minor">
            <a:schemeClr val="tx1"/>
          </a:fontRef>
        </p:style>
      </p:cxnSp>
      <p:sp>
        <p:nvSpPr>
          <p:cNvPr id="78" name="Text Box 44"/>
          <p:cNvSpPr txBox="1">
            <a:spLocks noChangeArrowheads="1"/>
          </p:cNvSpPr>
          <p:nvPr/>
        </p:nvSpPr>
        <p:spPr bwMode="auto">
          <a:xfrm>
            <a:off x="1981200" y="4495800"/>
            <a:ext cx="12954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rPr>
              <a:t>pch-test.iana.org </a:t>
            </a:r>
            <a:r>
              <a:rPr lang="en-US" sz="1100" dirty="0" err="1" smtClean="0">
                <a:latin typeface="Calibri" pitchFamily="34" charset="0"/>
              </a:rPr>
              <a:t>anycast</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91" name="Group 90"/>
          <p:cNvGrpSpPr/>
          <p:nvPr/>
        </p:nvGrpSpPr>
        <p:grpSpPr>
          <a:xfrm>
            <a:off x="4419600" y="3429000"/>
            <a:ext cx="285750" cy="287338"/>
            <a:chOff x="4343400" y="4038600"/>
            <a:chExt cx="285750" cy="287338"/>
          </a:xfrm>
        </p:grpSpPr>
        <p:sp>
          <p:nvSpPr>
            <p:cNvPr id="58" name="Rectangle 78"/>
            <p:cNvSpPr>
              <a:spLocks noChangeArrowheads="1"/>
            </p:cNvSpPr>
            <p:nvPr/>
          </p:nvSpPr>
          <p:spPr bwMode="auto">
            <a:xfrm>
              <a:off x="4343400" y="4038600"/>
              <a:ext cx="285750" cy="2873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Can 87"/>
            <p:cNvSpPr/>
            <p:nvPr/>
          </p:nvSpPr>
          <p:spPr>
            <a:xfrm>
              <a:off x="4419600" y="4114800"/>
              <a:ext cx="152400" cy="152400"/>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68" name="Rectangle 67"/>
          <p:cNvSpPr/>
          <p:nvPr/>
        </p:nvSpPr>
        <p:spPr>
          <a:xfrm>
            <a:off x="2057400" y="5029200"/>
            <a:ext cx="990600" cy="1143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Text Box 2"/>
          <p:cNvSpPr txBox="1">
            <a:spLocks noChangeArrowheads="1"/>
          </p:cNvSpPr>
          <p:nvPr/>
        </p:nvSpPr>
        <p:spPr bwMode="auto">
          <a:xfrm>
            <a:off x="7315200" y="3276600"/>
            <a:ext cx="1123950" cy="8826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SIGNER, NS, ROOT DBs: DELL 1950 /w 2xPS, 2XSAS, 2xCPU</a:t>
            </a:r>
            <a:endParaRPr kumimoji="0" lang="en-US" sz="1800" b="0" i="0" u="none" strike="noStrike" cap="none" normalizeH="0" baseline="0" dirty="0" smtClean="0">
              <a:ln>
                <a:noFill/>
              </a:ln>
              <a:solidFill>
                <a:schemeClr val="tx1"/>
              </a:solidFill>
              <a:effectLst/>
              <a:latin typeface="Arial" pitchFamily="34" charset="0"/>
            </a:endParaRPr>
          </a:p>
        </p:txBody>
      </p:sp>
      <p:sp>
        <p:nvSpPr>
          <p:cNvPr id="1027" name="Text Box 3"/>
          <p:cNvSpPr txBox="1">
            <a:spLocks noChangeArrowheads="1"/>
          </p:cNvSpPr>
          <p:nvPr/>
        </p:nvSpPr>
        <p:spPr bwMode="auto">
          <a:xfrm>
            <a:off x="7315200" y="4114800"/>
            <a:ext cx="1123950" cy="8826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HSM:  AEP KEYPER FIPS 140-2 Level 4 (Disposable)</a:t>
            </a:r>
            <a:endParaRPr kumimoji="0" lang="en-US" sz="1800" b="0" i="0" u="none" strike="noStrike" cap="none" normalizeH="0" baseline="0" dirty="0" smtClean="0">
              <a:ln>
                <a:noFill/>
              </a:ln>
              <a:solidFill>
                <a:schemeClr val="tx1"/>
              </a:solidFill>
              <a:effectLst/>
              <a:latin typeface="Arial" pitchFamily="34" charset="0"/>
            </a:endParaRPr>
          </a:p>
        </p:txBody>
      </p:sp>
      <p:sp>
        <p:nvSpPr>
          <p:cNvPr id="72" name="Text Box 44"/>
          <p:cNvSpPr txBox="1">
            <a:spLocks noChangeArrowheads="1"/>
          </p:cNvSpPr>
          <p:nvPr/>
        </p:nvSpPr>
        <p:spPr bwMode="auto">
          <a:xfrm>
            <a:off x="2133600" y="4191000"/>
            <a:ext cx="1143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1100" dirty="0" smtClean="0">
                <a:latin typeface="Calibri" pitchFamily="34" charset="0"/>
              </a:rPr>
              <a:t>208.77.188.32</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74" name="Straight Connector 73"/>
          <p:cNvCxnSpPr/>
          <p:nvPr/>
        </p:nvCxnSpPr>
        <p:spPr>
          <a:xfrm rot="5400000" flipH="1" flipV="1">
            <a:off x="3962400" y="3810000"/>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 Box 44"/>
          <p:cNvSpPr txBox="1">
            <a:spLocks noChangeArrowheads="1"/>
          </p:cNvSpPr>
          <p:nvPr/>
        </p:nvSpPr>
        <p:spPr bwMode="auto">
          <a:xfrm>
            <a:off x="6172200" y="2362200"/>
            <a:ext cx="2743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rPr>
              <a:t>System status at: </a:t>
            </a:r>
            <a:r>
              <a:rPr lang="en-US" sz="1100" dirty="0" smtClean="0">
                <a:latin typeface="Calibri" pitchFamily="34" charset="0"/>
                <a:hlinkClick r:id="rId2"/>
              </a:rPr>
              <a:t>https://ns.iana.org/dnssec/status.html</a:t>
            </a:r>
            <a:r>
              <a:rPr lang="en-US" sz="1100" dirty="0" smtClean="0">
                <a:latin typeface="Calibri" pitchFamily="34" charset="0"/>
              </a:rPr>
              <a:t> </a:t>
            </a:r>
          </a:p>
        </p:txBody>
      </p:sp>
      <p:sp>
        <p:nvSpPr>
          <p:cNvPr id="89" name="Text Box 3"/>
          <p:cNvSpPr txBox="1">
            <a:spLocks noChangeArrowheads="1"/>
          </p:cNvSpPr>
          <p:nvPr/>
        </p:nvSpPr>
        <p:spPr bwMode="auto">
          <a:xfrm>
            <a:off x="7315200" y="4953000"/>
            <a:ext cx="1524000" cy="1219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t>24 hr manned multiple biometric controlled facility,  </a:t>
            </a:r>
            <a:r>
              <a:rPr kumimoji="0" lang="en-US" sz="1100" b="0" i="0" u="none" strike="noStrike" cap="none" normalizeH="0" baseline="0" dirty="0" smtClean="0">
                <a:ln>
                  <a:noFill/>
                </a:ln>
                <a:solidFill>
                  <a:schemeClr val="tx1"/>
                </a:solidFill>
                <a:effectLst/>
              </a:rPr>
              <a:t>NSA NSTISSP #10, GSA Class 5 Safe</a:t>
            </a:r>
            <a:r>
              <a:rPr kumimoji="0" lang="en-US" sz="1100" b="0" i="0" u="none" strike="noStrike" cap="none" normalizeH="0" dirty="0" smtClean="0">
                <a:ln>
                  <a:noFill/>
                </a:ln>
                <a:solidFill>
                  <a:schemeClr val="tx1"/>
                </a:solidFill>
                <a:effectLst/>
              </a:rPr>
              <a:t> (approved for Top Secret)</a:t>
            </a:r>
            <a:endParaRPr kumimoji="0" lang="en-US" sz="1100" b="0" i="0" u="none" strike="noStrike" cap="none" normalizeH="0" baseline="0" dirty="0" smtClean="0">
              <a:ln>
                <a:noFill/>
              </a:ln>
              <a:solidFill>
                <a:schemeClr val="tx1"/>
              </a:solidFill>
              <a:effectLst/>
            </a:endParaRPr>
          </a:p>
        </p:txBody>
      </p:sp>
      <p:cxnSp>
        <p:nvCxnSpPr>
          <p:cNvPr id="99" name="Straight Connector 98"/>
          <p:cNvCxnSpPr/>
          <p:nvPr/>
        </p:nvCxnSpPr>
        <p:spPr>
          <a:xfrm>
            <a:off x="2209800" y="36576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p:cNvCxnSpPr>
            <a:stCxn id="12" idx="2"/>
          </p:cNvCxnSpPr>
          <p:nvPr/>
        </p:nvCxnSpPr>
        <p:spPr>
          <a:xfrm rot="5400000">
            <a:off x="2571791" y="3609934"/>
            <a:ext cx="66675" cy="28656"/>
          </a:xfrm>
          <a:prstGeom prst="line">
            <a:avLst/>
          </a:prstGeom>
        </p:spPr>
        <p:style>
          <a:lnRef idx="1">
            <a:schemeClr val="dk1"/>
          </a:lnRef>
          <a:fillRef idx="0">
            <a:schemeClr val="dk1"/>
          </a:fillRef>
          <a:effectRef idx="0">
            <a:schemeClr val="dk1"/>
          </a:effectRef>
          <a:fontRef idx="minor">
            <a:schemeClr val="tx1"/>
          </a:fontRef>
        </p:style>
      </p:cxnSp>
      <p:cxnSp>
        <p:nvCxnSpPr>
          <p:cNvPr id="103" name="Straight Connector 102"/>
          <p:cNvCxnSpPr>
            <a:stCxn id="13" idx="2"/>
          </p:cNvCxnSpPr>
          <p:nvPr/>
        </p:nvCxnSpPr>
        <p:spPr>
          <a:xfrm rot="5400000">
            <a:off x="3557710" y="3614615"/>
            <a:ext cx="66675" cy="19294"/>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p:cNvCxnSpPr>
            <a:stCxn id="64" idx="0"/>
          </p:cNvCxnSpPr>
          <p:nvPr/>
        </p:nvCxnSpPr>
        <p:spPr>
          <a:xfrm rot="5400000" flipH="1" flipV="1">
            <a:off x="2533650" y="3752850"/>
            <a:ext cx="228600" cy="38100"/>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2895600" y="5257800"/>
            <a:ext cx="533400" cy="228600"/>
          </a:xfrm>
          <a:prstGeom prst="line">
            <a:avLst/>
          </a:prstGeom>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flipV="1">
            <a:off x="2895600" y="5486400"/>
            <a:ext cx="533400" cy="457200"/>
          </a:xfrm>
          <a:prstGeom prst="line">
            <a:avLst/>
          </a:prstGeom>
        </p:spPr>
        <p:style>
          <a:lnRef idx="1">
            <a:schemeClr val="dk1"/>
          </a:lnRef>
          <a:fillRef idx="0">
            <a:schemeClr val="dk1"/>
          </a:fillRef>
          <a:effectRef idx="0">
            <a:schemeClr val="dk1"/>
          </a:effectRef>
          <a:fontRef idx="minor">
            <a:schemeClr val="tx1"/>
          </a:fontRef>
        </p:style>
      </p:cxnSp>
      <p:cxnSp>
        <p:nvCxnSpPr>
          <p:cNvPr id="115" name="Straight Connector 114"/>
          <p:cNvCxnSpPr/>
          <p:nvPr/>
        </p:nvCxnSpPr>
        <p:spPr>
          <a:xfrm flipV="1">
            <a:off x="2895600" y="5486400"/>
            <a:ext cx="533400" cy="152400"/>
          </a:xfrm>
          <a:prstGeom prst="line">
            <a:avLst/>
          </a:prstGeom>
        </p:spPr>
        <p:style>
          <a:lnRef idx="1">
            <a:schemeClr val="dk1"/>
          </a:lnRef>
          <a:fillRef idx="0">
            <a:schemeClr val="dk1"/>
          </a:fillRef>
          <a:effectRef idx="0">
            <a:schemeClr val="dk1"/>
          </a:effectRef>
          <a:fontRef idx="minor">
            <a:schemeClr val="tx1"/>
          </a:fontRef>
        </p:style>
      </p:cxnSp>
      <p:sp>
        <p:nvSpPr>
          <p:cNvPr id="118" name="Freeform 117"/>
          <p:cNvSpPr/>
          <p:nvPr/>
        </p:nvSpPr>
        <p:spPr>
          <a:xfrm>
            <a:off x="3675743" y="3528786"/>
            <a:ext cx="3173186" cy="1979385"/>
          </a:xfrm>
          <a:custGeom>
            <a:avLst/>
            <a:gdLst>
              <a:gd name="connsiteX0" fmla="*/ 2213428 w 3173186"/>
              <a:gd name="connsiteY0" fmla="*/ 19957 h 1979385"/>
              <a:gd name="connsiteX1" fmla="*/ 2507343 w 3173186"/>
              <a:gd name="connsiteY1" fmla="*/ 30843 h 1979385"/>
              <a:gd name="connsiteX2" fmla="*/ 2779486 w 3173186"/>
              <a:gd name="connsiteY2" fmla="*/ 205014 h 1979385"/>
              <a:gd name="connsiteX3" fmla="*/ 2779486 w 3173186"/>
              <a:gd name="connsiteY3" fmla="*/ 1075871 h 1979385"/>
              <a:gd name="connsiteX4" fmla="*/ 417286 w 3173186"/>
              <a:gd name="connsiteY4" fmla="*/ 1348014 h 1979385"/>
              <a:gd name="connsiteX5" fmla="*/ 275771 w 3173186"/>
              <a:gd name="connsiteY5" fmla="*/ 1663700 h 1979385"/>
              <a:gd name="connsiteX6" fmla="*/ 972457 w 3173186"/>
              <a:gd name="connsiteY6" fmla="*/ 1979385 h 197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3186" h="1979385">
                <a:moveTo>
                  <a:pt x="2213428" y="19957"/>
                </a:moveTo>
                <a:cubicBezTo>
                  <a:pt x="2313214" y="9978"/>
                  <a:pt x="2413000" y="0"/>
                  <a:pt x="2507343" y="30843"/>
                </a:cubicBezTo>
                <a:cubicBezTo>
                  <a:pt x="2601686" y="61686"/>
                  <a:pt x="2734129" y="30843"/>
                  <a:pt x="2779486" y="205014"/>
                </a:cubicBezTo>
                <a:cubicBezTo>
                  <a:pt x="2824843" y="379185"/>
                  <a:pt x="3173186" y="885371"/>
                  <a:pt x="2779486" y="1075871"/>
                </a:cubicBezTo>
                <a:cubicBezTo>
                  <a:pt x="2385786" y="1266371"/>
                  <a:pt x="834572" y="1250043"/>
                  <a:pt x="417286" y="1348014"/>
                </a:cubicBezTo>
                <a:cubicBezTo>
                  <a:pt x="0" y="1445985"/>
                  <a:pt x="183243" y="1558472"/>
                  <a:pt x="275771" y="1663700"/>
                </a:cubicBezTo>
                <a:cubicBezTo>
                  <a:pt x="368300" y="1768929"/>
                  <a:pt x="670378" y="1874157"/>
                  <a:pt x="972457" y="197938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9" name="Freeform 118"/>
          <p:cNvSpPr/>
          <p:nvPr/>
        </p:nvSpPr>
        <p:spPr>
          <a:xfrm>
            <a:off x="3926115" y="2989943"/>
            <a:ext cx="3142342" cy="2507343"/>
          </a:xfrm>
          <a:custGeom>
            <a:avLst/>
            <a:gdLst>
              <a:gd name="connsiteX0" fmla="*/ 1952171 w 3142342"/>
              <a:gd name="connsiteY0" fmla="*/ 166914 h 2507343"/>
              <a:gd name="connsiteX1" fmla="*/ 2801256 w 3142342"/>
              <a:gd name="connsiteY1" fmla="*/ 199571 h 2507343"/>
              <a:gd name="connsiteX2" fmla="*/ 3116942 w 3142342"/>
              <a:gd name="connsiteY2" fmla="*/ 1364343 h 2507343"/>
              <a:gd name="connsiteX3" fmla="*/ 2648856 w 3142342"/>
              <a:gd name="connsiteY3" fmla="*/ 2039257 h 2507343"/>
              <a:gd name="connsiteX4" fmla="*/ 319314 w 3142342"/>
              <a:gd name="connsiteY4" fmla="*/ 2028371 h 2507343"/>
              <a:gd name="connsiteX5" fmla="*/ 732971 w 3142342"/>
              <a:gd name="connsiteY5" fmla="*/ 2507343 h 250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42342" h="2507343">
                <a:moveTo>
                  <a:pt x="1952171" y="166914"/>
                </a:moveTo>
                <a:cubicBezTo>
                  <a:pt x="2279649" y="83457"/>
                  <a:pt x="2607128" y="0"/>
                  <a:pt x="2801256" y="199571"/>
                </a:cubicBezTo>
                <a:cubicBezTo>
                  <a:pt x="2995385" y="399143"/>
                  <a:pt x="3142342" y="1057729"/>
                  <a:pt x="3116942" y="1364343"/>
                </a:cubicBezTo>
                <a:cubicBezTo>
                  <a:pt x="3091542" y="1670957"/>
                  <a:pt x="3115127" y="1928586"/>
                  <a:pt x="2648856" y="2039257"/>
                </a:cubicBezTo>
                <a:cubicBezTo>
                  <a:pt x="2182585" y="2149928"/>
                  <a:pt x="638628" y="1950357"/>
                  <a:pt x="319314" y="2028371"/>
                </a:cubicBezTo>
                <a:cubicBezTo>
                  <a:pt x="0" y="2106385"/>
                  <a:pt x="366485" y="2306864"/>
                  <a:pt x="732971" y="250734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2" name="Freeform 121"/>
          <p:cNvSpPr/>
          <p:nvPr/>
        </p:nvSpPr>
        <p:spPr>
          <a:xfrm>
            <a:off x="2536372" y="4245429"/>
            <a:ext cx="1023257" cy="544285"/>
          </a:xfrm>
          <a:custGeom>
            <a:avLst/>
            <a:gdLst>
              <a:gd name="connsiteX0" fmla="*/ 76199 w 1023257"/>
              <a:gd name="connsiteY0" fmla="*/ 0 h 544285"/>
              <a:gd name="connsiteX1" fmla="*/ 108857 w 1023257"/>
              <a:gd name="connsiteY1" fmla="*/ 152400 h 544285"/>
              <a:gd name="connsiteX2" fmla="*/ 729342 w 1023257"/>
              <a:gd name="connsiteY2" fmla="*/ 152400 h 544285"/>
              <a:gd name="connsiteX3" fmla="*/ 1023257 w 1023257"/>
              <a:gd name="connsiteY3" fmla="*/ 544285 h 544285"/>
            </a:gdLst>
            <a:ahLst/>
            <a:cxnLst>
              <a:cxn ang="0">
                <a:pos x="connsiteX0" y="connsiteY0"/>
              </a:cxn>
              <a:cxn ang="0">
                <a:pos x="connsiteX1" y="connsiteY1"/>
              </a:cxn>
              <a:cxn ang="0">
                <a:pos x="connsiteX2" y="connsiteY2"/>
              </a:cxn>
              <a:cxn ang="0">
                <a:pos x="connsiteX3" y="connsiteY3"/>
              </a:cxn>
            </a:cxnLst>
            <a:rect l="l" t="t" r="r" b="b"/>
            <a:pathLst>
              <a:path w="1023257" h="544285">
                <a:moveTo>
                  <a:pt x="76199" y="0"/>
                </a:moveTo>
                <a:cubicBezTo>
                  <a:pt x="38099" y="63500"/>
                  <a:pt x="0" y="127000"/>
                  <a:pt x="108857" y="152400"/>
                </a:cubicBezTo>
                <a:cubicBezTo>
                  <a:pt x="217714" y="177800"/>
                  <a:pt x="576942" y="87086"/>
                  <a:pt x="729342" y="152400"/>
                </a:cubicBezTo>
                <a:cubicBezTo>
                  <a:pt x="881742" y="217714"/>
                  <a:pt x="952499" y="380999"/>
                  <a:pt x="1023257" y="54428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3" name="Freeform 122"/>
          <p:cNvSpPr/>
          <p:nvPr/>
        </p:nvSpPr>
        <p:spPr>
          <a:xfrm>
            <a:off x="3058886" y="3657600"/>
            <a:ext cx="774699" cy="1373414"/>
          </a:xfrm>
          <a:custGeom>
            <a:avLst/>
            <a:gdLst>
              <a:gd name="connsiteX0" fmla="*/ 217714 w 774699"/>
              <a:gd name="connsiteY0" fmla="*/ 1045029 h 1373414"/>
              <a:gd name="connsiteX1" fmla="*/ 468085 w 774699"/>
              <a:gd name="connsiteY1" fmla="*/ 1251857 h 1373414"/>
              <a:gd name="connsiteX2" fmla="*/ 696685 w 774699"/>
              <a:gd name="connsiteY2" fmla="*/ 1164771 h 1373414"/>
              <a:gd name="connsiteX3" fmla="*/ 0 w 774699"/>
              <a:gd name="connsiteY3" fmla="*/ 0 h 1373414"/>
            </a:gdLst>
            <a:ahLst/>
            <a:cxnLst>
              <a:cxn ang="0">
                <a:pos x="connsiteX0" y="connsiteY0"/>
              </a:cxn>
              <a:cxn ang="0">
                <a:pos x="connsiteX1" y="connsiteY1"/>
              </a:cxn>
              <a:cxn ang="0">
                <a:pos x="connsiteX2" y="connsiteY2"/>
              </a:cxn>
              <a:cxn ang="0">
                <a:pos x="connsiteX3" y="connsiteY3"/>
              </a:cxn>
            </a:cxnLst>
            <a:rect l="l" t="t" r="r" b="b"/>
            <a:pathLst>
              <a:path w="774699" h="1373414">
                <a:moveTo>
                  <a:pt x="217714" y="1045029"/>
                </a:moveTo>
                <a:cubicBezTo>
                  <a:pt x="302985" y="1138464"/>
                  <a:pt x="388257" y="1231900"/>
                  <a:pt x="468085" y="1251857"/>
                </a:cubicBezTo>
                <a:cubicBezTo>
                  <a:pt x="547913" y="1271814"/>
                  <a:pt x="774699" y="1373414"/>
                  <a:pt x="696685" y="1164771"/>
                </a:cubicBezTo>
                <a:cubicBezTo>
                  <a:pt x="618671" y="956128"/>
                  <a:pt x="309335" y="478064"/>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5" name="Freeform 124"/>
          <p:cNvSpPr/>
          <p:nvPr/>
        </p:nvSpPr>
        <p:spPr>
          <a:xfrm>
            <a:off x="3407229" y="3657600"/>
            <a:ext cx="767442" cy="1828800"/>
          </a:xfrm>
          <a:custGeom>
            <a:avLst/>
            <a:gdLst>
              <a:gd name="connsiteX0" fmla="*/ 0 w 767442"/>
              <a:gd name="connsiteY0" fmla="*/ 1828800 h 1828800"/>
              <a:gd name="connsiteX1" fmla="*/ 533400 w 767442"/>
              <a:gd name="connsiteY1" fmla="*/ 1132114 h 1828800"/>
              <a:gd name="connsiteX2" fmla="*/ 653142 w 767442"/>
              <a:gd name="connsiteY2" fmla="*/ 957943 h 1828800"/>
              <a:gd name="connsiteX3" fmla="*/ 685800 w 767442"/>
              <a:gd name="connsiteY3" fmla="*/ 859971 h 1828800"/>
              <a:gd name="connsiteX4" fmla="*/ 664028 w 767442"/>
              <a:gd name="connsiteY4" fmla="*/ 631371 h 1828800"/>
              <a:gd name="connsiteX5" fmla="*/ 65314 w 767442"/>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7442" h="1828800">
                <a:moveTo>
                  <a:pt x="0" y="1828800"/>
                </a:moveTo>
                <a:lnTo>
                  <a:pt x="533400" y="1132114"/>
                </a:lnTo>
                <a:cubicBezTo>
                  <a:pt x="642257" y="986971"/>
                  <a:pt x="627742" y="1003300"/>
                  <a:pt x="653142" y="957943"/>
                </a:cubicBezTo>
                <a:cubicBezTo>
                  <a:pt x="678542" y="912586"/>
                  <a:pt x="683986" y="914400"/>
                  <a:pt x="685800" y="859971"/>
                </a:cubicBezTo>
                <a:cubicBezTo>
                  <a:pt x="687614" y="805542"/>
                  <a:pt x="767442" y="774700"/>
                  <a:pt x="664028" y="631371"/>
                </a:cubicBezTo>
                <a:cubicBezTo>
                  <a:pt x="560614" y="488042"/>
                  <a:pt x="312964" y="244021"/>
                  <a:pt x="65314"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Ceremony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Keys are not under the control of a single organization.  IANA is key custodian only.</a:t>
            </a:r>
          </a:p>
          <a:p>
            <a:r>
              <a:rPr lang="en-US" dirty="0" smtClean="0"/>
              <a:t>Fresh key generation hardware each KSK gen.  Dispose or recycle old.</a:t>
            </a:r>
          </a:p>
          <a:p>
            <a:r>
              <a:rPr lang="en-US" dirty="0" smtClean="0"/>
              <a:t>Community decides how, where, when, and who</a:t>
            </a:r>
          </a:p>
          <a:p>
            <a:r>
              <a:rPr lang="en-US" dirty="0" smtClean="0"/>
              <a:t>Any Interested stakeholders, auditors, publishers.  Key has value only when witnessed and published by all.</a:t>
            </a:r>
          </a:p>
          <a:p>
            <a:r>
              <a:rPr lang="en-US" dirty="0" smtClean="0"/>
              <a:t>Filmed and broadcast</a:t>
            </a:r>
          </a:p>
          <a:p>
            <a:r>
              <a:rPr lang="en-US" dirty="0" smtClean="0"/>
              <a:t>Keys cannot be extracted, cloned or otherwise. Private key in FIPS 140-2 level 4 HSM (used by UN treaty org, etc). Key never leaves HSM.  Tamper attempt destroys contents.</a:t>
            </a:r>
          </a:p>
          <a:p>
            <a:r>
              <a:rPr lang="en-US" dirty="0" smtClean="0"/>
              <a:t>Backup HSM’s configured during Key Ceremony</a:t>
            </a:r>
          </a:p>
          <a:p>
            <a:r>
              <a:rPr lang="en-US" dirty="0" smtClean="0"/>
              <a:t>Community decides how, where, and who for backup and disaster recovery</a:t>
            </a:r>
          </a:p>
          <a:p>
            <a:r>
              <a:rPr lang="en-US" dirty="0" smtClean="0"/>
              <a:t>Other schemes using other equipment (e.g., M of N) supported via PKCS11 standard interface.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localhost-8000-add- (20080729).PNG"/>
          <p:cNvPicPr>
            <a:picLocks noChangeAspect="1"/>
          </p:cNvPicPr>
          <p:nvPr/>
        </p:nvPicPr>
        <p:blipFill>
          <a:blip r:embed="rId2"/>
          <a:stretch>
            <a:fillRect/>
          </a:stretch>
        </p:blipFill>
        <p:spPr>
          <a:xfrm>
            <a:off x="2023889" y="0"/>
            <a:ext cx="5096221"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767</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ICANN’s Preparedness for Signing the Root</vt:lpstr>
      <vt:lpstr>DNSSEC Activity</vt:lpstr>
      <vt:lpstr>elements of root signing</vt:lpstr>
      <vt:lpstr>Preservation of Trust</vt:lpstr>
      <vt:lpstr>Transparency</vt:lpstr>
      <vt:lpstr>Preparedness</vt:lpstr>
      <vt:lpstr>Behind ns.iana.org</vt:lpstr>
      <vt:lpstr>Key Ceremony</vt:lpstr>
      <vt:lpstr>Slide 9</vt:lpstr>
      <vt:lpstr>Slide 10</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System Administrator</cp:lastModifiedBy>
  <cp:revision>139</cp:revision>
  <dcterms:created xsi:type="dcterms:W3CDTF">2008-09-23T14:06:11Z</dcterms:created>
  <dcterms:modified xsi:type="dcterms:W3CDTF">2008-09-24T20:36:44Z</dcterms:modified>
</cp:coreProperties>
</file>