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61" r:id="rId9"/>
    <p:sldId id="262" r:id="rId10"/>
    <p:sldId id="263" r:id="rId11"/>
    <p:sldId id="267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C698E-D472-F046-9484-75BC24C48C08}" type="datetimeFigureOut">
              <a:rPr lang="en-US" smtClean="0"/>
              <a:pPr/>
              <a:t>5/8/09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BD7D2-AA51-E74D-96A1-FE527E624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F76BA-DF6A-7840-B633-926566265321}" type="datetimeFigureOut">
              <a:rPr lang="en-US" smtClean="0"/>
              <a:pPr/>
              <a:t>5/8/09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A713A-53F4-7A48-8A37-C6DE9E6D1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5D35-EA4F-F146-9486-AA078D99EA0F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E4BA-EBA2-F04F-BE0C-2ED99B63F4CA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8D2B-B3E8-114D-BAC8-279DBB94D75B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78232-A6CB-1B44-863B-EBE4CD866B42}" type="datetime1">
              <a:rPr lang="en-US" smtClean="0"/>
              <a:pPr>
                <a:defRPr/>
              </a:pPr>
              <a:t>5/8/09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F176F-1016-1145-8B49-EBE2BD975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CE9F-2F17-BE46-8190-7318B1997BCC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1F5E-7DA7-2945-AD03-75A186421913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28B0-1084-3744-85AC-C4F7A7B6D788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B120-AB3A-0645-AA24-7B7AD5F90887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6F39-D6F0-534A-A2DC-449D1178A3F9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45E9-57E0-2440-AA91-4A2CB86DAF47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1CBF-FACA-E14A-9682-43096F130583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D538-5E26-6446-B8E4-5B63AAB2AAD9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CC8A-7813-204C-B03B-8021C8A22CF9}" type="datetime1">
              <a:rPr lang="en-US" smtClean="0"/>
              <a:pPr/>
              <a:t>5/8/09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5FF34-11D8-D942-AF35-7225775F0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Trust with Anchors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Osterweil</a:t>
            </a:r>
          </a:p>
          <a:p>
            <a:r>
              <a:rPr lang="en-US" dirty="0" smtClean="0"/>
              <a:t>Dan Massey</a:t>
            </a:r>
          </a:p>
          <a:p>
            <a:r>
              <a:rPr lang="en-US" dirty="0" smtClean="0"/>
              <a:t>Lixia Zhang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EE922-D012-E94E-92AC-77F3E57250D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DNSSEC Background</a:t>
            </a:r>
            <a:endParaRPr lang="en-US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/>
              <a:t>DNSSEC provides </a:t>
            </a:r>
            <a:r>
              <a:rPr lang="en-US" sz="2600" i="1"/>
              <a:t>origin authenticity,</a:t>
            </a:r>
            <a:r>
              <a:rPr lang="en-US" sz="2600"/>
              <a:t> </a:t>
            </a:r>
            <a:r>
              <a:rPr lang="en-US" sz="2600" i="1"/>
              <a:t>data integrity,</a:t>
            </a:r>
            <a:r>
              <a:rPr lang="en-US" sz="2600"/>
              <a:t> and </a:t>
            </a:r>
            <a:r>
              <a:rPr lang="en-US" sz="2600" i="1"/>
              <a:t>secure denial of existence </a:t>
            </a:r>
            <a:r>
              <a:rPr lang="en-US" sz="2600"/>
              <a:t>by using public-key cryptography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Origin authenticity: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Resolvers can verify that data has originated from authoritative 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Data integrity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Can also verify that responses are not modified in-flight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Secure denial of existence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When there is no data for a query, authoritative servers can provide a response that proves no data 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2893-8B86-F84A-80B9-40A9CBBC6C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DNSSEC Works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/>
              <a:t>DNSSEC zones create public/private keys</a:t>
            </a:r>
          </a:p>
          <a:p>
            <a:pPr lvl="1" eaLnBrk="1" hangingPunct="1"/>
            <a:r>
              <a:rPr lang="en-US"/>
              <a:t>Public portion goes in DNSSEC record type: DNSKEY</a:t>
            </a:r>
          </a:p>
          <a:p>
            <a:pPr eaLnBrk="1" hangingPunct="1"/>
            <a:r>
              <a:rPr lang="en-US"/>
              <a:t>Zones sign all RRsets and resolvers use DNSKEYs to verify them</a:t>
            </a:r>
          </a:p>
          <a:p>
            <a:pPr lvl="1" eaLnBrk="1" hangingPunct="1"/>
            <a:r>
              <a:rPr lang="en-US"/>
              <a:t>Each RRset has a signature attached to it: RRSIG</a:t>
            </a:r>
          </a:p>
          <a:p>
            <a:pPr eaLnBrk="1" hangingPunct="1"/>
            <a:r>
              <a:rPr lang="en-US"/>
              <a:t>So, once a resolver has a zone’s DNSKEY(s) it can verify that RRsets are intact by verifying their RRSIGs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0FAEB-C39F-8440-8E4A-054085B4BB7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3555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543050"/>
            <a:ext cx="6705600" cy="5314950"/>
          </a:xfrm>
          <a:noFill/>
        </p:spPr>
      </p:pic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Signing Example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6081713" y="1447800"/>
            <a:ext cx="27066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Using a zone’s key</a:t>
            </a:r>
          </a:p>
          <a:p>
            <a:r>
              <a:rPr lang="en-US"/>
              <a:t>on a standard RRset </a:t>
            </a:r>
          </a:p>
          <a:p>
            <a:r>
              <a:rPr lang="en-US"/>
              <a:t>(the NS)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4450" y="3476625"/>
            <a:ext cx="3155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Signature (RRSIG) will </a:t>
            </a:r>
            <a:br>
              <a:rPr lang="en-US"/>
            </a:br>
            <a:r>
              <a:rPr lang="en-US"/>
              <a:t>only verify with the</a:t>
            </a:r>
          </a:p>
          <a:p>
            <a:r>
              <a:rPr lang="en-US"/>
              <a:t>DNSKEY if </a:t>
            </a:r>
            <a:r>
              <a:rPr lang="en-US" i="1"/>
              <a:t>no </a:t>
            </a:r>
            <a:r>
              <a:rPr lang="en-US"/>
              <a:t>data </a:t>
            </a:r>
            <a:br>
              <a:rPr lang="en-US"/>
            </a:br>
            <a:r>
              <a:rPr lang="en-US"/>
              <a:t>was modified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9880C-854A-3344-9E68-E22338F38E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Getting the Keys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148638" cy="4411662"/>
          </a:xfrm>
        </p:spPr>
        <p:txBody>
          <a:bodyPr/>
          <a:lstStyle/>
          <a:p>
            <a:pPr eaLnBrk="1" hangingPunct="1"/>
            <a:r>
              <a:rPr lang="en-US" sz="2200"/>
              <a:t>Until a resolver gets </a:t>
            </a:r>
            <a:br>
              <a:rPr lang="en-US" sz="2200"/>
            </a:br>
            <a:r>
              <a:rPr lang="en-US" sz="2200"/>
              <a:t>the DNSKEY(s) for a </a:t>
            </a:r>
            <a:br>
              <a:rPr lang="en-US" sz="2200"/>
            </a:br>
            <a:r>
              <a:rPr lang="en-US" sz="2200"/>
              <a:t>zone, data can be spoofed</a:t>
            </a:r>
          </a:p>
          <a:p>
            <a:pPr eaLnBrk="1" hangingPunct="1"/>
            <a:r>
              <a:rPr lang="en-US" sz="2200"/>
              <a:t>How can a resolver know </a:t>
            </a:r>
            <a:br>
              <a:rPr lang="en-US" sz="2200"/>
            </a:br>
            <a:r>
              <a:rPr lang="en-US" sz="2200"/>
              <a:t>that the DNSKEYs </a:t>
            </a:r>
            <a:br>
              <a:rPr lang="en-US" sz="2200"/>
            </a:br>
            <a:r>
              <a:rPr lang="en-US" sz="2200" i="1"/>
              <a:t>themselves</a:t>
            </a:r>
            <a:r>
              <a:rPr lang="en-US" sz="2200"/>
              <a:t> are not being </a:t>
            </a:r>
            <a:br>
              <a:rPr lang="en-US" sz="2200"/>
            </a:br>
            <a:r>
              <a:rPr lang="en-US" sz="2200"/>
              <a:t>spoofed?</a:t>
            </a:r>
          </a:p>
          <a:p>
            <a:pPr eaLnBrk="1" hangingPunct="1"/>
            <a:r>
              <a:rPr lang="en-US" sz="2200"/>
              <a:t>DNSSEC zones securely delegate from parents to children</a:t>
            </a:r>
          </a:p>
          <a:p>
            <a:pPr eaLnBrk="1" hangingPunct="1"/>
            <a:r>
              <a:rPr lang="en-US" sz="2200"/>
              <a:t>Zones that have no secure parents are called trust anchors</a:t>
            </a:r>
          </a:p>
          <a:p>
            <a:pPr eaLnBrk="1" hangingPunct="1"/>
            <a:r>
              <a:rPr lang="en-US" sz="2200"/>
              <a:t>When a zone is a trust anchor the zones that it delegates to (and itself) form an </a:t>
            </a:r>
            <a:r>
              <a:rPr lang="en-US" sz="2200" i="1"/>
              <a:t>island of security</a:t>
            </a:r>
            <a:endParaRPr lang="en-US" sz="2200"/>
          </a:p>
        </p:txBody>
      </p:sp>
      <p:pic>
        <p:nvPicPr>
          <p:cNvPr id="24581" name="Picture 102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963738"/>
            <a:ext cx="4038600" cy="1639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DNSSEC and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Just kidding…</a:t>
            </a:r>
          </a:p>
          <a:p>
            <a:pPr lvl="1"/>
            <a:r>
              <a:rPr lang="en-US" dirty="0" smtClean="0"/>
              <a:t>Does anyone really want another DNSSEC 101?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First, background on how DNSSEC actually 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Have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Zone </a:t>
            </a:r>
            <a:r>
              <a:rPr lang="en-US" dirty="0" err="1" smtClean="0"/>
              <a:t>admins</a:t>
            </a:r>
            <a:r>
              <a:rPr lang="en-US" dirty="0" smtClean="0"/>
              <a:t> know their own </a:t>
            </a:r>
            <a:r>
              <a:rPr lang="en-US" dirty="0" err="1" smtClean="0"/>
              <a:t>DNSKEYs</a:t>
            </a:r>
            <a:endParaRPr lang="en-US" dirty="0" smtClean="0"/>
          </a:p>
          <a:p>
            <a:pPr lvl="1"/>
            <a:r>
              <a:rPr lang="en-US" dirty="0" smtClean="0"/>
              <a:t>Nominally, this info is held in a local file</a:t>
            </a:r>
          </a:p>
          <a:p>
            <a:r>
              <a:rPr lang="en-US" dirty="0" smtClean="0"/>
              <a:t>Some software is starting to bundle DNSKEY</a:t>
            </a:r>
            <a:r>
              <a:rPr lang="en-US" dirty="0" smtClean="0"/>
              <a:t> sets </a:t>
            </a:r>
            <a:r>
              <a:rPr lang="en-US" dirty="0" smtClean="0"/>
              <a:t>in local </a:t>
            </a:r>
            <a:r>
              <a:rPr lang="en-US" dirty="0" err="1" smtClean="0"/>
              <a:t>config</a:t>
            </a:r>
            <a:r>
              <a:rPr lang="en-US" dirty="0" smtClean="0"/>
              <a:t> files to bootstrap resolvers</a:t>
            </a:r>
          </a:p>
          <a:p>
            <a:pPr lvl="1"/>
            <a:r>
              <a:rPr lang="en-US" dirty="0" smtClean="0"/>
              <a:t>Lets resolvers verify DNSSEC data out of the box</a:t>
            </a:r>
          </a:p>
          <a:p>
            <a:pPr lvl="1"/>
            <a:r>
              <a:rPr lang="en-US" dirty="0" smtClean="0"/>
              <a:t>Useful in some ways, but…</a:t>
            </a:r>
          </a:p>
          <a:p>
            <a:pPr lvl="1"/>
            <a:r>
              <a:rPr lang="en-US" dirty="0" smtClean="0"/>
              <a:t>What’s the shelf-life of those keys?</a:t>
            </a:r>
          </a:p>
          <a:p>
            <a:pPr lvl="1"/>
            <a:r>
              <a:rPr lang="en-US" dirty="0" smtClean="0"/>
              <a:t>Don’t change that file, or when you update, you get your changes overwritten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Configuration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1600200"/>
            <a:ext cx="25146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key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4525963"/>
            <a:ext cx="25146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Locally managed configuration</a:t>
            </a:r>
            <a:endParaRPr lang="en-US" dirty="0"/>
          </a:p>
        </p:txBody>
      </p:sp>
      <p:sp>
        <p:nvSpPr>
          <p:cNvPr id="8" name="Cross 7"/>
          <p:cNvSpPr/>
          <p:nvPr/>
        </p:nvSpPr>
        <p:spPr>
          <a:xfrm>
            <a:off x="2438400" y="3429000"/>
            <a:ext cx="609600" cy="685800"/>
          </a:xfrm>
          <a:prstGeom prst="plus">
            <a:avLst>
              <a:gd name="adj" fmla="val 428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267200" y="3581400"/>
            <a:ext cx="685800" cy="457200"/>
            <a:chOff x="5867400" y="2895600"/>
            <a:chExt cx="685800" cy="457200"/>
          </a:xfrm>
        </p:grpSpPr>
        <p:sp>
          <p:nvSpPr>
            <p:cNvPr id="9" name="Rectangle 8"/>
            <p:cNvSpPr/>
            <p:nvPr/>
          </p:nvSpPr>
          <p:spPr>
            <a:xfrm>
              <a:off x="5867400" y="2895600"/>
              <a:ext cx="6858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67400" y="3200400"/>
              <a:ext cx="6858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1" y="2130872"/>
            <a:ext cx="2819400" cy="34317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Local Files for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Thus, our starting point today is a set of two types of local files</a:t>
            </a:r>
          </a:p>
          <a:p>
            <a:r>
              <a:rPr lang="en-US" dirty="0" smtClean="0"/>
              <a:t>This structure has some clear benefits</a:t>
            </a:r>
          </a:p>
          <a:p>
            <a:pPr lvl="1"/>
            <a:r>
              <a:rPr lang="en-US" dirty="0" smtClean="0"/>
              <a:t>Local verification can be done without introducing external (especially single) points of failure</a:t>
            </a:r>
          </a:p>
          <a:p>
            <a:pPr lvl="1"/>
            <a:r>
              <a:rPr lang="en-US" dirty="0" smtClean="0"/>
              <a:t>Local knowledge can take precedence over 3</a:t>
            </a:r>
            <a:r>
              <a:rPr lang="en-US" baseline="30000" dirty="0" smtClean="0"/>
              <a:t>rd</a:t>
            </a:r>
            <a:r>
              <a:rPr lang="en-US" dirty="0" smtClean="0"/>
              <a:t> party data</a:t>
            </a:r>
          </a:p>
          <a:p>
            <a:pPr lvl="1"/>
            <a:r>
              <a:rPr lang="en-US" dirty="0" smtClean="0"/>
              <a:t>Ops can even remove keys that use “undesirable” crypto algorithms (i.e. GOST vs. RSA)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More Step Completes the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keys that an operator believes should override or supplement the </a:t>
            </a:r>
            <a:r>
              <a:rPr lang="en-US" dirty="0" err="1" smtClean="0"/>
              <a:t>distro</a:t>
            </a:r>
            <a:r>
              <a:rPr lang="en-US" dirty="0" smtClean="0"/>
              <a:t> file, but not based on local knowledge?</a:t>
            </a:r>
          </a:p>
          <a:p>
            <a:pPr lvl="1"/>
            <a:r>
              <a:rPr lang="en-US" dirty="0" smtClean="0"/>
              <a:t>Keys from web pages, newspapers, Ms. </a:t>
            </a:r>
            <a:r>
              <a:rPr lang="en-US" dirty="0" err="1" smtClean="0"/>
              <a:t>Cleo</a:t>
            </a:r>
            <a:r>
              <a:rPr lang="en-US" baseline="30000" dirty="0" err="1" smtClean="0"/>
              <a:t>TM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One more type of file gives a sufficient set of basic trust management components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TAR keys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</a:t>
            </a:r>
            <a:r>
              <a:rPr lang="en-US" dirty="0" err="1" smtClean="0"/>
              <a:t>TARs</a:t>
            </a:r>
            <a:r>
              <a:rPr lang="en-US" dirty="0" smtClean="0"/>
              <a:t> to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1600200"/>
            <a:ext cx="25146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 key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3322637"/>
            <a:ext cx="2514600" cy="1096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5029200"/>
            <a:ext cx="2590800" cy="1096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Keys from TAR </a:t>
            </a:r>
          </a:p>
          <a:p>
            <a:pPr algn="ctr"/>
            <a:r>
              <a:rPr lang="en-US" dirty="0" smtClean="0"/>
              <a:t>(in the sky)</a:t>
            </a:r>
            <a:endParaRPr lang="en-US" dirty="0"/>
          </a:p>
        </p:txBody>
      </p:sp>
      <p:sp>
        <p:nvSpPr>
          <p:cNvPr id="9" name="Cross 8"/>
          <p:cNvSpPr/>
          <p:nvPr/>
        </p:nvSpPr>
        <p:spPr>
          <a:xfrm>
            <a:off x="2133600" y="2819400"/>
            <a:ext cx="338667" cy="381000"/>
          </a:xfrm>
          <a:prstGeom prst="plus">
            <a:avLst>
              <a:gd name="adj" fmla="val 428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/>
          <p:cNvSpPr/>
          <p:nvPr/>
        </p:nvSpPr>
        <p:spPr>
          <a:xfrm>
            <a:off x="2133600" y="4572000"/>
            <a:ext cx="338667" cy="381000"/>
          </a:xfrm>
          <a:prstGeom prst="plus">
            <a:avLst>
              <a:gd name="adj" fmla="val 428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267200" y="3581400"/>
            <a:ext cx="685800" cy="457200"/>
            <a:chOff x="5867400" y="2895600"/>
            <a:chExt cx="685800" cy="457200"/>
          </a:xfrm>
        </p:grpSpPr>
        <p:sp>
          <p:nvSpPr>
            <p:cNvPr id="12" name="Rectangle 11"/>
            <p:cNvSpPr/>
            <p:nvPr/>
          </p:nvSpPr>
          <p:spPr>
            <a:xfrm>
              <a:off x="5867400" y="2895600"/>
              <a:ext cx="6858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867400" y="3200400"/>
              <a:ext cx="6858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1" y="2130872"/>
            <a:ext cx="2819400" cy="34317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Trust Anchors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Will we always need local TAs?</a:t>
            </a:r>
          </a:p>
          <a:p>
            <a:pPr lvl="1"/>
            <a:r>
              <a:rPr lang="en-US" dirty="0" smtClean="0"/>
              <a:t>I think yes (consider local knowledge if nothing else)</a:t>
            </a:r>
          </a:p>
          <a:p>
            <a:r>
              <a:rPr lang="en-US" dirty="0" smtClean="0"/>
              <a:t>Trust management should be done locally</a:t>
            </a:r>
          </a:p>
          <a:p>
            <a:pPr lvl="1"/>
            <a:r>
              <a:rPr lang="en-US" dirty="0" smtClean="0"/>
              <a:t>Isolation from 3</a:t>
            </a:r>
            <a:r>
              <a:rPr lang="en-US" baseline="30000" dirty="0" smtClean="0"/>
              <a:t>rd</a:t>
            </a:r>
            <a:r>
              <a:rPr lang="en-US" dirty="0" smtClean="0"/>
              <a:t> party failures</a:t>
            </a:r>
          </a:p>
          <a:p>
            <a:pPr lvl="1"/>
            <a:r>
              <a:rPr lang="en-US" dirty="0" smtClean="0"/>
              <a:t>Local ground truth</a:t>
            </a:r>
          </a:p>
          <a:p>
            <a:pPr lvl="1"/>
            <a:r>
              <a:rPr lang="en-US" dirty="0" smtClean="0"/>
              <a:t>Local policies</a:t>
            </a:r>
          </a:p>
          <a:p>
            <a:r>
              <a:rPr lang="en-US" dirty="0" smtClean="0"/>
              <a:t>Three basic elements facilitate this</a:t>
            </a:r>
          </a:p>
          <a:p>
            <a:pPr lvl="1"/>
            <a:r>
              <a:rPr lang="en-US" dirty="0" smtClean="0"/>
              <a:t>Local configuration key file </a:t>
            </a:r>
            <a:br>
              <a:rPr lang="en-US" dirty="0" smtClean="0"/>
            </a:br>
            <a:r>
              <a:rPr lang="en-US" dirty="0" smtClean="0"/>
              <a:t>+ TAR key file </a:t>
            </a:r>
            <a:br>
              <a:rPr lang="en-US" dirty="0" smtClean="0"/>
            </a:br>
            <a:r>
              <a:rPr lang="en-US" dirty="0" smtClean="0"/>
              <a:t>+ vendor key file</a:t>
            </a:r>
          </a:p>
          <a:p>
            <a:r>
              <a:rPr lang="en-US" dirty="0" smtClean="0"/>
              <a:t>Now resolvers can function out of the box</a:t>
            </a:r>
          </a:p>
          <a:p>
            <a:r>
              <a:rPr lang="en-US" dirty="0" smtClean="0"/>
              <a:t>In addition, can still use local knowledge, preferences, and expertise to enhance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5FF34-11D8-D942-AF35-7225775F02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610</Words>
  <Application>Microsoft Macintosh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Building Trust with Anchors</vt:lpstr>
      <vt:lpstr>What is DNSSEC and How it Works</vt:lpstr>
      <vt:lpstr>What Do We Have Today</vt:lpstr>
      <vt:lpstr>Key Configuration Today</vt:lpstr>
      <vt:lpstr>Using Local Files for Verification</vt:lpstr>
      <vt:lpstr>One More Step Completes the Spectrum</vt:lpstr>
      <vt:lpstr>Adding TARs to This</vt:lpstr>
      <vt:lpstr>Managing Trust Anchors</vt:lpstr>
      <vt:lpstr>Thanks</vt:lpstr>
      <vt:lpstr>Backup</vt:lpstr>
      <vt:lpstr>DNSSEC Background</vt:lpstr>
      <vt:lpstr>How DNSSEC Works</vt:lpstr>
      <vt:lpstr>Signing Example</vt:lpstr>
      <vt:lpstr>Getting the Keys</vt:lpstr>
    </vt:vector>
  </TitlesOfParts>
  <Company>Dookcorp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Trust with Anchors</dc:title>
  <dc:creator>Ginip Ginob</dc:creator>
  <cp:lastModifiedBy>Ginip Ginob</cp:lastModifiedBy>
  <cp:revision>50</cp:revision>
  <dcterms:created xsi:type="dcterms:W3CDTF">2009-05-08T21:36:31Z</dcterms:created>
  <dcterms:modified xsi:type="dcterms:W3CDTF">2009-05-08T21:39:08Z</dcterms:modified>
</cp:coreProperties>
</file>