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80" r:id="rId2"/>
    <p:sldId id="257" r:id="rId3"/>
    <p:sldId id="282" r:id="rId4"/>
    <p:sldId id="283" r:id="rId5"/>
    <p:sldId id="284" r:id="rId6"/>
    <p:sldId id="287" r:id="rId7"/>
    <p:sldId id="289" r:id="rId8"/>
    <p:sldId id="288" r:id="rId9"/>
    <p:sldId id="310" r:id="rId10"/>
    <p:sldId id="290" r:id="rId11"/>
    <p:sldId id="292" r:id="rId12"/>
    <p:sldId id="291" r:id="rId13"/>
    <p:sldId id="293" r:id="rId14"/>
    <p:sldId id="294" r:id="rId15"/>
    <p:sldId id="296" r:id="rId16"/>
    <p:sldId id="297" r:id="rId17"/>
    <p:sldId id="298" r:id="rId18"/>
    <p:sldId id="299" r:id="rId19"/>
    <p:sldId id="300" r:id="rId20"/>
    <p:sldId id="301" r:id="rId21"/>
    <p:sldId id="302" r:id="rId22"/>
    <p:sldId id="303" r:id="rId23"/>
    <p:sldId id="311" r:id="rId24"/>
    <p:sldId id="304" r:id="rId25"/>
    <p:sldId id="305" r:id="rId26"/>
    <p:sldId id="306" r:id="rId27"/>
    <p:sldId id="307" r:id="rId28"/>
    <p:sldId id="308" r:id="rId29"/>
    <p:sldId id="309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BBA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9844" autoAdjust="0"/>
  </p:normalViewPr>
  <p:slideViewPr>
    <p:cSldViewPr snapToGrid="0" snapToObjects="1">
      <p:cViewPr varScale="1">
        <p:scale>
          <a:sx n="114" d="100"/>
          <a:sy n="114" d="100"/>
        </p:scale>
        <p:origin x="-12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23600-5F74-D84C-B0A9-16CF64DAED5F}" type="datetimeFigureOut">
              <a:rPr lang="en-US" smtClean="0"/>
              <a:t>10/05/2014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A0445-9AF3-FB4E-AF9E-E833E3263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723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23600-5F74-D84C-B0A9-16CF64DAED5F}" type="datetimeFigureOut">
              <a:rPr lang="en-US" smtClean="0"/>
              <a:t>10/05/2014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A0445-9AF3-FB4E-AF9E-E833E3263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132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23600-5F74-D84C-B0A9-16CF64DAED5F}" type="datetimeFigureOut">
              <a:rPr lang="en-US" smtClean="0"/>
              <a:t>10/05/2014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A0445-9AF3-FB4E-AF9E-E833E3263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110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23600-5F74-D84C-B0A9-16CF64DAED5F}" type="datetimeFigureOut">
              <a:rPr lang="en-US" smtClean="0"/>
              <a:t>10/05/2014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A0445-9AF3-FB4E-AF9E-E833E3263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724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23600-5F74-D84C-B0A9-16CF64DAED5F}" type="datetimeFigureOut">
              <a:rPr lang="en-US" smtClean="0"/>
              <a:t>10/05/2014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A0445-9AF3-FB4E-AF9E-E833E3263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450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23600-5F74-D84C-B0A9-16CF64DAED5F}" type="datetimeFigureOut">
              <a:rPr lang="en-US" smtClean="0"/>
              <a:t>10/05/2014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A0445-9AF3-FB4E-AF9E-E833E3263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869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23600-5F74-D84C-B0A9-16CF64DAED5F}" type="datetimeFigureOut">
              <a:rPr lang="en-US" smtClean="0"/>
              <a:t>10/05/2014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A0445-9AF3-FB4E-AF9E-E833E3263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910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23600-5F74-D84C-B0A9-16CF64DAED5F}" type="datetimeFigureOut">
              <a:rPr lang="en-US" smtClean="0"/>
              <a:t>10/05/2014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A0445-9AF3-FB4E-AF9E-E833E3263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787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23600-5F74-D84C-B0A9-16CF64DAED5F}" type="datetimeFigureOut">
              <a:rPr lang="en-US" smtClean="0"/>
              <a:t>10/05/2014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A0445-9AF3-FB4E-AF9E-E833E3263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120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23600-5F74-D84C-B0A9-16CF64DAED5F}" type="datetimeFigureOut">
              <a:rPr lang="en-US" smtClean="0"/>
              <a:t>10/05/2014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A0445-9AF3-FB4E-AF9E-E833E3263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679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23600-5F74-D84C-B0A9-16CF64DAED5F}" type="datetimeFigureOut">
              <a:rPr lang="en-US" smtClean="0"/>
              <a:t>10/05/2014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A0445-9AF3-FB4E-AF9E-E833E3263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927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C23600-5F74-D84C-B0A9-16CF64DAED5F}" type="datetimeFigureOut">
              <a:rPr lang="en-US" smtClean="0"/>
              <a:t>10/05/2014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8A0445-9AF3-FB4E-AF9E-E833E3263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848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Relationship Id="rId3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Relationship Id="rId3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github.com/esgob" TargetMode="External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trip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2" y="1386"/>
            <a:ext cx="9144001" cy="28351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837815"/>
            <a:ext cx="9143998" cy="1470025"/>
          </a:xfrm>
        </p:spPr>
        <p:txBody>
          <a:bodyPr>
            <a:normAutofit/>
          </a:bodyPr>
          <a:lstStyle/>
          <a:p>
            <a:r>
              <a:rPr lang="en-US" sz="6000" dirty="0" smtClean="0">
                <a:latin typeface="Gill Sans"/>
                <a:cs typeface="Gill Sans"/>
              </a:rPr>
              <a:t>Anycast on a shoe string</a:t>
            </a:r>
            <a:endParaRPr lang="en-US" sz="6000" dirty="0">
              <a:latin typeface="Gill Sans"/>
              <a:cs typeface="Gill San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2" y="5012425"/>
            <a:ext cx="9144000" cy="184557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Gill Sans"/>
                <a:cs typeface="Gill Sans"/>
              </a:rPr>
              <a:t>Nat Morris</a:t>
            </a:r>
          </a:p>
          <a:p>
            <a:endParaRPr lang="en-US" dirty="0">
              <a:solidFill>
                <a:schemeClr val="tx1"/>
              </a:solidFill>
              <a:latin typeface="Gill Sans"/>
              <a:cs typeface="Gill Sans"/>
            </a:endParaRPr>
          </a:p>
          <a:p>
            <a:r>
              <a:rPr lang="en-US" sz="2400" dirty="0" smtClean="0">
                <a:solidFill>
                  <a:schemeClr val="tx1"/>
                </a:solidFill>
                <a:latin typeface="Gill Sans"/>
                <a:cs typeface="Gill Sans"/>
              </a:rPr>
              <a:t>10</a:t>
            </a:r>
            <a:r>
              <a:rPr lang="en-US" sz="2400" baseline="30000" dirty="0" smtClean="0">
                <a:solidFill>
                  <a:schemeClr val="tx1"/>
                </a:solidFill>
                <a:latin typeface="Gill Sans"/>
                <a:cs typeface="Gill Sans"/>
              </a:rPr>
              <a:t>th</a:t>
            </a:r>
            <a:r>
              <a:rPr lang="en-US" sz="2400" dirty="0" smtClean="0">
                <a:solidFill>
                  <a:schemeClr val="tx1"/>
                </a:solidFill>
                <a:latin typeface="Gill Sans"/>
                <a:cs typeface="Gill Sans"/>
              </a:rPr>
              <a:t> May 2014 @ DNS-OARC</a:t>
            </a:r>
            <a:endParaRPr lang="en-US" sz="2400" dirty="0">
              <a:solidFill>
                <a:schemeClr val="tx1"/>
              </a:solidFill>
              <a:latin typeface="Gill Sans"/>
              <a:cs typeface="Gill Sans"/>
            </a:endParaRPr>
          </a:p>
        </p:txBody>
      </p:sp>
      <p:pic>
        <p:nvPicPr>
          <p:cNvPr id="4" name="Picture 3" descr="web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4991" y="0"/>
            <a:ext cx="5213022" cy="2836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580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" y="7281"/>
            <a:ext cx="9158414" cy="661113"/>
          </a:xfrm>
          <a:prstGeom prst="rect">
            <a:avLst/>
          </a:prstGeom>
          <a:solidFill>
            <a:srgbClr val="9BBA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280"/>
            <a:ext cx="9144000" cy="661114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Where to host the anycast nodes?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976365"/>
            <a:ext cx="8229600" cy="3422453"/>
          </a:xfrm>
        </p:spPr>
        <p:txBody>
          <a:bodyPr>
            <a:normAutofit/>
          </a:bodyPr>
          <a:lstStyle/>
          <a:p>
            <a:r>
              <a:rPr lang="en-US" dirty="0" smtClean="0"/>
              <a:t>Can’t cost too much each month</a:t>
            </a:r>
          </a:p>
          <a:p>
            <a:pPr lvl="1"/>
            <a:r>
              <a:rPr lang="en-US" dirty="0" smtClean="0"/>
              <a:t>Ruled out renting co-lo / dedicated servers</a:t>
            </a:r>
          </a:p>
          <a:p>
            <a:r>
              <a:rPr lang="en-US" dirty="0" smtClean="0"/>
              <a:t>Virtual machines</a:t>
            </a:r>
          </a:p>
          <a:p>
            <a:pPr lvl="1"/>
            <a:r>
              <a:rPr lang="en-US" dirty="0" smtClean="0"/>
              <a:t>Swap with friends?</a:t>
            </a:r>
          </a:p>
          <a:p>
            <a:r>
              <a:rPr lang="en-US" dirty="0" smtClean="0"/>
              <a:t>Low cost hardware</a:t>
            </a:r>
          </a:p>
        </p:txBody>
      </p:sp>
    </p:spTree>
    <p:extLst>
      <p:ext uri="{BB962C8B-B14F-4D97-AF65-F5344CB8AC3E}">
        <p14:creationId xmlns:p14="http://schemas.microsoft.com/office/powerpoint/2010/main" val="21924883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" y="7281"/>
            <a:ext cx="9158414" cy="661113"/>
          </a:xfrm>
          <a:prstGeom prst="rect">
            <a:avLst/>
          </a:prstGeom>
          <a:solidFill>
            <a:srgbClr val="9BBA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280"/>
            <a:ext cx="9144000" cy="661114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Mythic Beasts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976365"/>
            <a:ext cx="8229600" cy="4894361"/>
          </a:xfrm>
        </p:spPr>
        <p:txBody>
          <a:bodyPr>
            <a:normAutofit/>
          </a:bodyPr>
          <a:lstStyle/>
          <a:p>
            <a:r>
              <a:rPr lang="en-US" dirty="0" smtClean="0"/>
              <a:t>UK </a:t>
            </a:r>
            <a:r>
              <a:rPr lang="en-US" dirty="0" err="1" smtClean="0"/>
              <a:t>clueful</a:t>
            </a:r>
            <a:r>
              <a:rPr lang="en-US" dirty="0" smtClean="0"/>
              <a:t> hosting company</a:t>
            </a:r>
          </a:p>
          <a:p>
            <a:r>
              <a:rPr lang="en-US" dirty="0" smtClean="0"/>
              <a:t>£7/month = £84/</a:t>
            </a:r>
            <a:r>
              <a:rPr lang="en-US" dirty="0" err="1" smtClean="0"/>
              <a:t>yr</a:t>
            </a:r>
            <a:r>
              <a:rPr lang="en-US" dirty="0" smtClean="0"/>
              <a:t> = $141/</a:t>
            </a:r>
            <a:r>
              <a:rPr lang="en-US" dirty="0" err="1" smtClean="0"/>
              <a:t>yr</a:t>
            </a:r>
            <a:endParaRPr lang="en-US" dirty="0" smtClean="0"/>
          </a:p>
          <a:p>
            <a:pPr lvl="1"/>
            <a:r>
              <a:rPr lang="en-US" dirty="0" smtClean="0"/>
              <a:t>512mb RAM, 1 CPU, 10gb HDD, 75gb BW</a:t>
            </a:r>
          </a:p>
          <a:p>
            <a:r>
              <a:rPr lang="en-US" dirty="0" smtClean="0"/>
              <a:t>Bought a VM, opened a support ticket</a:t>
            </a:r>
          </a:p>
          <a:p>
            <a:pPr lvl="1"/>
            <a:r>
              <a:rPr lang="en-US" dirty="0" smtClean="0"/>
              <a:t>BGP not listed on the website.</a:t>
            </a:r>
          </a:p>
          <a:p>
            <a:pPr lvl="1"/>
            <a:r>
              <a:rPr lang="en-US" dirty="0" smtClean="0"/>
              <a:t>Me: “I have a /24 + /48 of PI, can you set me up a BGP session?”</a:t>
            </a:r>
          </a:p>
          <a:p>
            <a:pPr lvl="1"/>
            <a:r>
              <a:rPr lang="en-US" dirty="0" smtClean="0"/>
              <a:t>Them: “Peer with these IPs, sessions are ready!”</a:t>
            </a:r>
          </a:p>
          <a:p>
            <a:r>
              <a:rPr lang="en-US" dirty="0" smtClean="0"/>
              <a:t>Too easy!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8818" y="5635336"/>
            <a:ext cx="33020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414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" y="7281"/>
            <a:ext cx="9158414" cy="661113"/>
          </a:xfrm>
          <a:prstGeom prst="rect">
            <a:avLst/>
          </a:prstGeom>
          <a:solidFill>
            <a:srgbClr val="9BBA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280"/>
            <a:ext cx="9144000" cy="661114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Quest to find more friendly VM hosts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976365"/>
            <a:ext cx="8229600" cy="5306538"/>
          </a:xfrm>
        </p:spPr>
        <p:txBody>
          <a:bodyPr>
            <a:normAutofit/>
          </a:bodyPr>
          <a:lstStyle/>
          <a:p>
            <a:r>
              <a:rPr lang="en-US" dirty="0" err="1" smtClean="0"/>
              <a:t>LowEndBox.com</a:t>
            </a:r>
            <a:endParaRPr lang="en-US" dirty="0" smtClean="0"/>
          </a:p>
          <a:p>
            <a:pPr lvl="1"/>
            <a:r>
              <a:rPr lang="en-US" dirty="0" smtClean="0"/>
              <a:t>Blog / adverts for VM providers, all &lt; $10 month</a:t>
            </a:r>
          </a:p>
          <a:p>
            <a:pPr lvl="1"/>
            <a:r>
              <a:rPr lang="en-US" dirty="0" smtClean="0"/>
              <a:t>Usually </a:t>
            </a:r>
            <a:r>
              <a:rPr lang="en-US" dirty="0" err="1" smtClean="0"/>
              <a:t>OpenVZ</a:t>
            </a:r>
            <a:r>
              <a:rPr lang="en-US" dirty="0" smtClean="0"/>
              <a:t> based</a:t>
            </a:r>
          </a:p>
          <a:p>
            <a:pPr lvl="1"/>
            <a:r>
              <a:rPr lang="en-US" dirty="0" smtClean="0"/>
              <a:t>Need KVM/XEN/</a:t>
            </a:r>
            <a:r>
              <a:rPr lang="en-US" dirty="0" err="1" smtClean="0"/>
              <a:t>VMWare</a:t>
            </a:r>
            <a:r>
              <a:rPr lang="en-US" dirty="0" smtClean="0"/>
              <a:t> to support </a:t>
            </a:r>
            <a:r>
              <a:rPr lang="en-US" dirty="0" err="1" smtClean="0"/>
              <a:t>Quagga</a:t>
            </a:r>
            <a:r>
              <a:rPr lang="en-US" dirty="0" smtClean="0"/>
              <a:t>/BIRD</a:t>
            </a:r>
          </a:p>
          <a:p>
            <a:r>
              <a:rPr lang="en-US" dirty="0" err="1" smtClean="0"/>
              <a:t>LowEndTalk.com</a:t>
            </a:r>
            <a:endParaRPr lang="en-US" dirty="0" smtClean="0"/>
          </a:p>
          <a:p>
            <a:pPr lvl="1"/>
            <a:r>
              <a:rPr lang="en-US" dirty="0" smtClean="0"/>
              <a:t>Message board, various small scale VM hosts</a:t>
            </a:r>
          </a:p>
          <a:p>
            <a:r>
              <a:rPr lang="en-US" dirty="0" smtClean="0"/>
              <a:t>Google</a:t>
            </a:r>
          </a:p>
          <a:p>
            <a:pPr lvl="1"/>
            <a:r>
              <a:rPr lang="en-US" dirty="0" smtClean="0"/>
              <a:t>“</a:t>
            </a:r>
            <a:r>
              <a:rPr lang="en-US" dirty="0" err="1" smtClean="0"/>
              <a:t>vps</a:t>
            </a:r>
            <a:r>
              <a:rPr lang="en-US" dirty="0" smtClean="0"/>
              <a:t> </a:t>
            </a:r>
            <a:r>
              <a:rPr lang="en-US" dirty="0" err="1" smtClean="0"/>
              <a:t>bgp</a:t>
            </a:r>
            <a:r>
              <a:rPr lang="en-US" dirty="0" smtClean="0"/>
              <a:t> session”</a:t>
            </a:r>
          </a:p>
        </p:txBody>
      </p:sp>
    </p:spTree>
    <p:extLst>
      <p:ext uri="{BB962C8B-B14F-4D97-AF65-F5344CB8AC3E}">
        <p14:creationId xmlns:p14="http://schemas.microsoft.com/office/powerpoint/2010/main" val="2807312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" y="7281"/>
            <a:ext cx="9158414" cy="661113"/>
          </a:xfrm>
          <a:prstGeom prst="rect">
            <a:avLst/>
          </a:prstGeom>
          <a:solidFill>
            <a:srgbClr val="9BBA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280"/>
            <a:ext cx="9144000" cy="661114"/>
          </a:xfrm>
        </p:spPr>
        <p:txBody>
          <a:bodyPr>
            <a:noAutofit/>
          </a:bodyPr>
          <a:lstStyle/>
          <a:p>
            <a:r>
              <a:rPr lang="en-US" sz="4000" b="1" dirty="0" err="1" smtClean="0">
                <a:solidFill>
                  <a:schemeClr val="bg1"/>
                </a:solidFill>
              </a:rPr>
              <a:t>Anynode</a:t>
            </a:r>
            <a:r>
              <a:rPr lang="en-US" sz="4000" b="1" dirty="0" smtClean="0">
                <a:solidFill>
                  <a:schemeClr val="bg1"/>
                </a:solidFill>
              </a:rPr>
              <a:t> in Detroit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976365"/>
            <a:ext cx="8229600" cy="5306538"/>
          </a:xfrm>
        </p:spPr>
        <p:txBody>
          <a:bodyPr>
            <a:normAutofit/>
          </a:bodyPr>
          <a:lstStyle/>
          <a:p>
            <a:r>
              <a:rPr lang="en-US" dirty="0" smtClean="0"/>
              <a:t>Listing on </a:t>
            </a:r>
            <a:r>
              <a:rPr lang="en-US" dirty="0" err="1" smtClean="0"/>
              <a:t>LowEndTalk</a:t>
            </a:r>
            <a:endParaRPr lang="en-US" dirty="0"/>
          </a:p>
          <a:p>
            <a:pPr lvl="1"/>
            <a:r>
              <a:rPr lang="en-US" dirty="0" smtClean="0"/>
              <a:t>Asked if they could support BGP.</a:t>
            </a:r>
          </a:p>
          <a:p>
            <a:pPr lvl="1"/>
            <a:r>
              <a:rPr lang="en-US" dirty="0" smtClean="0"/>
              <a:t>Yes on any VPS!! </a:t>
            </a:r>
          </a:p>
          <a:p>
            <a:r>
              <a:rPr lang="en-US" dirty="0" smtClean="0"/>
              <a:t>$80/</a:t>
            </a:r>
            <a:r>
              <a:rPr lang="en-US" dirty="0" err="1" smtClean="0"/>
              <a:t>yr</a:t>
            </a:r>
            <a:r>
              <a:rPr lang="en-US" dirty="0" smtClean="0"/>
              <a:t>, 1 CPU, 512mb, 40gb HDD, 500gb BW</a:t>
            </a:r>
          </a:p>
        </p:txBody>
      </p:sp>
      <p:pic>
        <p:nvPicPr>
          <p:cNvPr id="3" name="Picture 2" descr="Screenshot 2014-05-09 22.40.0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719" y="1191969"/>
            <a:ext cx="7540910" cy="4596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619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" y="7281"/>
            <a:ext cx="9158414" cy="661113"/>
          </a:xfrm>
          <a:prstGeom prst="rect">
            <a:avLst/>
          </a:prstGeom>
          <a:solidFill>
            <a:srgbClr val="9BBA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280"/>
            <a:ext cx="9144000" cy="661114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Indian </a:t>
            </a:r>
            <a:r>
              <a:rPr lang="en-US" sz="4000" b="1" dirty="0" err="1" smtClean="0">
                <a:solidFill>
                  <a:schemeClr val="bg1"/>
                </a:solidFill>
              </a:rPr>
              <a:t>bargin</a:t>
            </a:r>
            <a:r>
              <a:rPr lang="en-US" sz="4000" b="1" dirty="0" smtClean="0">
                <a:solidFill>
                  <a:schemeClr val="bg1"/>
                </a:solidFill>
              </a:rPr>
              <a:t>!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976365"/>
            <a:ext cx="8229600" cy="5306538"/>
          </a:xfrm>
        </p:spPr>
        <p:txBody>
          <a:bodyPr>
            <a:normAutofit/>
          </a:bodyPr>
          <a:lstStyle/>
          <a:p>
            <a:r>
              <a:rPr lang="en-US" dirty="0" err="1" smtClean="0"/>
              <a:t>LeapSwitch</a:t>
            </a:r>
            <a:r>
              <a:rPr lang="en-US" dirty="0" smtClean="0"/>
              <a:t>, based in Pune, India.</a:t>
            </a:r>
          </a:p>
          <a:p>
            <a:pPr lvl="1"/>
            <a:r>
              <a:rPr lang="en-US" dirty="0" smtClean="0"/>
              <a:t>New VPS host, saw an offer advertised</a:t>
            </a:r>
          </a:p>
          <a:p>
            <a:r>
              <a:rPr lang="en-US" dirty="0" smtClean="0"/>
              <a:t>$120/</a:t>
            </a:r>
            <a:r>
              <a:rPr lang="en-US" dirty="0" err="1" smtClean="0"/>
              <a:t>yr</a:t>
            </a:r>
            <a:r>
              <a:rPr lang="en-US" dirty="0" smtClean="0"/>
              <a:t>, 1gb RAM, 20gb HDD, 500gb BW</a:t>
            </a:r>
          </a:p>
        </p:txBody>
      </p:sp>
      <p:pic>
        <p:nvPicPr>
          <p:cNvPr id="5" name="Picture 4" descr="Screenshot 2014-05-09 22.47.3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7292" y="0"/>
            <a:ext cx="6770398" cy="6858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787292" y="5354818"/>
            <a:ext cx="5866553" cy="366141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787293" y="5720960"/>
            <a:ext cx="1519078" cy="745014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991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" y="7281"/>
            <a:ext cx="9158414" cy="661113"/>
          </a:xfrm>
          <a:prstGeom prst="rect">
            <a:avLst/>
          </a:prstGeom>
          <a:solidFill>
            <a:srgbClr val="9BBA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280"/>
            <a:ext cx="9144000" cy="661114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Growing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976364"/>
            <a:ext cx="8229600" cy="5881635"/>
          </a:xfrm>
        </p:spPr>
        <p:txBody>
          <a:bodyPr>
            <a:normAutofit/>
          </a:bodyPr>
          <a:lstStyle/>
          <a:p>
            <a:r>
              <a:rPr lang="en-US" dirty="0" smtClean="0"/>
              <a:t>Up to 4 VMs</a:t>
            </a:r>
          </a:p>
          <a:p>
            <a:pPr lvl="1"/>
            <a:r>
              <a:rPr lang="en-US" dirty="0" smtClean="0"/>
              <a:t>London A (on existing KVM server)</a:t>
            </a:r>
          </a:p>
          <a:p>
            <a:pPr lvl="1"/>
            <a:r>
              <a:rPr lang="en-US" dirty="0" smtClean="0"/>
              <a:t>London B</a:t>
            </a:r>
          </a:p>
          <a:p>
            <a:pPr lvl="1"/>
            <a:r>
              <a:rPr lang="en-US" dirty="0" smtClean="0"/>
              <a:t>Detroit</a:t>
            </a:r>
          </a:p>
          <a:p>
            <a:pPr lvl="1"/>
            <a:r>
              <a:rPr lang="en-US" dirty="0" smtClean="0"/>
              <a:t>India</a:t>
            </a:r>
          </a:p>
          <a:p>
            <a:r>
              <a:rPr lang="en-US" dirty="0" smtClean="0"/>
              <a:t>Spinning up VM taking about 10 minutes</a:t>
            </a:r>
          </a:p>
          <a:p>
            <a:pPr lvl="1"/>
            <a:r>
              <a:rPr lang="en-US" dirty="0" smtClean="0"/>
              <a:t>Add JSON entry into </a:t>
            </a:r>
            <a:r>
              <a:rPr lang="en-US" dirty="0" err="1" smtClean="0"/>
              <a:t>RethinkDB</a:t>
            </a:r>
            <a:endParaRPr lang="en-US" dirty="0" smtClean="0"/>
          </a:p>
          <a:p>
            <a:pPr lvl="1"/>
            <a:r>
              <a:rPr lang="en-US" dirty="0" smtClean="0"/>
              <a:t>Install </a:t>
            </a:r>
            <a:r>
              <a:rPr lang="en-US" dirty="0" err="1" smtClean="0"/>
              <a:t>Debian</a:t>
            </a:r>
            <a:endParaRPr lang="en-US" dirty="0" smtClean="0"/>
          </a:p>
          <a:p>
            <a:pPr lvl="1"/>
            <a:r>
              <a:rPr lang="en-US" dirty="0" smtClean="0"/>
              <a:t>Install Puppet</a:t>
            </a:r>
            <a:r>
              <a:rPr lang="en-US" sz="2000" dirty="0" smtClean="0"/>
              <a:t> (</a:t>
            </a:r>
            <a:r>
              <a:rPr lang="en-US" sz="2000" dirty="0" err="1" smtClean="0"/>
              <a:t>Collectd</a:t>
            </a:r>
            <a:r>
              <a:rPr lang="en-US" sz="2000" dirty="0" smtClean="0"/>
              <a:t>, BIND, </a:t>
            </a:r>
            <a:r>
              <a:rPr lang="en-US" sz="2000" dirty="0" err="1" smtClean="0"/>
              <a:t>Quagga</a:t>
            </a:r>
            <a:r>
              <a:rPr lang="en-US" sz="2000" dirty="0" smtClean="0"/>
              <a:t>, custom daemons </a:t>
            </a:r>
            <a:r>
              <a:rPr lang="en-US" sz="2000" dirty="0" err="1" smtClean="0"/>
              <a:t>etc</a:t>
            </a:r>
            <a:r>
              <a:rPr lang="en-US" sz="2000" dirty="0" smtClean="0"/>
              <a:t>)</a:t>
            </a:r>
          </a:p>
          <a:p>
            <a:pPr lvl="1"/>
            <a:r>
              <a:rPr lang="en-US" dirty="0" smtClean="0"/>
              <a:t>Done</a:t>
            </a:r>
          </a:p>
        </p:txBody>
      </p:sp>
    </p:spTree>
    <p:extLst>
      <p:ext uri="{BB962C8B-B14F-4D97-AF65-F5344CB8AC3E}">
        <p14:creationId xmlns:p14="http://schemas.microsoft.com/office/powerpoint/2010/main" val="895006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" y="7281"/>
            <a:ext cx="9158414" cy="661113"/>
          </a:xfrm>
          <a:prstGeom prst="rect">
            <a:avLst/>
          </a:prstGeom>
          <a:solidFill>
            <a:srgbClr val="9BBA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280"/>
            <a:ext cx="9144000" cy="661114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Friends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976365"/>
            <a:ext cx="8229600" cy="5306538"/>
          </a:xfrm>
        </p:spPr>
        <p:txBody>
          <a:bodyPr>
            <a:normAutofit/>
          </a:bodyPr>
          <a:lstStyle/>
          <a:p>
            <a:r>
              <a:rPr lang="en-US" dirty="0" smtClean="0"/>
              <a:t>Offers to host VMs for free from:</a:t>
            </a:r>
          </a:p>
          <a:p>
            <a:pPr lvl="1"/>
            <a:r>
              <a:rPr lang="en-US" dirty="0" smtClean="0"/>
              <a:t>Edinburgh @ Fluency</a:t>
            </a:r>
          </a:p>
          <a:p>
            <a:pPr lvl="1"/>
            <a:r>
              <a:rPr lang="en-US" dirty="0" smtClean="0"/>
              <a:t>Boston @ </a:t>
            </a:r>
            <a:r>
              <a:rPr lang="en-US" dirty="0" err="1" smtClean="0"/>
              <a:t>TorwardEx</a:t>
            </a:r>
            <a:endParaRPr lang="en-US" dirty="0"/>
          </a:p>
          <a:p>
            <a:r>
              <a:rPr lang="en-US" dirty="0" smtClean="0"/>
              <a:t>One swap:</a:t>
            </a:r>
          </a:p>
          <a:p>
            <a:pPr lvl="1"/>
            <a:r>
              <a:rPr lang="en-US" dirty="0" smtClean="0"/>
              <a:t>Bremen, Germany @ </a:t>
            </a:r>
            <a:r>
              <a:rPr lang="en-US" dirty="0" err="1" smtClean="0"/>
              <a:t>Fremaks</a:t>
            </a:r>
            <a:endParaRPr lang="en-US" dirty="0"/>
          </a:p>
          <a:p>
            <a:r>
              <a:rPr lang="en-US" dirty="0" smtClean="0"/>
              <a:t>Quickly up to 7 nodes after 1 month</a:t>
            </a:r>
          </a:p>
        </p:txBody>
      </p:sp>
      <p:pic>
        <p:nvPicPr>
          <p:cNvPr id="3" name="Picture 2" descr="Screenshot 2014-05-09 23.02.2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15" y="4326381"/>
            <a:ext cx="9144000" cy="24134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3046" y="1373124"/>
            <a:ext cx="2080954" cy="5202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63046" y="1997561"/>
            <a:ext cx="1986281" cy="6638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3046" y="2903892"/>
            <a:ext cx="1820718" cy="414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131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" y="7281"/>
            <a:ext cx="9158414" cy="661113"/>
          </a:xfrm>
          <a:prstGeom prst="rect">
            <a:avLst/>
          </a:prstGeom>
          <a:solidFill>
            <a:srgbClr val="9BBA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280"/>
            <a:ext cx="9144000" cy="661114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Friends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199" y="976365"/>
            <a:ext cx="8701216" cy="283348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“We can host something, but not a VM”</a:t>
            </a:r>
          </a:p>
          <a:p>
            <a:r>
              <a:rPr lang="en-US" dirty="0" smtClean="0"/>
              <a:t>Various issues:</a:t>
            </a:r>
          </a:p>
          <a:p>
            <a:pPr lvl="1"/>
            <a:r>
              <a:rPr lang="en-US" dirty="0" smtClean="0"/>
              <a:t>Network engineers didn’t have access to VM hosts</a:t>
            </a:r>
          </a:p>
          <a:p>
            <a:pPr lvl="1"/>
            <a:r>
              <a:rPr lang="en-US" dirty="0" smtClean="0"/>
              <a:t>No VM infrastructure at all</a:t>
            </a:r>
          </a:p>
          <a:p>
            <a:pPr lvl="1"/>
            <a:r>
              <a:rPr lang="en-US" dirty="0" smtClean="0"/>
              <a:t>All VMs routed by hypervisor, can’t bridge to BGP routers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199" y="3820442"/>
            <a:ext cx="4021495" cy="211712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Solution…</a:t>
            </a:r>
          </a:p>
          <a:p>
            <a:pPr lvl="1"/>
            <a:r>
              <a:rPr lang="en-US" dirty="0" smtClean="0"/>
              <a:t>Raspberry PI, $35</a:t>
            </a:r>
          </a:p>
          <a:p>
            <a:pPr lvl="1"/>
            <a:r>
              <a:rPr lang="en-US" dirty="0" smtClean="0"/>
              <a:t>512mb / 16gb SD Card</a:t>
            </a:r>
          </a:p>
          <a:p>
            <a:pPr lvl="1"/>
            <a:r>
              <a:rPr lang="en-US" dirty="0" smtClean="0"/>
              <a:t>800mhz (overclocked)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7232" y="3910104"/>
            <a:ext cx="3849716" cy="2566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094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" y="7281"/>
            <a:ext cx="9158414" cy="661113"/>
          </a:xfrm>
          <a:prstGeom prst="rect">
            <a:avLst/>
          </a:prstGeom>
          <a:solidFill>
            <a:srgbClr val="9BBA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280"/>
            <a:ext cx="9144000" cy="661114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Raspberry Pi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199" y="976364"/>
            <a:ext cx="8533611" cy="4047729"/>
          </a:xfrm>
        </p:spPr>
        <p:txBody>
          <a:bodyPr>
            <a:normAutofit/>
          </a:bodyPr>
          <a:lstStyle/>
          <a:p>
            <a:r>
              <a:rPr lang="en-US" dirty="0" smtClean="0"/>
              <a:t>Sent RPI to Belfast – David Farrell @ </a:t>
            </a:r>
            <a:r>
              <a:rPr lang="en-US" dirty="0" err="1"/>
              <a:t>T</a:t>
            </a:r>
            <a:r>
              <a:rPr lang="en-US" dirty="0" err="1" smtClean="0"/>
              <a:t>ibus</a:t>
            </a:r>
            <a:r>
              <a:rPr lang="en-US" dirty="0" smtClean="0"/>
              <a:t> </a:t>
            </a:r>
          </a:p>
          <a:p>
            <a:r>
              <a:rPr lang="en-US" dirty="0" smtClean="0"/>
              <a:t>Ran NSD3 great, ~200qps</a:t>
            </a:r>
          </a:p>
          <a:p>
            <a:r>
              <a:rPr lang="en-US" dirty="0" smtClean="0"/>
              <a:t>Adding / removing zones with NSD3 required service restart </a:t>
            </a:r>
            <a:r>
              <a:rPr lang="en-US" dirty="0" smtClean="0">
                <a:sym typeface="Wingdings"/>
              </a:rPr>
              <a:t></a:t>
            </a:r>
          </a:p>
          <a:p>
            <a:r>
              <a:rPr lang="en-US" dirty="0" smtClean="0">
                <a:sym typeface="Wingdings"/>
              </a:rPr>
              <a:t>Swapped to </a:t>
            </a:r>
            <a:r>
              <a:rPr lang="en-US" dirty="0" err="1" smtClean="0">
                <a:sym typeface="Wingdings"/>
              </a:rPr>
              <a:t>PowerDNS</a:t>
            </a:r>
            <a:r>
              <a:rPr lang="en-US" dirty="0" smtClean="0">
                <a:sym typeface="Wingdings"/>
              </a:rPr>
              <a:t>, testing went ok</a:t>
            </a:r>
          </a:p>
          <a:p>
            <a:r>
              <a:rPr lang="en-US" dirty="0" err="1">
                <a:sym typeface="Wingdings"/>
              </a:rPr>
              <a:t>p</a:t>
            </a:r>
            <a:r>
              <a:rPr lang="en-US" dirty="0" err="1" smtClean="0">
                <a:sym typeface="Wingdings"/>
              </a:rPr>
              <a:t>dns_control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segfault’ing</a:t>
            </a:r>
            <a:r>
              <a:rPr lang="en-US" dirty="0" smtClean="0">
                <a:sym typeface="Wingdings"/>
              </a:rPr>
              <a:t> on ARM</a:t>
            </a:r>
          </a:p>
          <a:p>
            <a:r>
              <a:rPr lang="en-US" dirty="0" smtClean="0">
                <a:sym typeface="Wingdings"/>
              </a:rPr>
              <a:t>Gave in and moved to BIND</a:t>
            </a:r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57818" y="5795818"/>
            <a:ext cx="2196756" cy="738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522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" y="7281"/>
            <a:ext cx="9158414" cy="661113"/>
          </a:xfrm>
          <a:prstGeom prst="rect">
            <a:avLst/>
          </a:prstGeom>
          <a:solidFill>
            <a:srgbClr val="9BBA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280"/>
            <a:ext cx="9144000" cy="661114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Time to peer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199" y="976364"/>
            <a:ext cx="8533611" cy="5466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Offer of a node at SFMIX from Matt Peterson</a:t>
            </a:r>
          </a:p>
          <a:p>
            <a:r>
              <a:rPr lang="en-US" dirty="0" smtClean="0"/>
              <a:t>San Francisco based IXP</a:t>
            </a:r>
          </a:p>
          <a:p>
            <a:r>
              <a:rPr lang="en-US" dirty="0" smtClean="0"/>
              <a:t>Couldn’t turn this down.</a:t>
            </a:r>
          </a:p>
          <a:p>
            <a:r>
              <a:rPr lang="en-US" dirty="0" smtClean="0"/>
              <a:t>Zero U install</a:t>
            </a:r>
          </a:p>
          <a:p>
            <a:r>
              <a:rPr lang="en-US" dirty="0" smtClean="0"/>
              <a:t>Needed 2 NICs, IX + OOB</a:t>
            </a:r>
          </a:p>
          <a:p>
            <a:pPr lvl="1"/>
            <a:r>
              <a:rPr lang="en-US" sz="2400" dirty="0" smtClean="0"/>
              <a:t>FitPC2i - perfect </a:t>
            </a:r>
            <a:r>
              <a:rPr lang="en-US" sz="2400" dirty="0" smtClean="0">
                <a:sym typeface="Wingdings"/>
              </a:rPr>
              <a:t></a:t>
            </a:r>
            <a:endParaRPr lang="en-US" sz="2400" dirty="0" smtClean="0"/>
          </a:p>
          <a:p>
            <a:pPr lvl="1"/>
            <a:r>
              <a:rPr lang="en-US" sz="2400" dirty="0" smtClean="0"/>
              <a:t>Atom 1.6ghz, 1gb RAM,</a:t>
            </a:r>
            <a:r>
              <a:rPr lang="en-US" sz="2400" dirty="0"/>
              <a:t> </a:t>
            </a:r>
            <a:r>
              <a:rPr lang="en-US" sz="2400" dirty="0" smtClean="0"/>
              <a:t>16gb SSD</a:t>
            </a:r>
          </a:p>
          <a:p>
            <a:pPr lvl="1"/>
            <a:r>
              <a:rPr lang="en-US" sz="2400" dirty="0" smtClean="0"/>
              <a:t>$150 on eBay</a:t>
            </a:r>
            <a:endParaRPr lang="en-US" dirty="0" smtClean="0"/>
          </a:p>
          <a:p>
            <a:r>
              <a:rPr lang="en-US" dirty="0"/>
              <a:t>P</a:t>
            </a:r>
            <a:r>
              <a:rPr lang="en-US" dirty="0" smtClean="0"/>
              <a:t>eering with:</a:t>
            </a:r>
          </a:p>
          <a:p>
            <a:pPr lvl="1"/>
            <a:r>
              <a:rPr lang="en-US" dirty="0" err="1" smtClean="0"/>
              <a:t>HE.net</a:t>
            </a:r>
            <a:r>
              <a:rPr lang="en-US" dirty="0" smtClean="0"/>
              <a:t>, ISC, Unwired</a:t>
            </a:r>
          </a:p>
          <a:p>
            <a:pPr lvl="1"/>
            <a:r>
              <a:rPr lang="en-US" dirty="0" smtClean="0"/>
              <a:t>Layer42, Lookout</a:t>
            </a:r>
          </a:p>
        </p:txBody>
      </p:sp>
      <p:pic>
        <p:nvPicPr>
          <p:cNvPr id="4" name="Picture 3" descr="2014-01-12 19.48.48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94007" y="1547091"/>
            <a:ext cx="3196803" cy="37294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7091" y="5728618"/>
            <a:ext cx="3509601" cy="87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637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" y="7281"/>
            <a:ext cx="9158414" cy="661113"/>
          </a:xfrm>
          <a:prstGeom prst="rect">
            <a:avLst/>
          </a:prstGeom>
          <a:solidFill>
            <a:srgbClr val="9BBA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280"/>
            <a:ext cx="9144000" cy="661114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About me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6365"/>
            <a:ext cx="8229600" cy="4525963"/>
          </a:xfrm>
        </p:spPr>
        <p:txBody>
          <a:bodyPr/>
          <a:lstStyle/>
          <a:p>
            <a:r>
              <a:rPr lang="en-US" dirty="0"/>
              <a:t>Consultant, </a:t>
            </a:r>
            <a:r>
              <a:rPr lang="en-US" b="1" dirty="0"/>
              <a:t>Esgob Ltd</a:t>
            </a:r>
          </a:p>
          <a:p>
            <a:r>
              <a:rPr lang="en-US" dirty="0" smtClean="0"/>
              <a:t>Engineer</a:t>
            </a:r>
            <a:r>
              <a:rPr lang="en-US" dirty="0"/>
              <a:t>, </a:t>
            </a:r>
            <a:r>
              <a:rPr lang="en-US" b="1" dirty="0" smtClean="0"/>
              <a:t>Cumulus</a:t>
            </a:r>
            <a:endParaRPr lang="en-US" b="1" dirty="0"/>
          </a:p>
          <a:p>
            <a:r>
              <a:rPr lang="en-US" dirty="0" smtClean="0"/>
              <a:t>Board member, </a:t>
            </a:r>
            <a:r>
              <a:rPr lang="en-US" b="1" dirty="0" smtClean="0"/>
              <a:t>UKNOF</a:t>
            </a:r>
          </a:p>
          <a:p>
            <a:r>
              <a:rPr lang="en-US" dirty="0" smtClean="0"/>
              <a:t>Based in West Wales</a:t>
            </a:r>
          </a:p>
          <a:p>
            <a:r>
              <a:rPr lang="en-US" dirty="0" smtClean="0"/>
              <a:t>Aspiring lighthouse keeper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</p:txBody>
      </p:sp>
      <p:pic>
        <p:nvPicPr>
          <p:cNvPr id="7" name="Picture 6" descr="9381655522_f13550ef10_b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6636" y="864965"/>
            <a:ext cx="3087893" cy="4117191"/>
          </a:xfrm>
          <a:prstGeom prst="rect">
            <a:avLst/>
          </a:prstGeom>
        </p:spPr>
      </p:pic>
      <p:pic>
        <p:nvPicPr>
          <p:cNvPr id="8" name="Picture 7" descr="web3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019" y="5334000"/>
            <a:ext cx="2475812" cy="13471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9910" y="5045364"/>
            <a:ext cx="1604818" cy="16048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5529" y="5502328"/>
            <a:ext cx="3429000" cy="743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078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" y="7281"/>
            <a:ext cx="9158414" cy="661113"/>
          </a:xfrm>
          <a:prstGeom prst="rect">
            <a:avLst/>
          </a:prstGeom>
          <a:solidFill>
            <a:srgbClr val="9BBA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280"/>
            <a:ext cx="9144000" cy="661114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Pi problems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199" y="976364"/>
            <a:ext cx="8533611" cy="5261979"/>
          </a:xfrm>
        </p:spPr>
        <p:txBody>
          <a:bodyPr>
            <a:normAutofit/>
          </a:bodyPr>
          <a:lstStyle/>
          <a:p>
            <a:r>
              <a:rPr lang="en-US" dirty="0" smtClean="0"/>
              <a:t>Puppet slow + loading zones taking too long</a:t>
            </a:r>
          </a:p>
          <a:p>
            <a:r>
              <a:rPr lang="en-US" dirty="0" smtClean="0"/>
              <a:t>More offers to host h/w nodes</a:t>
            </a:r>
          </a:p>
          <a:p>
            <a:pPr lvl="1"/>
            <a:r>
              <a:rPr lang="en-US" dirty="0" smtClean="0"/>
              <a:t>Manchester, Andy Davidson @ Allegro</a:t>
            </a:r>
            <a:endParaRPr lang="en-US" dirty="0"/>
          </a:p>
          <a:p>
            <a:r>
              <a:rPr lang="en-US" dirty="0" smtClean="0"/>
              <a:t>Gigabyte BRIX</a:t>
            </a:r>
          </a:p>
          <a:p>
            <a:pPr lvl="1"/>
            <a:r>
              <a:rPr lang="en-US" dirty="0" smtClean="0"/>
              <a:t>1.8ghz, 4gb RAM, 30gb MSATA</a:t>
            </a:r>
          </a:p>
          <a:p>
            <a:r>
              <a:rPr lang="en-US" dirty="0" smtClean="0"/>
              <a:t>Swap out Belfast Pi</a:t>
            </a:r>
          </a:p>
        </p:txBody>
      </p:sp>
      <p:pic>
        <p:nvPicPr>
          <p:cNvPr id="7" name="Picture 6" descr="photo1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94909" y="3884813"/>
            <a:ext cx="4863505" cy="29731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110" y="2139373"/>
            <a:ext cx="1790700" cy="67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170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" y="7281"/>
            <a:ext cx="9158414" cy="661113"/>
          </a:xfrm>
          <a:prstGeom prst="rect">
            <a:avLst/>
          </a:prstGeom>
          <a:solidFill>
            <a:srgbClr val="9BBA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280"/>
            <a:ext cx="9144000" cy="661114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Still growing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199" y="976364"/>
            <a:ext cx="8533611" cy="5261979"/>
          </a:xfrm>
        </p:spPr>
        <p:txBody>
          <a:bodyPr>
            <a:normAutofit/>
          </a:bodyPr>
          <a:lstStyle/>
          <a:p>
            <a:r>
              <a:rPr lang="en-US" dirty="0" smtClean="0"/>
              <a:t>11 live nodes</a:t>
            </a:r>
          </a:p>
          <a:p>
            <a:pPr lvl="1"/>
            <a:r>
              <a:rPr lang="en-US" dirty="0" smtClean="0"/>
              <a:t>London C, VPS from Thomas Greer @ TSONE</a:t>
            </a:r>
          </a:p>
          <a:p>
            <a:r>
              <a:rPr lang="en-US" dirty="0" smtClean="0"/>
              <a:t>Bahrain on its way</a:t>
            </a:r>
          </a:p>
        </p:txBody>
      </p:sp>
      <p:pic>
        <p:nvPicPr>
          <p:cNvPr id="3" name="Picture 2" descr="Screenshot 2014-05-09 23.28.4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15" y="3751158"/>
            <a:ext cx="9144000" cy="310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217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" y="7281"/>
            <a:ext cx="9158414" cy="661113"/>
          </a:xfrm>
          <a:prstGeom prst="rect">
            <a:avLst/>
          </a:prstGeom>
          <a:solidFill>
            <a:srgbClr val="9BBA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280"/>
            <a:ext cx="9144000" cy="661114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Fun along the way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199" y="976364"/>
            <a:ext cx="8533611" cy="5261979"/>
          </a:xfrm>
        </p:spPr>
        <p:txBody>
          <a:bodyPr>
            <a:normAutofit/>
          </a:bodyPr>
          <a:lstStyle/>
          <a:p>
            <a:r>
              <a:rPr lang="en-US" dirty="0" smtClean="0"/>
              <a:t>First BGP customer for some of the </a:t>
            </a:r>
            <a:r>
              <a:rPr lang="en-US" dirty="0" err="1" smtClean="0"/>
              <a:t>LowEndTalk</a:t>
            </a:r>
            <a:r>
              <a:rPr lang="en-US" dirty="0" smtClean="0"/>
              <a:t> advertisers</a:t>
            </a:r>
            <a:endParaRPr lang="en-US" dirty="0"/>
          </a:p>
          <a:p>
            <a:pPr lvl="1"/>
            <a:r>
              <a:rPr lang="en-US" dirty="0" smtClean="0"/>
              <a:t>Assisted educating them… </a:t>
            </a:r>
          </a:p>
          <a:p>
            <a:pPr lvl="1"/>
            <a:r>
              <a:rPr lang="en-US" dirty="0" smtClean="0"/>
              <a:t>Prefer transit routes over customers, eek</a:t>
            </a:r>
          </a:p>
          <a:p>
            <a:r>
              <a:rPr lang="en-US" dirty="0" smtClean="0"/>
              <a:t>Some hosts don’t have communities</a:t>
            </a:r>
          </a:p>
          <a:p>
            <a:pPr lvl="1"/>
            <a:r>
              <a:rPr lang="en-US" dirty="0" smtClean="0"/>
              <a:t>Helping people get those implemented</a:t>
            </a:r>
          </a:p>
          <a:p>
            <a:r>
              <a:rPr lang="en-US" dirty="0" smtClean="0"/>
              <a:t>RIPE Atlas</a:t>
            </a:r>
          </a:p>
          <a:p>
            <a:pPr lvl="1"/>
            <a:r>
              <a:rPr lang="en-US" dirty="0" smtClean="0"/>
              <a:t>Scheduled measurements to look at latency + CHAOS </a:t>
            </a:r>
            <a:r>
              <a:rPr lang="en-US" dirty="0" err="1" smtClean="0"/>
              <a:t>id.server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90769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" y="7281"/>
            <a:ext cx="9158414" cy="661113"/>
          </a:xfrm>
          <a:prstGeom prst="rect">
            <a:avLst/>
          </a:prstGeom>
          <a:solidFill>
            <a:srgbClr val="9BBA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280"/>
            <a:ext cx="9144000" cy="661114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Market for VMs with BGP sessions</a:t>
            </a:r>
            <a:endParaRPr lang="en-US" sz="4000" b="1" dirty="0">
              <a:solidFill>
                <a:schemeClr val="bg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78111" y="753318"/>
            <a:ext cx="7523023" cy="3308928"/>
            <a:chOff x="178111" y="753318"/>
            <a:chExt cx="7523023" cy="3308928"/>
          </a:xfrm>
        </p:grpSpPr>
        <p:pic>
          <p:nvPicPr>
            <p:cNvPr id="5" name="Picture 4" descr="Screenshot 2014-05-10 00.37.42.png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78111" y="891864"/>
              <a:ext cx="3400980" cy="1359500"/>
            </a:xfrm>
            <a:prstGeom prst="rect">
              <a:avLst/>
            </a:prstGeom>
          </p:spPr>
        </p:pic>
        <p:pic>
          <p:nvPicPr>
            <p:cNvPr id="7" name="Picture 6" descr="Screenshot 2014-05-10 00.38.05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79091" y="753318"/>
              <a:ext cx="4122043" cy="3308928"/>
            </a:xfrm>
            <a:prstGeom prst="rect">
              <a:avLst/>
            </a:prstGeom>
          </p:spPr>
        </p:pic>
        <p:pic>
          <p:nvPicPr>
            <p:cNvPr id="9" name="Picture 8" descr="Screenshot 2014-05-10 00.37.42.png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78111" y="2251364"/>
              <a:ext cx="3400980" cy="1715655"/>
            </a:xfrm>
            <a:prstGeom prst="rect">
              <a:avLst/>
            </a:prstGeom>
          </p:spPr>
        </p:pic>
      </p:grpSp>
      <p:pic>
        <p:nvPicPr>
          <p:cNvPr id="10" name="Picture 9" descr="Screenshot 2014-05-10 00.42.49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111" y="4062246"/>
            <a:ext cx="3888665" cy="2707692"/>
          </a:xfrm>
          <a:prstGeom prst="rect">
            <a:avLst/>
          </a:prstGeom>
        </p:spPr>
      </p:pic>
      <p:pic>
        <p:nvPicPr>
          <p:cNvPr id="11" name="Picture 10" descr="Screenshot 2014-05-10 00.43.05.png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50989" y="4191000"/>
            <a:ext cx="4819829" cy="2316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105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" y="7281"/>
            <a:ext cx="9158414" cy="661113"/>
          </a:xfrm>
          <a:prstGeom prst="rect">
            <a:avLst/>
          </a:prstGeom>
          <a:solidFill>
            <a:srgbClr val="9BBA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280"/>
            <a:ext cx="9144000" cy="661114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Discoveries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199" y="976364"/>
            <a:ext cx="8533611" cy="578927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Easy to find budget </a:t>
            </a:r>
            <a:r>
              <a:rPr lang="en-US" dirty="0" err="1" smtClean="0"/>
              <a:t>anycasters</a:t>
            </a:r>
            <a:endParaRPr lang="en-US" dirty="0" smtClean="0"/>
          </a:p>
          <a:p>
            <a:pPr lvl="1"/>
            <a:r>
              <a:rPr lang="en-US" dirty="0" smtClean="0"/>
              <a:t>Webhost forums / </a:t>
            </a:r>
            <a:r>
              <a:rPr lang="en-US" dirty="0" err="1" smtClean="0"/>
              <a:t>LowEndTalk</a:t>
            </a:r>
            <a:r>
              <a:rPr lang="en-US" dirty="0" smtClean="0"/>
              <a:t> / </a:t>
            </a:r>
            <a:r>
              <a:rPr lang="en-US" dirty="0" err="1" smtClean="0"/>
              <a:t>bgp.he.net</a:t>
            </a:r>
            <a:endParaRPr lang="en-US" dirty="0" smtClean="0"/>
          </a:p>
          <a:p>
            <a:r>
              <a:rPr lang="en-US" dirty="0" smtClean="0"/>
              <a:t>“Interesting” deployment methods</a:t>
            </a:r>
          </a:p>
          <a:p>
            <a:pPr lvl="1"/>
            <a:r>
              <a:rPr lang="en-US" b="1" dirty="0" smtClean="0"/>
              <a:t>Shared /24</a:t>
            </a:r>
          </a:p>
          <a:p>
            <a:pPr lvl="2"/>
            <a:r>
              <a:rPr lang="en-US" dirty="0" smtClean="0"/>
              <a:t>Dedicated IP, custom </a:t>
            </a:r>
            <a:r>
              <a:rPr lang="en-US" dirty="0" err="1" smtClean="0"/>
              <a:t>fwd</a:t>
            </a:r>
            <a:r>
              <a:rPr lang="en-US" dirty="0" smtClean="0"/>
              <a:t>/rev DNS, slaved zones</a:t>
            </a:r>
          </a:p>
          <a:p>
            <a:pPr lvl="1"/>
            <a:r>
              <a:rPr lang="en-US" b="1" dirty="0" smtClean="0"/>
              <a:t>Hosted /24</a:t>
            </a:r>
          </a:p>
          <a:p>
            <a:pPr lvl="2"/>
            <a:r>
              <a:rPr lang="en-US" dirty="0" smtClean="0"/>
              <a:t>Same as above but customer provides /24 to announce</a:t>
            </a:r>
          </a:p>
          <a:p>
            <a:pPr lvl="1"/>
            <a:r>
              <a:rPr lang="en-US" b="1" dirty="0" smtClean="0"/>
              <a:t>Shared /24, /32 tunneled</a:t>
            </a:r>
          </a:p>
          <a:p>
            <a:pPr lvl="2"/>
            <a:r>
              <a:rPr lang="en-US" dirty="0" smtClean="0"/>
              <a:t>Dedicated IP, tunneled by </a:t>
            </a:r>
            <a:r>
              <a:rPr lang="en-US" dirty="0" err="1" smtClean="0"/>
              <a:t>anycaster</a:t>
            </a:r>
            <a:r>
              <a:rPr lang="en-US" dirty="0" smtClean="0"/>
              <a:t> to customer via GRE</a:t>
            </a:r>
          </a:p>
          <a:p>
            <a:pPr lvl="1"/>
            <a:r>
              <a:rPr lang="en-US" b="1" dirty="0" smtClean="0"/>
              <a:t>Single /24</a:t>
            </a:r>
          </a:p>
          <a:p>
            <a:pPr lvl="2"/>
            <a:r>
              <a:rPr lang="en-US" dirty="0" err="1" smtClean="0"/>
              <a:t>Anycaster</a:t>
            </a:r>
            <a:r>
              <a:rPr lang="en-US" dirty="0" smtClean="0"/>
              <a:t> only has one /24, website + mail + </a:t>
            </a:r>
            <a:r>
              <a:rPr lang="en-US" dirty="0" err="1" smtClean="0"/>
              <a:t>mgmt</a:t>
            </a:r>
            <a:r>
              <a:rPr lang="en-US" dirty="0" smtClean="0"/>
              <a:t> in same space. DNS answered at edge, other IPs tunneled to another VM/dedicated box.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07756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" y="7281"/>
            <a:ext cx="9158414" cy="661113"/>
          </a:xfrm>
          <a:prstGeom prst="rect">
            <a:avLst/>
          </a:prstGeom>
          <a:solidFill>
            <a:srgbClr val="9BBA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280"/>
            <a:ext cx="9144000" cy="661114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Discoveries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199" y="976364"/>
            <a:ext cx="8533611" cy="5789272"/>
          </a:xfrm>
        </p:spPr>
        <p:txBody>
          <a:bodyPr>
            <a:normAutofit/>
          </a:bodyPr>
          <a:lstStyle/>
          <a:p>
            <a:r>
              <a:rPr lang="en-US" dirty="0" smtClean="0"/>
              <a:t>Not all budget DNS hosting companies host every zone at the edge</a:t>
            </a:r>
          </a:p>
          <a:p>
            <a:pPr lvl="1"/>
            <a:r>
              <a:rPr lang="en-US" dirty="0" smtClean="0"/>
              <a:t>Some host zones centrally and cache at the edge</a:t>
            </a:r>
          </a:p>
          <a:p>
            <a:r>
              <a:rPr lang="en-US" dirty="0" smtClean="0"/>
              <a:t>Many tunnel all DNS traffic back to a single location</a:t>
            </a:r>
          </a:p>
          <a:p>
            <a:pPr lvl="1"/>
            <a:r>
              <a:rPr lang="en-US" dirty="0" smtClean="0"/>
              <a:t>Looks like anycast</a:t>
            </a:r>
          </a:p>
          <a:p>
            <a:pPr lvl="1"/>
            <a:r>
              <a:rPr lang="en-US" dirty="0" smtClean="0"/>
              <a:t>Poor DNS performance</a:t>
            </a:r>
          </a:p>
        </p:txBody>
      </p:sp>
    </p:spTree>
    <p:extLst>
      <p:ext uri="{BB962C8B-B14F-4D97-AF65-F5344CB8AC3E}">
        <p14:creationId xmlns:p14="http://schemas.microsoft.com/office/powerpoint/2010/main" val="1579350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" y="7281"/>
            <a:ext cx="9158414" cy="661113"/>
          </a:xfrm>
          <a:prstGeom prst="rect">
            <a:avLst/>
          </a:prstGeom>
          <a:solidFill>
            <a:srgbClr val="9BBA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280"/>
            <a:ext cx="9144000" cy="661114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Not just DNS?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199" y="976364"/>
            <a:ext cx="8533611" cy="5789272"/>
          </a:xfrm>
        </p:spPr>
        <p:txBody>
          <a:bodyPr>
            <a:normAutofit/>
          </a:bodyPr>
          <a:lstStyle/>
          <a:p>
            <a:r>
              <a:rPr lang="en-US" dirty="0" smtClean="0"/>
              <a:t>Simple HTTP/HTTPS service to assist debugging</a:t>
            </a:r>
          </a:p>
          <a:p>
            <a:pPr lvl="1"/>
            <a:r>
              <a:rPr lang="en-US" dirty="0" err="1" smtClean="0"/>
              <a:t>local.esgob.com</a:t>
            </a:r>
            <a:endParaRPr lang="en-US" dirty="0" smtClean="0"/>
          </a:p>
          <a:p>
            <a:pPr lvl="1"/>
            <a:r>
              <a:rPr lang="en-US" dirty="0"/>
              <a:t>l</a:t>
            </a:r>
            <a:r>
              <a:rPr lang="en-US" dirty="0" smtClean="0"/>
              <a:t>ocal4.esgob.com / local6.esgob.com</a:t>
            </a:r>
          </a:p>
          <a:p>
            <a:r>
              <a:rPr lang="en-US" dirty="0" smtClean="0"/>
              <a:t>Returns JSON via </a:t>
            </a:r>
            <a:r>
              <a:rPr lang="en-US" dirty="0" err="1" smtClean="0"/>
              <a:t>lighttpd</a:t>
            </a:r>
            <a:r>
              <a:rPr lang="en-US" dirty="0" smtClean="0"/>
              <a:t> on each node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16000" y="3521364"/>
            <a:ext cx="5722841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latin typeface="Consolas"/>
                <a:cs typeface="Consolas"/>
              </a:rPr>
              <a:t>nat@enw</a:t>
            </a:r>
            <a:r>
              <a:rPr lang="en-US" b="1" dirty="0">
                <a:latin typeface="Consolas"/>
                <a:cs typeface="Consolas"/>
              </a:rPr>
              <a:t>:~ $ curl http://</a:t>
            </a:r>
            <a:r>
              <a:rPr lang="en-US" b="1" dirty="0" err="1">
                <a:latin typeface="Consolas"/>
                <a:cs typeface="Consolas"/>
              </a:rPr>
              <a:t>local.esgob.com</a:t>
            </a:r>
            <a:endParaRPr lang="en-US" b="1" dirty="0">
              <a:latin typeface="Consolas"/>
              <a:cs typeface="Consolas"/>
            </a:endParaRPr>
          </a:p>
          <a:p>
            <a:r>
              <a:rPr lang="en-US" b="1" dirty="0">
                <a:latin typeface="Consolas"/>
                <a:cs typeface="Consolas"/>
              </a:rPr>
              <a:t>{</a:t>
            </a:r>
          </a:p>
          <a:p>
            <a:r>
              <a:rPr lang="en-US" b="1" dirty="0">
                <a:latin typeface="Consolas"/>
                <a:cs typeface="Consolas"/>
              </a:rPr>
              <a:t>	"city": "London",</a:t>
            </a:r>
          </a:p>
          <a:p>
            <a:r>
              <a:rPr lang="en-US" b="1" dirty="0">
                <a:latin typeface="Consolas"/>
                <a:cs typeface="Consolas"/>
              </a:rPr>
              <a:t>	"country": "England",</a:t>
            </a:r>
          </a:p>
          <a:p>
            <a:r>
              <a:rPr lang="en-US" b="1" dirty="0">
                <a:latin typeface="Consolas"/>
                <a:cs typeface="Consolas"/>
              </a:rPr>
              <a:t>	"</a:t>
            </a:r>
            <a:r>
              <a:rPr lang="en-US" b="1" dirty="0" err="1">
                <a:latin typeface="Consolas"/>
                <a:cs typeface="Consolas"/>
              </a:rPr>
              <a:t>countryiso</a:t>
            </a:r>
            <a:r>
              <a:rPr lang="en-US" b="1" dirty="0">
                <a:latin typeface="Consolas"/>
                <a:cs typeface="Consolas"/>
              </a:rPr>
              <a:t>": "</a:t>
            </a:r>
            <a:r>
              <a:rPr lang="en-US" b="1" dirty="0" err="1">
                <a:latin typeface="Consolas"/>
                <a:cs typeface="Consolas"/>
              </a:rPr>
              <a:t>gb</a:t>
            </a:r>
            <a:r>
              <a:rPr lang="en-US" b="1" dirty="0">
                <a:latin typeface="Consolas"/>
                <a:cs typeface="Consolas"/>
              </a:rPr>
              <a:t>",</a:t>
            </a:r>
          </a:p>
          <a:p>
            <a:r>
              <a:rPr lang="en-US" b="1" dirty="0">
                <a:latin typeface="Consolas"/>
                <a:cs typeface="Consolas"/>
              </a:rPr>
              <a:t>	"flag": "</a:t>
            </a:r>
            <a:r>
              <a:rPr lang="en-US" b="1" dirty="0" err="1">
                <a:latin typeface="Consolas"/>
                <a:cs typeface="Consolas"/>
              </a:rPr>
              <a:t>england</a:t>
            </a:r>
            <a:r>
              <a:rPr lang="en-US" b="1" dirty="0">
                <a:latin typeface="Consolas"/>
                <a:cs typeface="Consolas"/>
              </a:rPr>
              <a:t>",</a:t>
            </a:r>
          </a:p>
          <a:p>
            <a:r>
              <a:rPr lang="en-US" b="1" dirty="0">
                <a:latin typeface="Consolas"/>
                <a:cs typeface="Consolas"/>
              </a:rPr>
              <a:t>	"</a:t>
            </a:r>
            <a:r>
              <a:rPr lang="en-US" b="1" dirty="0" err="1">
                <a:latin typeface="Consolas"/>
                <a:cs typeface="Consolas"/>
              </a:rPr>
              <a:t>locationdisplay</a:t>
            </a:r>
            <a:r>
              <a:rPr lang="en-US" b="1" dirty="0">
                <a:latin typeface="Consolas"/>
                <a:cs typeface="Consolas"/>
              </a:rPr>
              <a:t>": "England, London, B",</a:t>
            </a:r>
          </a:p>
          <a:p>
            <a:r>
              <a:rPr lang="en-US" b="1" dirty="0">
                <a:latin typeface="Consolas"/>
                <a:cs typeface="Consolas"/>
              </a:rPr>
              <a:t>    </a:t>
            </a:r>
            <a:r>
              <a:rPr lang="en-US" b="1" dirty="0" smtClean="0">
                <a:latin typeface="Consolas"/>
                <a:cs typeface="Consolas"/>
              </a:rPr>
              <a:t>"</a:t>
            </a:r>
            <a:r>
              <a:rPr lang="en-US" b="1" dirty="0">
                <a:latin typeface="Consolas"/>
                <a:cs typeface="Consolas"/>
              </a:rPr>
              <a:t>ref": "ql7f823b"</a:t>
            </a:r>
          </a:p>
          <a:p>
            <a:r>
              <a:rPr lang="en-US" b="1" dirty="0">
                <a:latin typeface="Consolas"/>
                <a:cs typeface="Consolas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31158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" y="7281"/>
            <a:ext cx="9158414" cy="661113"/>
          </a:xfrm>
          <a:prstGeom prst="rect">
            <a:avLst/>
          </a:prstGeom>
          <a:solidFill>
            <a:srgbClr val="9BBA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280"/>
            <a:ext cx="9144000" cy="661114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What next?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199" y="976364"/>
            <a:ext cx="8533611" cy="5789272"/>
          </a:xfrm>
        </p:spPr>
        <p:txBody>
          <a:bodyPr>
            <a:normAutofit/>
          </a:bodyPr>
          <a:lstStyle/>
          <a:p>
            <a:r>
              <a:rPr lang="en-US" dirty="0" smtClean="0"/>
              <a:t>Keep honest – host every zone at the edge</a:t>
            </a:r>
          </a:p>
          <a:p>
            <a:r>
              <a:rPr lang="en-US" dirty="0" smtClean="0"/>
              <a:t>Finish API + web interface</a:t>
            </a:r>
          </a:p>
          <a:p>
            <a:r>
              <a:rPr lang="en-US" dirty="0" smtClean="0"/>
              <a:t>Open source more code</a:t>
            </a:r>
          </a:p>
          <a:p>
            <a:r>
              <a:rPr lang="en-US" dirty="0" smtClean="0"/>
              <a:t>Support:</a:t>
            </a:r>
          </a:p>
          <a:p>
            <a:pPr lvl="1"/>
            <a:r>
              <a:rPr lang="en-US" dirty="0" smtClean="0"/>
              <a:t>Multi master</a:t>
            </a:r>
          </a:p>
          <a:p>
            <a:pPr lvl="1"/>
            <a:r>
              <a:rPr lang="en-US" dirty="0" smtClean="0"/>
              <a:t>TSIG inbound</a:t>
            </a:r>
          </a:p>
          <a:p>
            <a:r>
              <a:rPr lang="en-US" dirty="0" smtClean="0"/>
              <a:t>Public SOA checker</a:t>
            </a:r>
          </a:p>
          <a:p>
            <a:r>
              <a:rPr lang="en-US" dirty="0" smtClean="0"/>
              <a:t>Mix of routing and DNS daemons</a:t>
            </a:r>
          </a:p>
          <a:p>
            <a:pPr lvl="1"/>
            <a:r>
              <a:rPr lang="en-US" dirty="0" smtClean="0"/>
              <a:t>configurable per node in </a:t>
            </a:r>
            <a:r>
              <a:rPr lang="en-US" dirty="0" err="1" smtClean="0"/>
              <a:t>RethinkDB</a:t>
            </a:r>
            <a:endParaRPr lang="en-US" dirty="0" smtClean="0"/>
          </a:p>
          <a:p>
            <a:pPr lvl="1"/>
            <a:r>
              <a:rPr lang="en-US" dirty="0" smtClean="0"/>
              <a:t>BIND, NSD4, KNOT, </a:t>
            </a:r>
            <a:r>
              <a:rPr lang="en-US" dirty="0" err="1" smtClean="0"/>
              <a:t>Quagga</a:t>
            </a:r>
            <a:r>
              <a:rPr lang="en-US" dirty="0" smtClean="0"/>
              <a:t> + BIRD 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12875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" y="7281"/>
            <a:ext cx="9158414" cy="661113"/>
          </a:xfrm>
          <a:prstGeom prst="rect">
            <a:avLst/>
          </a:prstGeom>
          <a:solidFill>
            <a:srgbClr val="9BBA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280"/>
            <a:ext cx="9144000" cy="661114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What next?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199" y="976364"/>
            <a:ext cx="8533611" cy="578927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Move to BGP sessions to full table</a:t>
            </a:r>
          </a:p>
          <a:p>
            <a:pPr lvl="1"/>
            <a:r>
              <a:rPr lang="en-US" dirty="0" smtClean="0"/>
              <a:t>Archive MRT dumps</a:t>
            </a:r>
          </a:p>
          <a:p>
            <a:pPr lvl="1"/>
            <a:r>
              <a:rPr lang="en-US" dirty="0" smtClean="0"/>
              <a:t>Maybe BIRD, don’t need full table in the kernel</a:t>
            </a:r>
          </a:p>
          <a:p>
            <a:r>
              <a:rPr lang="en-US" dirty="0" smtClean="0"/>
              <a:t>Crypto loopback file system on remote nodes</a:t>
            </a:r>
          </a:p>
          <a:p>
            <a:r>
              <a:rPr lang="en-US" dirty="0" smtClean="0"/>
              <a:t>Fix v6 routing – peer with HE in Europe</a:t>
            </a:r>
          </a:p>
          <a:p>
            <a:r>
              <a:rPr lang="en-US" dirty="0" smtClean="0"/>
              <a:t>Find more friendly hosts:</a:t>
            </a:r>
          </a:p>
          <a:p>
            <a:pPr lvl="1"/>
            <a:r>
              <a:rPr lang="en-US" dirty="0" smtClean="0"/>
              <a:t>Eastern Europe</a:t>
            </a:r>
          </a:p>
          <a:p>
            <a:pPr lvl="1"/>
            <a:r>
              <a:rPr lang="en-US" dirty="0" smtClean="0"/>
              <a:t>Transit in west coast US</a:t>
            </a:r>
          </a:p>
          <a:p>
            <a:pPr lvl="1"/>
            <a:r>
              <a:rPr lang="en-US" dirty="0" smtClean="0"/>
              <a:t>Especially in </a:t>
            </a:r>
            <a:r>
              <a:rPr lang="en-US" dirty="0" err="1" smtClean="0"/>
              <a:t>Afria</a:t>
            </a:r>
            <a:r>
              <a:rPr lang="en-US" dirty="0" smtClean="0"/>
              <a:t>, Asia + South America</a:t>
            </a:r>
          </a:p>
          <a:p>
            <a:pPr lvl="1"/>
            <a:r>
              <a:rPr lang="en-US" dirty="0" smtClean="0"/>
              <a:t>Wales!</a:t>
            </a:r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i="1" dirty="0" smtClean="0"/>
              <a:t>Currently costing just under $480/</a:t>
            </a:r>
            <a:r>
              <a:rPr lang="en-US" i="1" dirty="0" err="1" smtClean="0"/>
              <a:t>yr</a:t>
            </a:r>
            <a:endParaRPr lang="en-US" i="1" dirty="0" smtClean="0"/>
          </a:p>
        </p:txBody>
      </p:sp>
    </p:spTree>
    <p:extLst>
      <p:ext uri="{BB962C8B-B14F-4D97-AF65-F5344CB8AC3E}">
        <p14:creationId xmlns:p14="http://schemas.microsoft.com/office/powerpoint/2010/main" val="250505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" y="7281"/>
            <a:ext cx="9158414" cy="661113"/>
          </a:xfrm>
          <a:prstGeom prst="rect">
            <a:avLst/>
          </a:prstGeom>
          <a:solidFill>
            <a:srgbClr val="9BBA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280"/>
            <a:ext cx="9144000" cy="661114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Questions?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4415" y="1524001"/>
            <a:ext cx="9144000" cy="30018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>
                <a:latin typeface="Calibri"/>
                <a:cs typeface="Calibri"/>
              </a:rPr>
              <a:t>https://noc.esgob.com</a:t>
            </a:r>
          </a:p>
          <a:p>
            <a:pPr marL="0" indent="0" algn="ctr">
              <a:buNone/>
            </a:pPr>
            <a:endParaRPr lang="en-US" dirty="0">
              <a:latin typeface="Calibri"/>
              <a:cs typeface="Calibri"/>
            </a:endParaRPr>
          </a:p>
          <a:p>
            <a:pPr marL="0" indent="0" algn="ctr">
              <a:buNone/>
            </a:pPr>
            <a:r>
              <a:rPr lang="en-US" dirty="0" smtClean="0">
                <a:latin typeface="Calibri"/>
                <a:cs typeface="Calibri"/>
              </a:rPr>
              <a:t>NAT-RIPE</a:t>
            </a:r>
          </a:p>
          <a:p>
            <a:pPr marL="0" indent="0" algn="ctr">
              <a:buNone/>
            </a:pPr>
            <a:endParaRPr lang="en-US" dirty="0">
              <a:latin typeface="Calibri"/>
              <a:cs typeface="Calibri"/>
            </a:endParaRPr>
          </a:p>
          <a:p>
            <a:pPr marL="0" indent="0" algn="ctr">
              <a:buNone/>
            </a:pPr>
            <a:r>
              <a:rPr lang="en-US" b="1" dirty="0" smtClean="0">
                <a:latin typeface="Calibri"/>
                <a:cs typeface="Calibri"/>
              </a:rPr>
              <a:t>@</a:t>
            </a:r>
            <a:r>
              <a:rPr lang="en-US" b="1" dirty="0" err="1" smtClean="0">
                <a:latin typeface="Calibri"/>
                <a:cs typeface="Calibri"/>
              </a:rPr>
              <a:t>natmorris</a:t>
            </a:r>
            <a:r>
              <a:rPr lang="en-US" b="1" dirty="0" smtClean="0">
                <a:latin typeface="Calibri"/>
                <a:cs typeface="Calibri"/>
              </a:rPr>
              <a:t>          @</a:t>
            </a:r>
            <a:r>
              <a:rPr lang="en-US" b="1" dirty="0" err="1" smtClean="0">
                <a:latin typeface="Calibri"/>
                <a:cs typeface="Calibri"/>
              </a:rPr>
              <a:t>esgobltd</a:t>
            </a:r>
            <a:endParaRPr lang="en-US" b="1" dirty="0" smtClean="0">
              <a:latin typeface="Calibri"/>
              <a:cs typeface="Calibri"/>
            </a:endParaRPr>
          </a:p>
        </p:txBody>
      </p:sp>
      <p:pic>
        <p:nvPicPr>
          <p:cNvPr id="3" name="Picture 2" descr="letter4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7" t="85690" r="13534" b="3031"/>
          <a:stretch/>
        </p:blipFill>
        <p:spPr>
          <a:xfrm>
            <a:off x="14415" y="5003971"/>
            <a:ext cx="9048767" cy="1854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112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" y="7281"/>
            <a:ext cx="9158414" cy="661113"/>
          </a:xfrm>
          <a:prstGeom prst="rect">
            <a:avLst/>
          </a:prstGeom>
          <a:solidFill>
            <a:srgbClr val="9BBA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280"/>
            <a:ext cx="9144000" cy="661114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Summary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6365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Fancied deploying a DNS </a:t>
            </a:r>
            <a:r>
              <a:rPr lang="en-US" dirty="0"/>
              <a:t>Anycast </a:t>
            </a:r>
            <a:r>
              <a:rPr lang="en-US" dirty="0" smtClean="0"/>
              <a:t>service</a:t>
            </a:r>
          </a:p>
          <a:p>
            <a:r>
              <a:rPr lang="en-US" dirty="0" smtClean="0"/>
              <a:t>Motivated by:</a:t>
            </a:r>
          </a:p>
          <a:p>
            <a:pPr lvl="1"/>
            <a:r>
              <a:rPr lang="en-US" sz="2400" dirty="0" smtClean="0"/>
              <a:t>Bill Woodcock</a:t>
            </a:r>
          </a:p>
          <a:p>
            <a:pPr lvl="2"/>
            <a:r>
              <a:rPr lang="en-US" sz="2000" dirty="0" smtClean="0"/>
              <a:t>SANOG8: </a:t>
            </a:r>
            <a:r>
              <a:rPr lang="en-US" sz="2000" dirty="0"/>
              <a:t>“Best Practices in DNS Anycast Service-</a:t>
            </a:r>
            <a:r>
              <a:rPr lang="en-US" sz="2000" dirty="0" smtClean="0"/>
              <a:t>Provision”</a:t>
            </a:r>
          </a:p>
          <a:p>
            <a:pPr lvl="1"/>
            <a:r>
              <a:rPr lang="en-US" sz="2400" dirty="0" smtClean="0"/>
              <a:t>Dave Knight</a:t>
            </a:r>
          </a:p>
          <a:p>
            <a:pPr lvl="2"/>
            <a:r>
              <a:rPr lang="en-US" sz="2000" dirty="0" smtClean="0"/>
              <a:t>RIPE64: “Dense Anycast Deployment of DNS Authority Servers”</a:t>
            </a:r>
          </a:p>
          <a:p>
            <a:r>
              <a:rPr lang="en-US" dirty="0" smtClean="0"/>
              <a:t>Gain more experience automating distributed environments.</a:t>
            </a:r>
          </a:p>
          <a:p>
            <a:pPr lvl="1"/>
            <a:endParaRPr lang="en-US" sz="24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14003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" y="7281"/>
            <a:ext cx="9158414" cy="661113"/>
          </a:xfrm>
          <a:prstGeom prst="rect">
            <a:avLst/>
          </a:prstGeom>
          <a:solidFill>
            <a:srgbClr val="9BBA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280"/>
            <a:ext cx="9144000" cy="661114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Thoughts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6365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Can I do it without spending too much?</a:t>
            </a:r>
          </a:p>
          <a:p>
            <a:r>
              <a:rPr lang="en-US" dirty="0" smtClean="0"/>
              <a:t>Does Claire need to find out?</a:t>
            </a:r>
          </a:p>
          <a:p>
            <a:pPr lvl="1"/>
            <a:r>
              <a:rPr lang="en-US" sz="2800" dirty="0" smtClean="0"/>
              <a:t>Must be sub $1000/</a:t>
            </a:r>
            <a:r>
              <a:rPr lang="en-US" sz="2800" dirty="0" err="1" smtClean="0"/>
              <a:t>yr</a:t>
            </a:r>
            <a:r>
              <a:rPr lang="en-US" sz="2800" dirty="0" smtClean="0"/>
              <a:t> running cost</a:t>
            </a:r>
          </a:p>
          <a:p>
            <a:r>
              <a:rPr lang="en-US" dirty="0"/>
              <a:t>What to offer?</a:t>
            </a:r>
          </a:p>
          <a:p>
            <a:pPr lvl="1"/>
            <a:r>
              <a:rPr lang="en-US" dirty="0"/>
              <a:t>Initially only secondary DNS</a:t>
            </a:r>
          </a:p>
          <a:p>
            <a:pPr lvl="1"/>
            <a:r>
              <a:rPr lang="en-US" dirty="0"/>
              <a:t>IPv4 + IPv6 </a:t>
            </a:r>
            <a:r>
              <a:rPr lang="en-US" sz="2000" dirty="0"/>
              <a:t>(yes Martin!)</a:t>
            </a:r>
          </a:p>
          <a:p>
            <a:pPr lvl="1"/>
            <a:r>
              <a:rPr lang="en-US" dirty="0"/>
              <a:t>Free service - no SLA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169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" y="7281"/>
            <a:ext cx="9158414" cy="661113"/>
          </a:xfrm>
          <a:prstGeom prst="rect">
            <a:avLst/>
          </a:prstGeom>
          <a:solidFill>
            <a:srgbClr val="9BBA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280"/>
            <a:ext cx="9144000" cy="661114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Requirements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6365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Separation from existing management network - AS30746</a:t>
            </a:r>
          </a:p>
          <a:p>
            <a:r>
              <a:rPr lang="en-US" dirty="0" smtClean="0"/>
              <a:t>Had spare PI /24 + /48</a:t>
            </a:r>
          </a:p>
          <a:p>
            <a:r>
              <a:rPr lang="en-US" dirty="0" smtClean="0"/>
              <a:t>Applied for new ASN - got AS60564</a:t>
            </a:r>
          </a:p>
          <a:p>
            <a:r>
              <a:rPr lang="en-US" dirty="0" smtClean="0"/>
              <a:t>Need highly automated framework</a:t>
            </a:r>
          </a:p>
          <a:p>
            <a:r>
              <a:rPr lang="en-US" dirty="0" smtClean="0"/>
              <a:t>Wanted to play with new tools</a:t>
            </a:r>
          </a:p>
          <a:p>
            <a:r>
              <a:rPr lang="en-US" dirty="0" smtClean="0"/>
              <a:t>Open source everything</a:t>
            </a:r>
          </a:p>
          <a:p>
            <a:pPr lvl="1"/>
            <a:r>
              <a:rPr lang="en-US" dirty="0" smtClean="0">
                <a:hlinkClick r:id="rId2"/>
              </a:rPr>
              <a:t>https://github.com/esgob</a:t>
            </a:r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2689" y="4592240"/>
            <a:ext cx="2725726" cy="22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085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" y="7281"/>
            <a:ext cx="9158414" cy="661113"/>
          </a:xfrm>
          <a:prstGeom prst="rect">
            <a:avLst/>
          </a:prstGeom>
          <a:solidFill>
            <a:srgbClr val="9BBA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280"/>
            <a:ext cx="9144000" cy="661114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DNS zone transfers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79636" y="3041191"/>
            <a:ext cx="4344162" cy="2807255"/>
          </a:xfrm>
          <a:prstGeom prst="ellipse">
            <a:avLst/>
          </a:prstGeom>
          <a:noFill/>
          <a:ln w="28575" cmpd="sng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882165" y="5295252"/>
            <a:ext cx="12841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AS30746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2925894" y="3765287"/>
            <a:ext cx="797582" cy="75751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524228" y="4539423"/>
            <a:ext cx="1623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  <a:r>
              <a:rPr lang="en-US" dirty="0" smtClean="0"/>
              <a:t>xfr.esgob.com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106480" y="2038601"/>
            <a:ext cx="671456" cy="6536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670202" y="1097574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Anycast nodes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3538874" y="2172280"/>
            <a:ext cx="3903334" cy="1715545"/>
          </a:xfrm>
          <a:prstGeom prst="straightConnector1">
            <a:avLst/>
          </a:prstGeom>
          <a:ln w="38100" cmpd="sng"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 rot="20277605">
            <a:off x="4523259" y="3224523"/>
            <a:ext cx="10310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Zone transfer</a:t>
            </a:r>
            <a:endParaRPr lang="en-US" sz="1200" dirty="0"/>
          </a:p>
        </p:txBody>
      </p:sp>
      <p:sp>
        <p:nvSpPr>
          <p:cNvPr id="19" name="Rectangle 18"/>
          <p:cNvSpPr/>
          <p:nvPr/>
        </p:nvSpPr>
        <p:spPr>
          <a:xfrm>
            <a:off x="1140358" y="1282240"/>
            <a:ext cx="687749" cy="5716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79635" y="811495"/>
            <a:ext cx="3433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Master servers operated by others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2180353" y="1282240"/>
            <a:ext cx="687749" cy="5716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246385" y="3765287"/>
            <a:ext cx="792423" cy="757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770262" y="4539425"/>
            <a:ext cx="169037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ns0.esgob.co.uk</a:t>
            </a:r>
          </a:p>
          <a:p>
            <a:pPr algn="ctr"/>
            <a:r>
              <a:rPr lang="en-US" sz="1400" dirty="0" smtClean="0"/>
              <a:t>(only my zones)</a:t>
            </a:r>
            <a:endParaRPr lang="en-US" sz="1400" dirty="0"/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1982434" y="4193031"/>
            <a:ext cx="966363" cy="4381"/>
          </a:xfrm>
          <a:prstGeom prst="straightConnector1">
            <a:avLst/>
          </a:prstGeom>
          <a:ln w="38100" cmpd="sng"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 rot="162427">
            <a:off x="1911779" y="4221606"/>
            <a:ext cx="10310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Zone transfer</a:t>
            </a:r>
            <a:endParaRPr lang="en-US" sz="1200" dirty="0"/>
          </a:p>
        </p:txBody>
      </p:sp>
      <p:sp>
        <p:nvSpPr>
          <p:cNvPr id="34" name="Rectangle 33"/>
          <p:cNvSpPr/>
          <p:nvPr/>
        </p:nvSpPr>
        <p:spPr>
          <a:xfrm>
            <a:off x="3194999" y="1282240"/>
            <a:ext cx="687749" cy="5716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280023" y="1282240"/>
            <a:ext cx="687749" cy="5716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Arrow Connector 35"/>
          <p:cNvCxnSpPr/>
          <p:nvPr/>
        </p:nvCxnSpPr>
        <p:spPr>
          <a:xfrm flipH="1">
            <a:off x="3409155" y="1704404"/>
            <a:ext cx="129719" cy="2183421"/>
          </a:xfrm>
          <a:prstGeom prst="straightConnector1">
            <a:avLst/>
          </a:prstGeom>
          <a:ln w="38100" cmpd="sng"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2607001" y="1704404"/>
            <a:ext cx="587998" cy="2187802"/>
          </a:xfrm>
          <a:prstGeom prst="straightConnector1">
            <a:avLst/>
          </a:prstGeom>
          <a:ln w="38100" cmpd="sng"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1615449" y="1704404"/>
            <a:ext cx="1448334" cy="2183421"/>
          </a:xfrm>
          <a:prstGeom prst="straightConnector1">
            <a:avLst/>
          </a:prstGeom>
          <a:ln w="38100" cmpd="sng"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806127" y="1704404"/>
            <a:ext cx="2257656" cy="2335821"/>
          </a:xfrm>
          <a:prstGeom prst="straightConnector1">
            <a:avLst/>
          </a:prstGeom>
          <a:ln w="38100" cmpd="sng"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7106480" y="3031158"/>
            <a:ext cx="671456" cy="6536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Arrow Connector 49"/>
          <p:cNvCxnSpPr/>
          <p:nvPr/>
        </p:nvCxnSpPr>
        <p:spPr>
          <a:xfrm flipV="1">
            <a:off x="3691274" y="3186011"/>
            <a:ext cx="3550395" cy="854215"/>
          </a:xfrm>
          <a:prstGeom prst="straightConnector1">
            <a:avLst/>
          </a:prstGeom>
          <a:ln w="38100" cmpd="sng"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7106480" y="4040226"/>
            <a:ext cx="671456" cy="6536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7106480" y="4908755"/>
            <a:ext cx="671456" cy="6536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Straight Arrow Connector 53"/>
          <p:cNvCxnSpPr/>
          <p:nvPr/>
        </p:nvCxnSpPr>
        <p:spPr>
          <a:xfrm>
            <a:off x="3538874" y="4192627"/>
            <a:ext cx="3702795" cy="4785"/>
          </a:xfrm>
          <a:prstGeom prst="straightConnector1">
            <a:avLst/>
          </a:prstGeom>
          <a:ln w="38100" cmpd="sng"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3538874" y="4349812"/>
            <a:ext cx="3702795" cy="718842"/>
          </a:xfrm>
          <a:prstGeom prst="straightConnector1">
            <a:avLst/>
          </a:prstGeom>
          <a:ln w="38100" cmpd="sng"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6800145" y="1535678"/>
            <a:ext cx="12875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AS60564</a:t>
            </a:r>
            <a:endParaRPr lang="en-US" sz="2400" dirty="0"/>
          </a:p>
        </p:txBody>
      </p:sp>
      <p:sp>
        <p:nvSpPr>
          <p:cNvPr id="61" name="Content Placeholder 2"/>
          <p:cNvSpPr>
            <a:spLocks noGrp="1"/>
          </p:cNvSpPr>
          <p:nvPr>
            <p:ph idx="1"/>
          </p:nvPr>
        </p:nvSpPr>
        <p:spPr>
          <a:xfrm>
            <a:off x="394159" y="6240788"/>
            <a:ext cx="8229600" cy="5248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Supports notifies from masters</a:t>
            </a:r>
          </a:p>
        </p:txBody>
      </p:sp>
      <p:sp>
        <p:nvSpPr>
          <p:cNvPr id="62" name="TextBox 61"/>
          <p:cNvSpPr txBox="1"/>
          <p:nvPr/>
        </p:nvSpPr>
        <p:spPr>
          <a:xfrm rot="1406909">
            <a:off x="938843" y="2583065"/>
            <a:ext cx="10310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Zone transfer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657417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" y="7281"/>
            <a:ext cx="9158414" cy="661113"/>
          </a:xfrm>
          <a:prstGeom prst="rect">
            <a:avLst/>
          </a:prstGeom>
          <a:solidFill>
            <a:srgbClr val="9BBA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280"/>
            <a:ext cx="9144000" cy="661114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Store everything in JSON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976365"/>
            <a:ext cx="4823648" cy="3134258"/>
          </a:xfrm>
        </p:spPr>
        <p:txBody>
          <a:bodyPr>
            <a:normAutofit/>
          </a:bodyPr>
          <a:lstStyle/>
          <a:p>
            <a:r>
              <a:rPr lang="en-US" dirty="0" smtClean="0"/>
              <a:t>Data stored in </a:t>
            </a:r>
            <a:r>
              <a:rPr lang="en-US" b="1" dirty="0" err="1" smtClean="0"/>
              <a:t>RethinkDB</a:t>
            </a:r>
            <a:endParaRPr lang="en-US" b="1" dirty="0" smtClean="0"/>
          </a:p>
          <a:p>
            <a:pPr lvl="1"/>
            <a:r>
              <a:rPr lang="en-US" dirty="0" smtClean="0"/>
              <a:t>Distributed JSON document database</a:t>
            </a:r>
          </a:p>
          <a:p>
            <a:pPr lvl="1"/>
            <a:r>
              <a:rPr lang="en-US" dirty="0" smtClean="0"/>
              <a:t>Free form, easy to add attributes</a:t>
            </a:r>
          </a:p>
        </p:txBody>
      </p:sp>
      <p:pic>
        <p:nvPicPr>
          <p:cNvPr id="3" name="Picture 2" descr="Screenshot 2014-05-09 22.55.4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9062" y="976364"/>
            <a:ext cx="3964937" cy="5881635"/>
          </a:xfrm>
          <a:prstGeom prst="rect">
            <a:avLst/>
          </a:prstGeom>
        </p:spPr>
      </p:pic>
      <p:pic>
        <p:nvPicPr>
          <p:cNvPr id="4" name="Picture 3" descr="Screenshot 2014-05-10 00.12.0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981" y="3983622"/>
            <a:ext cx="3563124" cy="2525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609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" y="7281"/>
            <a:ext cx="9158414" cy="661113"/>
          </a:xfrm>
          <a:prstGeom prst="rect">
            <a:avLst/>
          </a:prstGeom>
          <a:solidFill>
            <a:srgbClr val="9BBA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280"/>
            <a:ext cx="9144000" cy="661114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Application design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7" name="Can 6"/>
          <p:cNvSpPr/>
          <p:nvPr/>
        </p:nvSpPr>
        <p:spPr>
          <a:xfrm>
            <a:off x="457200" y="5302815"/>
            <a:ext cx="902423" cy="1113990"/>
          </a:xfrm>
          <a:prstGeom prst="can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976365"/>
            <a:ext cx="8229600" cy="280006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REST API - Python + Flask framework</a:t>
            </a:r>
          </a:p>
          <a:p>
            <a:r>
              <a:rPr lang="en-US" dirty="0" smtClean="0"/>
              <a:t>Beanstalk - Message queue</a:t>
            </a:r>
          </a:p>
          <a:p>
            <a:pPr lvl="1"/>
            <a:r>
              <a:rPr lang="en-US" dirty="0" smtClean="0"/>
              <a:t>Add/change/removal of zones via API triggers job to be added to queues for each node</a:t>
            </a:r>
          </a:p>
          <a:p>
            <a:pPr lvl="1"/>
            <a:r>
              <a:rPr lang="en-US" dirty="0" smtClean="0"/>
              <a:t>Daemons on AXFR + </a:t>
            </a:r>
            <a:r>
              <a:rPr lang="en-US" dirty="0"/>
              <a:t>A</a:t>
            </a:r>
            <a:r>
              <a:rPr lang="en-US" dirty="0" smtClean="0"/>
              <a:t>nycast nodes monitor for jobs</a:t>
            </a:r>
          </a:p>
          <a:p>
            <a:pPr lvl="1"/>
            <a:r>
              <a:rPr lang="en-US" dirty="0" smtClean="0"/>
              <a:t>New zones live on all nodes with 5 seconds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457200" y="6402659"/>
            <a:ext cx="10607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RethinkDB</a:t>
            </a:r>
            <a:endParaRPr lang="en-US" sz="1600" dirty="0"/>
          </a:p>
        </p:txBody>
      </p:sp>
      <p:sp>
        <p:nvSpPr>
          <p:cNvPr id="10" name="Rectangle 9"/>
          <p:cNvSpPr/>
          <p:nvPr/>
        </p:nvSpPr>
        <p:spPr>
          <a:xfrm>
            <a:off x="2417603" y="5414218"/>
            <a:ext cx="913565" cy="92461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REST</a:t>
            </a:r>
          </a:p>
          <a:p>
            <a:pPr algn="ctr"/>
            <a:r>
              <a:rPr lang="en-US" dirty="0" smtClean="0"/>
              <a:t>API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191627" y="6416805"/>
            <a:ext cx="13842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Python + Flask</a:t>
            </a:r>
            <a:endParaRPr lang="en-US" sz="1600" dirty="0"/>
          </a:p>
        </p:txBody>
      </p:sp>
      <p:cxnSp>
        <p:nvCxnSpPr>
          <p:cNvPr id="12" name="Straight Arrow Connector 11"/>
          <p:cNvCxnSpPr>
            <a:stCxn id="7" idx="4"/>
            <a:endCxn id="10" idx="1"/>
          </p:cNvCxnSpPr>
          <p:nvPr/>
        </p:nvCxnSpPr>
        <p:spPr>
          <a:xfrm>
            <a:off x="1359623" y="5859810"/>
            <a:ext cx="1057980" cy="16714"/>
          </a:xfrm>
          <a:prstGeom prst="straightConnector1">
            <a:avLst/>
          </a:prstGeom>
          <a:ln w="57150" cmpd="sng"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2343400" y="3867622"/>
            <a:ext cx="1061972" cy="924611"/>
          </a:xfrm>
          <a:prstGeom prst="rect">
            <a:avLst/>
          </a:prstGeom>
          <a:solidFill>
            <a:srgbClr val="00009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Website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405372" y="3831086"/>
            <a:ext cx="96374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Python + Flask</a:t>
            </a:r>
            <a:endParaRPr lang="en-US" sz="1600" dirty="0"/>
          </a:p>
        </p:txBody>
      </p:sp>
      <p:cxnSp>
        <p:nvCxnSpPr>
          <p:cNvPr id="17" name="Straight Arrow Connector 16"/>
          <p:cNvCxnSpPr>
            <a:stCxn id="15" idx="2"/>
            <a:endCxn id="10" idx="0"/>
          </p:cNvCxnSpPr>
          <p:nvPr/>
        </p:nvCxnSpPr>
        <p:spPr>
          <a:xfrm>
            <a:off x="2874386" y="4792233"/>
            <a:ext cx="0" cy="621985"/>
          </a:xfrm>
          <a:prstGeom prst="straightConnector1">
            <a:avLst/>
          </a:prstGeom>
          <a:ln w="57150" cmpd="sng"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4853915" y="5816602"/>
            <a:ext cx="1061972" cy="924611"/>
          </a:xfrm>
          <a:prstGeom prst="rect">
            <a:avLst/>
          </a:prstGeom>
          <a:solidFill>
            <a:srgbClr val="00009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Scripts</a:t>
            </a:r>
            <a:endParaRPr lang="en-US" dirty="0"/>
          </a:p>
        </p:txBody>
      </p:sp>
      <p:cxnSp>
        <p:nvCxnSpPr>
          <p:cNvPr id="23" name="Straight Arrow Connector 22"/>
          <p:cNvCxnSpPr>
            <a:stCxn id="22" idx="1"/>
            <a:endCxn id="10" idx="3"/>
          </p:cNvCxnSpPr>
          <p:nvPr/>
        </p:nvCxnSpPr>
        <p:spPr>
          <a:xfrm flipH="1" flipV="1">
            <a:off x="3331168" y="5876524"/>
            <a:ext cx="1522747" cy="402384"/>
          </a:xfrm>
          <a:prstGeom prst="straightConnector1">
            <a:avLst/>
          </a:prstGeom>
          <a:ln w="57150" cmpd="sng"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4232762" y="4734321"/>
            <a:ext cx="1242306" cy="56849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BeanstalkD</a:t>
            </a:r>
            <a:endParaRPr lang="en-US" dirty="0"/>
          </a:p>
        </p:txBody>
      </p:sp>
      <p:cxnSp>
        <p:nvCxnSpPr>
          <p:cNvPr id="27" name="Straight Arrow Connector 26"/>
          <p:cNvCxnSpPr>
            <a:stCxn id="26" idx="1"/>
          </p:cNvCxnSpPr>
          <p:nvPr/>
        </p:nvCxnSpPr>
        <p:spPr>
          <a:xfrm flipH="1">
            <a:off x="3331168" y="5018568"/>
            <a:ext cx="901594" cy="577087"/>
          </a:xfrm>
          <a:prstGeom prst="straightConnector1">
            <a:avLst/>
          </a:prstGeom>
          <a:ln w="57150" cmpd="sng">
            <a:solidFill>
              <a:schemeClr val="tx1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22" idx="0"/>
            <a:endCxn id="26" idx="2"/>
          </p:cNvCxnSpPr>
          <p:nvPr/>
        </p:nvCxnSpPr>
        <p:spPr>
          <a:xfrm flipH="1" flipV="1">
            <a:off x="4853915" y="5302815"/>
            <a:ext cx="530986" cy="513787"/>
          </a:xfrm>
          <a:prstGeom prst="straightConnector1">
            <a:avLst/>
          </a:prstGeom>
          <a:ln w="57150" cmpd="sng">
            <a:solidFill>
              <a:schemeClr val="tx1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3405372" y="4964261"/>
            <a:ext cx="9637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job</a:t>
            </a:r>
            <a:endParaRPr lang="en-US" sz="1600" dirty="0"/>
          </a:p>
        </p:txBody>
      </p:sp>
      <p:sp>
        <p:nvSpPr>
          <p:cNvPr id="47" name="TextBox 46"/>
          <p:cNvSpPr txBox="1"/>
          <p:nvPr/>
        </p:nvSpPr>
        <p:spPr>
          <a:xfrm>
            <a:off x="5201726" y="5285485"/>
            <a:ext cx="9637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job</a:t>
            </a:r>
            <a:endParaRPr lang="en-US" sz="1600" dirty="0"/>
          </a:p>
        </p:txBody>
      </p:sp>
      <p:cxnSp>
        <p:nvCxnSpPr>
          <p:cNvPr id="49" name="Straight Arrow Connector 48"/>
          <p:cNvCxnSpPr/>
          <p:nvPr/>
        </p:nvCxnSpPr>
        <p:spPr>
          <a:xfrm flipH="1">
            <a:off x="5915887" y="6284669"/>
            <a:ext cx="1311568" cy="0"/>
          </a:xfrm>
          <a:prstGeom prst="straightConnector1">
            <a:avLst/>
          </a:prstGeom>
          <a:ln w="57150" cmpd="sng">
            <a:solidFill>
              <a:schemeClr val="tx1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7227455" y="5816602"/>
            <a:ext cx="1061972" cy="92461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Config</a:t>
            </a:r>
            <a:r>
              <a:rPr lang="en-US" dirty="0" smtClean="0"/>
              <a:t> files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6081490" y="5978702"/>
            <a:ext cx="105360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Jinja2 templates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549619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" y="7281"/>
            <a:ext cx="9158414" cy="661113"/>
          </a:xfrm>
          <a:prstGeom prst="rect">
            <a:avLst/>
          </a:prstGeom>
          <a:solidFill>
            <a:srgbClr val="9BBA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280"/>
            <a:ext cx="9144000" cy="661114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Network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976366"/>
            <a:ext cx="8229600" cy="3884270"/>
          </a:xfrm>
        </p:spPr>
        <p:txBody>
          <a:bodyPr>
            <a:normAutofit/>
          </a:bodyPr>
          <a:lstStyle/>
          <a:p>
            <a:r>
              <a:rPr lang="en-US" dirty="0" smtClean="0"/>
              <a:t>Each anycast node:</a:t>
            </a:r>
          </a:p>
          <a:p>
            <a:pPr lvl="1"/>
            <a:r>
              <a:rPr lang="en-US" dirty="0" smtClean="0"/>
              <a:t>Static default route to the provider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nnounce /24 + /48 via BGP</a:t>
            </a:r>
          </a:p>
          <a:p>
            <a:r>
              <a:rPr lang="en-US" dirty="0" smtClean="0"/>
              <a:t>All management traffic inside </a:t>
            </a:r>
            <a:r>
              <a:rPr lang="en-US" dirty="0" err="1" smtClean="0"/>
              <a:t>OpenVPN</a:t>
            </a:r>
            <a:endParaRPr lang="en-US" dirty="0" smtClean="0"/>
          </a:p>
          <a:p>
            <a:pPr lvl="1"/>
            <a:r>
              <a:rPr lang="en-US" dirty="0" smtClean="0"/>
              <a:t>Additional RFC1918 loopback per node</a:t>
            </a:r>
            <a:endParaRPr lang="en-US" dirty="0"/>
          </a:p>
          <a:p>
            <a:pPr lvl="1"/>
            <a:r>
              <a:rPr lang="en-US" dirty="0" smtClean="0"/>
              <a:t>No need for TSIG from AXFR to anycast nodes</a:t>
            </a:r>
          </a:p>
          <a:p>
            <a:pPr lvl="1"/>
            <a:r>
              <a:rPr lang="en-US" dirty="0" smtClean="0"/>
              <a:t>Protects beanstalk traffic, </a:t>
            </a:r>
            <a:r>
              <a:rPr lang="en-US" dirty="0" err="1" smtClean="0"/>
              <a:t>collectd</a:t>
            </a:r>
            <a:r>
              <a:rPr lang="en-US" dirty="0" smtClean="0"/>
              <a:t>, zone transfers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1225737" y="5872519"/>
            <a:ext cx="12841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AS30746</a:t>
            </a:r>
            <a:endParaRPr lang="en-US" sz="2400" dirty="0"/>
          </a:p>
        </p:txBody>
      </p:sp>
      <p:sp>
        <p:nvSpPr>
          <p:cNvPr id="28" name="Rectangle 27"/>
          <p:cNvSpPr/>
          <p:nvPr/>
        </p:nvSpPr>
        <p:spPr>
          <a:xfrm>
            <a:off x="12269466" y="4342554"/>
            <a:ext cx="797582" cy="75751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1867800" y="5116690"/>
            <a:ext cx="1623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  <a:r>
              <a:rPr lang="en-US" dirty="0" smtClean="0"/>
              <a:t>xfr.esgob.com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78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1313</TotalTime>
  <Words>1211</Words>
  <Application>Microsoft Macintosh PowerPoint</Application>
  <PresentationFormat>On-screen Show (4:3)</PresentationFormat>
  <Paragraphs>241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Anycast on a shoe string</vt:lpstr>
      <vt:lpstr>About me</vt:lpstr>
      <vt:lpstr>Summary</vt:lpstr>
      <vt:lpstr>Thoughts</vt:lpstr>
      <vt:lpstr>Requirements</vt:lpstr>
      <vt:lpstr>DNS zone transfers</vt:lpstr>
      <vt:lpstr>Store everything in JSON</vt:lpstr>
      <vt:lpstr>Application design</vt:lpstr>
      <vt:lpstr>Network</vt:lpstr>
      <vt:lpstr>Where to host the anycast nodes?</vt:lpstr>
      <vt:lpstr>Mythic Beasts</vt:lpstr>
      <vt:lpstr>Quest to find more friendly VM hosts</vt:lpstr>
      <vt:lpstr>Anynode in Detroit</vt:lpstr>
      <vt:lpstr>Indian bargin!</vt:lpstr>
      <vt:lpstr>Growing</vt:lpstr>
      <vt:lpstr>Friends</vt:lpstr>
      <vt:lpstr>Friends</vt:lpstr>
      <vt:lpstr>Raspberry Pi</vt:lpstr>
      <vt:lpstr>Time to peer</vt:lpstr>
      <vt:lpstr>Pi problems</vt:lpstr>
      <vt:lpstr>Still growing</vt:lpstr>
      <vt:lpstr>Fun along the way</vt:lpstr>
      <vt:lpstr>Market for VMs with BGP sessions</vt:lpstr>
      <vt:lpstr>Discoveries</vt:lpstr>
      <vt:lpstr>Discoveries</vt:lpstr>
      <vt:lpstr>Not just DNS?</vt:lpstr>
      <vt:lpstr>What next?</vt:lpstr>
      <vt:lpstr>What next?</vt:lpstr>
      <vt:lpstr>Questions?</vt:lpstr>
    </vt:vector>
  </TitlesOfParts>
  <Manager/>
  <Company>Esgob Ltd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Anycast on a shoe string</dc:title>
  <dc:subject>DNS Anycast</dc:subject>
  <dc:creator>Nat Morris</dc:creator>
  <cp:keywords>AS60564 Anycast BGP Sceondary DNS</cp:keywords>
  <dc:description/>
  <cp:lastModifiedBy>Nat Morris</cp:lastModifiedBy>
  <cp:revision>67</cp:revision>
  <dcterms:created xsi:type="dcterms:W3CDTF">2014-05-08T15:06:08Z</dcterms:created>
  <dcterms:modified xsi:type="dcterms:W3CDTF">2014-05-10T10:24:02Z</dcterms:modified>
  <cp:category/>
</cp:coreProperties>
</file>