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tif" ContentType="image/tif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328" r:id="rId4"/>
    <p:sldId id="309" r:id="rId5"/>
    <p:sldId id="308" r:id="rId6"/>
    <p:sldId id="339" r:id="rId7"/>
    <p:sldId id="334" r:id="rId8"/>
    <p:sldId id="335" r:id="rId9"/>
    <p:sldId id="342" r:id="rId10"/>
    <p:sldId id="343" r:id="rId11"/>
    <p:sldId id="345" r:id="rId12"/>
    <p:sldId id="344" r:id="rId13"/>
    <p:sldId id="346" r:id="rId14"/>
    <p:sldId id="336" r:id="rId15"/>
    <p:sldId id="337" r:id="rId16"/>
    <p:sldId id="340" r:id="rId17"/>
    <p:sldId id="341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sprosts" initials="c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662" autoAdjust="0"/>
    <p:restoredTop sz="98243" autoAdjust="0"/>
  </p:normalViewPr>
  <p:slideViewPr>
    <p:cSldViewPr snapToGrid="0" snapToObjects="1">
      <p:cViewPr varScale="1">
        <p:scale>
          <a:sx n="99" d="100"/>
          <a:sy n="99" d="100"/>
        </p:scale>
        <p:origin x="-48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commentAuthors" Target="commentAuthors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vannice\Documents\Work\Corporate%20Marketing\Open%20Home%20Gateway%20Bot%20Cache%20Poisoning%20data\Random%20Subdomain%20Attacks%201%20yr%20data.xlsx" TargetMode="External"/><Relationship Id="rId2" Type="http://schemas.microsoft.com/office/2011/relationships/chartStyle" Target="style1.xml"/><Relationship Id="rId3" Type="http://schemas.microsoft.com/office/2011/relationships/chartColorStyle" Target="colors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Sheet1!$A$1:$A$453</c:f>
              <c:numCache>
                <c:formatCode>m/d/yyyy</c:formatCode>
                <c:ptCount val="453"/>
                <c:pt idx="0">
                  <c:v>41456.0</c:v>
                </c:pt>
                <c:pt idx="1">
                  <c:v>41457.0</c:v>
                </c:pt>
                <c:pt idx="2">
                  <c:v>41458.0</c:v>
                </c:pt>
                <c:pt idx="3">
                  <c:v>41459.0</c:v>
                </c:pt>
                <c:pt idx="4">
                  <c:v>41460.0</c:v>
                </c:pt>
                <c:pt idx="5">
                  <c:v>41461.0</c:v>
                </c:pt>
                <c:pt idx="6">
                  <c:v>41462.0</c:v>
                </c:pt>
                <c:pt idx="7">
                  <c:v>41463.0</c:v>
                </c:pt>
                <c:pt idx="8">
                  <c:v>41464.0</c:v>
                </c:pt>
                <c:pt idx="9">
                  <c:v>41465.0</c:v>
                </c:pt>
                <c:pt idx="10">
                  <c:v>41466.0</c:v>
                </c:pt>
                <c:pt idx="11">
                  <c:v>41467.0</c:v>
                </c:pt>
                <c:pt idx="12">
                  <c:v>41468.0</c:v>
                </c:pt>
                <c:pt idx="13">
                  <c:v>41469.0</c:v>
                </c:pt>
                <c:pt idx="14">
                  <c:v>41470.0</c:v>
                </c:pt>
                <c:pt idx="15">
                  <c:v>41471.0</c:v>
                </c:pt>
                <c:pt idx="16">
                  <c:v>41472.0</c:v>
                </c:pt>
                <c:pt idx="17">
                  <c:v>41473.0</c:v>
                </c:pt>
                <c:pt idx="18">
                  <c:v>41474.0</c:v>
                </c:pt>
                <c:pt idx="19">
                  <c:v>41475.0</c:v>
                </c:pt>
                <c:pt idx="20">
                  <c:v>41476.0</c:v>
                </c:pt>
                <c:pt idx="21">
                  <c:v>41477.0</c:v>
                </c:pt>
                <c:pt idx="22">
                  <c:v>41478.0</c:v>
                </c:pt>
                <c:pt idx="23">
                  <c:v>41479.0</c:v>
                </c:pt>
                <c:pt idx="24">
                  <c:v>41480.0</c:v>
                </c:pt>
                <c:pt idx="25">
                  <c:v>41481.0</c:v>
                </c:pt>
                <c:pt idx="26">
                  <c:v>41482.0</c:v>
                </c:pt>
                <c:pt idx="27">
                  <c:v>41483.0</c:v>
                </c:pt>
                <c:pt idx="28">
                  <c:v>41484.0</c:v>
                </c:pt>
                <c:pt idx="29">
                  <c:v>41485.0</c:v>
                </c:pt>
                <c:pt idx="30">
                  <c:v>41486.0</c:v>
                </c:pt>
                <c:pt idx="31">
                  <c:v>41487.0</c:v>
                </c:pt>
                <c:pt idx="32">
                  <c:v>41488.0</c:v>
                </c:pt>
                <c:pt idx="33">
                  <c:v>41489.0</c:v>
                </c:pt>
                <c:pt idx="34">
                  <c:v>41490.0</c:v>
                </c:pt>
                <c:pt idx="35">
                  <c:v>41491.0</c:v>
                </c:pt>
                <c:pt idx="36">
                  <c:v>41492.0</c:v>
                </c:pt>
                <c:pt idx="37">
                  <c:v>41493.0</c:v>
                </c:pt>
                <c:pt idx="38">
                  <c:v>41494.0</c:v>
                </c:pt>
                <c:pt idx="39">
                  <c:v>41495.0</c:v>
                </c:pt>
                <c:pt idx="40">
                  <c:v>41496.0</c:v>
                </c:pt>
                <c:pt idx="41">
                  <c:v>41497.0</c:v>
                </c:pt>
                <c:pt idx="42">
                  <c:v>41498.0</c:v>
                </c:pt>
                <c:pt idx="43">
                  <c:v>41499.0</c:v>
                </c:pt>
                <c:pt idx="44">
                  <c:v>41500.0</c:v>
                </c:pt>
                <c:pt idx="45">
                  <c:v>41501.0</c:v>
                </c:pt>
                <c:pt idx="46">
                  <c:v>41502.0</c:v>
                </c:pt>
                <c:pt idx="47">
                  <c:v>41503.0</c:v>
                </c:pt>
                <c:pt idx="48">
                  <c:v>41504.0</c:v>
                </c:pt>
                <c:pt idx="49">
                  <c:v>41505.0</c:v>
                </c:pt>
                <c:pt idx="50">
                  <c:v>41506.0</c:v>
                </c:pt>
                <c:pt idx="51">
                  <c:v>41507.0</c:v>
                </c:pt>
                <c:pt idx="52">
                  <c:v>41508.0</c:v>
                </c:pt>
                <c:pt idx="53">
                  <c:v>41509.0</c:v>
                </c:pt>
                <c:pt idx="54">
                  <c:v>41510.0</c:v>
                </c:pt>
                <c:pt idx="55">
                  <c:v>41511.0</c:v>
                </c:pt>
                <c:pt idx="56">
                  <c:v>41512.0</c:v>
                </c:pt>
                <c:pt idx="57">
                  <c:v>41513.0</c:v>
                </c:pt>
                <c:pt idx="58">
                  <c:v>41514.0</c:v>
                </c:pt>
                <c:pt idx="59">
                  <c:v>41515.0</c:v>
                </c:pt>
                <c:pt idx="60">
                  <c:v>41516.0</c:v>
                </c:pt>
                <c:pt idx="61">
                  <c:v>41517.0</c:v>
                </c:pt>
                <c:pt idx="62">
                  <c:v>41518.0</c:v>
                </c:pt>
                <c:pt idx="63">
                  <c:v>41519.0</c:v>
                </c:pt>
                <c:pt idx="64">
                  <c:v>41520.0</c:v>
                </c:pt>
                <c:pt idx="65">
                  <c:v>41521.0</c:v>
                </c:pt>
                <c:pt idx="66">
                  <c:v>41522.0</c:v>
                </c:pt>
                <c:pt idx="67">
                  <c:v>41523.0</c:v>
                </c:pt>
                <c:pt idx="68">
                  <c:v>41524.0</c:v>
                </c:pt>
                <c:pt idx="69">
                  <c:v>41525.0</c:v>
                </c:pt>
                <c:pt idx="70">
                  <c:v>41526.0</c:v>
                </c:pt>
                <c:pt idx="71">
                  <c:v>41527.0</c:v>
                </c:pt>
                <c:pt idx="72">
                  <c:v>41528.0</c:v>
                </c:pt>
                <c:pt idx="73">
                  <c:v>41529.0</c:v>
                </c:pt>
                <c:pt idx="74">
                  <c:v>41530.0</c:v>
                </c:pt>
                <c:pt idx="75">
                  <c:v>41531.0</c:v>
                </c:pt>
                <c:pt idx="76">
                  <c:v>41532.0</c:v>
                </c:pt>
                <c:pt idx="77">
                  <c:v>41533.0</c:v>
                </c:pt>
                <c:pt idx="78">
                  <c:v>41534.0</c:v>
                </c:pt>
                <c:pt idx="79">
                  <c:v>41535.0</c:v>
                </c:pt>
                <c:pt idx="80">
                  <c:v>41536.0</c:v>
                </c:pt>
                <c:pt idx="81">
                  <c:v>41537.0</c:v>
                </c:pt>
                <c:pt idx="82">
                  <c:v>41538.0</c:v>
                </c:pt>
                <c:pt idx="83">
                  <c:v>41539.0</c:v>
                </c:pt>
                <c:pt idx="84">
                  <c:v>41540.0</c:v>
                </c:pt>
                <c:pt idx="85">
                  <c:v>41541.0</c:v>
                </c:pt>
                <c:pt idx="86">
                  <c:v>41542.0</c:v>
                </c:pt>
                <c:pt idx="87">
                  <c:v>41543.0</c:v>
                </c:pt>
                <c:pt idx="88">
                  <c:v>41544.0</c:v>
                </c:pt>
                <c:pt idx="89">
                  <c:v>41545.0</c:v>
                </c:pt>
                <c:pt idx="90">
                  <c:v>41546.0</c:v>
                </c:pt>
                <c:pt idx="91">
                  <c:v>41547.0</c:v>
                </c:pt>
                <c:pt idx="92">
                  <c:v>41548.0</c:v>
                </c:pt>
                <c:pt idx="93">
                  <c:v>41549.0</c:v>
                </c:pt>
                <c:pt idx="94">
                  <c:v>41550.0</c:v>
                </c:pt>
                <c:pt idx="95">
                  <c:v>41551.0</c:v>
                </c:pt>
                <c:pt idx="96">
                  <c:v>41552.0</c:v>
                </c:pt>
                <c:pt idx="97">
                  <c:v>41553.0</c:v>
                </c:pt>
                <c:pt idx="98">
                  <c:v>41554.0</c:v>
                </c:pt>
                <c:pt idx="99">
                  <c:v>41555.0</c:v>
                </c:pt>
                <c:pt idx="100">
                  <c:v>41556.0</c:v>
                </c:pt>
                <c:pt idx="101">
                  <c:v>41557.0</c:v>
                </c:pt>
                <c:pt idx="102">
                  <c:v>41558.0</c:v>
                </c:pt>
                <c:pt idx="103">
                  <c:v>41559.0</c:v>
                </c:pt>
                <c:pt idx="104">
                  <c:v>41560.0</c:v>
                </c:pt>
                <c:pt idx="105">
                  <c:v>41561.0</c:v>
                </c:pt>
                <c:pt idx="106">
                  <c:v>41562.0</c:v>
                </c:pt>
                <c:pt idx="107">
                  <c:v>41563.0</c:v>
                </c:pt>
                <c:pt idx="108">
                  <c:v>41564.0</c:v>
                </c:pt>
                <c:pt idx="109">
                  <c:v>41565.0</c:v>
                </c:pt>
                <c:pt idx="110">
                  <c:v>41566.0</c:v>
                </c:pt>
                <c:pt idx="111">
                  <c:v>41567.0</c:v>
                </c:pt>
                <c:pt idx="112">
                  <c:v>41568.0</c:v>
                </c:pt>
                <c:pt idx="113">
                  <c:v>41569.0</c:v>
                </c:pt>
                <c:pt idx="114">
                  <c:v>41570.0</c:v>
                </c:pt>
                <c:pt idx="115">
                  <c:v>41571.0</c:v>
                </c:pt>
                <c:pt idx="116">
                  <c:v>41572.0</c:v>
                </c:pt>
                <c:pt idx="117">
                  <c:v>41573.0</c:v>
                </c:pt>
                <c:pt idx="118">
                  <c:v>41574.0</c:v>
                </c:pt>
                <c:pt idx="119">
                  <c:v>41575.0</c:v>
                </c:pt>
                <c:pt idx="120">
                  <c:v>41576.0</c:v>
                </c:pt>
                <c:pt idx="121">
                  <c:v>41577.0</c:v>
                </c:pt>
                <c:pt idx="122">
                  <c:v>41578.0</c:v>
                </c:pt>
                <c:pt idx="123">
                  <c:v>41579.0</c:v>
                </c:pt>
                <c:pt idx="124">
                  <c:v>41580.0</c:v>
                </c:pt>
                <c:pt idx="125">
                  <c:v>41581.0</c:v>
                </c:pt>
                <c:pt idx="126">
                  <c:v>41582.0</c:v>
                </c:pt>
                <c:pt idx="127">
                  <c:v>41583.0</c:v>
                </c:pt>
                <c:pt idx="128">
                  <c:v>41584.0</c:v>
                </c:pt>
                <c:pt idx="129">
                  <c:v>41585.0</c:v>
                </c:pt>
                <c:pt idx="130">
                  <c:v>41586.0</c:v>
                </c:pt>
                <c:pt idx="131">
                  <c:v>41587.0</c:v>
                </c:pt>
                <c:pt idx="132">
                  <c:v>41588.0</c:v>
                </c:pt>
                <c:pt idx="133">
                  <c:v>41589.0</c:v>
                </c:pt>
                <c:pt idx="134">
                  <c:v>41590.0</c:v>
                </c:pt>
                <c:pt idx="135">
                  <c:v>41591.0</c:v>
                </c:pt>
                <c:pt idx="136">
                  <c:v>41592.0</c:v>
                </c:pt>
                <c:pt idx="137">
                  <c:v>41593.0</c:v>
                </c:pt>
                <c:pt idx="138">
                  <c:v>41594.0</c:v>
                </c:pt>
                <c:pt idx="139">
                  <c:v>41595.0</c:v>
                </c:pt>
                <c:pt idx="140">
                  <c:v>41596.0</c:v>
                </c:pt>
                <c:pt idx="141">
                  <c:v>41597.0</c:v>
                </c:pt>
                <c:pt idx="142">
                  <c:v>41598.0</c:v>
                </c:pt>
                <c:pt idx="143">
                  <c:v>41599.0</c:v>
                </c:pt>
                <c:pt idx="144">
                  <c:v>41600.0</c:v>
                </c:pt>
                <c:pt idx="145">
                  <c:v>41601.0</c:v>
                </c:pt>
                <c:pt idx="146">
                  <c:v>41602.0</c:v>
                </c:pt>
                <c:pt idx="147">
                  <c:v>41603.0</c:v>
                </c:pt>
                <c:pt idx="148">
                  <c:v>41604.0</c:v>
                </c:pt>
                <c:pt idx="149">
                  <c:v>41605.0</c:v>
                </c:pt>
                <c:pt idx="150">
                  <c:v>41606.0</c:v>
                </c:pt>
                <c:pt idx="151">
                  <c:v>41607.0</c:v>
                </c:pt>
                <c:pt idx="152">
                  <c:v>41608.0</c:v>
                </c:pt>
                <c:pt idx="153">
                  <c:v>41609.0</c:v>
                </c:pt>
                <c:pt idx="154">
                  <c:v>41610.0</c:v>
                </c:pt>
                <c:pt idx="155">
                  <c:v>41611.0</c:v>
                </c:pt>
                <c:pt idx="156">
                  <c:v>41612.0</c:v>
                </c:pt>
                <c:pt idx="157">
                  <c:v>41613.0</c:v>
                </c:pt>
                <c:pt idx="158">
                  <c:v>41614.0</c:v>
                </c:pt>
                <c:pt idx="159">
                  <c:v>41615.0</c:v>
                </c:pt>
                <c:pt idx="160">
                  <c:v>41616.0</c:v>
                </c:pt>
                <c:pt idx="161">
                  <c:v>41617.0</c:v>
                </c:pt>
                <c:pt idx="162">
                  <c:v>41618.0</c:v>
                </c:pt>
                <c:pt idx="163">
                  <c:v>41619.0</c:v>
                </c:pt>
                <c:pt idx="164">
                  <c:v>41620.0</c:v>
                </c:pt>
                <c:pt idx="165">
                  <c:v>41621.0</c:v>
                </c:pt>
                <c:pt idx="166">
                  <c:v>41622.0</c:v>
                </c:pt>
                <c:pt idx="167">
                  <c:v>41623.0</c:v>
                </c:pt>
                <c:pt idx="168">
                  <c:v>41624.0</c:v>
                </c:pt>
                <c:pt idx="169">
                  <c:v>41625.0</c:v>
                </c:pt>
                <c:pt idx="170">
                  <c:v>41626.0</c:v>
                </c:pt>
                <c:pt idx="171">
                  <c:v>41627.0</c:v>
                </c:pt>
                <c:pt idx="172">
                  <c:v>41628.0</c:v>
                </c:pt>
                <c:pt idx="173">
                  <c:v>41629.0</c:v>
                </c:pt>
                <c:pt idx="174">
                  <c:v>41630.0</c:v>
                </c:pt>
                <c:pt idx="175">
                  <c:v>41631.0</c:v>
                </c:pt>
                <c:pt idx="176">
                  <c:v>41632.0</c:v>
                </c:pt>
                <c:pt idx="177">
                  <c:v>41633.0</c:v>
                </c:pt>
                <c:pt idx="178">
                  <c:v>41634.0</c:v>
                </c:pt>
                <c:pt idx="179">
                  <c:v>41635.0</c:v>
                </c:pt>
                <c:pt idx="180">
                  <c:v>41636.0</c:v>
                </c:pt>
                <c:pt idx="181">
                  <c:v>41637.0</c:v>
                </c:pt>
                <c:pt idx="182">
                  <c:v>41638.0</c:v>
                </c:pt>
                <c:pt idx="183">
                  <c:v>41639.0</c:v>
                </c:pt>
                <c:pt idx="184">
                  <c:v>41640.0</c:v>
                </c:pt>
                <c:pt idx="185">
                  <c:v>41641.0</c:v>
                </c:pt>
                <c:pt idx="186">
                  <c:v>41642.0</c:v>
                </c:pt>
                <c:pt idx="187">
                  <c:v>41643.0</c:v>
                </c:pt>
                <c:pt idx="188">
                  <c:v>41644.0</c:v>
                </c:pt>
                <c:pt idx="189">
                  <c:v>41645.0</c:v>
                </c:pt>
                <c:pt idx="190">
                  <c:v>41646.0</c:v>
                </c:pt>
                <c:pt idx="191">
                  <c:v>41647.0</c:v>
                </c:pt>
                <c:pt idx="192">
                  <c:v>41648.0</c:v>
                </c:pt>
                <c:pt idx="193">
                  <c:v>41649.0</c:v>
                </c:pt>
                <c:pt idx="194">
                  <c:v>41650.0</c:v>
                </c:pt>
                <c:pt idx="195">
                  <c:v>41651.0</c:v>
                </c:pt>
                <c:pt idx="196">
                  <c:v>41652.0</c:v>
                </c:pt>
                <c:pt idx="197">
                  <c:v>41653.0</c:v>
                </c:pt>
                <c:pt idx="198">
                  <c:v>41654.0</c:v>
                </c:pt>
                <c:pt idx="199">
                  <c:v>41655.0</c:v>
                </c:pt>
                <c:pt idx="200">
                  <c:v>41656.0</c:v>
                </c:pt>
                <c:pt idx="201">
                  <c:v>41657.0</c:v>
                </c:pt>
                <c:pt idx="202">
                  <c:v>41658.0</c:v>
                </c:pt>
                <c:pt idx="203">
                  <c:v>41659.0</c:v>
                </c:pt>
                <c:pt idx="204">
                  <c:v>41660.0</c:v>
                </c:pt>
                <c:pt idx="205">
                  <c:v>41661.0</c:v>
                </c:pt>
                <c:pt idx="206">
                  <c:v>41662.0</c:v>
                </c:pt>
                <c:pt idx="207">
                  <c:v>41663.0</c:v>
                </c:pt>
                <c:pt idx="208">
                  <c:v>41664.0</c:v>
                </c:pt>
                <c:pt idx="209">
                  <c:v>41665.0</c:v>
                </c:pt>
                <c:pt idx="210">
                  <c:v>41666.0</c:v>
                </c:pt>
                <c:pt idx="211">
                  <c:v>41667.0</c:v>
                </c:pt>
                <c:pt idx="212">
                  <c:v>41668.0</c:v>
                </c:pt>
                <c:pt idx="213">
                  <c:v>41669.0</c:v>
                </c:pt>
                <c:pt idx="214">
                  <c:v>41670.0</c:v>
                </c:pt>
                <c:pt idx="215">
                  <c:v>41671.0</c:v>
                </c:pt>
                <c:pt idx="216">
                  <c:v>41672.0</c:v>
                </c:pt>
                <c:pt idx="217">
                  <c:v>41673.0</c:v>
                </c:pt>
                <c:pt idx="218">
                  <c:v>41674.0</c:v>
                </c:pt>
                <c:pt idx="219">
                  <c:v>41675.0</c:v>
                </c:pt>
                <c:pt idx="220">
                  <c:v>41676.0</c:v>
                </c:pt>
                <c:pt idx="221">
                  <c:v>41677.0</c:v>
                </c:pt>
                <c:pt idx="222">
                  <c:v>41678.0</c:v>
                </c:pt>
                <c:pt idx="223">
                  <c:v>41679.0</c:v>
                </c:pt>
                <c:pt idx="224">
                  <c:v>41680.0</c:v>
                </c:pt>
                <c:pt idx="225">
                  <c:v>41681.0</c:v>
                </c:pt>
                <c:pt idx="226">
                  <c:v>41682.0</c:v>
                </c:pt>
                <c:pt idx="227">
                  <c:v>41683.0</c:v>
                </c:pt>
                <c:pt idx="228">
                  <c:v>41684.0</c:v>
                </c:pt>
                <c:pt idx="229">
                  <c:v>41685.0</c:v>
                </c:pt>
                <c:pt idx="230">
                  <c:v>41686.0</c:v>
                </c:pt>
                <c:pt idx="231">
                  <c:v>41687.0</c:v>
                </c:pt>
                <c:pt idx="232">
                  <c:v>41688.0</c:v>
                </c:pt>
                <c:pt idx="233">
                  <c:v>41689.0</c:v>
                </c:pt>
                <c:pt idx="234">
                  <c:v>41690.0</c:v>
                </c:pt>
                <c:pt idx="235">
                  <c:v>41691.0</c:v>
                </c:pt>
                <c:pt idx="236">
                  <c:v>41692.0</c:v>
                </c:pt>
                <c:pt idx="237">
                  <c:v>41693.0</c:v>
                </c:pt>
                <c:pt idx="238">
                  <c:v>41694.0</c:v>
                </c:pt>
                <c:pt idx="239">
                  <c:v>41695.0</c:v>
                </c:pt>
                <c:pt idx="240">
                  <c:v>41696.0</c:v>
                </c:pt>
                <c:pt idx="241">
                  <c:v>41697.0</c:v>
                </c:pt>
                <c:pt idx="242">
                  <c:v>41698.0</c:v>
                </c:pt>
                <c:pt idx="243">
                  <c:v>41699.0</c:v>
                </c:pt>
                <c:pt idx="244">
                  <c:v>41700.0</c:v>
                </c:pt>
                <c:pt idx="245">
                  <c:v>41701.0</c:v>
                </c:pt>
                <c:pt idx="246">
                  <c:v>41702.0</c:v>
                </c:pt>
                <c:pt idx="247">
                  <c:v>41703.0</c:v>
                </c:pt>
                <c:pt idx="248">
                  <c:v>41704.0</c:v>
                </c:pt>
                <c:pt idx="249">
                  <c:v>41705.0</c:v>
                </c:pt>
                <c:pt idx="250">
                  <c:v>41706.0</c:v>
                </c:pt>
                <c:pt idx="251">
                  <c:v>41707.0</c:v>
                </c:pt>
                <c:pt idx="252">
                  <c:v>41708.0</c:v>
                </c:pt>
                <c:pt idx="253">
                  <c:v>41709.0</c:v>
                </c:pt>
                <c:pt idx="254">
                  <c:v>41710.0</c:v>
                </c:pt>
                <c:pt idx="255">
                  <c:v>41711.0</c:v>
                </c:pt>
                <c:pt idx="256">
                  <c:v>41712.0</c:v>
                </c:pt>
                <c:pt idx="257">
                  <c:v>41713.0</c:v>
                </c:pt>
                <c:pt idx="258">
                  <c:v>41714.0</c:v>
                </c:pt>
                <c:pt idx="259">
                  <c:v>41715.0</c:v>
                </c:pt>
                <c:pt idx="260">
                  <c:v>41716.0</c:v>
                </c:pt>
                <c:pt idx="261">
                  <c:v>41717.0</c:v>
                </c:pt>
                <c:pt idx="262">
                  <c:v>41718.0</c:v>
                </c:pt>
                <c:pt idx="263">
                  <c:v>41719.0</c:v>
                </c:pt>
                <c:pt idx="264">
                  <c:v>41720.0</c:v>
                </c:pt>
                <c:pt idx="265">
                  <c:v>41721.0</c:v>
                </c:pt>
                <c:pt idx="266">
                  <c:v>41722.0</c:v>
                </c:pt>
                <c:pt idx="267">
                  <c:v>41723.0</c:v>
                </c:pt>
                <c:pt idx="268">
                  <c:v>41724.0</c:v>
                </c:pt>
                <c:pt idx="269">
                  <c:v>41725.0</c:v>
                </c:pt>
                <c:pt idx="270">
                  <c:v>41726.0</c:v>
                </c:pt>
                <c:pt idx="271">
                  <c:v>41727.0</c:v>
                </c:pt>
                <c:pt idx="272">
                  <c:v>41728.0</c:v>
                </c:pt>
                <c:pt idx="273">
                  <c:v>41729.0</c:v>
                </c:pt>
                <c:pt idx="274">
                  <c:v>41730.0</c:v>
                </c:pt>
                <c:pt idx="275">
                  <c:v>41731.0</c:v>
                </c:pt>
                <c:pt idx="276">
                  <c:v>41732.0</c:v>
                </c:pt>
                <c:pt idx="277">
                  <c:v>41733.0</c:v>
                </c:pt>
                <c:pt idx="278">
                  <c:v>41734.0</c:v>
                </c:pt>
                <c:pt idx="279">
                  <c:v>41735.0</c:v>
                </c:pt>
                <c:pt idx="280">
                  <c:v>41736.0</c:v>
                </c:pt>
                <c:pt idx="281">
                  <c:v>41737.0</c:v>
                </c:pt>
                <c:pt idx="282">
                  <c:v>41738.0</c:v>
                </c:pt>
                <c:pt idx="283">
                  <c:v>41739.0</c:v>
                </c:pt>
                <c:pt idx="284">
                  <c:v>41740.0</c:v>
                </c:pt>
                <c:pt idx="285">
                  <c:v>41741.0</c:v>
                </c:pt>
                <c:pt idx="286">
                  <c:v>41742.0</c:v>
                </c:pt>
                <c:pt idx="287">
                  <c:v>41743.0</c:v>
                </c:pt>
                <c:pt idx="288">
                  <c:v>41744.0</c:v>
                </c:pt>
                <c:pt idx="289">
                  <c:v>41745.0</c:v>
                </c:pt>
                <c:pt idx="290">
                  <c:v>41746.0</c:v>
                </c:pt>
                <c:pt idx="291">
                  <c:v>41747.0</c:v>
                </c:pt>
                <c:pt idx="292">
                  <c:v>41748.0</c:v>
                </c:pt>
                <c:pt idx="293">
                  <c:v>41749.0</c:v>
                </c:pt>
                <c:pt idx="294">
                  <c:v>41750.0</c:v>
                </c:pt>
                <c:pt idx="295">
                  <c:v>41751.0</c:v>
                </c:pt>
                <c:pt idx="296">
                  <c:v>41752.0</c:v>
                </c:pt>
                <c:pt idx="297">
                  <c:v>41753.0</c:v>
                </c:pt>
                <c:pt idx="298">
                  <c:v>41754.0</c:v>
                </c:pt>
                <c:pt idx="299">
                  <c:v>41755.0</c:v>
                </c:pt>
                <c:pt idx="300">
                  <c:v>41757.0</c:v>
                </c:pt>
                <c:pt idx="301">
                  <c:v>41758.0</c:v>
                </c:pt>
                <c:pt idx="302">
                  <c:v>41759.0</c:v>
                </c:pt>
                <c:pt idx="303">
                  <c:v>41760.0</c:v>
                </c:pt>
                <c:pt idx="304">
                  <c:v>41761.0</c:v>
                </c:pt>
                <c:pt idx="305">
                  <c:v>41762.0</c:v>
                </c:pt>
                <c:pt idx="306">
                  <c:v>41763.0</c:v>
                </c:pt>
                <c:pt idx="307">
                  <c:v>41764.0</c:v>
                </c:pt>
                <c:pt idx="308">
                  <c:v>41765.0</c:v>
                </c:pt>
                <c:pt idx="309">
                  <c:v>41766.0</c:v>
                </c:pt>
                <c:pt idx="310">
                  <c:v>41767.0</c:v>
                </c:pt>
                <c:pt idx="311">
                  <c:v>41768.0</c:v>
                </c:pt>
                <c:pt idx="312">
                  <c:v>41769.0</c:v>
                </c:pt>
                <c:pt idx="313">
                  <c:v>41770.0</c:v>
                </c:pt>
                <c:pt idx="314">
                  <c:v>41771.0</c:v>
                </c:pt>
                <c:pt idx="315">
                  <c:v>41772.0</c:v>
                </c:pt>
                <c:pt idx="316">
                  <c:v>41773.0</c:v>
                </c:pt>
                <c:pt idx="317">
                  <c:v>41774.0</c:v>
                </c:pt>
                <c:pt idx="318">
                  <c:v>41775.0</c:v>
                </c:pt>
                <c:pt idx="319">
                  <c:v>41776.0</c:v>
                </c:pt>
                <c:pt idx="320">
                  <c:v>41777.0</c:v>
                </c:pt>
                <c:pt idx="321">
                  <c:v>41778.0</c:v>
                </c:pt>
                <c:pt idx="322">
                  <c:v>41779.0</c:v>
                </c:pt>
                <c:pt idx="323">
                  <c:v>41780.0</c:v>
                </c:pt>
                <c:pt idx="324">
                  <c:v>41781.0</c:v>
                </c:pt>
                <c:pt idx="325">
                  <c:v>41782.0</c:v>
                </c:pt>
                <c:pt idx="326">
                  <c:v>41783.0</c:v>
                </c:pt>
                <c:pt idx="327">
                  <c:v>41784.0</c:v>
                </c:pt>
                <c:pt idx="328">
                  <c:v>41785.0</c:v>
                </c:pt>
                <c:pt idx="329">
                  <c:v>41786.0</c:v>
                </c:pt>
                <c:pt idx="330">
                  <c:v>41787.0</c:v>
                </c:pt>
                <c:pt idx="331">
                  <c:v>41788.0</c:v>
                </c:pt>
                <c:pt idx="332">
                  <c:v>41789.0</c:v>
                </c:pt>
                <c:pt idx="333">
                  <c:v>41790.0</c:v>
                </c:pt>
                <c:pt idx="334">
                  <c:v>41791.0</c:v>
                </c:pt>
                <c:pt idx="335">
                  <c:v>41792.0</c:v>
                </c:pt>
                <c:pt idx="336">
                  <c:v>41793.0</c:v>
                </c:pt>
                <c:pt idx="337">
                  <c:v>41794.0</c:v>
                </c:pt>
                <c:pt idx="338">
                  <c:v>41795.0</c:v>
                </c:pt>
                <c:pt idx="339">
                  <c:v>41796.0</c:v>
                </c:pt>
                <c:pt idx="340">
                  <c:v>41797.0</c:v>
                </c:pt>
                <c:pt idx="341">
                  <c:v>41798.0</c:v>
                </c:pt>
                <c:pt idx="342">
                  <c:v>41799.0</c:v>
                </c:pt>
                <c:pt idx="343">
                  <c:v>41800.0</c:v>
                </c:pt>
                <c:pt idx="344">
                  <c:v>41801.0</c:v>
                </c:pt>
                <c:pt idx="345">
                  <c:v>41802.0</c:v>
                </c:pt>
                <c:pt idx="346">
                  <c:v>41803.0</c:v>
                </c:pt>
                <c:pt idx="347">
                  <c:v>41804.0</c:v>
                </c:pt>
                <c:pt idx="348">
                  <c:v>41805.0</c:v>
                </c:pt>
                <c:pt idx="349">
                  <c:v>41806.0</c:v>
                </c:pt>
                <c:pt idx="350">
                  <c:v>41807.0</c:v>
                </c:pt>
                <c:pt idx="351">
                  <c:v>41808.0</c:v>
                </c:pt>
                <c:pt idx="352">
                  <c:v>41809.0</c:v>
                </c:pt>
                <c:pt idx="353">
                  <c:v>41810.0</c:v>
                </c:pt>
                <c:pt idx="354">
                  <c:v>41811.0</c:v>
                </c:pt>
                <c:pt idx="355">
                  <c:v>41812.0</c:v>
                </c:pt>
                <c:pt idx="356">
                  <c:v>41813.0</c:v>
                </c:pt>
                <c:pt idx="357">
                  <c:v>41814.0</c:v>
                </c:pt>
                <c:pt idx="358">
                  <c:v>41815.0</c:v>
                </c:pt>
                <c:pt idx="359">
                  <c:v>41816.0</c:v>
                </c:pt>
                <c:pt idx="360">
                  <c:v>41817.0</c:v>
                </c:pt>
                <c:pt idx="361">
                  <c:v>41818.0</c:v>
                </c:pt>
                <c:pt idx="362">
                  <c:v>41819.0</c:v>
                </c:pt>
                <c:pt idx="363">
                  <c:v>41820.0</c:v>
                </c:pt>
                <c:pt idx="364">
                  <c:v>41821.0</c:v>
                </c:pt>
                <c:pt idx="365">
                  <c:v>41822.0</c:v>
                </c:pt>
                <c:pt idx="366">
                  <c:v>41823.0</c:v>
                </c:pt>
                <c:pt idx="367">
                  <c:v>41824.0</c:v>
                </c:pt>
                <c:pt idx="368">
                  <c:v>41825.0</c:v>
                </c:pt>
                <c:pt idx="369">
                  <c:v>41826.0</c:v>
                </c:pt>
                <c:pt idx="370">
                  <c:v>41827.0</c:v>
                </c:pt>
                <c:pt idx="371">
                  <c:v>41828.0</c:v>
                </c:pt>
                <c:pt idx="372">
                  <c:v>41829.0</c:v>
                </c:pt>
                <c:pt idx="373">
                  <c:v>41830.0</c:v>
                </c:pt>
                <c:pt idx="374">
                  <c:v>41831.0</c:v>
                </c:pt>
                <c:pt idx="375">
                  <c:v>41832.0</c:v>
                </c:pt>
                <c:pt idx="376">
                  <c:v>41833.0</c:v>
                </c:pt>
                <c:pt idx="377">
                  <c:v>41834.0</c:v>
                </c:pt>
                <c:pt idx="378">
                  <c:v>41835.0</c:v>
                </c:pt>
                <c:pt idx="379">
                  <c:v>41836.0</c:v>
                </c:pt>
                <c:pt idx="380">
                  <c:v>41837.0</c:v>
                </c:pt>
                <c:pt idx="381">
                  <c:v>41838.0</c:v>
                </c:pt>
                <c:pt idx="382">
                  <c:v>41839.0</c:v>
                </c:pt>
                <c:pt idx="383">
                  <c:v>41840.0</c:v>
                </c:pt>
                <c:pt idx="384">
                  <c:v>41841.0</c:v>
                </c:pt>
                <c:pt idx="385">
                  <c:v>41842.0</c:v>
                </c:pt>
                <c:pt idx="386">
                  <c:v>41843.0</c:v>
                </c:pt>
                <c:pt idx="387">
                  <c:v>41844.0</c:v>
                </c:pt>
                <c:pt idx="388">
                  <c:v>41845.0</c:v>
                </c:pt>
                <c:pt idx="389">
                  <c:v>41846.0</c:v>
                </c:pt>
                <c:pt idx="390">
                  <c:v>41847.0</c:v>
                </c:pt>
                <c:pt idx="391">
                  <c:v>41848.0</c:v>
                </c:pt>
                <c:pt idx="392">
                  <c:v>41849.0</c:v>
                </c:pt>
                <c:pt idx="393">
                  <c:v>41850.0</c:v>
                </c:pt>
                <c:pt idx="394">
                  <c:v>41851.0</c:v>
                </c:pt>
                <c:pt idx="395">
                  <c:v>41852.0</c:v>
                </c:pt>
                <c:pt idx="396">
                  <c:v>41853.0</c:v>
                </c:pt>
                <c:pt idx="397">
                  <c:v>41854.0</c:v>
                </c:pt>
                <c:pt idx="398">
                  <c:v>41855.0</c:v>
                </c:pt>
                <c:pt idx="399">
                  <c:v>41856.0</c:v>
                </c:pt>
                <c:pt idx="400">
                  <c:v>41857.0</c:v>
                </c:pt>
                <c:pt idx="401">
                  <c:v>41858.0</c:v>
                </c:pt>
                <c:pt idx="402">
                  <c:v>41859.0</c:v>
                </c:pt>
                <c:pt idx="403">
                  <c:v>41860.0</c:v>
                </c:pt>
                <c:pt idx="404">
                  <c:v>41861.0</c:v>
                </c:pt>
                <c:pt idx="405">
                  <c:v>41862.0</c:v>
                </c:pt>
                <c:pt idx="406">
                  <c:v>41863.0</c:v>
                </c:pt>
                <c:pt idx="407">
                  <c:v>41864.0</c:v>
                </c:pt>
                <c:pt idx="408">
                  <c:v>41865.0</c:v>
                </c:pt>
                <c:pt idx="409">
                  <c:v>41866.0</c:v>
                </c:pt>
                <c:pt idx="410">
                  <c:v>41867.0</c:v>
                </c:pt>
                <c:pt idx="411">
                  <c:v>41868.0</c:v>
                </c:pt>
                <c:pt idx="412">
                  <c:v>41869.0</c:v>
                </c:pt>
                <c:pt idx="413">
                  <c:v>41870.0</c:v>
                </c:pt>
                <c:pt idx="414">
                  <c:v>41871.0</c:v>
                </c:pt>
                <c:pt idx="415">
                  <c:v>41872.0</c:v>
                </c:pt>
                <c:pt idx="416">
                  <c:v>41873.0</c:v>
                </c:pt>
                <c:pt idx="417">
                  <c:v>41874.0</c:v>
                </c:pt>
                <c:pt idx="418">
                  <c:v>41875.0</c:v>
                </c:pt>
                <c:pt idx="419">
                  <c:v>41876.0</c:v>
                </c:pt>
                <c:pt idx="420">
                  <c:v>41877.0</c:v>
                </c:pt>
                <c:pt idx="421">
                  <c:v>41878.0</c:v>
                </c:pt>
                <c:pt idx="422">
                  <c:v>41879.0</c:v>
                </c:pt>
                <c:pt idx="423">
                  <c:v>41880.0</c:v>
                </c:pt>
                <c:pt idx="424">
                  <c:v>41881.0</c:v>
                </c:pt>
                <c:pt idx="425">
                  <c:v>41882.0</c:v>
                </c:pt>
                <c:pt idx="426">
                  <c:v>41883.0</c:v>
                </c:pt>
                <c:pt idx="427">
                  <c:v>41884.0</c:v>
                </c:pt>
                <c:pt idx="428">
                  <c:v>41885.0</c:v>
                </c:pt>
                <c:pt idx="429">
                  <c:v>41886.0</c:v>
                </c:pt>
                <c:pt idx="430">
                  <c:v>41887.0</c:v>
                </c:pt>
                <c:pt idx="431">
                  <c:v>41888.0</c:v>
                </c:pt>
                <c:pt idx="432">
                  <c:v>41889.0</c:v>
                </c:pt>
                <c:pt idx="433">
                  <c:v>41890.0</c:v>
                </c:pt>
                <c:pt idx="434">
                  <c:v>41891.0</c:v>
                </c:pt>
                <c:pt idx="435">
                  <c:v>41892.0</c:v>
                </c:pt>
                <c:pt idx="436">
                  <c:v>41893.0</c:v>
                </c:pt>
                <c:pt idx="437">
                  <c:v>41894.0</c:v>
                </c:pt>
                <c:pt idx="438">
                  <c:v>41895.0</c:v>
                </c:pt>
                <c:pt idx="439">
                  <c:v>41896.0</c:v>
                </c:pt>
                <c:pt idx="440">
                  <c:v>41897.0</c:v>
                </c:pt>
                <c:pt idx="441">
                  <c:v>41898.0</c:v>
                </c:pt>
                <c:pt idx="442">
                  <c:v>41899.0</c:v>
                </c:pt>
                <c:pt idx="443">
                  <c:v>41900.0</c:v>
                </c:pt>
                <c:pt idx="444">
                  <c:v>41901.0</c:v>
                </c:pt>
                <c:pt idx="445">
                  <c:v>41902.0</c:v>
                </c:pt>
                <c:pt idx="446">
                  <c:v>41903.0</c:v>
                </c:pt>
                <c:pt idx="447">
                  <c:v>41904.0</c:v>
                </c:pt>
                <c:pt idx="448">
                  <c:v>41905.0</c:v>
                </c:pt>
                <c:pt idx="449">
                  <c:v>41906.0</c:v>
                </c:pt>
                <c:pt idx="450">
                  <c:v>41907.0</c:v>
                </c:pt>
                <c:pt idx="451">
                  <c:v>41908.0</c:v>
                </c:pt>
              </c:numCache>
            </c:numRef>
          </c:cat>
          <c:val>
            <c:numRef>
              <c:f>Sheet1!$B$1:$B$453</c:f>
              <c:numCache>
                <c:formatCode>General</c:formatCode>
                <c:ptCount val="453"/>
                <c:pt idx="0">
                  <c:v>77.0</c:v>
                </c:pt>
                <c:pt idx="1">
                  <c:v>71.0</c:v>
                </c:pt>
                <c:pt idx="2">
                  <c:v>68.0</c:v>
                </c:pt>
                <c:pt idx="3">
                  <c:v>71.0</c:v>
                </c:pt>
                <c:pt idx="4">
                  <c:v>71.0</c:v>
                </c:pt>
                <c:pt idx="5">
                  <c:v>65.0</c:v>
                </c:pt>
                <c:pt idx="6">
                  <c:v>51.0</c:v>
                </c:pt>
                <c:pt idx="7">
                  <c:v>54.0</c:v>
                </c:pt>
                <c:pt idx="8">
                  <c:v>55.0</c:v>
                </c:pt>
                <c:pt idx="9">
                  <c:v>42.0</c:v>
                </c:pt>
                <c:pt idx="10">
                  <c:v>47.0</c:v>
                </c:pt>
                <c:pt idx="11">
                  <c:v>49.0</c:v>
                </c:pt>
                <c:pt idx="12">
                  <c:v>47.0</c:v>
                </c:pt>
                <c:pt idx="13">
                  <c:v>45.0</c:v>
                </c:pt>
                <c:pt idx="14">
                  <c:v>51.0</c:v>
                </c:pt>
                <c:pt idx="15">
                  <c:v>50.0</c:v>
                </c:pt>
                <c:pt idx="16">
                  <c:v>57.0</c:v>
                </c:pt>
                <c:pt idx="17">
                  <c:v>59.0</c:v>
                </c:pt>
                <c:pt idx="18">
                  <c:v>79.0</c:v>
                </c:pt>
                <c:pt idx="19">
                  <c:v>75.0</c:v>
                </c:pt>
                <c:pt idx="20">
                  <c:v>70.0</c:v>
                </c:pt>
                <c:pt idx="21">
                  <c:v>71.0</c:v>
                </c:pt>
                <c:pt idx="22">
                  <c:v>60.0</c:v>
                </c:pt>
                <c:pt idx="23">
                  <c:v>64.0</c:v>
                </c:pt>
                <c:pt idx="24">
                  <c:v>66.0</c:v>
                </c:pt>
                <c:pt idx="25">
                  <c:v>62.0</c:v>
                </c:pt>
                <c:pt idx="26">
                  <c:v>57.0</c:v>
                </c:pt>
                <c:pt idx="27">
                  <c:v>59.0</c:v>
                </c:pt>
                <c:pt idx="28">
                  <c:v>62.0</c:v>
                </c:pt>
                <c:pt idx="29">
                  <c:v>67.0</c:v>
                </c:pt>
                <c:pt idx="30">
                  <c:v>67.0</c:v>
                </c:pt>
                <c:pt idx="31">
                  <c:v>76.0</c:v>
                </c:pt>
                <c:pt idx="32">
                  <c:v>77.0</c:v>
                </c:pt>
                <c:pt idx="33">
                  <c:v>75.0</c:v>
                </c:pt>
                <c:pt idx="34">
                  <c:v>78.0</c:v>
                </c:pt>
                <c:pt idx="35">
                  <c:v>72.0</c:v>
                </c:pt>
                <c:pt idx="36">
                  <c:v>62.0</c:v>
                </c:pt>
                <c:pt idx="37">
                  <c:v>67.0</c:v>
                </c:pt>
                <c:pt idx="38">
                  <c:v>61.0</c:v>
                </c:pt>
                <c:pt idx="39">
                  <c:v>60.0</c:v>
                </c:pt>
                <c:pt idx="40">
                  <c:v>58.0</c:v>
                </c:pt>
                <c:pt idx="41">
                  <c:v>58.0</c:v>
                </c:pt>
                <c:pt idx="42">
                  <c:v>85.0</c:v>
                </c:pt>
                <c:pt idx="43">
                  <c:v>70.0</c:v>
                </c:pt>
                <c:pt idx="44">
                  <c:v>76.0</c:v>
                </c:pt>
                <c:pt idx="45">
                  <c:v>77.0</c:v>
                </c:pt>
                <c:pt idx="46">
                  <c:v>67.0</c:v>
                </c:pt>
                <c:pt idx="47">
                  <c:v>67.0</c:v>
                </c:pt>
                <c:pt idx="48">
                  <c:v>71.0</c:v>
                </c:pt>
                <c:pt idx="49">
                  <c:v>70.0</c:v>
                </c:pt>
                <c:pt idx="50">
                  <c:v>64.0</c:v>
                </c:pt>
                <c:pt idx="51">
                  <c:v>70.0</c:v>
                </c:pt>
                <c:pt idx="52">
                  <c:v>74.0</c:v>
                </c:pt>
                <c:pt idx="53">
                  <c:v>75.0</c:v>
                </c:pt>
                <c:pt idx="54">
                  <c:v>93.0</c:v>
                </c:pt>
                <c:pt idx="55">
                  <c:v>80.0</c:v>
                </c:pt>
                <c:pt idx="56">
                  <c:v>78.0</c:v>
                </c:pt>
                <c:pt idx="57">
                  <c:v>74.0</c:v>
                </c:pt>
                <c:pt idx="58">
                  <c:v>79.0</c:v>
                </c:pt>
                <c:pt idx="59">
                  <c:v>75.0</c:v>
                </c:pt>
                <c:pt idx="60">
                  <c:v>69.0</c:v>
                </c:pt>
                <c:pt idx="61">
                  <c:v>71.0</c:v>
                </c:pt>
                <c:pt idx="62">
                  <c:v>63.0</c:v>
                </c:pt>
                <c:pt idx="63">
                  <c:v>59.0</c:v>
                </c:pt>
                <c:pt idx="64">
                  <c:v>61.0</c:v>
                </c:pt>
                <c:pt idx="65">
                  <c:v>60.0</c:v>
                </c:pt>
                <c:pt idx="66">
                  <c:v>67.0</c:v>
                </c:pt>
                <c:pt idx="67">
                  <c:v>73.0</c:v>
                </c:pt>
                <c:pt idx="68">
                  <c:v>57.0</c:v>
                </c:pt>
                <c:pt idx="69">
                  <c:v>62.0</c:v>
                </c:pt>
                <c:pt idx="70">
                  <c:v>53.0</c:v>
                </c:pt>
                <c:pt idx="71">
                  <c:v>59.0</c:v>
                </c:pt>
                <c:pt idx="72">
                  <c:v>70.0</c:v>
                </c:pt>
                <c:pt idx="73">
                  <c:v>69.0</c:v>
                </c:pt>
                <c:pt idx="74">
                  <c:v>62.0</c:v>
                </c:pt>
                <c:pt idx="75">
                  <c:v>55.0</c:v>
                </c:pt>
                <c:pt idx="76">
                  <c:v>58.0</c:v>
                </c:pt>
                <c:pt idx="77">
                  <c:v>61.0</c:v>
                </c:pt>
                <c:pt idx="78">
                  <c:v>62.0</c:v>
                </c:pt>
                <c:pt idx="79">
                  <c:v>64.0</c:v>
                </c:pt>
                <c:pt idx="80">
                  <c:v>60.0</c:v>
                </c:pt>
                <c:pt idx="81">
                  <c:v>55.0</c:v>
                </c:pt>
                <c:pt idx="82">
                  <c:v>50.0</c:v>
                </c:pt>
                <c:pt idx="83">
                  <c:v>51.0</c:v>
                </c:pt>
                <c:pt idx="84">
                  <c:v>55.0</c:v>
                </c:pt>
                <c:pt idx="85">
                  <c:v>51.0</c:v>
                </c:pt>
                <c:pt idx="86">
                  <c:v>58.0</c:v>
                </c:pt>
                <c:pt idx="87">
                  <c:v>48.0</c:v>
                </c:pt>
                <c:pt idx="88">
                  <c:v>50.0</c:v>
                </c:pt>
                <c:pt idx="89">
                  <c:v>49.0</c:v>
                </c:pt>
                <c:pt idx="90">
                  <c:v>53.0</c:v>
                </c:pt>
                <c:pt idx="91">
                  <c:v>53.0</c:v>
                </c:pt>
                <c:pt idx="92">
                  <c:v>54.0</c:v>
                </c:pt>
                <c:pt idx="93">
                  <c:v>50.0</c:v>
                </c:pt>
                <c:pt idx="94">
                  <c:v>49.0</c:v>
                </c:pt>
                <c:pt idx="95">
                  <c:v>60.0</c:v>
                </c:pt>
                <c:pt idx="96">
                  <c:v>51.0</c:v>
                </c:pt>
                <c:pt idx="97">
                  <c:v>36.0</c:v>
                </c:pt>
                <c:pt idx="98">
                  <c:v>49.0</c:v>
                </c:pt>
                <c:pt idx="99">
                  <c:v>74.0</c:v>
                </c:pt>
                <c:pt idx="100">
                  <c:v>76.0</c:v>
                </c:pt>
                <c:pt idx="101">
                  <c:v>57.0</c:v>
                </c:pt>
                <c:pt idx="102">
                  <c:v>66.0</c:v>
                </c:pt>
                <c:pt idx="103">
                  <c:v>58.0</c:v>
                </c:pt>
                <c:pt idx="104">
                  <c:v>62.0</c:v>
                </c:pt>
                <c:pt idx="105">
                  <c:v>78.0</c:v>
                </c:pt>
                <c:pt idx="106">
                  <c:v>61.0</c:v>
                </c:pt>
                <c:pt idx="107">
                  <c:v>66.0</c:v>
                </c:pt>
                <c:pt idx="108">
                  <c:v>70.0</c:v>
                </c:pt>
                <c:pt idx="109">
                  <c:v>63.0</c:v>
                </c:pt>
                <c:pt idx="110">
                  <c:v>61.0</c:v>
                </c:pt>
                <c:pt idx="111">
                  <c:v>64.0</c:v>
                </c:pt>
                <c:pt idx="112">
                  <c:v>79.0</c:v>
                </c:pt>
                <c:pt idx="113">
                  <c:v>67.0</c:v>
                </c:pt>
                <c:pt idx="114">
                  <c:v>75.0</c:v>
                </c:pt>
                <c:pt idx="115">
                  <c:v>52.0</c:v>
                </c:pt>
                <c:pt idx="116">
                  <c:v>61.0</c:v>
                </c:pt>
                <c:pt idx="117">
                  <c:v>64.0</c:v>
                </c:pt>
                <c:pt idx="118">
                  <c:v>51.0</c:v>
                </c:pt>
                <c:pt idx="119">
                  <c:v>62.0</c:v>
                </c:pt>
                <c:pt idx="120">
                  <c:v>55.0</c:v>
                </c:pt>
                <c:pt idx="121">
                  <c:v>69.0</c:v>
                </c:pt>
                <c:pt idx="122">
                  <c:v>43.0</c:v>
                </c:pt>
                <c:pt idx="123">
                  <c:v>74.0</c:v>
                </c:pt>
                <c:pt idx="124">
                  <c:v>66.0</c:v>
                </c:pt>
                <c:pt idx="125">
                  <c:v>62.0</c:v>
                </c:pt>
                <c:pt idx="126">
                  <c:v>62.0</c:v>
                </c:pt>
                <c:pt idx="127">
                  <c:v>71.0</c:v>
                </c:pt>
                <c:pt idx="128">
                  <c:v>55.0</c:v>
                </c:pt>
                <c:pt idx="129">
                  <c:v>90.0</c:v>
                </c:pt>
                <c:pt idx="130">
                  <c:v>74.0</c:v>
                </c:pt>
                <c:pt idx="131">
                  <c:v>77.0</c:v>
                </c:pt>
                <c:pt idx="132">
                  <c:v>73.0</c:v>
                </c:pt>
                <c:pt idx="133">
                  <c:v>78.0</c:v>
                </c:pt>
                <c:pt idx="134">
                  <c:v>78.0</c:v>
                </c:pt>
                <c:pt idx="135">
                  <c:v>78.0</c:v>
                </c:pt>
                <c:pt idx="136">
                  <c:v>68.0</c:v>
                </c:pt>
                <c:pt idx="137">
                  <c:v>77.0</c:v>
                </c:pt>
                <c:pt idx="138">
                  <c:v>46.0</c:v>
                </c:pt>
                <c:pt idx="139">
                  <c:v>71.0</c:v>
                </c:pt>
                <c:pt idx="140">
                  <c:v>77.0</c:v>
                </c:pt>
                <c:pt idx="141">
                  <c:v>75.0</c:v>
                </c:pt>
                <c:pt idx="142">
                  <c:v>72.0</c:v>
                </c:pt>
                <c:pt idx="143">
                  <c:v>70.0</c:v>
                </c:pt>
                <c:pt idx="144">
                  <c:v>73.0</c:v>
                </c:pt>
                <c:pt idx="145">
                  <c:v>69.0</c:v>
                </c:pt>
                <c:pt idx="146">
                  <c:v>77.0</c:v>
                </c:pt>
                <c:pt idx="147">
                  <c:v>74.0</c:v>
                </c:pt>
                <c:pt idx="148">
                  <c:v>70.0</c:v>
                </c:pt>
                <c:pt idx="149">
                  <c:v>72.0</c:v>
                </c:pt>
                <c:pt idx="150">
                  <c:v>71.0</c:v>
                </c:pt>
                <c:pt idx="151">
                  <c:v>69.0</c:v>
                </c:pt>
                <c:pt idx="152">
                  <c:v>76.0</c:v>
                </c:pt>
                <c:pt idx="153">
                  <c:v>83.0</c:v>
                </c:pt>
                <c:pt idx="154">
                  <c:v>97.0</c:v>
                </c:pt>
                <c:pt idx="155">
                  <c:v>89.0</c:v>
                </c:pt>
                <c:pt idx="156">
                  <c:v>85.0</c:v>
                </c:pt>
                <c:pt idx="157">
                  <c:v>85.0</c:v>
                </c:pt>
                <c:pt idx="158">
                  <c:v>81.0</c:v>
                </c:pt>
                <c:pt idx="159">
                  <c:v>79.0</c:v>
                </c:pt>
                <c:pt idx="160">
                  <c:v>83.0</c:v>
                </c:pt>
                <c:pt idx="161">
                  <c:v>81.0</c:v>
                </c:pt>
                <c:pt idx="162">
                  <c:v>84.0</c:v>
                </c:pt>
                <c:pt idx="163">
                  <c:v>82.0</c:v>
                </c:pt>
                <c:pt idx="164">
                  <c:v>89.0</c:v>
                </c:pt>
                <c:pt idx="165">
                  <c:v>82.0</c:v>
                </c:pt>
                <c:pt idx="166">
                  <c:v>82.0</c:v>
                </c:pt>
                <c:pt idx="167">
                  <c:v>67.0</c:v>
                </c:pt>
                <c:pt idx="168">
                  <c:v>94.0</c:v>
                </c:pt>
                <c:pt idx="169">
                  <c:v>92.0</c:v>
                </c:pt>
                <c:pt idx="170">
                  <c:v>132.0</c:v>
                </c:pt>
                <c:pt idx="171">
                  <c:v>142.0</c:v>
                </c:pt>
                <c:pt idx="172">
                  <c:v>140.0</c:v>
                </c:pt>
                <c:pt idx="173">
                  <c:v>130.0</c:v>
                </c:pt>
                <c:pt idx="174">
                  <c:v>119.0</c:v>
                </c:pt>
                <c:pt idx="175">
                  <c:v>125.0</c:v>
                </c:pt>
                <c:pt idx="176">
                  <c:v>119.0</c:v>
                </c:pt>
                <c:pt idx="177">
                  <c:v>110.0</c:v>
                </c:pt>
                <c:pt idx="178">
                  <c:v>121.0</c:v>
                </c:pt>
                <c:pt idx="179">
                  <c:v>126.0</c:v>
                </c:pt>
                <c:pt idx="180">
                  <c:v>113.0</c:v>
                </c:pt>
                <c:pt idx="181">
                  <c:v>109.0</c:v>
                </c:pt>
                <c:pt idx="182">
                  <c:v>112.0</c:v>
                </c:pt>
                <c:pt idx="183">
                  <c:v>109.0</c:v>
                </c:pt>
                <c:pt idx="184">
                  <c:v>96.0</c:v>
                </c:pt>
                <c:pt idx="185">
                  <c:v>96.0</c:v>
                </c:pt>
                <c:pt idx="186">
                  <c:v>91.0</c:v>
                </c:pt>
                <c:pt idx="187">
                  <c:v>89.0</c:v>
                </c:pt>
                <c:pt idx="188">
                  <c:v>83.0</c:v>
                </c:pt>
                <c:pt idx="189">
                  <c:v>81.0</c:v>
                </c:pt>
                <c:pt idx="190">
                  <c:v>83.0</c:v>
                </c:pt>
                <c:pt idx="191">
                  <c:v>87.0</c:v>
                </c:pt>
                <c:pt idx="192">
                  <c:v>82.0</c:v>
                </c:pt>
                <c:pt idx="193">
                  <c:v>85.0</c:v>
                </c:pt>
                <c:pt idx="194">
                  <c:v>77.0</c:v>
                </c:pt>
                <c:pt idx="195">
                  <c:v>79.0</c:v>
                </c:pt>
                <c:pt idx="196">
                  <c:v>80.0</c:v>
                </c:pt>
                <c:pt idx="197">
                  <c:v>81.0</c:v>
                </c:pt>
                <c:pt idx="198">
                  <c:v>79.0</c:v>
                </c:pt>
                <c:pt idx="199">
                  <c:v>87.0</c:v>
                </c:pt>
                <c:pt idx="200">
                  <c:v>84.0</c:v>
                </c:pt>
                <c:pt idx="201">
                  <c:v>83.0</c:v>
                </c:pt>
                <c:pt idx="202">
                  <c:v>64.0</c:v>
                </c:pt>
                <c:pt idx="203">
                  <c:v>72.0</c:v>
                </c:pt>
                <c:pt idx="204">
                  <c:v>85.0</c:v>
                </c:pt>
                <c:pt idx="205">
                  <c:v>96.0</c:v>
                </c:pt>
                <c:pt idx="206">
                  <c:v>101.0</c:v>
                </c:pt>
                <c:pt idx="207">
                  <c:v>102.0</c:v>
                </c:pt>
                <c:pt idx="208">
                  <c:v>97.0</c:v>
                </c:pt>
                <c:pt idx="209">
                  <c:v>99.0</c:v>
                </c:pt>
                <c:pt idx="210">
                  <c:v>119.0</c:v>
                </c:pt>
                <c:pt idx="211">
                  <c:v>139.0</c:v>
                </c:pt>
                <c:pt idx="212">
                  <c:v>83.0</c:v>
                </c:pt>
                <c:pt idx="213">
                  <c:v>87.0</c:v>
                </c:pt>
                <c:pt idx="214">
                  <c:v>79.0</c:v>
                </c:pt>
                <c:pt idx="215">
                  <c:v>102.0</c:v>
                </c:pt>
                <c:pt idx="216">
                  <c:v>95.0</c:v>
                </c:pt>
                <c:pt idx="217">
                  <c:v>106.0</c:v>
                </c:pt>
                <c:pt idx="218">
                  <c:v>138.0</c:v>
                </c:pt>
                <c:pt idx="219">
                  <c:v>199.0</c:v>
                </c:pt>
                <c:pt idx="220">
                  <c:v>106.0</c:v>
                </c:pt>
                <c:pt idx="221">
                  <c:v>110.0</c:v>
                </c:pt>
                <c:pt idx="222">
                  <c:v>121.0</c:v>
                </c:pt>
                <c:pt idx="223">
                  <c:v>134.0</c:v>
                </c:pt>
                <c:pt idx="224">
                  <c:v>132.0</c:v>
                </c:pt>
                <c:pt idx="225">
                  <c:v>156.0</c:v>
                </c:pt>
                <c:pt idx="226">
                  <c:v>171.0</c:v>
                </c:pt>
                <c:pt idx="227">
                  <c:v>160.0</c:v>
                </c:pt>
                <c:pt idx="228">
                  <c:v>244.0</c:v>
                </c:pt>
                <c:pt idx="229">
                  <c:v>227.0</c:v>
                </c:pt>
                <c:pt idx="230">
                  <c:v>261.0</c:v>
                </c:pt>
                <c:pt idx="231">
                  <c:v>307.0</c:v>
                </c:pt>
                <c:pt idx="232">
                  <c:v>351.0</c:v>
                </c:pt>
                <c:pt idx="233">
                  <c:v>250.0</c:v>
                </c:pt>
                <c:pt idx="234">
                  <c:v>177.0</c:v>
                </c:pt>
                <c:pt idx="235">
                  <c:v>114.0</c:v>
                </c:pt>
                <c:pt idx="236">
                  <c:v>120.0</c:v>
                </c:pt>
                <c:pt idx="237">
                  <c:v>156.0</c:v>
                </c:pt>
                <c:pt idx="238">
                  <c:v>203.0</c:v>
                </c:pt>
                <c:pt idx="239">
                  <c:v>221.0</c:v>
                </c:pt>
                <c:pt idx="240">
                  <c:v>225.0</c:v>
                </c:pt>
                <c:pt idx="241">
                  <c:v>129.0</c:v>
                </c:pt>
                <c:pt idx="242">
                  <c:v>278.0</c:v>
                </c:pt>
                <c:pt idx="243">
                  <c:v>319.0</c:v>
                </c:pt>
                <c:pt idx="244">
                  <c:v>299.0</c:v>
                </c:pt>
                <c:pt idx="245">
                  <c:v>221.0</c:v>
                </c:pt>
                <c:pt idx="246">
                  <c:v>198.0</c:v>
                </c:pt>
                <c:pt idx="247">
                  <c:v>211.0</c:v>
                </c:pt>
                <c:pt idx="248">
                  <c:v>276.0</c:v>
                </c:pt>
                <c:pt idx="249">
                  <c:v>301.0</c:v>
                </c:pt>
                <c:pt idx="250">
                  <c:v>209.0</c:v>
                </c:pt>
                <c:pt idx="251">
                  <c:v>246.0</c:v>
                </c:pt>
                <c:pt idx="252">
                  <c:v>257.0</c:v>
                </c:pt>
                <c:pt idx="253">
                  <c:v>235.0</c:v>
                </c:pt>
                <c:pt idx="254">
                  <c:v>287.0</c:v>
                </c:pt>
                <c:pt idx="255">
                  <c:v>311.0</c:v>
                </c:pt>
                <c:pt idx="256">
                  <c:v>296.0</c:v>
                </c:pt>
                <c:pt idx="257">
                  <c:v>256.0</c:v>
                </c:pt>
                <c:pt idx="258">
                  <c:v>237.0</c:v>
                </c:pt>
                <c:pt idx="259">
                  <c:v>257.0</c:v>
                </c:pt>
                <c:pt idx="260">
                  <c:v>310.0</c:v>
                </c:pt>
                <c:pt idx="261">
                  <c:v>249.0</c:v>
                </c:pt>
                <c:pt idx="262">
                  <c:v>286.0</c:v>
                </c:pt>
                <c:pt idx="263">
                  <c:v>275.0</c:v>
                </c:pt>
                <c:pt idx="264">
                  <c:v>258.0</c:v>
                </c:pt>
                <c:pt idx="265">
                  <c:v>304.0</c:v>
                </c:pt>
                <c:pt idx="266">
                  <c:v>302.0</c:v>
                </c:pt>
                <c:pt idx="267">
                  <c:v>295.0</c:v>
                </c:pt>
                <c:pt idx="268">
                  <c:v>267.0</c:v>
                </c:pt>
                <c:pt idx="269">
                  <c:v>279.0</c:v>
                </c:pt>
                <c:pt idx="270">
                  <c:v>285.0</c:v>
                </c:pt>
                <c:pt idx="271">
                  <c:v>268.0</c:v>
                </c:pt>
                <c:pt idx="272">
                  <c:v>259.0</c:v>
                </c:pt>
                <c:pt idx="273">
                  <c:v>258.0</c:v>
                </c:pt>
                <c:pt idx="274">
                  <c:v>276.0</c:v>
                </c:pt>
                <c:pt idx="275">
                  <c:v>269.0</c:v>
                </c:pt>
                <c:pt idx="276">
                  <c:v>295.0</c:v>
                </c:pt>
                <c:pt idx="277">
                  <c:v>271.0</c:v>
                </c:pt>
                <c:pt idx="278">
                  <c:v>267.0</c:v>
                </c:pt>
                <c:pt idx="279">
                  <c:v>298.0</c:v>
                </c:pt>
                <c:pt idx="280">
                  <c:v>309.0</c:v>
                </c:pt>
                <c:pt idx="281">
                  <c:v>314.0</c:v>
                </c:pt>
                <c:pt idx="282">
                  <c:v>199.0</c:v>
                </c:pt>
                <c:pt idx="283">
                  <c:v>203.0</c:v>
                </c:pt>
                <c:pt idx="284">
                  <c:v>219.0</c:v>
                </c:pt>
                <c:pt idx="285">
                  <c:v>198.0</c:v>
                </c:pt>
                <c:pt idx="286">
                  <c:v>253.0</c:v>
                </c:pt>
                <c:pt idx="287">
                  <c:v>246.0</c:v>
                </c:pt>
                <c:pt idx="288">
                  <c:v>257.0</c:v>
                </c:pt>
                <c:pt idx="289">
                  <c:v>234.0</c:v>
                </c:pt>
                <c:pt idx="290">
                  <c:v>309.0</c:v>
                </c:pt>
                <c:pt idx="291">
                  <c:v>178.0</c:v>
                </c:pt>
                <c:pt idx="292">
                  <c:v>210.0</c:v>
                </c:pt>
                <c:pt idx="293">
                  <c:v>204.0</c:v>
                </c:pt>
                <c:pt idx="294">
                  <c:v>194.0</c:v>
                </c:pt>
                <c:pt idx="295">
                  <c:v>198.0</c:v>
                </c:pt>
                <c:pt idx="296">
                  <c:v>189.0</c:v>
                </c:pt>
                <c:pt idx="297">
                  <c:v>254.0</c:v>
                </c:pt>
                <c:pt idx="298">
                  <c:v>203.0</c:v>
                </c:pt>
                <c:pt idx="299">
                  <c:v>140.0</c:v>
                </c:pt>
                <c:pt idx="300">
                  <c:v>206.0</c:v>
                </c:pt>
                <c:pt idx="301">
                  <c:v>185.0</c:v>
                </c:pt>
                <c:pt idx="302">
                  <c:v>204.0</c:v>
                </c:pt>
                <c:pt idx="303">
                  <c:v>208.0</c:v>
                </c:pt>
                <c:pt idx="304">
                  <c:v>223.0</c:v>
                </c:pt>
                <c:pt idx="305">
                  <c:v>197.0</c:v>
                </c:pt>
                <c:pt idx="306">
                  <c:v>190.0</c:v>
                </c:pt>
                <c:pt idx="307">
                  <c:v>228.0</c:v>
                </c:pt>
                <c:pt idx="308">
                  <c:v>190.0</c:v>
                </c:pt>
                <c:pt idx="309">
                  <c:v>195.0</c:v>
                </c:pt>
                <c:pt idx="310">
                  <c:v>257.0</c:v>
                </c:pt>
                <c:pt idx="311">
                  <c:v>308.0</c:v>
                </c:pt>
                <c:pt idx="312">
                  <c:v>176.0</c:v>
                </c:pt>
                <c:pt idx="313">
                  <c:v>181.0</c:v>
                </c:pt>
                <c:pt idx="314">
                  <c:v>316.0</c:v>
                </c:pt>
                <c:pt idx="315">
                  <c:v>298.0</c:v>
                </c:pt>
                <c:pt idx="316">
                  <c:v>337.0</c:v>
                </c:pt>
                <c:pt idx="317">
                  <c:v>281.0</c:v>
                </c:pt>
                <c:pt idx="318">
                  <c:v>294.0</c:v>
                </c:pt>
                <c:pt idx="319">
                  <c:v>284.0</c:v>
                </c:pt>
                <c:pt idx="320">
                  <c:v>328.0</c:v>
                </c:pt>
                <c:pt idx="321">
                  <c:v>268.0</c:v>
                </c:pt>
                <c:pt idx="322">
                  <c:v>362.0</c:v>
                </c:pt>
                <c:pt idx="323">
                  <c:v>368.0</c:v>
                </c:pt>
                <c:pt idx="324">
                  <c:v>304.0</c:v>
                </c:pt>
                <c:pt idx="325">
                  <c:v>399.0</c:v>
                </c:pt>
                <c:pt idx="326">
                  <c:v>304.0</c:v>
                </c:pt>
                <c:pt idx="327">
                  <c:v>190.0</c:v>
                </c:pt>
                <c:pt idx="328">
                  <c:v>190.0</c:v>
                </c:pt>
                <c:pt idx="329">
                  <c:v>266.0</c:v>
                </c:pt>
                <c:pt idx="330">
                  <c:v>260.0</c:v>
                </c:pt>
                <c:pt idx="331">
                  <c:v>287.0</c:v>
                </c:pt>
                <c:pt idx="332">
                  <c:v>305.0</c:v>
                </c:pt>
                <c:pt idx="333">
                  <c:v>788.0</c:v>
                </c:pt>
                <c:pt idx="334">
                  <c:v>1463.0</c:v>
                </c:pt>
                <c:pt idx="335">
                  <c:v>1539.0</c:v>
                </c:pt>
                <c:pt idx="336">
                  <c:v>1330.0</c:v>
                </c:pt>
                <c:pt idx="337">
                  <c:v>1178.0</c:v>
                </c:pt>
                <c:pt idx="338">
                  <c:v>646.0</c:v>
                </c:pt>
                <c:pt idx="339">
                  <c:v>399.0</c:v>
                </c:pt>
                <c:pt idx="340">
                  <c:v>684.0</c:v>
                </c:pt>
                <c:pt idx="341">
                  <c:v>779.0</c:v>
                </c:pt>
                <c:pt idx="342">
                  <c:v>703.0</c:v>
                </c:pt>
                <c:pt idx="343">
                  <c:v>1102.0</c:v>
                </c:pt>
                <c:pt idx="344">
                  <c:v>969.0</c:v>
                </c:pt>
                <c:pt idx="345">
                  <c:v>817.0</c:v>
                </c:pt>
                <c:pt idx="346">
                  <c:v>798.0</c:v>
                </c:pt>
                <c:pt idx="347">
                  <c:v>684.0</c:v>
                </c:pt>
                <c:pt idx="348">
                  <c:v>1197.0</c:v>
                </c:pt>
                <c:pt idx="349">
                  <c:v>912.0</c:v>
                </c:pt>
                <c:pt idx="350">
                  <c:v>1349.0</c:v>
                </c:pt>
                <c:pt idx="351">
                  <c:v>836.0</c:v>
                </c:pt>
                <c:pt idx="352">
                  <c:v>722.0</c:v>
                </c:pt>
                <c:pt idx="353">
                  <c:v>874.0</c:v>
                </c:pt>
                <c:pt idx="354">
                  <c:v>1026.0</c:v>
                </c:pt>
                <c:pt idx="355">
                  <c:v>969.0</c:v>
                </c:pt>
                <c:pt idx="356">
                  <c:v>722.0</c:v>
                </c:pt>
                <c:pt idx="357">
                  <c:v>988.0</c:v>
                </c:pt>
                <c:pt idx="358">
                  <c:v>1178.0</c:v>
                </c:pt>
                <c:pt idx="359">
                  <c:v>1482.0</c:v>
                </c:pt>
                <c:pt idx="360">
                  <c:v>1634.0</c:v>
                </c:pt>
                <c:pt idx="361">
                  <c:v>1615.0</c:v>
                </c:pt>
                <c:pt idx="362">
                  <c:v>1273.0</c:v>
                </c:pt>
                <c:pt idx="363">
                  <c:v>1026.0</c:v>
                </c:pt>
                <c:pt idx="364">
                  <c:v>1387.0</c:v>
                </c:pt>
                <c:pt idx="365">
                  <c:v>1862.0</c:v>
                </c:pt>
                <c:pt idx="366">
                  <c:v>1406.0</c:v>
                </c:pt>
                <c:pt idx="367">
                  <c:v>494.0</c:v>
                </c:pt>
                <c:pt idx="368">
                  <c:v>741.0</c:v>
                </c:pt>
                <c:pt idx="369">
                  <c:v>760.0</c:v>
                </c:pt>
                <c:pt idx="370">
                  <c:v>1691.0</c:v>
                </c:pt>
                <c:pt idx="371">
                  <c:v>494.0</c:v>
                </c:pt>
                <c:pt idx="372">
                  <c:v>1178.0</c:v>
                </c:pt>
                <c:pt idx="373">
                  <c:v>418.0</c:v>
                </c:pt>
                <c:pt idx="374">
                  <c:v>1292.0</c:v>
                </c:pt>
                <c:pt idx="375">
                  <c:v>1387.0</c:v>
                </c:pt>
                <c:pt idx="376">
                  <c:v>1634.0</c:v>
                </c:pt>
                <c:pt idx="377">
                  <c:v>1805.0</c:v>
                </c:pt>
                <c:pt idx="378">
                  <c:v>1064.0</c:v>
                </c:pt>
                <c:pt idx="379">
                  <c:v>1596.0</c:v>
                </c:pt>
                <c:pt idx="380">
                  <c:v>1235.0</c:v>
                </c:pt>
                <c:pt idx="381">
                  <c:v>1634.0</c:v>
                </c:pt>
                <c:pt idx="382">
                  <c:v>684.0</c:v>
                </c:pt>
                <c:pt idx="383">
                  <c:v>1653.0</c:v>
                </c:pt>
                <c:pt idx="384">
                  <c:v>1273.0</c:v>
                </c:pt>
                <c:pt idx="385">
                  <c:v>1501.0</c:v>
                </c:pt>
                <c:pt idx="386">
                  <c:v>1292.0</c:v>
                </c:pt>
                <c:pt idx="387">
                  <c:v>1026.0</c:v>
                </c:pt>
                <c:pt idx="388">
                  <c:v>798.0</c:v>
                </c:pt>
                <c:pt idx="389">
                  <c:v>780.0</c:v>
                </c:pt>
                <c:pt idx="390">
                  <c:v>855.0</c:v>
                </c:pt>
                <c:pt idx="391" formatCode="0">
                  <c:v>799.5</c:v>
                </c:pt>
                <c:pt idx="392" formatCode="0">
                  <c:v>702.0</c:v>
                </c:pt>
                <c:pt idx="393" formatCode="0">
                  <c:v>682.5</c:v>
                </c:pt>
                <c:pt idx="394" formatCode="0">
                  <c:v>702.0</c:v>
                </c:pt>
                <c:pt idx="395" formatCode="0">
                  <c:v>721.5</c:v>
                </c:pt>
                <c:pt idx="396" formatCode="0">
                  <c:v>1267.5</c:v>
                </c:pt>
                <c:pt idx="397" formatCode="0">
                  <c:v>721.5</c:v>
                </c:pt>
                <c:pt idx="398" formatCode="0">
                  <c:v>994.5</c:v>
                </c:pt>
                <c:pt idx="399" formatCode="0">
                  <c:v>682.5</c:v>
                </c:pt>
                <c:pt idx="400" formatCode="0">
                  <c:v>575.25</c:v>
                </c:pt>
                <c:pt idx="401" formatCode="0">
                  <c:v>468.0</c:v>
                </c:pt>
                <c:pt idx="402" formatCode="0">
                  <c:v>273.0</c:v>
                </c:pt>
                <c:pt idx="403" formatCode="0">
                  <c:v>760.5</c:v>
                </c:pt>
                <c:pt idx="404" formatCode="0">
                  <c:v>1248.0</c:v>
                </c:pt>
                <c:pt idx="405" formatCode="0">
                  <c:v>1287.0</c:v>
                </c:pt>
                <c:pt idx="406" formatCode="0">
                  <c:v>1072.5</c:v>
                </c:pt>
                <c:pt idx="407" formatCode="0">
                  <c:v>1053.0</c:v>
                </c:pt>
                <c:pt idx="408" formatCode="0">
                  <c:v>819.0</c:v>
                </c:pt>
                <c:pt idx="409" formatCode="0">
                  <c:v>975.0</c:v>
                </c:pt>
                <c:pt idx="410" formatCode="0">
                  <c:v>897.0</c:v>
                </c:pt>
                <c:pt idx="411" formatCode="0">
                  <c:v>916.5</c:v>
                </c:pt>
                <c:pt idx="412" formatCode="0">
                  <c:v>1092.0</c:v>
                </c:pt>
                <c:pt idx="413" formatCode="0">
                  <c:v>1131.0</c:v>
                </c:pt>
                <c:pt idx="414" formatCode="0">
                  <c:v>1170.0</c:v>
                </c:pt>
                <c:pt idx="415" formatCode="0">
                  <c:v>858.0</c:v>
                </c:pt>
                <c:pt idx="416" formatCode="0">
                  <c:v>975.0</c:v>
                </c:pt>
                <c:pt idx="417" formatCode="0">
                  <c:v>858.0</c:v>
                </c:pt>
                <c:pt idx="418" formatCode="0">
                  <c:v>1072.5</c:v>
                </c:pt>
                <c:pt idx="419" formatCode="0">
                  <c:v>409.5</c:v>
                </c:pt>
                <c:pt idx="420" formatCode="0">
                  <c:v>1131.0</c:v>
                </c:pt>
                <c:pt idx="421" formatCode="0">
                  <c:v>1287.0</c:v>
                </c:pt>
                <c:pt idx="422" formatCode="0">
                  <c:v>1462.5</c:v>
                </c:pt>
                <c:pt idx="423" formatCode="0">
                  <c:v>1267.5</c:v>
                </c:pt>
                <c:pt idx="424" formatCode="0">
                  <c:v>1092.0</c:v>
                </c:pt>
                <c:pt idx="425" formatCode="0">
                  <c:v>1228.5</c:v>
                </c:pt>
                <c:pt idx="426" formatCode="0">
                  <c:v>1033.5</c:v>
                </c:pt>
                <c:pt idx="427" formatCode="0">
                  <c:v>1150.5</c:v>
                </c:pt>
                <c:pt idx="428" formatCode="0">
                  <c:v>1014.0</c:v>
                </c:pt>
                <c:pt idx="429" formatCode="0">
                  <c:v>1287.0</c:v>
                </c:pt>
                <c:pt idx="430" formatCode="0">
                  <c:v>1599.0</c:v>
                </c:pt>
                <c:pt idx="431" formatCode="0">
                  <c:v>1599.0</c:v>
                </c:pt>
                <c:pt idx="432" formatCode="0">
                  <c:v>1872.0</c:v>
                </c:pt>
                <c:pt idx="433" formatCode="0">
                  <c:v>1755.0</c:v>
                </c:pt>
                <c:pt idx="434" formatCode="0">
                  <c:v>1521.0</c:v>
                </c:pt>
                <c:pt idx="435" formatCode="0">
                  <c:v>1267.5</c:v>
                </c:pt>
                <c:pt idx="436" formatCode="0">
                  <c:v>1228.5</c:v>
                </c:pt>
                <c:pt idx="437" formatCode="0">
                  <c:v>1852.5</c:v>
                </c:pt>
                <c:pt idx="438" formatCode="0">
                  <c:v>1287.0</c:v>
                </c:pt>
                <c:pt idx="439" formatCode="0">
                  <c:v>1209.0</c:v>
                </c:pt>
                <c:pt idx="440" formatCode="0">
                  <c:v>1287.0</c:v>
                </c:pt>
                <c:pt idx="441" formatCode="0">
                  <c:v>1053.0</c:v>
                </c:pt>
                <c:pt idx="442" formatCode="0">
                  <c:v>565.5</c:v>
                </c:pt>
                <c:pt idx="443" formatCode="0">
                  <c:v>897.0</c:v>
                </c:pt>
                <c:pt idx="444" formatCode="0">
                  <c:v>955.5</c:v>
                </c:pt>
                <c:pt idx="445" formatCode="0">
                  <c:v>1072.5</c:v>
                </c:pt>
                <c:pt idx="446" formatCode="0">
                  <c:v>1404.0</c:v>
                </c:pt>
                <c:pt idx="447" formatCode="0">
                  <c:v>1170.0</c:v>
                </c:pt>
                <c:pt idx="448" formatCode="0">
                  <c:v>1209.0</c:v>
                </c:pt>
                <c:pt idx="449" formatCode="0">
                  <c:v>1150.5</c:v>
                </c:pt>
                <c:pt idx="450" formatCode="0">
                  <c:v>1072.5</c:v>
                </c:pt>
                <c:pt idx="451" formatCode="0">
                  <c:v>1111.5</c:v>
                </c:pt>
                <c:pt idx="452" formatCode="0">
                  <c:v>780.0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43641448"/>
        <c:axId val="2143645224"/>
      </c:lineChart>
      <c:dateAx>
        <c:axId val="2143641448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43645224"/>
        <c:crosses val="autoZero"/>
        <c:auto val="1"/>
        <c:lblOffset val="100"/>
        <c:baseTimeUnit val="days"/>
      </c:dateAx>
      <c:valAx>
        <c:axId val="2143645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436414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B9F03F-5115-1540-9799-E1FAF1ABF70A}" type="datetimeFigureOut">
              <a:rPr lang="en-US" smtClean="0"/>
              <a:t>09.10.2014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3F594F-F0A6-FD4C-8D71-2269CE379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4309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C246A7-A0FE-C944-8BC0-6D0585BEE4CD}" type="datetimeFigureOut">
              <a:rPr lang="en-US" smtClean="0"/>
              <a:t>09.10.2014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9EA623-EF2E-784A-A649-5035CDB3F6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06987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ro/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™_nominum_logo_cmyk.t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639" y="2634364"/>
            <a:ext cx="3348036" cy="93433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7067" y="3733800"/>
            <a:ext cx="868680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b="0" i="0" smtClean="0">
                <a:latin typeface="Helvetica Light"/>
                <a:cs typeface="Helvetica Light"/>
              </a:rPr>
              <a:t>Harness Your Internet Activity</a:t>
            </a:r>
            <a:endParaRPr lang="en-US" sz="2000" b="0" i="0" dirty="0">
              <a:latin typeface="Helvetica Light"/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87390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hree Column Slide (Object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6"/>
          </p:nvPr>
        </p:nvSpPr>
        <p:spPr>
          <a:xfrm>
            <a:off x="237067" y="1143000"/>
            <a:ext cx="8678332" cy="1552872"/>
          </a:xfrm>
          <a:prstGeom prst="rect">
            <a:avLst/>
          </a:prstGeom>
        </p:spPr>
        <p:txBody>
          <a:bodyPr vert="horz"/>
          <a:lstStyle>
            <a:lvl1pPr marL="227013" indent="-227013">
              <a:defRPr sz="2000">
                <a:latin typeface="Helvetica Light"/>
                <a:cs typeface="Helvetica Light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B353-FB4D-4549-A8A5-8F53CBBECD9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1"/>
          <p:cNvSpPr>
            <a:spLocks noGrp="1"/>
          </p:cNvSpPr>
          <p:nvPr>
            <p:ph sz="quarter" idx="17"/>
          </p:nvPr>
        </p:nvSpPr>
        <p:spPr>
          <a:xfrm>
            <a:off x="228598" y="2827671"/>
            <a:ext cx="8678332" cy="1552872"/>
          </a:xfrm>
          <a:prstGeom prst="rect">
            <a:avLst/>
          </a:prstGeom>
        </p:spPr>
        <p:txBody>
          <a:bodyPr vert="horz"/>
          <a:lstStyle>
            <a:lvl1pPr marL="227013" indent="-227013">
              <a:defRPr sz="2000">
                <a:latin typeface="Helvetica Light"/>
                <a:cs typeface="Helvetica Light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8"/>
          </p:nvPr>
        </p:nvSpPr>
        <p:spPr>
          <a:xfrm>
            <a:off x="228598" y="4530447"/>
            <a:ext cx="8678332" cy="1552872"/>
          </a:xfrm>
          <a:prstGeom prst="rect">
            <a:avLst/>
          </a:prstGeom>
        </p:spPr>
        <p:txBody>
          <a:bodyPr vert="horz"/>
          <a:lstStyle>
            <a:lvl1pPr marL="227013" indent="-227013">
              <a:defRPr sz="2000">
                <a:latin typeface="Helvetica Light"/>
                <a:cs typeface="Helvetica Light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itle 7"/>
          <p:cNvSpPr>
            <a:spLocks noGrp="1"/>
          </p:cNvSpPr>
          <p:nvPr>
            <p:ph type="title"/>
          </p:nvPr>
        </p:nvSpPr>
        <p:spPr>
          <a:xfrm>
            <a:off x="228598" y="236009"/>
            <a:ext cx="8695267" cy="754590"/>
          </a:xfrm>
          <a:prstGeom prst="rect">
            <a:avLst/>
          </a:prstGeom>
        </p:spPr>
        <p:txBody>
          <a:bodyPr vert="horz" anchor="ctr"/>
          <a:lstStyle>
            <a:lvl1pPr algn="l">
              <a:lnSpc>
                <a:spcPct val="90000"/>
              </a:lnSpc>
              <a:spcBef>
                <a:spcPts val="1800"/>
              </a:spcBef>
              <a:spcAft>
                <a:spcPts val="1800"/>
              </a:spcAft>
              <a:defRPr sz="3000" b="0" i="0">
                <a:solidFill>
                  <a:srgbClr val="FFFFFF"/>
                </a:solidFill>
                <a:latin typeface="Helvetica Light"/>
                <a:cs typeface="Helvetica 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228600" y="6248400"/>
            <a:ext cx="8686800" cy="15875"/>
          </a:xfrm>
          <a:prstGeom prst="line">
            <a:avLst/>
          </a:prstGeom>
          <a:ln w="1905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nominum_logo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6375544"/>
            <a:ext cx="885907" cy="253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1771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B353-FB4D-4549-A8A5-8F53CBBECD96}" type="slidenum">
              <a:rPr lang="en-US" smtClean="0"/>
              <a:t>‹#›</a:t>
            </a:fld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228600" y="6248400"/>
            <a:ext cx="8686800" cy="15875"/>
          </a:xfrm>
          <a:prstGeom prst="line">
            <a:avLst/>
          </a:prstGeom>
          <a:ln w="1905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nominum_logo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6375544"/>
            <a:ext cx="885907" cy="253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855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 with 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B353-FB4D-4549-A8A5-8F53CBBECD9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7"/>
          <p:cNvSpPr>
            <a:spLocks noGrp="1"/>
          </p:cNvSpPr>
          <p:nvPr>
            <p:ph type="title"/>
          </p:nvPr>
        </p:nvSpPr>
        <p:spPr>
          <a:xfrm>
            <a:off x="228598" y="236009"/>
            <a:ext cx="8695267" cy="754590"/>
          </a:xfrm>
          <a:prstGeom prst="rect">
            <a:avLst/>
          </a:prstGeom>
        </p:spPr>
        <p:txBody>
          <a:bodyPr vert="horz" anchor="ctr"/>
          <a:lstStyle>
            <a:lvl1pPr algn="l">
              <a:lnSpc>
                <a:spcPct val="90000"/>
              </a:lnSpc>
              <a:spcBef>
                <a:spcPts val="1800"/>
              </a:spcBef>
              <a:spcAft>
                <a:spcPts val="1800"/>
              </a:spcAft>
              <a:defRPr sz="3000" b="0" i="0">
                <a:solidFill>
                  <a:srgbClr val="FFFFFF"/>
                </a:solidFill>
                <a:latin typeface="Helvetica Light"/>
                <a:cs typeface="Helvetica 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228600" y="6248400"/>
            <a:ext cx="8686800" cy="15875"/>
          </a:xfrm>
          <a:prstGeom prst="line">
            <a:avLst/>
          </a:prstGeom>
          <a:ln w="1905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nominum_logo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6375544"/>
            <a:ext cx="885907" cy="253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3880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Intro/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37067" y="3733800"/>
            <a:ext cx="868680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b="0" i="0" smtClean="0">
                <a:latin typeface="Helvetica Light"/>
                <a:cs typeface="Helvetica Light"/>
              </a:rPr>
              <a:t>Harness Your Internet Activity</a:t>
            </a:r>
            <a:endParaRPr lang="en-US" sz="2000" b="0" i="0" dirty="0">
              <a:latin typeface="Helvetica Light"/>
              <a:cs typeface="Helvetica Light"/>
            </a:endParaRPr>
          </a:p>
        </p:txBody>
      </p:sp>
      <p:pic>
        <p:nvPicPr>
          <p:cNvPr id="8" name="Picture 7" descr="Full_CMYK_Logo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614" y="2614632"/>
            <a:ext cx="3256774" cy="94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816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598" y="2402283"/>
            <a:ext cx="8686799" cy="693708"/>
          </a:xfrm>
          <a:prstGeom prst="rect">
            <a:avLst/>
          </a:prstGeom>
        </p:spPr>
        <p:txBody>
          <a:bodyPr vert="horz" anchor="ctr"/>
          <a:lstStyle>
            <a:lvl1pPr algn="ctr">
              <a:defRPr sz="4000" b="0">
                <a:latin typeface="Helvetica Light"/>
                <a:cs typeface="Helvetica 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132758" y="6327122"/>
            <a:ext cx="6649042" cy="371475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1600">
                <a:latin typeface="Helvetica Light"/>
                <a:cs typeface="Helvetica Ligh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 smtClean="0"/>
              <a:t>Click to edit Presenter Name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228597" y="3095991"/>
            <a:ext cx="8686799" cy="761666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400">
                <a:latin typeface="Helvetica Light"/>
                <a:cs typeface="Helvetica Ligh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6781799" y="6319875"/>
            <a:ext cx="2133597" cy="371475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600">
                <a:latin typeface="Helvetica Light"/>
                <a:cs typeface="Helvetica Ligh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 smtClean="0"/>
              <a:t>Click to edit Date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Brea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8" y="2216164"/>
            <a:ext cx="8686801" cy="692497"/>
          </a:xfrm>
          <a:prstGeom prst="rect">
            <a:avLst/>
          </a:prstGeom>
        </p:spPr>
        <p:txBody>
          <a:bodyPr vert="horz" anchor="t"/>
          <a:lstStyle>
            <a:lvl1pPr algn="l">
              <a:defRPr sz="3600">
                <a:latin typeface="Helvetica Light"/>
                <a:cs typeface="Helvetica 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B353-FB4D-4549-A8A5-8F53CBBECD9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228600" y="2055296"/>
            <a:ext cx="8686800" cy="1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28600" y="6248400"/>
            <a:ext cx="8686800" cy="15875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mphasi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630947"/>
            <a:ext cx="9144000" cy="1804737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8" y="2207572"/>
            <a:ext cx="8686801" cy="692497"/>
          </a:xfrm>
          <a:prstGeom prst="rect">
            <a:avLst/>
          </a:prstGeom>
        </p:spPr>
        <p:txBody>
          <a:bodyPr vert="horz" anchor="ctr"/>
          <a:lstStyle>
            <a:lvl1pPr algn="l">
              <a:defRPr sz="3600" b="0" i="0">
                <a:solidFill>
                  <a:srgbClr val="FFFFFF"/>
                </a:solidFill>
                <a:latin typeface="Helvetica Light"/>
                <a:cs typeface="Helvetica 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B353-FB4D-4549-A8A5-8F53CBBEC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4632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Column Slide (Copy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nominum_logo_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8" y="6375544"/>
            <a:ext cx="885690" cy="253856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5"/>
          </p:nvPr>
        </p:nvSpPr>
        <p:spPr>
          <a:xfrm>
            <a:off x="237067" y="1143000"/>
            <a:ext cx="8678333" cy="4953000"/>
          </a:xfrm>
          <a:prstGeom prst="rect">
            <a:avLst/>
          </a:prstGeom>
        </p:spPr>
        <p:txBody>
          <a:bodyPr vert="horz"/>
          <a:lstStyle>
            <a:lvl1pPr>
              <a:defRPr sz="2800">
                <a:latin typeface="Helvetica Light"/>
                <a:cs typeface="Helvetica Light"/>
              </a:defRPr>
            </a:lvl1pPr>
            <a:lvl2pPr>
              <a:defRPr sz="2400">
                <a:latin typeface="Helvetica Light"/>
                <a:cs typeface="Helvetica Light"/>
              </a:defRPr>
            </a:lvl2pPr>
            <a:lvl3pPr>
              <a:defRPr sz="2000">
                <a:latin typeface="Helvetica Light"/>
                <a:cs typeface="Helvetica Light"/>
              </a:defRPr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B353-FB4D-4549-A8A5-8F53CBBECD9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228600" y="6248400"/>
            <a:ext cx="8686800" cy="15875"/>
          </a:xfrm>
          <a:prstGeom prst="line">
            <a:avLst/>
          </a:prstGeom>
          <a:ln w="1905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7"/>
          <p:cNvSpPr>
            <a:spLocks noGrp="1"/>
          </p:cNvSpPr>
          <p:nvPr>
            <p:ph type="title"/>
          </p:nvPr>
        </p:nvSpPr>
        <p:spPr>
          <a:xfrm>
            <a:off x="228598" y="236009"/>
            <a:ext cx="8695267" cy="754590"/>
          </a:xfrm>
          <a:prstGeom prst="rect">
            <a:avLst/>
          </a:prstGeom>
        </p:spPr>
        <p:txBody>
          <a:bodyPr vert="horz" anchor="ctr"/>
          <a:lstStyle>
            <a:lvl1pPr algn="l">
              <a:lnSpc>
                <a:spcPct val="90000"/>
              </a:lnSpc>
              <a:spcBef>
                <a:spcPts val="1800"/>
              </a:spcBef>
              <a:spcAft>
                <a:spcPts val="1800"/>
              </a:spcAft>
              <a:defRPr sz="3000" b="0" i="0">
                <a:solidFill>
                  <a:srgbClr val="FFFFFF"/>
                </a:solidFill>
                <a:latin typeface="Helvetica Light"/>
                <a:cs typeface="Helvetica 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1" name="Picture 10" descr="nominum_logo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6375544"/>
            <a:ext cx="885907" cy="253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7577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Slide (Copy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7"/>
          </p:nvPr>
        </p:nvSpPr>
        <p:spPr>
          <a:xfrm>
            <a:off x="4741332" y="1143000"/>
            <a:ext cx="4182533" cy="4953000"/>
          </a:xfrm>
          <a:prstGeom prst="rect">
            <a:avLst/>
          </a:prstGeom>
        </p:spPr>
        <p:txBody>
          <a:bodyPr vert="horz"/>
          <a:lstStyle>
            <a:lvl1pPr>
              <a:defRPr sz="2400">
                <a:latin typeface="Helvetica Light"/>
                <a:cs typeface="Helvetica Light"/>
              </a:defRPr>
            </a:lvl1pPr>
            <a:lvl2pPr>
              <a:defRPr sz="2000">
                <a:latin typeface="Helvetica Light"/>
                <a:cs typeface="Helvetica Light"/>
              </a:defRPr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6"/>
          </p:nvPr>
        </p:nvSpPr>
        <p:spPr>
          <a:xfrm>
            <a:off x="237067" y="1143000"/>
            <a:ext cx="4182533" cy="4953000"/>
          </a:xfrm>
          <a:prstGeom prst="rect">
            <a:avLst/>
          </a:prstGeom>
        </p:spPr>
        <p:txBody>
          <a:bodyPr vert="horz"/>
          <a:lstStyle>
            <a:lvl1pPr>
              <a:defRPr sz="2400">
                <a:latin typeface="Helvetica Light"/>
                <a:cs typeface="Helvetica Light"/>
              </a:defRPr>
            </a:lvl1pPr>
            <a:lvl2pPr>
              <a:defRPr sz="2000">
                <a:latin typeface="Helvetica Light"/>
                <a:cs typeface="Helvetica Light"/>
              </a:defRPr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B353-FB4D-4549-A8A5-8F53CBBECD9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7"/>
          <p:cNvSpPr>
            <a:spLocks noGrp="1"/>
          </p:cNvSpPr>
          <p:nvPr>
            <p:ph type="title"/>
          </p:nvPr>
        </p:nvSpPr>
        <p:spPr>
          <a:xfrm>
            <a:off x="228598" y="236009"/>
            <a:ext cx="8695267" cy="754590"/>
          </a:xfrm>
          <a:prstGeom prst="rect">
            <a:avLst/>
          </a:prstGeom>
        </p:spPr>
        <p:txBody>
          <a:bodyPr vert="horz" anchor="ctr"/>
          <a:lstStyle>
            <a:lvl1pPr algn="l">
              <a:lnSpc>
                <a:spcPct val="90000"/>
              </a:lnSpc>
              <a:spcBef>
                <a:spcPts val="1800"/>
              </a:spcBef>
              <a:spcAft>
                <a:spcPts val="1800"/>
              </a:spcAft>
              <a:defRPr sz="3000" b="0" i="0">
                <a:solidFill>
                  <a:srgbClr val="FFFFFF"/>
                </a:solidFill>
                <a:latin typeface="Helvetica Light"/>
                <a:cs typeface="Helvetica 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228600" y="6248400"/>
            <a:ext cx="8686800" cy="15875"/>
          </a:xfrm>
          <a:prstGeom prst="line">
            <a:avLst/>
          </a:prstGeom>
          <a:ln w="1905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nominum_logo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6375544"/>
            <a:ext cx="885907" cy="253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226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Column Slide (Object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B353-FB4D-4549-A8A5-8F53CBBECD9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5"/>
          </p:nvPr>
        </p:nvSpPr>
        <p:spPr>
          <a:xfrm>
            <a:off x="237067" y="1143000"/>
            <a:ext cx="8678333" cy="4953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>
                <a:latin typeface="Helvetica Light"/>
                <a:cs typeface="Helvetica Light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7"/>
          <p:cNvSpPr>
            <a:spLocks noGrp="1"/>
          </p:cNvSpPr>
          <p:nvPr>
            <p:ph type="title"/>
          </p:nvPr>
        </p:nvSpPr>
        <p:spPr>
          <a:xfrm>
            <a:off x="228598" y="236009"/>
            <a:ext cx="8695267" cy="754590"/>
          </a:xfrm>
          <a:prstGeom prst="rect">
            <a:avLst/>
          </a:prstGeom>
        </p:spPr>
        <p:txBody>
          <a:bodyPr vert="horz" anchor="ctr"/>
          <a:lstStyle>
            <a:lvl1pPr algn="l">
              <a:lnSpc>
                <a:spcPct val="90000"/>
              </a:lnSpc>
              <a:spcBef>
                <a:spcPts val="1800"/>
              </a:spcBef>
              <a:spcAft>
                <a:spcPts val="1800"/>
              </a:spcAft>
              <a:defRPr sz="3000" b="0" i="0">
                <a:solidFill>
                  <a:srgbClr val="FFFFFF"/>
                </a:solidFill>
                <a:latin typeface="Helvetica Light"/>
                <a:cs typeface="Helvetica 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228600" y="6248400"/>
            <a:ext cx="8686800" cy="15875"/>
          </a:xfrm>
          <a:prstGeom prst="line">
            <a:avLst/>
          </a:prstGeom>
          <a:ln w="1905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nominum_logo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6375544"/>
            <a:ext cx="885907" cy="25385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Slide (Object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B353-FB4D-4549-A8A5-8F53CBBECD9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237067" y="1143000"/>
            <a:ext cx="4182533" cy="4953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000" b="0" i="0">
                <a:latin typeface="Helvetica Light"/>
                <a:cs typeface="Helvetica Light"/>
              </a:defRPr>
            </a:lvl1pPr>
            <a:lvl2pPr>
              <a:defRPr sz="2000" b="0" i="0">
                <a:latin typeface="Helvetica"/>
                <a:cs typeface="Helvetica"/>
              </a:defRPr>
            </a:lvl2pPr>
            <a:lvl3pPr>
              <a:defRPr sz="2000" b="0" i="0">
                <a:latin typeface="Helvetica"/>
                <a:cs typeface="Helvetica"/>
              </a:defRPr>
            </a:lvl3pPr>
            <a:lvl4pPr>
              <a:defRPr sz="2000" b="0" i="0">
                <a:latin typeface="Helvetica"/>
                <a:cs typeface="Helvetica"/>
              </a:defRPr>
            </a:lvl4pPr>
            <a:lvl5pPr>
              <a:defRPr sz="2000" b="0" i="0">
                <a:latin typeface="Helvetica"/>
                <a:cs typeface="Helvetica"/>
              </a:defRPr>
            </a:lvl5pPr>
          </a:lstStyle>
          <a:p>
            <a:pPr lvl="0"/>
            <a:r>
              <a:rPr lang="en-US" dirty="0" smtClean="0"/>
              <a:t>Object</a:t>
            </a:r>
            <a:endParaRPr lang="en-US" dirty="0"/>
          </a:p>
        </p:txBody>
      </p:sp>
      <p:sp>
        <p:nvSpPr>
          <p:cNvPr id="14" name="Content Placeholder 8"/>
          <p:cNvSpPr>
            <a:spLocks noGrp="1"/>
          </p:cNvSpPr>
          <p:nvPr>
            <p:ph sz="quarter" idx="14" hasCustomPrompt="1"/>
          </p:nvPr>
        </p:nvSpPr>
        <p:spPr>
          <a:xfrm>
            <a:off x="4724400" y="1143000"/>
            <a:ext cx="4191000" cy="4953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000" b="0" i="0">
                <a:latin typeface="Helvetica Light"/>
                <a:cs typeface="Helvetica Light"/>
              </a:defRPr>
            </a:lvl1pPr>
            <a:lvl2pPr>
              <a:defRPr sz="2000" b="0" i="0">
                <a:latin typeface="Helvetica"/>
                <a:cs typeface="Helvetica"/>
              </a:defRPr>
            </a:lvl2pPr>
            <a:lvl3pPr>
              <a:defRPr sz="2000" b="0" i="0">
                <a:latin typeface="Helvetica"/>
                <a:cs typeface="Helvetica"/>
              </a:defRPr>
            </a:lvl3pPr>
            <a:lvl4pPr>
              <a:defRPr sz="2000" b="0" i="0">
                <a:latin typeface="Helvetica"/>
                <a:cs typeface="Helvetica"/>
              </a:defRPr>
            </a:lvl4pPr>
            <a:lvl5pPr>
              <a:defRPr sz="2000" b="0" i="0">
                <a:latin typeface="Helvetica"/>
                <a:cs typeface="Helvetica"/>
              </a:defRPr>
            </a:lvl5pPr>
          </a:lstStyle>
          <a:p>
            <a:pPr lvl="0"/>
            <a:r>
              <a:rPr lang="en-US" dirty="0" smtClean="0"/>
              <a:t>Object</a:t>
            </a:r>
            <a:endParaRPr lang="en-US" dirty="0"/>
          </a:p>
        </p:txBody>
      </p:sp>
      <p:sp>
        <p:nvSpPr>
          <p:cNvPr id="12" name="Title 7"/>
          <p:cNvSpPr>
            <a:spLocks noGrp="1"/>
          </p:cNvSpPr>
          <p:nvPr>
            <p:ph type="title"/>
          </p:nvPr>
        </p:nvSpPr>
        <p:spPr>
          <a:xfrm>
            <a:off x="228598" y="236009"/>
            <a:ext cx="8695267" cy="754590"/>
          </a:xfrm>
          <a:prstGeom prst="rect">
            <a:avLst/>
          </a:prstGeom>
        </p:spPr>
        <p:txBody>
          <a:bodyPr vert="horz" anchor="ctr"/>
          <a:lstStyle>
            <a:lvl1pPr algn="l">
              <a:lnSpc>
                <a:spcPct val="90000"/>
              </a:lnSpc>
              <a:spcBef>
                <a:spcPts val="1800"/>
              </a:spcBef>
              <a:spcAft>
                <a:spcPts val="1800"/>
              </a:spcAft>
              <a:defRPr sz="3000" b="0" i="0">
                <a:solidFill>
                  <a:srgbClr val="FFFFFF"/>
                </a:solidFill>
                <a:latin typeface="Helvetica Light"/>
                <a:cs typeface="Helvetica 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228600" y="6248400"/>
            <a:ext cx="8686800" cy="15875"/>
          </a:xfrm>
          <a:prstGeom prst="line">
            <a:avLst/>
          </a:prstGeom>
          <a:ln w="1905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nominum_logo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6375544"/>
            <a:ext cx="885907" cy="25385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 Slide (Object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6"/>
          </p:nvPr>
        </p:nvSpPr>
        <p:spPr>
          <a:xfrm>
            <a:off x="237067" y="1143000"/>
            <a:ext cx="2734733" cy="4953000"/>
          </a:xfrm>
          <a:prstGeom prst="rect">
            <a:avLst/>
          </a:prstGeom>
        </p:spPr>
        <p:txBody>
          <a:bodyPr vert="horz"/>
          <a:lstStyle>
            <a:lvl1pPr marL="227013" indent="-227013">
              <a:defRPr sz="2000">
                <a:latin typeface="Helvetica Light"/>
                <a:cs typeface="Helvetica Light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7"/>
          </p:nvPr>
        </p:nvSpPr>
        <p:spPr>
          <a:xfrm>
            <a:off x="3200400" y="1143000"/>
            <a:ext cx="2734733" cy="4952999"/>
          </a:xfrm>
          <a:prstGeom prst="rect">
            <a:avLst/>
          </a:prstGeom>
        </p:spPr>
        <p:txBody>
          <a:bodyPr vert="horz"/>
          <a:lstStyle>
            <a:lvl1pPr marL="227013" indent="-227013">
              <a:defRPr sz="2000">
                <a:latin typeface="Helvetica Light"/>
                <a:cs typeface="Helvetica Light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Content Placeholder 11"/>
          <p:cNvSpPr>
            <a:spLocks noGrp="1"/>
          </p:cNvSpPr>
          <p:nvPr>
            <p:ph sz="quarter" idx="18"/>
          </p:nvPr>
        </p:nvSpPr>
        <p:spPr>
          <a:xfrm>
            <a:off x="6180666" y="1143000"/>
            <a:ext cx="2734733" cy="4952999"/>
          </a:xfrm>
          <a:prstGeom prst="rect">
            <a:avLst/>
          </a:prstGeom>
        </p:spPr>
        <p:txBody>
          <a:bodyPr vert="horz"/>
          <a:lstStyle>
            <a:lvl1pPr marL="227013" indent="-227013">
              <a:defRPr sz="2000">
                <a:latin typeface="Helvetica Light"/>
                <a:cs typeface="Helvetica Light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B353-FB4D-4549-A8A5-8F53CBBECD9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7"/>
          <p:cNvSpPr>
            <a:spLocks noGrp="1"/>
          </p:cNvSpPr>
          <p:nvPr>
            <p:ph type="title"/>
          </p:nvPr>
        </p:nvSpPr>
        <p:spPr>
          <a:xfrm>
            <a:off x="228598" y="236009"/>
            <a:ext cx="8695267" cy="754590"/>
          </a:xfrm>
          <a:prstGeom prst="rect">
            <a:avLst/>
          </a:prstGeom>
        </p:spPr>
        <p:txBody>
          <a:bodyPr vert="horz" anchor="ctr"/>
          <a:lstStyle>
            <a:lvl1pPr algn="l">
              <a:lnSpc>
                <a:spcPct val="90000"/>
              </a:lnSpc>
              <a:spcBef>
                <a:spcPts val="1800"/>
              </a:spcBef>
              <a:spcAft>
                <a:spcPts val="1800"/>
              </a:spcAft>
              <a:defRPr sz="3000" b="0" i="0">
                <a:solidFill>
                  <a:srgbClr val="FFFFFF"/>
                </a:solidFill>
                <a:latin typeface="Helvetica Light"/>
                <a:cs typeface="Helvetica 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228600" y="6248400"/>
            <a:ext cx="8686800" cy="15875"/>
          </a:xfrm>
          <a:prstGeom prst="line">
            <a:avLst/>
          </a:prstGeom>
          <a:ln w="1905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nominum_logo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6375544"/>
            <a:ext cx="885907" cy="25385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 noChangeAspect="1"/>
          </p:cNvSpPr>
          <p:nvPr>
            <p:ph type="dt" sz="half" idx="2"/>
          </p:nvPr>
        </p:nvSpPr>
        <p:spPr>
          <a:xfrm>
            <a:off x="6781800" y="244475"/>
            <a:ext cx="2133600" cy="365125"/>
          </a:xfrm>
          <a:prstGeom prst="rect">
            <a:avLst/>
          </a:prstGeom>
        </p:spPr>
        <p:txBody>
          <a:bodyPr vert="horz" lIns="0" tIns="0" rIns="0" bIns="22860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elvetica Light"/>
                <a:cs typeface="Helvetica Ligh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799" y="6264275"/>
            <a:ext cx="2133600" cy="365125"/>
          </a:xfrm>
          <a:prstGeom prst="rect">
            <a:avLst/>
          </a:prstGeom>
        </p:spPr>
        <p:txBody>
          <a:bodyPr vert="horz" lIns="0" tIns="228600" rIns="0" bIns="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Helvetica Light"/>
                <a:cs typeface="Helvetica Light"/>
              </a:defRPr>
            </a:lvl1pPr>
          </a:lstStyle>
          <a:p>
            <a:fld id="{3E57B353-FB4D-4549-A8A5-8F53CBBECD9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9" r:id="rId13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jpe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1541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5"/>
          </p:nvPr>
        </p:nvSpPr>
        <p:spPr>
          <a:xfrm>
            <a:off x="310090" y="1323786"/>
            <a:ext cx="8678333" cy="4953000"/>
          </a:xfrm>
        </p:spPr>
        <p:txBody>
          <a:bodyPr/>
          <a:lstStyle/>
          <a:p>
            <a:r>
              <a:rPr lang="en-US" sz="2400" dirty="0" smtClean="0"/>
              <a:t>Sept 25/26 2014 (UTC)</a:t>
            </a:r>
          </a:p>
          <a:p>
            <a:r>
              <a:rPr lang="en-US" sz="2400" dirty="0" smtClean="0"/>
              <a:t>Another shift in tactics 42 </a:t>
            </a:r>
            <a:r>
              <a:rPr lang="en-US" sz="2400" dirty="0"/>
              <a:t>domains </a:t>
            </a:r>
            <a:r>
              <a:rPr lang="en-US" sz="2400" dirty="0" smtClean="0"/>
              <a:t>attacked simultaneously</a:t>
            </a:r>
          </a:p>
          <a:p>
            <a:r>
              <a:rPr lang="en-US" sz="2400" dirty="0"/>
              <a:t>Attack lasted 6 hours </a:t>
            </a:r>
          </a:p>
          <a:p>
            <a:r>
              <a:rPr lang="en-US" sz="2400" dirty="0"/>
              <a:t>Most web sites went </a:t>
            </a:r>
            <a:r>
              <a:rPr lang="en-US" sz="2400" dirty="0" smtClean="0"/>
              <a:t>down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Motive for most attacks remains unclear</a:t>
            </a:r>
          </a:p>
          <a:p>
            <a:pPr lvl="1"/>
            <a:r>
              <a:rPr lang="en-US" sz="2000" dirty="0"/>
              <a:t>Monetization is likely very modest</a:t>
            </a:r>
          </a:p>
          <a:p>
            <a:pPr lvl="1"/>
            <a:r>
              <a:rPr lang="en-US" sz="2000" dirty="0"/>
              <a:t>Collateral damage across the Internet far exceeds revenue from DDoS for hire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B353-FB4D-4549-A8A5-8F53CBBECD96}" type="slidenum">
              <a:rPr lang="en-US" smtClean="0"/>
              <a:t>10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Chinese Pornography Sites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47445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B353-FB4D-4549-A8A5-8F53CBBECD96}" type="slidenum">
              <a:rPr lang="en-US" smtClean="0"/>
              <a:t>11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Sept 25/26 Attacks</a:t>
            </a:r>
            <a:endParaRPr lang="en-US" dirty="0"/>
          </a:p>
        </p:txBody>
      </p:sp>
      <p:pic>
        <p:nvPicPr>
          <p:cNvPr id="2050" name="F2C82918-5CF9-4F3E-B9D0-ABEF658A9740" descr="C1074401-FF1F-4C26-88FD-419526567770@nomin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5165" y="3663249"/>
            <a:ext cx="4868700" cy="246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D4F300B4-F4EE-4086-8F80-B141B020A58C" descr="7B0F6BF7-87E2-4321-BD8A-60D7AA34D3BC@nomin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5165" y="1122744"/>
            <a:ext cx="4868700" cy="246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1"/>
          <p:cNvSpPr>
            <a:spLocks noGrp="1"/>
          </p:cNvSpPr>
          <p:nvPr>
            <p:ph sz="quarter" idx="15"/>
          </p:nvPr>
        </p:nvSpPr>
        <p:spPr>
          <a:xfrm>
            <a:off x="97918" y="1721351"/>
            <a:ext cx="3612692" cy="2347067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Data from 5 providers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Volume of </a:t>
            </a:r>
            <a:r>
              <a:rPr lang="en-US" sz="2400" dirty="0"/>
              <a:t>attack </a:t>
            </a:r>
            <a:r>
              <a:rPr lang="en-US" sz="2400" dirty="0" smtClean="0"/>
              <a:t>queries</a:t>
            </a:r>
          </a:p>
          <a:p>
            <a:pPr marL="0" indent="0">
              <a:buNone/>
            </a:pPr>
            <a:r>
              <a:rPr lang="en-US" sz="2400" dirty="0" smtClean="0"/>
              <a:t>In Millions</a:t>
            </a: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Small fraction of overall </a:t>
            </a:r>
            <a:br>
              <a:rPr lang="en-US" sz="2400" dirty="0" smtClean="0"/>
            </a:br>
            <a:r>
              <a:rPr lang="en-US" sz="2400" dirty="0" smtClean="0"/>
              <a:t>attack activity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Nominum </a:t>
            </a:r>
            <a:r>
              <a:rPr lang="en-US" sz="2400" dirty="0" err="1" smtClean="0"/>
              <a:t>est</a:t>
            </a:r>
            <a:r>
              <a:rPr lang="en-US" sz="2400" dirty="0" smtClean="0"/>
              <a:t> &lt;&lt; 5%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3884052" y="1198941"/>
            <a:ext cx="400751" cy="215443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2800" dirty="0" smtClean="0">
                <a:latin typeface="Helvetica Light"/>
                <a:cs typeface="Helvetica Light"/>
              </a:rPr>
              <a:t>80</a:t>
            </a:r>
          </a:p>
          <a:p>
            <a:endParaRPr lang="en-US" sz="2800" b="0" i="0" dirty="0">
              <a:latin typeface="Helvetica Light"/>
              <a:cs typeface="Helvetica Light"/>
            </a:endParaRPr>
          </a:p>
          <a:p>
            <a:r>
              <a:rPr lang="en-US" sz="2800" dirty="0" smtClean="0">
                <a:latin typeface="Helvetica Light"/>
                <a:cs typeface="Helvetica Light"/>
              </a:rPr>
              <a:t>40</a:t>
            </a:r>
          </a:p>
          <a:p>
            <a:endParaRPr lang="en-US" sz="2800" b="0" i="0" dirty="0">
              <a:latin typeface="Helvetica Light"/>
              <a:cs typeface="Helvetica Light"/>
            </a:endParaRPr>
          </a:p>
          <a:p>
            <a:r>
              <a:rPr lang="en-US" sz="2800" dirty="0" smtClean="0">
                <a:latin typeface="Helvetica Light"/>
                <a:cs typeface="Helvetica Light"/>
              </a:rPr>
              <a:t>10</a:t>
            </a:r>
            <a:endParaRPr lang="en-US" sz="2800" b="0" i="0" dirty="0" smtClean="0">
              <a:latin typeface="Helvetica Light"/>
              <a:cs typeface="Helvetica Ligh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98717" y="3721906"/>
            <a:ext cx="400751" cy="215443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800" dirty="0" smtClean="0">
                <a:latin typeface="Helvetica Light"/>
                <a:cs typeface="Helvetica Light"/>
              </a:rPr>
              <a:t>45</a:t>
            </a:r>
          </a:p>
          <a:p>
            <a:pPr algn="ctr"/>
            <a:endParaRPr lang="en-US" sz="2800" b="0" i="0" dirty="0">
              <a:latin typeface="Helvetica Light"/>
              <a:cs typeface="Helvetica Light"/>
            </a:endParaRPr>
          </a:p>
          <a:p>
            <a:pPr algn="ctr"/>
            <a:r>
              <a:rPr lang="en-US" sz="2800" dirty="0" smtClean="0">
                <a:latin typeface="Helvetica Light"/>
                <a:cs typeface="Helvetica Light"/>
              </a:rPr>
              <a:t>25</a:t>
            </a:r>
          </a:p>
          <a:p>
            <a:pPr algn="ctr"/>
            <a:endParaRPr lang="en-US" sz="2800" b="0" i="0" dirty="0">
              <a:latin typeface="Helvetica Light"/>
              <a:cs typeface="Helvetica Light"/>
            </a:endParaRPr>
          </a:p>
          <a:p>
            <a:pPr algn="ctr"/>
            <a:r>
              <a:rPr lang="en-US" sz="2800" dirty="0" smtClean="0">
                <a:latin typeface="Helvetica Light"/>
                <a:cs typeface="Helvetica Light"/>
              </a:rPr>
              <a:t>5</a:t>
            </a:r>
            <a:endParaRPr lang="en-US" sz="2800" b="0" i="0" dirty="0" smtClean="0">
              <a:latin typeface="Helvetica Light"/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4032288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B353-FB4D-4549-A8A5-8F53CBBECD96}" type="slidenum">
              <a:rPr lang="en-US" smtClean="0"/>
              <a:t>12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Sept 25/26 Attacks</a:t>
            </a:r>
            <a:endParaRPr lang="en-US" dirty="0"/>
          </a:p>
        </p:txBody>
      </p:sp>
      <p:pic>
        <p:nvPicPr>
          <p:cNvPr id="1026" name="42A9DAC8-6ED9-4246-AD91-3B1DA1ED770A" descr="E61CE449-56AA-4D19-9026-6D72A0499E57@nomin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850" y="1104695"/>
            <a:ext cx="5486400" cy="248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83509E65-1F21-4344-B13F-FA516F27E488" descr="A526F4B8-9AEC-40A1-A698-88B9B3B59F8C@nomin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850" y="3662457"/>
            <a:ext cx="5486400" cy="246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1"/>
          <p:cNvSpPr>
            <a:spLocks noGrp="1"/>
          </p:cNvSpPr>
          <p:nvPr>
            <p:ph sz="quarter" idx="15"/>
          </p:nvPr>
        </p:nvSpPr>
        <p:spPr>
          <a:xfrm>
            <a:off x="97918" y="1999646"/>
            <a:ext cx="3321144" cy="2347067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Data from 5 providers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% </a:t>
            </a:r>
            <a:r>
              <a:rPr lang="en-US" sz="2400" dirty="0"/>
              <a:t>attack queries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3294200" y="1132681"/>
            <a:ext cx="400751" cy="2585323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2800" dirty="0" smtClean="0">
                <a:latin typeface="Helvetica Light"/>
                <a:cs typeface="Helvetica Light"/>
              </a:rPr>
              <a:t>60</a:t>
            </a:r>
          </a:p>
          <a:p>
            <a:endParaRPr lang="en-US" sz="2800" b="0" i="0" dirty="0">
              <a:latin typeface="Helvetica Light"/>
              <a:cs typeface="Helvetica Light"/>
            </a:endParaRPr>
          </a:p>
          <a:p>
            <a:r>
              <a:rPr lang="en-US" sz="2800" dirty="0" smtClean="0">
                <a:latin typeface="Helvetica Light"/>
                <a:cs typeface="Helvetica Light"/>
              </a:rPr>
              <a:t>30</a:t>
            </a:r>
          </a:p>
          <a:p>
            <a:endParaRPr lang="en-US" sz="2800" b="0" i="0" dirty="0">
              <a:latin typeface="Helvetica Light"/>
              <a:cs typeface="Helvetica Light"/>
            </a:endParaRPr>
          </a:p>
          <a:p>
            <a:r>
              <a:rPr lang="en-US" sz="2800" dirty="0" smtClean="0">
                <a:latin typeface="Helvetica Light"/>
                <a:cs typeface="Helvetica Light"/>
              </a:rPr>
              <a:t>10</a:t>
            </a:r>
          </a:p>
          <a:p>
            <a:endParaRPr lang="en-US" sz="2800" b="0" i="0" dirty="0" smtClean="0">
              <a:latin typeface="Helvetica Light"/>
              <a:cs typeface="Helvetica Ligh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43379" y="3613470"/>
            <a:ext cx="400751" cy="2585323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800" dirty="0" smtClean="0">
                <a:latin typeface="Helvetica Light"/>
                <a:cs typeface="Helvetica Light"/>
              </a:rPr>
              <a:t>35</a:t>
            </a:r>
          </a:p>
          <a:p>
            <a:pPr algn="ctr"/>
            <a:endParaRPr lang="en-US" sz="2800" b="0" i="0" dirty="0">
              <a:latin typeface="Helvetica Light"/>
              <a:cs typeface="Helvetica Light"/>
            </a:endParaRPr>
          </a:p>
          <a:p>
            <a:pPr algn="ctr"/>
            <a:r>
              <a:rPr lang="en-US" sz="2800" dirty="0" smtClean="0">
                <a:latin typeface="Helvetica Light"/>
                <a:cs typeface="Helvetica Light"/>
              </a:rPr>
              <a:t>20</a:t>
            </a:r>
          </a:p>
          <a:p>
            <a:pPr algn="ctr"/>
            <a:endParaRPr lang="en-US" sz="2800" b="0" i="0" dirty="0">
              <a:latin typeface="Helvetica Light"/>
              <a:cs typeface="Helvetica Light"/>
            </a:endParaRPr>
          </a:p>
          <a:p>
            <a:pPr algn="ctr"/>
            <a:r>
              <a:rPr lang="en-US" sz="2800" dirty="0" smtClean="0">
                <a:latin typeface="Helvetica Light"/>
                <a:cs typeface="Helvetica Light"/>
              </a:rPr>
              <a:t>5</a:t>
            </a:r>
          </a:p>
          <a:p>
            <a:pPr algn="ctr"/>
            <a:endParaRPr lang="en-US" sz="2800" b="0" i="0" dirty="0" smtClean="0">
              <a:latin typeface="Helvetica Light"/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6019114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B353-FB4D-4549-A8A5-8F53CBBECD96}" type="slidenum">
              <a:rPr lang="en-US" smtClean="0"/>
              <a:t>13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Oct 3- 6 Attacks</a:t>
            </a:r>
            <a:endParaRPr lang="en-US" dirty="0"/>
          </a:p>
        </p:txBody>
      </p:sp>
      <p:pic>
        <p:nvPicPr>
          <p:cNvPr id="1026" name="CAB42331-A965-4AEA-A5F7-2B6B2C9D2D55" descr="CF02E9FB-C545-43DA-B60F-4BB0F3781920@nomin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843" y="2034140"/>
            <a:ext cx="8545582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1"/>
          <p:cNvSpPr>
            <a:spLocks noGrp="1"/>
          </p:cNvSpPr>
          <p:nvPr>
            <p:ph sz="quarter" idx="15"/>
          </p:nvPr>
        </p:nvSpPr>
        <p:spPr>
          <a:xfrm>
            <a:off x="214311" y="1297282"/>
            <a:ext cx="8686801" cy="53151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In-media is an Independent Hong Kong news site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69843" y="2047392"/>
            <a:ext cx="495235" cy="357020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800" dirty="0" smtClean="0">
                <a:latin typeface="Helvetica Light"/>
                <a:cs typeface="Helvetica Light"/>
              </a:rPr>
              <a:t>25</a:t>
            </a:r>
          </a:p>
          <a:p>
            <a:endParaRPr lang="en-US" sz="6000" b="0" i="0" dirty="0">
              <a:latin typeface="Helvetica Light"/>
              <a:cs typeface="Helvetica Light"/>
            </a:endParaRPr>
          </a:p>
          <a:p>
            <a:r>
              <a:rPr lang="en-US" sz="2800" dirty="0" smtClean="0">
                <a:latin typeface="Helvetica Light"/>
                <a:cs typeface="Helvetica Light"/>
              </a:rPr>
              <a:t>15</a:t>
            </a:r>
          </a:p>
          <a:p>
            <a:endParaRPr lang="en-US" sz="4800" b="0" i="0" dirty="0">
              <a:latin typeface="Helvetica Light"/>
              <a:cs typeface="Helvetica Light"/>
            </a:endParaRPr>
          </a:p>
          <a:p>
            <a:pPr algn="ctr"/>
            <a:r>
              <a:rPr lang="en-US" sz="2800" dirty="0" smtClean="0">
                <a:latin typeface="Helvetica Light"/>
                <a:cs typeface="Helvetica Light"/>
              </a:rPr>
              <a:t>5</a:t>
            </a:r>
          </a:p>
          <a:p>
            <a:endParaRPr lang="en-US" sz="4000" b="0" i="0" dirty="0" smtClean="0">
              <a:latin typeface="Helvetica Light"/>
              <a:cs typeface="Helvetica Light"/>
            </a:endParaRPr>
          </a:p>
        </p:txBody>
      </p:sp>
      <p:sp>
        <p:nvSpPr>
          <p:cNvPr id="5" name="TextBox 4"/>
          <p:cNvSpPr txBox="1"/>
          <p:nvPr/>
        </p:nvSpPr>
        <p:spPr>
          <a:xfrm rot="16200000">
            <a:off x="-300588" y="3326588"/>
            <a:ext cx="1279196" cy="4616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000" b="0" i="0" dirty="0" smtClean="0">
                <a:latin typeface="Helvetica Light"/>
                <a:cs typeface="Helvetica Light"/>
              </a:rPr>
              <a:t>millions</a:t>
            </a:r>
          </a:p>
        </p:txBody>
      </p:sp>
    </p:spTree>
    <p:extLst>
      <p:ext uri="{BB962C8B-B14F-4D97-AF65-F5344CB8AC3E}">
        <p14:creationId xmlns:p14="http://schemas.microsoft.com/office/powerpoint/2010/main" val="23897800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5"/>
          </p:nvPr>
        </p:nvSpPr>
        <p:spPr>
          <a:xfrm>
            <a:off x="228598" y="1224447"/>
            <a:ext cx="8678333" cy="4953000"/>
          </a:xfrm>
        </p:spPr>
        <p:txBody>
          <a:bodyPr/>
          <a:lstStyle/>
          <a:p>
            <a:r>
              <a:rPr lang="en-US" sz="2000" dirty="0" smtClean="0"/>
              <a:t>Home Gateways mask the spoofed source IP</a:t>
            </a:r>
          </a:p>
          <a:p>
            <a:pPr lvl="1"/>
            <a:r>
              <a:rPr lang="en-US" sz="1800" dirty="0" smtClean="0"/>
              <a:t>“Challenges”, “DNS cookies” won’t work at either resolvers </a:t>
            </a:r>
            <a:r>
              <a:rPr lang="en-US" sz="1800" dirty="0"/>
              <a:t>OR </a:t>
            </a:r>
            <a:r>
              <a:rPr lang="en-US" sz="1800" dirty="0" smtClean="0"/>
              <a:t>authorities</a:t>
            </a:r>
          </a:p>
          <a:p>
            <a:pPr lvl="1"/>
            <a:r>
              <a:rPr lang="en-US" sz="1600" dirty="0" smtClean="0"/>
              <a:t>Queries are from legitimate IPs – blacklisting eliminates all traffic for those IPs  </a:t>
            </a:r>
          </a:p>
          <a:p>
            <a:r>
              <a:rPr lang="en-US" sz="2000" dirty="0" smtClean="0"/>
              <a:t>Response Rate Limiting by authorities increases the workload for </a:t>
            </a:r>
            <a:r>
              <a:rPr lang="en-US" sz="2000" i="1" dirty="0" smtClean="0"/>
              <a:t>both</a:t>
            </a:r>
            <a:r>
              <a:rPr lang="en-US" sz="2000" dirty="0" smtClean="0"/>
              <a:t> resolvers and authorities</a:t>
            </a:r>
          </a:p>
          <a:p>
            <a:pPr lvl="1"/>
            <a:r>
              <a:rPr lang="en-US" sz="1800" dirty="0" smtClean="0"/>
              <a:t>It was designed for attacks directly on authoritative servers</a:t>
            </a:r>
          </a:p>
          <a:p>
            <a:pPr lvl="1"/>
            <a:r>
              <a:rPr lang="en-US" sz="1800" dirty="0" smtClean="0"/>
              <a:t>Rate limiting resolvers is counter productive</a:t>
            </a:r>
          </a:p>
          <a:p>
            <a:r>
              <a:rPr lang="en-US" sz="2000" dirty="0" smtClean="0"/>
              <a:t>Surrounding recursion with too much logic can be problematic</a:t>
            </a:r>
          </a:p>
          <a:p>
            <a:pPr lvl="1"/>
            <a:r>
              <a:rPr lang="en-US" sz="1800" dirty="0" smtClean="0"/>
              <a:t>D</a:t>
            </a:r>
            <a:r>
              <a:rPr lang="en-US" sz="1800" b="1" i="1" dirty="0" smtClean="0"/>
              <a:t>oesn’t </a:t>
            </a:r>
            <a:r>
              <a:rPr lang="en-US" sz="1800" dirty="0" smtClean="0"/>
              <a:t>address root cause </a:t>
            </a:r>
          </a:p>
          <a:p>
            <a:pPr lvl="1"/>
            <a:r>
              <a:rPr lang="en-US" sz="1800" dirty="0" smtClean="0"/>
              <a:t>Collateral damage is observed:</a:t>
            </a:r>
          </a:p>
          <a:p>
            <a:pPr lvl="2"/>
            <a:r>
              <a:rPr lang="en-US" sz="1400" dirty="0" smtClean="0"/>
              <a:t>Servers marked as non-responsive by </a:t>
            </a:r>
            <a:r>
              <a:rPr lang="en-US" sz="1400" dirty="0" err="1" smtClean="0"/>
              <a:t>recursor</a:t>
            </a:r>
            <a:r>
              <a:rPr lang="en-US" sz="1400" dirty="0" smtClean="0"/>
              <a:t> recovering but still not being used</a:t>
            </a:r>
          </a:p>
          <a:p>
            <a:pPr lvl="2"/>
            <a:r>
              <a:rPr lang="en-US" sz="1400" dirty="0" smtClean="0"/>
              <a:t>Nameservers serving multiple domains taken out of service by traffic for one domain</a:t>
            </a:r>
          </a:p>
          <a:p>
            <a:r>
              <a:rPr lang="en-US" sz="2000" dirty="0" smtClean="0"/>
              <a:t>Tendency </a:t>
            </a:r>
            <a:r>
              <a:rPr lang="en-US" sz="2000" dirty="0"/>
              <a:t>for cascading </a:t>
            </a:r>
            <a:r>
              <a:rPr lang="en-US" sz="2000" dirty="0" smtClean="0"/>
              <a:t>failures</a:t>
            </a:r>
          </a:p>
          <a:p>
            <a:pPr lvl="1"/>
            <a:r>
              <a:rPr lang="en-US" sz="1800" dirty="0" smtClean="0"/>
              <a:t>Authorities successively fail increasing stress on remaining authorities</a:t>
            </a:r>
          </a:p>
          <a:p>
            <a:pPr lvl="1"/>
            <a:r>
              <a:rPr lang="en-US" sz="1800" dirty="0" smtClean="0"/>
              <a:t>This in turn increases stress on resolvers</a:t>
            </a:r>
            <a:endParaRPr lang="en-US" sz="1800" dirty="0"/>
          </a:p>
          <a:p>
            <a:pPr lvl="1"/>
            <a:endParaRPr lang="en-US" sz="1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B353-FB4D-4549-A8A5-8F53CBBECD96}" type="slidenum">
              <a:rPr lang="en-US" smtClean="0"/>
              <a:t>14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Many</a:t>
            </a:r>
            <a:r>
              <a:rPr lang="en-US" dirty="0" smtClean="0"/>
              <a:t> Problems to Address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8597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dirty="0" smtClean="0"/>
              <a:t>Filter traffic at ingress to the resolver</a:t>
            </a:r>
          </a:p>
          <a:p>
            <a:pPr lvl="1"/>
            <a:r>
              <a:rPr lang="en-US" dirty="0"/>
              <a:t>Near real time block </a:t>
            </a:r>
            <a:r>
              <a:rPr lang="en-US" dirty="0" smtClean="0"/>
              <a:t>lists</a:t>
            </a:r>
          </a:p>
          <a:p>
            <a:pPr lvl="2"/>
            <a:r>
              <a:rPr lang="en-US" dirty="0" smtClean="0"/>
              <a:t>Randomized subdomains used for attacks</a:t>
            </a:r>
          </a:p>
          <a:p>
            <a:r>
              <a:rPr lang="en-US" dirty="0" smtClean="0"/>
              <a:t>Protect good traffic</a:t>
            </a:r>
          </a:p>
          <a:p>
            <a:pPr lvl="1"/>
            <a:r>
              <a:rPr lang="en-US" dirty="0" smtClean="0"/>
              <a:t>Whitelist</a:t>
            </a:r>
          </a:p>
          <a:p>
            <a:r>
              <a:rPr lang="en-US" dirty="0" smtClean="0"/>
              <a:t>Fine grained policy</a:t>
            </a:r>
          </a:p>
          <a:p>
            <a:pPr lvl="1"/>
            <a:r>
              <a:rPr lang="en-US" dirty="0" smtClean="0"/>
              <a:t>Tie the lists together:</a:t>
            </a:r>
            <a:br>
              <a:rPr lang="en-US" dirty="0" smtClean="0"/>
            </a:br>
            <a:r>
              <a:rPr lang="en-US" dirty="0" smtClean="0"/>
              <a:t>Block bad traffic</a:t>
            </a:r>
            <a:br>
              <a:rPr lang="en-US" dirty="0" smtClean="0"/>
            </a:br>
            <a:r>
              <a:rPr lang="en-US" dirty="0" smtClean="0"/>
              <a:t>Answer good traffic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B353-FB4D-4549-A8A5-8F53CBBECD96}" type="slidenum">
              <a:rPr lang="en-US" smtClean="0"/>
              <a:t>15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243273" y="5265003"/>
            <a:ext cx="264687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>
                <a:solidFill>
                  <a:srgbClr val="00B0F0"/>
                </a:solidFill>
              </a:rPr>
              <a:t>IDEAS?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41214623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dirty="0" smtClean="0"/>
              <a:t>Goal: Understand impact of PRSD on resolvers</a:t>
            </a:r>
          </a:p>
          <a:p>
            <a:pPr lvl="1"/>
            <a:r>
              <a:rPr lang="en-US" dirty="0" smtClean="0"/>
              <a:t>BIND</a:t>
            </a:r>
          </a:p>
          <a:p>
            <a:pPr lvl="1"/>
            <a:r>
              <a:rPr lang="en-US" dirty="0" err="1" smtClean="0"/>
              <a:t>PowerDNS</a:t>
            </a:r>
            <a:endParaRPr lang="en-US" dirty="0" smtClean="0"/>
          </a:p>
          <a:p>
            <a:pPr lvl="1"/>
            <a:r>
              <a:rPr lang="en-US" dirty="0" err="1" smtClean="0"/>
              <a:t>Undound</a:t>
            </a:r>
            <a:endParaRPr lang="en-US" dirty="0" smtClean="0"/>
          </a:p>
          <a:p>
            <a:pPr lvl="1"/>
            <a:r>
              <a:rPr lang="en-US" dirty="0" smtClean="0"/>
              <a:t>Vantio</a:t>
            </a:r>
          </a:p>
          <a:p>
            <a:r>
              <a:rPr lang="en-US" dirty="0" smtClean="0"/>
              <a:t>Method: Simulate DNS E-E behavior</a:t>
            </a:r>
          </a:p>
          <a:p>
            <a:pPr lvl="1"/>
            <a:r>
              <a:rPr lang="en-US" dirty="0" smtClean="0"/>
              <a:t>Attack behavior			Easy</a:t>
            </a:r>
          </a:p>
          <a:p>
            <a:pPr lvl="1"/>
            <a:r>
              <a:rPr lang="en-US" dirty="0" smtClean="0"/>
              <a:t>Resolvers					Easy</a:t>
            </a:r>
          </a:p>
          <a:p>
            <a:pPr lvl="1"/>
            <a:r>
              <a:rPr lang="en-US" dirty="0" smtClean="0"/>
              <a:t>Authorities					</a:t>
            </a:r>
            <a:r>
              <a:rPr lang="en-US" dirty="0"/>
              <a:t>H</a:t>
            </a:r>
            <a:r>
              <a:rPr lang="en-US" dirty="0" smtClean="0"/>
              <a:t>ard	</a:t>
            </a:r>
          </a:p>
          <a:p>
            <a:pPr lvl="1"/>
            <a:r>
              <a:rPr lang="en-US" dirty="0" smtClean="0"/>
              <a:t>Variability of Internet		Very hard	</a:t>
            </a:r>
          </a:p>
          <a:p>
            <a:r>
              <a:rPr lang="en-US" dirty="0" smtClean="0"/>
              <a:t>Whoops!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B353-FB4D-4549-A8A5-8F53CBBECD96}" type="slidenum">
              <a:rPr lang="en-US" smtClean="0"/>
              <a:t>16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Resolvers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8026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sz="2400" dirty="0" smtClean="0"/>
              <a:t>Authoritative </a:t>
            </a:r>
            <a:r>
              <a:rPr lang="en-US" sz="2400" dirty="0"/>
              <a:t>server </a:t>
            </a:r>
            <a:r>
              <a:rPr lang="en-US" sz="2400" dirty="0" smtClean="0"/>
              <a:t>answers up to threshold, then randomly drops</a:t>
            </a:r>
            <a:endParaRPr lang="en-US" sz="2400" dirty="0"/>
          </a:p>
          <a:p>
            <a:r>
              <a:rPr lang="en-US" sz="2400" dirty="0" smtClean="0"/>
              <a:t>Authoritative </a:t>
            </a:r>
            <a:r>
              <a:rPr lang="en-US" sz="2400" dirty="0"/>
              <a:t>server </a:t>
            </a:r>
            <a:r>
              <a:rPr lang="en-US" sz="2400" dirty="0" smtClean="0"/>
              <a:t>switches </a:t>
            </a:r>
            <a:r>
              <a:rPr lang="en-US" sz="2400" dirty="0"/>
              <a:t>to TCP </a:t>
            </a:r>
            <a:r>
              <a:rPr lang="en-US" sz="2400" dirty="0" smtClean="0"/>
              <a:t>at threshold, then restricts </a:t>
            </a:r>
            <a:r>
              <a:rPr lang="en-US" sz="2400" dirty="0" err="1"/>
              <a:t>tcp</a:t>
            </a:r>
            <a:r>
              <a:rPr lang="en-US" sz="2400" dirty="0"/>
              <a:t> connection slots</a:t>
            </a:r>
          </a:p>
          <a:p>
            <a:r>
              <a:rPr lang="en-US" sz="2400" dirty="0" smtClean="0"/>
              <a:t> </a:t>
            </a:r>
            <a:r>
              <a:rPr lang="en-US" sz="2400" dirty="0"/>
              <a:t>Authoritative server </a:t>
            </a:r>
            <a:r>
              <a:rPr lang="en-US" sz="2400" dirty="0" smtClean="0"/>
              <a:t>drops traffic </a:t>
            </a:r>
            <a:r>
              <a:rPr lang="en-US" sz="2400" dirty="0"/>
              <a:t>for </a:t>
            </a:r>
            <a:r>
              <a:rPr lang="en-US" sz="2400" dirty="0" smtClean="0"/>
              <a:t>attack </a:t>
            </a:r>
            <a:r>
              <a:rPr lang="en-US" sz="2400" dirty="0"/>
              <a:t>domains, </a:t>
            </a:r>
            <a:r>
              <a:rPr lang="en-US" sz="2400" dirty="0" smtClean="0"/>
              <a:t>answers other </a:t>
            </a:r>
            <a:r>
              <a:rPr lang="en-US" sz="2400" dirty="0"/>
              <a:t>domains</a:t>
            </a:r>
          </a:p>
          <a:p>
            <a:r>
              <a:rPr lang="en-US" sz="2400" dirty="0" smtClean="0"/>
              <a:t>Authoritative </a:t>
            </a:r>
            <a:r>
              <a:rPr lang="en-US" sz="2400" dirty="0"/>
              <a:t>server </a:t>
            </a:r>
            <a:r>
              <a:rPr lang="en-US" sz="2400" dirty="0" smtClean="0"/>
              <a:t>doesn’t answer, other servers for domain successively fail, vary latency response latency</a:t>
            </a:r>
          </a:p>
          <a:p>
            <a:endParaRPr lang="en-US" sz="2400" dirty="0"/>
          </a:p>
          <a:p>
            <a:pPr marL="0" indent="0" algn="ctr">
              <a:buNone/>
            </a:pPr>
            <a:r>
              <a:rPr lang="en-US" sz="6000" dirty="0" smtClean="0">
                <a:solidFill>
                  <a:srgbClr val="00B0F0"/>
                </a:solidFill>
              </a:rPr>
              <a:t>IDEAS? </a:t>
            </a:r>
            <a:endParaRPr lang="en-US" sz="6000" dirty="0">
              <a:solidFill>
                <a:srgbClr val="00B0F0"/>
              </a:solidFill>
            </a:endParaRPr>
          </a:p>
          <a:p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B353-FB4D-4549-A8A5-8F53CBBECD96}" type="slidenum">
              <a:rPr lang="en-US" smtClean="0"/>
              <a:t>17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Test Plan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329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6" y="1846556"/>
            <a:ext cx="8686799" cy="1141931"/>
          </a:xfrm>
        </p:spPr>
        <p:txBody>
          <a:bodyPr/>
          <a:lstStyle/>
          <a:p>
            <a:r>
              <a:rPr lang="en-US" dirty="0" smtClean="0"/>
              <a:t>Random Subdomain Attacks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Plaguing the Internet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228596" y="6327122"/>
            <a:ext cx="6553203" cy="37147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238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5"/>
          </p:nvPr>
        </p:nvSpPr>
        <p:spPr>
          <a:xfrm>
            <a:off x="245532" y="1167502"/>
            <a:ext cx="8678333" cy="4953000"/>
          </a:xfrm>
        </p:spPr>
        <p:txBody>
          <a:bodyPr/>
          <a:lstStyle/>
          <a:p>
            <a:r>
              <a:rPr lang="en-US" sz="2000" dirty="0" smtClean="0"/>
              <a:t>Brief Intro </a:t>
            </a:r>
          </a:p>
          <a:p>
            <a:pPr lvl="1"/>
            <a:r>
              <a:rPr lang="en-US" sz="1800" dirty="0"/>
              <a:t>Covered at last OARC</a:t>
            </a:r>
          </a:p>
          <a:p>
            <a:pPr lvl="1"/>
            <a:r>
              <a:rPr lang="en-US" sz="1800" dirty="0" smtClean="0"/>
              <a:t>Attack overview</a:t>
            </a:r>
            <a:endParaRPr lang="en-US" sz="2000" dirty="0" smtClean="0"/>
          </a:p>
          <a:p>
            <a:r>
              <a:rPr lang="en-US" sz="2000" dirty="0" smtClean="0"/>
              <a:t>Latest data</a:t>
            </a:r>
          </a:p>
          <a:p>
            <a:pPr lvl="1"/>
            <a:r>
              <a:rPr lang="en-US" sz="1800" dirty="0"/>
              <a:t>P</a:t>
            </a:r>
            <a:r>
              <a:rPr lang="en-US" sz="1800" dirty="0" smtClean="0"/>
              <a:t>rogress on open </a:t>
            </a:r>
            <a:r>
              <a:rPr lang="en-US" sz="1800" dirty="0" err="1" smtClean="0"/>
              <a:t>dns</a:t>
            </a:r>
            <a:r>
              <a:rPr lang="en-US" sz="1800" dirty="0" smtClean="0"/>
              <a:t> proxies in home gateways</a:t>
            </a:r>
          </a:p>
          <a:p>
            <a:pPr lvl="1"/>
            <a:r>
              <a:rPr lang="en-US" sz="1800" dirty="0"/>
              <a:t>I</a:t>
            </a:r>
            <a:r>
              <a:rPr lang="en-US" sz="1800" dirty="0" smtClean="0"/>
              <a:t>mpact of Response Rate Limiting?</a:t>
            </a:r>
          </a:p>
          <a:p>
            <a:pPr lvl="1"/>
            <a:r>
              <a:rPr lang="en-US" sz="1800" dirty="0" smtClean="0"/>
              <a:t>Chinese pornography sites</a:t>
            </a:r>
          </a:p>
          <a:p>
            <a:pPr lvl="1"/>
            <a:r>
              <a:rPr lang="en-US" sz="1800" dirty="0" smtClean="0"/>
              <a:t>Hong Kong news site</a:t>
            </a:r>
          </a:p>
          <a:p>
            <a:r>
              <a:rPr lang="en-US" sz="2000" dirty="0"/>
              <a:t>Testing resolvers</a:t>
            </a:r>
          </a:p>
          <a:p>
            <a:pPr lvl="1"/>
            <a:r>
              <a:rPr lang="en-US" sz="1800" dirty="0"/>
              <a:t>(Over) ambitious idea</a:t>
            </a:r>
            <a:r>
              <a:rPr lang="en-US" sz="1800" dirty="0" smtClean="0"/>
              <a:t>!</a:t>
            </a:r>
          </a:p>
          <a:p>
            <a:r>
              <a:rPr lang="en-US" sz="2000" dirty="0"/>
              <a:t>What can we do? </a:t>
            </a:r>
            <a:endParaRPr lang="en-US" sz="2000" dirty="0" smtClean="0"/>
          </a:p>
          <a:p>
            <a:pPr lvl="1"/>
            <a:r>
              <a:rPr lang="en-US" sz="1800" dirty="0" smtClean="0"/>
              <a:t>Success filtering ingress traffic, some challenges</a:t>
            </a:r>
          </a:p>
          <a:p>
            <a:pPr lvl="1"/>
            <a:r>
              <a:rPr lang="en-US" sz="1800" dirty="0" smtClean="0"/>
              <a:t>??? </a:t>
            </a:r>
            <a:endParaRPr lang="en-US" sz="1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B353-FB4D-4549-A8A5-8F53CBBECD96}" type="slidenum">
              <a:rPr lang="en-US" smtClean="0"/>
              <a:t>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069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3BF4D-050F-8240-8FEB-8ABF7F114B24}" type="slidenum">
              <a:rPr lang="en-US" smtClean="0"/>
              <a:t>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Random Subdomain Attacks</a:t>
            </a:r>
            <a:endParaRPr lang="en-US" sz="24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832996" y="1403288"/>
            <a:ext cx="2308324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7030A0"/>
                </a:solidFill>
              </a:rPr>
              <a:t>RANDOM</a:t>
            </a:r>
            <a:endParaRPr lang="en-US" sz="4000" b="1" i="0" dirty="0" smtClean="0">
              <a:solidFill>
                <a:srgbClr val="7030A0"/>
              </a:solidFill>
              <a:latin typeface="Helvetica Light"/>
              <a:cs typeface="Helvetica Ligh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95123" y="1403288"/>
            <a:ext cx="3720955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B0F0"/>
                </a:solidFill>
              </a:rPr>
              <a:t>TARGET NAME</a:t>
            </a:r>
            <a:endParaRPr lang="en-US" sz="4000" b="1" i="0" dirty="0" smtClean="0">
              <a:latin typeface="Helvetica Light"/>
              <a:cs typeface="Helvetica Ligh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98276" y="2084747"/>
            <a:ext cx="80626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solidFill>
                  <a:srgbClr val="7030A0"/>
                </a:solidFill>
              </a:rPr>
              <a:t>wxctkzubkb.</a:t>
            </a:r>
            <a:r>
              <a:rPr lang="en-US" sz="4400" dirty="0" smtClean="0">
                <a:solidFill>
                  <a:schemeClr val="bg1"/>
                </a:solidFill>
              </a:rPr>
              <a:t>.</a:t>
            </a:r>
            <a:r>
              <a:rPr lang="en-US" sz="4400" u="sng" dirty="0" smtClean="0">
                <a:solidFill>
                  <a:srgbClr val="00B0F0"/>
                </a:solidFill>
              </a:rPr>
              <a:t>liebiao.800fy.com</a:t>
            </a:r>
            <a:endParaRPr lang="en-US" sz="4400" u="sng" dirty="0"/>
          </a:p>
        </p:txBody>
      </p:sp>
      <p:sp>
        <p:nvSpPr>
          <p:cNvPr id="12" name="Rectangle 11"/>
          <p:cNvSpPr/>
          <p:nvPr/>
        </p:nvSpPr>
        <p:spPr>
          <a:xfrm>
            <a:off x="1591839" y="3627178"/>
            <a:ext cx="541856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err="1" smtClean="0">
                <a:solidFill>
                  <a:srgbClr val="7030A0"/>
                </a:solidFill>
              </a:rPr>
              <a:t>qzgziliv</a:t>
            </a:r>
            <a:r>
              <a:rPr lang="en-US" sz="4400" dirty="0" smtClean="0">
                <a:solidFill>
                  <a:srgbClr val="7030A0"/>
                </a:solidFill>
              </a:rPr>
              <a:t>.</a:t>
            </a:r>
            <a:r>
              <a:rPr lang="en-US" sz="4400" dirty="0">
                <a:solidFill>
                  <a:schemeClr val="bg1"/>
                </a:solidFill>
              </a:rPr>
              <a:t> </a:t>
            </a:r>
            <a:r>
              <a:rPr lang="en-US" sz="4400" u="sng" dirty="0" smtClean="0">
                <a:solidFill>
                  <a:srgbClr val="00B0F0"/>
                </a:solidFill>
              </a:rPr>
              <a:t>11hehe.com</a:t>
            </a:r>
            <a:endParaRPr lang="en-US" sz="4400" u="sng" dirty="0"/>
          </a:p>
        </p:txBody>
      </p:sp>
      <p:sp>
        <p:nvSpPr>
          <p:cNvPr id="6" name="Rectangle 5"/>
          <p:cNvSpPr/>
          <p:nvPr/>
        </p:nvSpPr>
        <p:spPr>
          <a:xfrm>
            <a:off x="4086830" y="4298419"/>
            <a:ext cx="269496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00B0F0"/>
                </a:solidFill>
              </a:rPr>
              <a:t>t</a:t>
            </a:r>
            <a:r>
              <a:rPr lang="en-US" sz="4400" dirty="0" smtClean="0">
                <a:solidFill>
                  <a:srgbClr val="00B0F0"/>
                </a:solidFill>
              </a:rPr>
              <a:t>wo labels</a:t>
            </a:r>
            <a:endParaRPr lang="en-US" sz="4400" dirty="0"/>
          </a:p>
        </p:txBody>
      </p:sp>
      <p:sp>
        <p:nvSpPr>
          <p:cNvPr id="13" name="Rectangle 12"/>
          <p:cNvSpPr/>
          <p:nvPr/>
        </p:nvSpPr>
        <p:spPr>
          <a:xfrm>
            <a:off x="4301119" y="2739074"/>
            <a:ext cx="310373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solidFill>
                  <a:srgbClr val="00B0F0"/>
                </a:solidFill>
              </a:rPr>
              <a:t>three labels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867237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6" descr="cloud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48" y="4569986"/>
            <a:ext cx="6648567" cy="1298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7984" y="170397"/>
            <a:ext cx="8695267" cy="754590"/>
          </a:xfrm>
        </p:spPr>
        <p:txBody>
          <a:bodyPr/>
          <a:lstStyle/>
          <a:p>
            <a:r>
              <a:rPr lang="en-US" dirty="0" smtClean="0"/>
              <a:t>Random Subdomain Attacks</a:t>
            </a:r>
            <a:endParaRPr lang="en-US" dirty="0"/>
          </a:p>
        </p:txBody>
      </p:sp>
      <p:pic>
        <p:nvPicPr>
          <p:cNvPr id="6" name="Picture 6" descr="cloud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603" y="2466909"/>
            <a:ext cx="6124619" cy="1298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" name="Explosion 1 103"/>
          <p:cNvSpPr/>
          <p:nvPr/>
        </p:nvSpPr>
        <p:spPr>
          <a:xfrm>
            <a:off x="6591386" y="2709082"/>
            <a:ext cx="944052" cy="1012344"/>
          </a:xfrm>
          <a:prstGeom prst="irregularSeal1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pic>
        <p:nvPicPr>
          <p:cNvPr id="7" name="Picture 41" descr="C:\Users\bvannice\AppData\Local\Microsoft\Windows\Temporary Internet Files\Content.Outlook\PTJVVDI2\hous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910" y="4744123"/>
            <a:ext cx="966847" cy="861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111"/>
          <p:cNvSpPr txBox="1">
            <a:spLocks noChangeArrowheads="1"/>
          </p:cNvSpPr>
          <p:nvPr/>
        </p:nvSpPr>
        <p:spPr bwMode="auto">
          <a:xfrm>
            <a:off x="1750638" y="3739966"/>
            <a:ext cx="470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4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9" name="TextBox 110"/>
          <p:cNvSpPr txBox="1">
            <a:spLocks noChangeArrowheads="1"/>
          </p:cNvSpPr>
          <p:nvPr/>
        </p:nvSpPr>
        <p:spPr bwMode="auto">
          <a:xfrm>
            <a:off x="3547591" y="2917590"/>
            <a:ext cx="13131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 b="1" dirty="0">
                <a:solidFill>
                  <a:srgbClr val="0070C0"/>
                </a:solidFill>
              </a:rPr>
              <a:t>Internet</a:t>
            </a:r>
          </a:p>
        </p:txBody>
      </p:sp>
      <p:cxnSp>
        <p:nvCxnSpPr>
          <p:cNvPr id="11" name="Straight Connector 10"/>
          <p:cNvCxnSpPr>
            <a:endCxn id="83" idx="1"/>
          </p:cNvCxnSpPr>
          <p:nvPr/>
        </p:nvCxnSpPr>
        <p:spPr>
          <a:xfrm flipV="1">
            <a:off x="2140544" y="5272773"/>
            <a:ext cx="4218189" cy="15918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0"/>
          <p:cNvSpPr txBox="1">
            <a:spLocks noChangeArrowheads="1"/>
          </p:cNvSpPr>
          <p:nvPr/>
        </p:nvSpPr>
        <p:spPr bwMode="auto">
          <a:xfrm>
            <a:off x="2063256" y="3653590"/>
            <a:ext cx="154401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800" b="1" dirty="0" smtClean="0">
                <a:solidFill>
                  <a:schemeClr val="tx1"/>
                </a:solidFill>
              </a:rPr>
              <a:t>Query with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800" b="1" dirty="0" smtClean="0">
                <a:solidFill>
                  <a:schemeClr val="tx1"/>
                </a:solidFill>
              </a:rPr>
              <a:t>randomized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800" b="1" dirty="0" smtClean="0">
                <a:solidFill>
                  <a:schemeClr val="tx1"/>
                </a:solidFill>
              </a:rPr>
              <a:t>subdomains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13" name="TextBox 111"/>
          <p:cNvSpPr txBox="1">
            <a:spLocks noChangeArrowheads="1"/>
          </p:cNvSpPr>
          <p:nvPr/>
        </p:nvSpPr>
        <p:spPr bwMode="auto">
          <a:xfrm>
            <a:off x="6979382" y="4053263"/>
            <a:ext cx="470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4000" dirty="0">
                <a:solidFill>
                  <a:schemeClr val="tx1"/>
                </a:solidFill>
              </a:rPr>
              <a:t>2</a:t>
            </a:r>
          </a:p>
        </p:txBody>
      </p:sp>
      <p:cxnSp>
        <p:nvCxnSpPr>
          <p:cNvPr id="15" name="Straight Connector 14"/>
          <p:cNvCxnSpPr>
            <a:stCxn id="22" idx="2"/>
          </p:cNvCxnSpPr>
          <p:nvPr/>
        </p:nvCxnSpPr>
        <p:spPr>
          <a:xfrm>
            <a:off x="1456239" y="3492303"/>
            <a:ext cx="295551" cy="1682779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38" descr="http://cdn.cnet.com.au/story_media/339276166/linksys-wrt150n_2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262" y="4822289"/>
            <a:ext cx="785579" cy="589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Straight Connector 19"/>
          <p:cNvCxnSpPr>
            <a:endCxn id="73" idx="2"/>
          </p:cNvCxnSpPr>
          <p:nvPr/>
        </p:nvCxnSpPr>
        <p:spPr>
          <a:xfrm flipV="1">
            <a:off x="6671381" y="3510617"/>
            <a:ext cx="392248" cy="1523919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110"/>
          <p:cNvSpPr txBox="1">
            <a:spLocks noChangeArrowheads="1"/>
          </p:cNvSpPr>
          <p:nvPr/>
        </p:nvSpPr>
        <p:spPr bwMode="auto">
          <a:xfrm>
            <a:off x="6177790" y="2075961"/>
            <a:ext cx="160813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800" b="1" dirty="0" smtClean="0">
                <a:solidFill>
                  <a:schemeClr val="tx1"/>
                </a:solidFill>
              </a:rPr>
              <a:t>Authoritative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800" b="1" dirty="0" smtClean="0">
                <a:solidFill>
                  <a:schemeClr val="tx1"/>
                </a:solidFill>
              </a:rPr>
              <a:t>Server</a:t>
            </a:r>
            <a:endParaRPr lang="en-US" sz="1800" b="1" dirty="0">
              <a:solidFill>
                <a:schemeClr val="tx1"/>
              </a:solidFill>
            </a:endParaRPr>
          </a:p>
        </p:txBody>
      </p:sp>
      <p:pic>
        <p:nvPicPr>
          <p:cNvPr id="22" name="Picture 17" descr="server.png (152×152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495" y="2896816"/>
            <a:ext cx="595487" cy="59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110"/>
          <p:cNvSpPr txBox="1">
            <a:spLocks noChangeArrowheads="1"/>
          </p:cNvSpPr>
          <p:nvPr/>
        </p:nvSpPr>
        <p:spPr bwMode="auto">
          <a:xfrm>
            <a:off x="580285" y="2304922"/>
            <a:ext cx="173637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800" b="1" dirty="0" smtClean="0">
                <a:solidFill>
                  <a:schemeClr val="tx1"/>
                </a:solidFill>
              </a:rPr>
              <a:t>Compromised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800" b="1" dirty="0" smtClean="0">
                <a:solidFill>
                  <a:schemeClr val="tx1"/>
                </a:solidFill>
              </a:rPr>
              <a:t>hosting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24" name="TextBox 110"/>
          <p:cNvSpPr txBox="1">
            <a:spLocks noChangeArrowheads="1"/>
          </p:cNvSpPr>
          <p:nvPr/>
        </p:nvSpPr>
        <p:spPr bwMode="auto">
          <a:xfrm>
            <a:off x="7376277" y="4097792"/>
            <a:ext cx="128753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800" b="1" dirty="0" smtClean="0">
                <a:solidFill>
                  <a:schemeClr val="tx1"/>
                </a:solidFill>
              </a:rPr>
              <a:t>Recursive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800" b="1" dirty="0" smtClean="0">
                <a:solidFill>
                  <a:schemeClr val="tx1"/>
                </a:solidFill>
              </a:rPr>
              <a:t>queries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25" name="TextBox 110"/>
          <p:cNvSpPr txBox="1">
            <a:spLocks noChangeArrowheads="1"/>
          </p:cNvSpPr>
          <p:nvPr/>
        </p:nvSpPr>
        <p:spPr bwMode="auto">
          <a:xfrm>
            <a:off x="477242" y="5509850"/>
            <a:ext cx="29020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800" b="1" dirty="0" smtClean="0">
                <a:solidFill>
                  <a:schemeClr val="tx1"/>
                </a:solidFill>
              </a:rPr>
              <a:t>Open DNS Proxy </a:t>
            </a:r>
            <a:br>
              <a:rPr lang="en-US" sz="1800" b="1" dirty="0" smtClean="0">
                <a:solidFill>
                  <a:schemeClr val="tx1"/>
                </a:solidFill>
              </a:rPr>
            </a:br>
            <a:r>
              <a:rPr lang="en-US" sz="1800" b="1" dirty="0" smtClean="0">
                <a:solidFill>
                  <a:schemeClr val="tx1"/>
                </a:solidFill>
              </a:rPr>
              <a:t>(Home Gateway)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26" name="TextBox 111"/>
          <p:cNvSpPr txBox="1">
            <a:spLocks noChangeArrowheads="1"/>
          </p:cNvSpPr>
          <p:nvPr/>
        </p:nvSpPr>
        <p:spPr bwMode="auto">
          <a:xfrm>
            <a:off x="7384326" y="2762279"/>
            <a:ext cx="470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4000" dirty="0" smtClean="0">
                <a:solidFill>
                  <a:schemeClr val="tx1"/>
                </a:solidFill>
              </a:rPr>
              <a:t>3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27" name="TextBox 110"/>
          <p:cNvSpPr txBox="1">
            <a:spLocks noChangeArrowheads="1"/>
          </p:cNvSpPr>
          <p:nvPr/>
        </p:nvSpPr>
        <p:spPr bwMode="auto">
          <a:xfrm>
            <a:off x="7734415" y="2779065"/>
            <a:ext cx="133882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800" b="1" dirty="0" smtClean="0">
                <a:solidFill>
                  <a:schemeClr val="tx1"/>
                </a:solidFill>
              </a:rPr>
              <a:t>NXD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800" b="1" dirty="0" smtClean="0">
                <a:solidFill>
                  <a:schemeClr val="tx1"/>
                </a:solidFill>
              </a:rPr>
              <a:t>responses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28" name="TextBox 110"/>
          <p:cNvSpPr txBox="1">
            <a:spLocks noChangeArrowheads="1"/>
          </p:cNvSpPr>
          <p:nvPr/>
        </p:nvSpPr>
        <p:spPr bwMode="auto">
          <a:xfrm>
            <a:off x="3671534" y="4823248"/>
            <a:ext cx="6799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 b="1" dirty="0" smtClean="0">
                <a:solidFill>
                  <a:srgbClr val="0070C0"/>
                </a:solidFill>
              </a:rPr>
              <a:t>ISP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03" name="Explosion 1 102"/>
          <p:cNvSpPr/>
          <p:nvPr/>
        </p:nvSpPr>
        <p:spPr>
          <a:xfrm>
            <a:off x="3346307" y="1625410"/>
            <a:ext cx="1192900" cy="1279193"/>
          </a:xfrm>
          <a:prstGeom prst="irregularSeal1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grpSp>
        <p:nvGrpSpPr>
          <p:cNvPr id="91" name="Group 90"/>
          <p:cNvGrpSpPr/>
          <p:nvPr/>
        </p:nvGrpSpPr>
        <p:grpSpPr>
          <a:xfrm>
            <a:off x="3567648" y="1895824"/>
            <a:ext cx="763839" cy="763839"/>
            <a:chOff x="4092509" y="5048252"/>
            <a:chExt cx="685800" cy="685800"/>
          </a:xfrm>
        </p:grpSpPr>
        <p:sp>
          <p:nvSpPr>
            <p:cNvPr id="92" name="Oval 91"/>
            <p:cNvSpPr/>
            <p:nvPr/>
          </p:nvSpPr>
          <p:spPr>
            <a:xfrm>
              <a:off x="4092509" y="5048252"/>
              <a:ext cx="685800" cy="6858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93" name="Oval 92"/>
            <p:cNvSpPr/>
            <p:nvPr/>
          </p:nvSpPr>
          <p:spPr>
            <a:xfrm>
              <a:off x="4206809" y="5162552"/>
              <a:ext cx="457200" cy="4572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94" name="Oval 93"/>
            <p:cNvSpPr/>
            <p:nvPr/>
          </p:nvSpPr>
          <p:spPr>
            <a:xfrm>
              <a:off x="4321109" y="5276852"/>
              <a:ext cx="228600" cy="2286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</p:grpSp>
      <p:sp>
        <p:nvSpPr>
          <p:cNvPr id="95" name="TextBox 110"/>
          <p:cNvSpPr txBox="1">
            <a:spLocks noChangeArrowheads="1"/>
          </p:cNvSpPr>
          <p:nvPr/>
        </p:nvSpPr>
        <p:spPr bwMode="auto">
          <a:xfrm>
            <a:off x="4470373" y="1894350"/>
            <a:ext cx="115512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800" b="1" dirty="0" smtClean="0">
                <a:solidFill>
                  <a:schemeClr val="tx1"/>
                </a:solidFill>
              </a:rPr>
              <a:t>Target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800" b="1" dirty="0" smtClean="0">
                <a:solidFill>
                  <a:schemeClr val="tx1"/>
                </a:solidFill>
              </a:rPr>
              <a:t>Web Site</a:t>
            </a:r>
          </a:p>
        </p:txBody>
      </p:sp>
      <p:pic>
        <p:nvPicPr>
          <p:cNvPr id="73" name="Picture 17" descr="server.png (152×152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5885" y="2915130"/>
            <a:ext cx="595487" cy="59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" name="Explosion 1 104"/>
          <p:cNvSpPr/>
          <p:nvPr/>
        </p:nvSpPr>
        <p:spPr>
          <a:xfrm>
            <a:off x="6162456" y="4782519"/>
            <a:ext cx="944052" cy="1012344"/>
          </a:xfrm>
          <a:prstGeom prst="irregularSeal1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pic>
        <p:nvPicPr>
          <p:cNvPr id="83" name="Picture 17" descr="server.png (152×152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8733" y="4975029"/>
            <a:ext cx="595487" cy="59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" name="Oval 95"/>
          <p:cNvSpPr/>
          <p:nvPr/>
        </p:nvSpPr>
        <p:spPr>
          <a:xfrm>
            <a:off x="5277562" y="5129909"/>
            <a:ext cx="273457" cy="27345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1433537" y="3990032"/>
            <a:ext cx="273457" cy="27345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6833162" y="3719181"/>
            <a:ext cx="273457" cy="27345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TextBox 110"/>
          <p:cNvSpPr txBox="1">
            <a:spLocks noChangeArrowheads="1"/>
          </p:cNvSpPr>
          <p:nvPr/>
        </p:nvSpPr>
        <p:spPr bwMode="auto">
          <a:xfrm>
            <a:off x="829845" y="1173217"/>
            <a:ext cx="670773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sz="2400" b="1" dirty="0">
                <a:solidFill>
                  <a:srgbClr val="0070C0"/>
                </a:solidFill>
              </a:rPr>
              <a:t>Open DNS Proxies are </a:t>
            </a:r>
            <a:r>
              <a:rPr lang="en-US" sz="2400" b="1" dirty="0" smtClean="0">
                <a:solidFill>
                  <a:srgbClr val="0070C0"/>
                </a:solidFill>
              </a:rPr>
              <a:t>the Vector </a:t>
            </a:r>
            <a:r>
              <a:rPr lang="en-US" sz="2400" b="1" dirty="0">
                <a:solidFill>
                  <a:srgbClr val="0070C0"/>
                </a:solidFill>
              </a:rPr>
              <a:t>for </a:t>
            </a:r>
            <a:r>
              <a:rPr lang="en-US" sz="2400" b="1" dirty="0" smtClean="0">
                <a:solidFill>
                  <a:srgbClr val="0070C0"/>
                </a:solidFill>
              </a:rPr>
              <a:t>Attacks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0" name="TextBox 110"/>
          <p:cNvSpPr txBox="1">
            <a:spLocks noChangeArrowheads="1"/>
          </p:cNvSpPr>
          <p:nvPr/>
        </p:nvSpPr>
        <p:spPr bwMode="auto">
          <a:xfrm>
            <a:off x="7111501" y="4958789"/>
            <a:ext cx="115929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800" b="1" dirty="0" smtClean="0">
                <a:solidFill>
                  <a:schemeClr val="tx1"/>
                </a:solidFill>
              </a:rPr>
              <a:t>ISP </a:t>
            </a:r>
            <a:br>
              <a:rPr lang="en-US" sz="1800" b="1" dirty="0" smtClean="0">
                <a:solidFill>
                  <a:schemeClr val="tx1"/>
                </a:solidFill>
              </a:rPr>
            </a:br>
            <a:r>
              <a:rPr lang="en-US" sz="1800" b="1" dirty="0" smtClean="0">
                <a:solidFill>
                  <a:schemeClr val="tx1"/>
                </a:solidFill>
              </a:rPr>
              <a:t>Resolver</a:t>
            </a:r>
            <a:endParaRPr lang="en-US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153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B353-FB4D-4549-A8A5-8F53CBBECD96}" type="slidenum">
              <a:rPr lang="en-US" smtClean="0"/>
              <a:t>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Latest Data: Unique Names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-66438" y="2112612"/>
            <a:ext cx="1029128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Millions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25415" y="3276741"/>
            <a:ext cx="2922275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400" b="0" i="0" dirty="0" smtClean="0">
                <a:solidFill>
                  <a:srgbClr val="7030A0"/>
                </a:solidFill>
                <a:latin typeface="Helvetica Light"/>
                <a:cs typeface="Helvetica Light"/>
              </a:rPr>
              <a:t>Start of attack </a:t>
            </a:r>
            <a:r>
              <a:rPr lang="en-US" sz="2400" dirty="0" smtClean="0">
                <a:solidFill>
                  <a:srgbClr val="7030A0"/>
                </a:solidFill>
                <a:latin typeface="Helvetica Light"/>
                <a:cs typeface="Helvetica Light"/>
              </a:rPr>
              <a:t>activity</a:t>
            </a:r>
          </a:p>
          <a:p>
            <a:pPr algn="ctr"/>
            <a:r>
              <a:rPr lang="en-US" sz="2400" b="0" i="0" dirty="0" smtClean="0">
                <a:solidFill>
                  <a:srgbClr val="7030A0"/>
                </a:solidFill>
                <a:latin typeface="Helvetica Light"/>
                <a:cs typeface="Helvetica Light"/>
              </a:rPr>
              <a:t>Jan 28, 2014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200939" y="4015405"/>
            <a:ext cx="375292" cy="980665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5183058"/>
              </p:ext>
            </p:extLst>
          </p:nvPr>
        </p:nvGraphicFramePr>
        <p:xfrm>
          <a:off x="632792" y="1358345"/>
          <a:ext cx="8249478" cy="4661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189419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B353-FB4D-4549-A8A5-8F53CBBECD96}" type="slidenum">
              <a:rPr lang="en-US" smtClean="0"/>
              <a:t>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of Response Rate Limiting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2319136" y="1789042"/>
            <a:ext cx="0" cy="1828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108172" y="1789042"/>
            <a:ext cx="0" cy="1828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897216" y="1789042"/>
            <a:ext cx="0" cy="1828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712763" y="1789042"/>
            <a:ext cx="0" cy="1828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960919" y="1255978"/>
            <a:ext cx="769441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b="0" i="0" dirty="0" smtClean="0">
                <a:latin typeface="Helvetica Light"/>
                <a:cs typeface="Helvetica Light"/>
              </a:rPr>
              <a:t>Border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64736" y="1102090"/>
            <a:ext cx="1011495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000" b="0" i="0" dirty="0" smtClean="0">
                <a:latin typeface="Helvetica Light"/>
                <a:cs typeface="Helvetica Light"/>
              </a:rPr>
              <a:t>Home </a:t>
            </a:r>
          </a:p>
          <a:p>
            <a:r>
              <a:rPr lang="en-US" sz="2000" b="0" i="0" dirty="0" smtClean="0">
                <a:latin typeface="Helvetica Light"/>
                <a:cs typeface="Helvetica Light"/>
              </a:rPr>
              <a:t>Gateway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416769" y="1255978"/>
            <a:ext cx="1013098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b="0" i="0" dirty="0" smtClean="0">
                <a:latin typeface="Helvetica Light"/>
                <a:cs typeface="Helvetica Light"/>
              </a:rPr>
              <a:t>Resolver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206214" y="1273229"/>
            <a:ext cx="1011495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b="0" i="0" dirty="0" smtClean="0">
                <a:latin typeface="Helvetica Light"/>
                <a:cs typeface="Helvetica Light"/>
              </a:rPr>
              <a:t>Authority</a:t>
            </a:r>
          </a:p>
        </p:txBody>
      </p:sp>
      <p:sp>
        <p:nvSpPr>
          <p:cNvPr id="15" name="TextBox 110"/>
          <p:cNvSpPr txBox="1">
            <a:spLocks noChangeArrowheads="1"/>
          </p:cNvSpPr>
          <p:nvPr/>
        </p:nvSpPr>
        <p:spPr bwMode="auto">
          <a:xfrm>
            <a:off x="253705" y="2169553"/>
            <a:ext cx="1973297" cy="738664"/>
          </a:xfrm>
          <a:prstGeom prst="rect">
            <a:avLst/>
          </a:prstGeom>
          <a:noFill/>
          <a:extLst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>
              <a:defRPr sz="2000" b="0" i="0">
                <a:latin typeface="Helvetica Light"/>
                <a:cs typeface="Helvetica Light"/>
              </a:defRPr>
            </a:lvl1pPr>
          </a:lstStyle>
          <a:p>
            <a:r>
              <a:rPr lang="en-US" sz="1600" dirty="0" smtClean="0"/>
              <a:t>Spoofed IP</a:t>
            </a:r>
          </a:p>
          <a:p>
            <a:r>
              <a:rPr lang="en-US" sz="1600" dirty="0" smtClean="0"/>
              <a:t>Query (UDP): </a:t>
            </a:r>
            <a:endParaRPr lang="en-US" sz="1600" dirty="0"/>
          </a:p>
          <a:p>
            <a:pPr fontAlgn="t"/>
            <a:r>
              <a:rPr lang="en-US" sz="1600" dirty="0" smtClean="0"/>
              <a:t>Ivatsnkb.web.pay1.cn</a:t>
            </a:r>
            <a:endParaRPr lang="en-US" sz="1600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228598" y="2438400"/>
            <a:ext cx="387957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4108172" y="2593917"/>
            <a:ext cx="181514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5910468" y="2749434"/>
            <a:ext cx="181514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160332" y="2096726"/>
            <a:ext cx="1141338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b="0" i="0" dirty="0" smtClean="0">
                <a:latin typeface="Helvetica Light"/>
                <a:cs typeface="Helvetica Light"/>
              </a:rPr>
              <a:t>Proxy query,</a:t>
            </a:r>
          </a:p>
          <a:p>
            <a:r>
              <a:rPr lang="en-US" sz="1600" dirty="0" smtClean="0">
                <a:latin typeface="Helvetica Light"/>
                <a:cs typeface="Helvetica Light"/>
              </a:rPr>
              <a:t>translate IP</a:t>
            </a:r>
            <a:endParaRPr lang="en-US" sz="1600" b="0" i="0" dirty="0" smtClean="0">
              <a:latin typeface="Helvetica Light"/>
              <a:cs typeface="Helvetica Ligh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936973" y="2481872"/>
            <a:ext cx="921727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600" b="0" i="0" dirty="0" smtClean="0">
                <a:latin typeface="Helvetica Light"/>
                <a:cs typeface="Helvetica Light"/>
              </a:rPr>
              <a:t>Recursion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flipH="1" flipV="1">
            <a:off x="5890592" y="2904951"/>
            <a:ext cx="181514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206214" y="2926401"/>
            <a:ext cx="431208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600" b="0" i="0" dirty="0" smtClean="0">
                <a:latin typeface="Helvetica Light"/>
                <a:cs typeface="Helvetica Light"/>
              </a:rPr>
              <a:t>NXD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flipH="1" flipV="1">
            <a:off x="4108575" y="3060468"/>
            <a:ext cx="181514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417171" y="3092875"/>
            <a:ext cx="431208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600" b="0" i="0" dirty="0" smtClean="0">
                <a:latin typeface="Helvetica Light"/>
                <a:cs typeface="Helvetica Light"/>
              </a:rPr>
              <a:t>NXD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flipH="1" flipV="1">
            <a:off x="2319136" y="3215985"/>
            <a:ext cx="181514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626099" y="3277658"/>
            <a:ext cx="431208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600" b="0" i="0" dirty="0" smtClean="0">
                <a:latin typeface="Helvetica Light"/>
                <a:cs typeface="Helvetica Light"/>
              </a:rPr>
              <a:t>NXD</a:t>
            </a:r>
          </a:p>
        </p:txBody>
      </p:sp>
      <p:sp>
        <p:nvSpPr>
          <p:cNvPr id="33" name="Rectangle 32"/>
          <p:cNvSpPr/>
          <p:nvPr/>
        </p:nvSpPr>
        <p:spPr>
          <a:xfrm>
            <a:off x="1170339" y="3057155"/>
            <a:ext cx="119936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Spoofed </a:t>
            </a:r>
            <a:r>
              <a:rPr lang="en-US" sz="1600" dirty="0" smtClean="0"/>
              <a:t>IP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923220" y="2673001"/>
            <a:ext cx="1141338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b="0" i="0" dirty="0" smtClean="0">
                <a:latin typeface="Helvetica Light"/>
                <a:cs typeface="Helvetica Light"/>
              </a:rPr>
              <a:t>Proxy query,</a:t>
            </a:r>
          </a:p>
          <a:p>
            <a:r>
              <a:rPr lang="en-US" sz="1600" dirty="0">
                <a:latin typeface="Helvetica Light"/>
                <a:cs typeface="Helvetica Light"/>
              </a:rPr>
              <a:t>t</a:t>
            </a:r>
            <a:r>
              <a:rPr lang="en-US" sz="1600" dirty="0" smtClean="0">
                <a:latin typeface="Helvetica Light"/>
                <a:cs typeface="Helvetica Light"/>
              </a:rPr>
              <a:t>ranslates IP</a:t>
            </a:r>
            <a:endParaRPr lang="en-US" sz="1600" b="0" i="0" dirty="0" smtClean="0">
              <a:latin typeface="Helvetica Light"/>
              <a:cs typeface="Helvetica Light"/>
            </a:endParaRPr>
          </a:p>
        </p:txBody>
      </p:sp>
      <p:sp>
        <p:nvSpPr>
          <p:cNvPr id="35" name="TextBox 110"/>
          <p:cNvSpPr txBox="1">
            <a:spLocks noChangeArrowheads="1"/>
          </p:cNvSpPr>
          <p:nvPr/>
        </p:nvSpPr>
        <p:spPr bwMode="auto">
          <a:xfrm>
            <a:off x="300092" y="4243517"/>
            <a:ext cx="1973297" cy="738664"/>
          </a:xfrm>
          <a:prstGeom prst="rect">
            <a:avLst/>
          </a:prstGeom>
          <a:noFill/>
          <a:extLst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>
              <a:defRPr sz="2000" b="0" i="0">
                <a:latin typeface="Helvetica Light"/>
                <a:cs typeface="Helvetica Light"/>
              </a:defRPr>
            </a:lvl1pPr>
          </a:lstStyle>
          <a:p>
            <a:r>
              <a:rPr lang="en-US" sz="1600" dirty="0" smtClean="0"/>
              <a:t>Spoofed IP</a:t>
            </a:r>
          </a:p>
          <a:p>
            <a:r>
              <a:rPr lang="en-US" sz="1600" dirty="0" smtClean="0"/>
              <a:t>Query (UDP): </a:t>
            </a:r>
            <a:endParaRPr lang="en-US" sz="1600" dirty="0"/>
          </a:p>
          <a:p>
            <a:pPr fontAlgn="t"/>
            <a:r>
              <a:rPr lang="en-US" sz="1600" dirty="0" smtClean="0"/>
              <a:t>Ivatsnkb.web.pay1.cn</a:t>
            </a:r>
            <a:endParaRPr lang="en-US" sz="1600" dirty="0"/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235226" y="4512364"/>
            <a:ext cx="387957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4061792" y="4667881"/>
            <a:ext cx="181514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5917096" y="4823398"/>
            <a:ext cx="181514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4166960" y="4170690"/>
            <a:ext cx="1141338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b="0" i="0" dirty="0" smtClean="0">
                <a:latin typeface="Helvetica Light"/>
                <a:cs typeface="Helvetica Light"/>
              </a:rPr>
              <a:t>Proxy query,</a:t>
            </a:r>
          </a:p>
          <a:p>
            <a:r>
              <a:rPr lang="en-US" sz="1600" dirty="0" smtClean="0">
                <a:latin typeface="Helvetica Light"/>
                <a:cs typeface="Helvetica Light"/>
              </a:rPr>
              <a:t>translate IP</a:t>
            </a:r>
            <a:endParaRPr lang="en-US" sz="1600" b="0" i="0" dirty="0" smtClean="0">
              <a:latin typeface="Helvetica Light"/>
              <a:cs typeface="Helvetica Light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956853" y="4555836"/>
            <a:ext cx="921727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600" b="0" i="0" dirty="0" smtClean="0">
                <a:latin typeface="Helvetica Light"/>
                <a:cs typeface="Helvetica Light"/>
              </a:rPr>
              <a:t>Recursion</a:t>
            </a:r>
          </a:p>
        </p:txBody>
      </p:sp>
      <p:cxnSp>
        <p:nvCxnSpPr>
          <p:cNvPr id="41" name="Straight Arrow Connector 40"/>
          <p:cNvCxnSpPr/>
          <p:nvPr/>
        </p:nvCxnSpPr>
        <p:spPr>
          <a:xfrm flipH="1" flipV="1">
            <a:off x="5897220" y="4978915"/>
            <a:ext cx="181514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6868480" y="5000365"/>
            <a:ext cx="801886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600" b="0" i="0" dirty="0" smtClean="0">
                <a:latin typeface="Helvetica Light"/>
                <a:cs typeface="Helvetica Light"/>
              </a:rPr>
              <a:t>Truncate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84451" y="1740031"/>
            <a:ext cx="1126912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000" b="0" i="0" dirty="0" smtClean="0">
                <a:solidFill>
                  <a:schemeClr val="accent2"/>
                </a:solidFill>
                <a:latin typeface="Helvetica Light"/>
                <a:cs typeface="Helvetica Light"/>
              </a:rPr>
              <a:t>Bad Case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93464" y="3755991"/>
            <a:ext cx="1406026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000" b="0" i="0" dirty="0" smtClean="0">
                <a:solidFill>
                  <a:schemeClr val="accent2"/>
                </a:solidFill>
                <a:latin typeface="Helvetica Light"/>
                <a:cs typeface="Helvetica Light"/>
              </a:rPr>
              <a:t>Worse Case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802661" y="4524130"/>
            <a:ext cx="979434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600" b="0" i="0" dirty="0" smtClean="0">
                <a:latin typeface="Helvetica Light"/>
                <a:cs typeface="Helvetica Light"/>
              </a:rPr>
              <a:t>Response </a:t>
            </a:r>
          </a:p>
          <a:p>
            <a:pPr algn="ctr"/>
            <a:r>
              <a:rPr lang="en-US" sz="1600" b="0" i="0" dirty="0" smtClean="0">
                <a:latin typeface="Helvetica Light"/>
                <a:cs typeface="Helvetica Light"/>
              </a:rPr>
              <a:t>Rate </a:t>
            </a:r>
          </a:p>
          <a:p>
            <a:pPr algn="ctr"/>
            <a:r>
              <a:rPr lang="en-US" sz="1600" b="0" i="0" dirty="0" smtClean="0">
                <a:latin typeface="Helvetica Light"/>
                <a:cs typeface="Helvetica Light"/>
              </a:rPr>
              <a:t>Limiting</a:t>
            </a:r>
          </a:p>
        </p:txBody>
      </p:sp>
      <p:cxnSp>
        <p:nvCxnSpPr>
          <p:cNvPr id="54" name="Straight Arrow Connector 53"/>
          <p:cNvCxnSpPr/>
          <p:nvPr/>
        </p:nvCxnSpPr>
        <p:spPr>
          <a:xfrm flipV="1">
            <a:off x="5883968" y="5492632"/>
            <a:ext cx="181514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5960963" y="5222313"/>
            <a:ext cx="953274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600" b="0" i="0" dirty="0" smtClean="0">
                <a:latin typeface="Helvetica Light"/>
                <a:cs typeface="Helvetica Light"/>
              </a:rPr>
              <a:t>Retry TCP</a:t>
            </a:r>
          </a:p>
        </p:txBody>
      </p:sp>
      <p:cxnSp>
        <p:nvCxnSpPr>
          <p:cNvPr id="56" name="Straight Arrow Connector 55"/>
          <p:cNvCxnSpPr/>
          <p:nvPr/>
        </p:nvCxnSpPr>
        <p:spPr>
          <a:xfrm flipH="1" flipV="1">
            <a:off x="5877344" y="5661405"/>
            <a:ext cx="181514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7241402" y="5666585"/>
            <a:ext cx="431208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600" b="0" i="0" dirty="0" smtClean="0">
                <a:latin typeface="Helvetica Light"/>
                <a:cs typeface="Helvetica Light"/>
              </a:rPr>
              <a:t>NXD</a:t>
            </a:r>
          </a:p>
        </p:txBody>
      </p:sp>
      <p:cxnSp>
        <p:nvCxnSpPr>
          <p:cNvPr id="58" name="Straight Arrow Connector 57"/>
          <p:cNvCxnSpPr/>
          <p:nvPr/>
        </p:nvCxnSpPr>
        <p:spPr>
          <a:xfrm flipH="1" flipV="1">
            <a:off x="4101951" y="5823550"/>
            <a:ext cx="181514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5450303" y="5855957"/>
            <a:ext cx="431208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600" b="0" i="0" dirty="0" smtClean="0">
                <a:latin typeface="Helvetica Light"/>
                <a:cs typeface="Helvetica Light"/>
              </a:rPr>
              <a:t>NXD</a:t>
            </a:r>
          </a:p>
        </p:txBody>
      </p:sp>
      <p:cxnSp>
        <p:nvCxnSpPr>
          <p:cNvPr id="60" name="Straight Arrow Connector 59"/>
          <p:cNvCxnSpPr/>
          <p:nvPr/>
        </p:nvCxnSpPr>
        <p:spPr>
          <a:xfrm flipH="1" flipV="1">
            <a:off x="2312512" y="5965813"/>
            <a:ext cx="181514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3645979" y="6000982"/>
            <a:ext cx="431208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600" b="0" i="0" dirty="0" smtClean="0">
                <a:latin typeface="Helvetica Light"/>
                <a:cs typeface="Helvetica Light"/>
              </a:rPr>
              <a:t>NXD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2943100" y="5422829"/>
            <a:ext cx="1141338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b="0" i="0" dirty="0" smtClean="0">
                <a:latin typeface="Helvetica Light"/>
                <a:cs typeface="Helvetica Light"/>
              </a:rPr>
              <a:t>Proxy query,</a:t>
            </a:r>
          </a:p>
          <a:p>
            <a:r>
              <a:rPr lang="en-US" sz="1600" dirty="0">
                <a:latin typeface="Helvetica Light"/>
                <a:cs typeface="Helvetica Light"/>
              </a:rPr>
              <a:t>t</a:t>
            </a:r>
            <a:r>
              <a:rPr lang="en-US" sz="1600" dirty="0" smtClean="0">
                <a:latin typeface="Helvetica Light"/>
                <a:cs typeface="Helvetica Light"/>
              </a:rPr>
              <a:t>ranslates IP</a:t>
            </a:r>
            <a:endParaRPr lang="en-US" sz="1600" b="0" i="0" dirty="0" smtClean="0">
              <a:latin typeface="Helvetica Light"/>
              <a:cs typeface="Helvetica Light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1179394" y="5776479"/>
            <a:ext cx="119936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Spoofed </a:t>
            </a:r>
            <a:r>
              <a:rPr lang="en-US" sz="1600" dirty="0" smtClean="0"/>
              <a:t>IP</a:t>
            </a:r>
          </a:p>
        </p:txBody>
      </p:sp>
      <p:cxnSp>
        <p:nvCxnSpPr>
          <p:cNvPr id="68" name="Straight Connector 67"/>
          <p:cNvCxnSpPr/>
          <p:nvPr/>
        </p:nvCxnSpPr>
        <p:spPr>
          <a:xfrm>
            <a:off x="2312512" y="3796758"/>
            <a:ext cx="0" cy="23774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4101548" y="3796758"/>
            <a:ext cx="0" cy="23774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5890592" y="3796758"/>
            <a:ext cx="0" cy="23774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7745895" y="3796758"/>
            <a:ext cx="0" cy="23774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204273" y="1276877"/>
            <a:ext cx="939360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b="0" i="0" dirty="0" smtClean="0">
                <a:latin typeface="Helvetica Light"/>
                <a:cs typeface="Helvetica Light"/>
              </a:rPr>
              <a:t>Attacker</a:t>
            </a:r>
          </a:p>
        </p:txBody>
      </p:sp>
    </p:spTree>
    <p:extLst>
      <p:ext uri="{BB962C8B-B14F-4D97-AF65-F5344CB8AC3E}">
        <p14:creationId xmlns:p14="http://schemas.microsoft.com/office/powerpoint/2010/main" val="8884662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B353-FB4D-4549-A8A5-8F53CBBECD96}" type="slidenum">
              <a:rPr lang="en-US" smtClean="0"/>
              <a:t>8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Attacks at Scale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35226" y="2138570"/>
            <a:ext cx="387957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4101548" y="2231338"/>
            <a:ext cx="181514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181900" y="1692511"/>
            <a:ext cx="1141338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b="0" i="0" dirty="0" smtClean="0">
                <a:latin typeface="Helvetica Light"/>
                <a:cs typeface="Helvetica Light"/>
              </a:rPr>
              <a:t>Proxy query,</a:t>
            </a:r>
          </a:p>
          <a:p>
            <a:r>
              <a:rPr lang="en-US" sz="1600" dirty="0" smtClean="0">
                <a:latin typeface="Helvetica Light"/>
                <a:cs typeface="Helvetica Light"/>
              </a:rPr>
              <a:t>translate IP</a:t>
            </a:r>
            <a:endParaRPr lang="en-US" sz="1600" b="0" i="0" dirty="0" smtClean="0">
              <a:latin typeface="Helvetica Light"/>
              <a:cs typeface="Helvetica Ligh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30349" y="2039199"/>
            <a:ext cx="921727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600" b="0" i="0" dirty="0" smtClean="0">
                <a:latin typeface="Helvetica Light"/>
                <a:cs typeface="Helvetica Light"/>
              </a:rPr>
              <a:t>Recursion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5917097" y="3375404"/>
            <a:ext cx="181514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882405" y="3129183"/>
            <a:ext cx="801886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600" b="0" i="0" dirty="0" smtClean="0">
                <a:latin typeface="Helvetica Light"/>
                <a:cs typeface="Helvetica Light"/>
              </a:rPr>
              <a:t>Truncate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323" y="3398740"/>
            <a:ext cx="979434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600" b="0" i="0" dirty="0" smtClean="0">
                <a:latin typeface="Helvetica Light"/>
                <a:cs typeface="Helvetica Light"/>
              </a:rPr>
              <a:t>Response </a:t>
            </a:r>
          </a:p>
          <a:p>
            <a:pPr algn="ctr"/>
            <a:r>
              <a:rPr lang="en-US" sz="1600" b="0" i="0" dirty="0" smtClean="0">
                <a:latin typeface="Helvetica Light"/>
                <a:cs typeface="Helvetica Light"/>
              </a:rPr>
              <a:t>Rate </a:t>
            </a:r>
          </a:p>
          <a:p>
            <a:pPr algn="ctr"/>
            <a:r>
              <a:rPr lang="en-US" sz="1600" b="0" i="0" dirty="0" smtClean="0">
                <a:latin typeface="Helvetica Light"/>
                <a:cs typeface="Helvetica Light"/>
              </a:rPr>
              <a:t>Limiting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2312512" y="1782424"/>
            <a:ext cx="0" cy="42976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101548" y="1782424"/>
            <a:ext cx="0" cy="42976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903844" y="1782424"/>
            <a:ext cx="0" cy="42976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7759147" y="1782424"/>
            <a:ext cx="0" cy="42976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960919" y="1255978"/>
            <a:ext cx="769441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b="0" i="0" dirty="0" smtClean="0">
                <a:latin typeface="Helvetica Light"/>
                <a:cs typeface="Helvetica Light"/>
              </a:rPr>
              <a:t>Border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564736" y="1102090"/>
            <a:ext cx="1011495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000" b="0" i="0" dirty="0" smtClean="0">
                <a:latin typeface="Helvetica Light"/>
                <a:cs typeface="Helvetica Light"/>
              </a:rPr>
              <a:t>Home </a:t>
            </a:r>
          </a:p>
          <a:p>
            <a:r>
              <a:rPr lang="en-US" sz="2000" b="0" i="0" dirty="0" smtClean="0">
                <a:latin typeface="Helvetica Light"/>
                <a:cs typeface="Helvetica Light"/>
              </a:rPr>
              <a:t>Gateway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416769" y="1255978"/>
            <a:ext cx="1013098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b="0" i="0" dirty="0" smtClean="0">
                <a:latin typeface="Helvetica Light"/>
                <a:cs typeface="Helvetica Light"/>
              </a:rPr>
              <a:t>Resolver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206214" y="1273229"/>
            <a:ext cx="1011495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b="0" i="0" dirty="0" smtClean="0">
                <a:latin typeface="Helvetica Light"/>
                <a:cs typeface="Helvetica Light"/>
              </a:rPr>
              <a:t>Authority</a:t>
            </a:r>
          </a:p>
        </p:txBody>
      </p:sp>
      <p:sp>
        <p:nvSpPr>
          <p:cNvPr id="33" name="Rectangle 32"/>
          <p:cNvSpPr/>
          <p:nvPr/>
        </p:nvSpPr>
        <p:spPr>
          <a:xfrm>
            <a:off x="228598" y="1255978"/>
            <a:ext cx="939360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dirty="0">
                <a:latin typeface="Helvetica Light"/>
                <a:cs typeface="Helvetica Light"/>
              </a:rPr>
              <a:t>Attacker</a:t>
            </a:r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235226" y="2290970"/>
            <a:ext cx="387957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235226" y="2443370"/>
            <a:ext cx="387957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235226" y="2595770"/>
            <a:ext cx="387957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235226" y="2748170"/>
            <a:ext cx="387957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235226" y="2900570"/>
            <a:ext cx="387957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4101548" y="2383738"/>
            <a:ext cx="181514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4101548" y="2536138"/>
            <a:ext cx="181514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4101548" y="2688538"/>
            <a:ext cx="181514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4101548" y="2840938"/>
            <a:ext cx="181514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4101548" y="2993338"/>
            <a:ext cx="181514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V="1">
            <a:off x="5936974" y="2304226"/>
            <a:ext cx="181514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V="1">
            <a:off x="5936974" y="2456626"/>
            <a:ext cx="181514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V="1">
            <a:off x="5936974" y="2609026"/>
            <a:ext cx="181514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V="1">
            <a:off x="5936974" y="2761426"/>
            <a:ext cx="181514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V="1">
            <a:off x="5936974" y="2913826"/>
            <a:ext cx="181514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V="1">
            <a:off x="5936974" y="3066226"/>
            <a:ext cx="181514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H="1" flipV="1">
            <a:off x="5917097" y="3527804"/>
            <a:ext cx="181514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H="1" flipV="1">
            <a:off x="5917097" y="3680204"/>
            <a:ext cx="181514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H="1" flipV="1">
            <a:off x="5917097" y="3832604"/>
            <a:ext cx="181514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H="1" flipV="1">
            <a:off x="5917097" y="3985004"/>
            <a:ext cx="181514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H="1" flipV="1">
            <a:off x="5917097" y="4137404"/>
            <a:ext cx="181514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flipV="1">
            <a:off x="5923318" y="4498667"/>
            <a:ext cx="181514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5940788" y="4236243"/>
            <a:ext cx="953274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600" b="0" i="0" dirty="0" smtClean="0">
                <a:latin typeface="Helvetica Light"/>
                <a:cs typeface="Helvetica Light"/>
              </a:rPr>
              <a:t>Retry TCP</a:t>
            </a:r>
          </a:p>
        </p:txBody>
      </p:sp>
      <p:cxnSp>
        <p:nvCxnSpPr>
          <p:cNvPr id="63" name="Straight Arrow Connector 62"/>
          <p:cNvCxnSpPr/>
          <p:nvPr/>
        </p:nvCxnSpPr>
        <p:spPr>
          <a:xfrm flipV="1">
            <a:off x="5923318" y="4651067"/>
            <a:ext cx="181514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V="1">
            <a:off x="5923318" y="4803467"/>
            <a:ext cx="181514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flipV="1">
            <a:off x="5923318" y="4955867"/>
            <a:ext cx="181514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V="1">
            <a:off x="5923318" y="5108267"/>
            <a:ext cx="181514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V="1">
            <a:off x="5923318" y="5260667"/>
            <a:ext cx="181514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7784949" y="4639910"/>
            <a:ext cx="1317155" cy="123110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600" b="0" i="0" dirty="0" smtClean="0">
                <a:solidFill>
                  <a:schemeClr val="accent2"/>
                </a:solidFill>
                <a:latin typeface="Helvetica Light"/>
                <a:cs typeface="Helvetica Light"/>
              </a:rPr>
              <a:t>Authority </a:t>
            </a:r>
          </a:p>
          <a:p>
            <a:pPr algn="ctr"/>
            <a:r>
              <a:rPr lang="en-US" sz="1600" b="0" i="0" dirty="0" smtClean="0">
                <a:solidFill>
                  <a:schemeClr val="accent2"/>
                </a:solidFill>
                <a:latin typeface="Helvetica Light"/>
                <a:cs typeface="Helvetica Light"/>
              </a:rPr>
              <a:t>Fails</a:t>
            </a:r>
          </a:p>
          <a:p>
            <a:pPr algn="ctr"/>
            <a:r>
              <a:rPr lang="en-US" sz="1600" dirty="0" smtClean="0">
                <a:solidFill>
                  <a:schemeClr val="accent2"/>
                </a:solidFill>
                <a:latin typeface="Helvetica Light"/>
                <a:cs typeface="Helvetica Light"/>
              </a:rPr>
              <a:t>High traffic </a:t>
            </a:r>
            <a:br>
              <a:rPr lang="en-US" sz="1600" dirty="0" smtClean="0">
                <a:solidFill>
                  <a:schemeClr val="accent2"/>
                </a:solidFill>
                <a:latin typeface="Helvetica Light"/>
                <a:cs typeface="Helvetica Light"/>
              </a:rPr>
            </a:br>
            <a:r>
              <a:rPr lang="en-US" sz="1600" dirty="0" smtClean="0">
                <a:solidFill>
                  <a:schemeClr val="accent2"/>
                </a:solidFill>
                <a:latin typeface="Helvetica Light"/>
                <a:cs typeface="Helvetica Light"/>
              </a:rPr>
              <a:t>with </a:t>
            </a:r>
            <a:br>
              <a:rPr lang="en-US" sz="1600" dirty="0" smtClean="0">
                <a:solidFill>
                  <a:schemeClr val="accent2"/>
                </a:solidFill>
                <a:latin typeface="Helvetica Light"/>
                <a:cs typeface="Helvetica Light"/>
              </a:rPr>
            </a:br>
            <a:r>
              <a:rPr lang="en-US" sz="1600" dirty="0" smtClean="0">
                <a:solidFill>
                  <a:schemeClr val="accent2"/>
                </a:solidFill>
                <a:latin typeface="Helvetica Light"/>
                <a:cs typeface="Helvetica Light"/>
              </a:rPr>
              <a:t>TCP overhead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4091629" y="5223174"/>
            <a:ext cx="1950727" cy="9848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accent2"/>
                </a:solidFill>
                <a:latin typeface="Helvetica Light"/>
                <a:cs typeface="Helvetica Light"/>
              </a:rPr>
              <a:t>Resolver doesn’t </a:t>
            </a:r>
          </a:p>
          <a:p>
            <a:pPr algn="ctr"/>
            <a:r>
              <a:rPr lang="en-US" sz="1600" dirty="0" smtClean="0">
                <a:solidFill>
                  <a:schemeClr val="accent2"/>
                </a:solidFill>
                <a:latin typeface="Helvetica Light"/>
                <a:cs typeface="Helvetica Light"/>
              </a:rPr>
              <a:t>get responses, </a:t>
            </a:r>
          </a:p>
          <a:p>
            <a:pPr algn="ctr"/>
            <a:r>
              <a:rPr lang="en-US" sz="1600" dirty="0" smtClean="0">
                <a:solidFill>
                  <a:schemeClr val="accent2"/>
                </a:solidFill>
                <a:latin typeface="Helvetica Light"/>
                <a:cs typeface="Helvetica Light"/>
              </a:rPr>
              <a:t>tries new Authorities, </a:t>
            </a:r>
          </a:p>
          <a:p>
            <a:pPr algn="ctr"/>
            <a:r>
              <a:rPr lang="en-US" sz="1600" dirty="0" smtClean="0">
                <a:solidFill>
                  <a:schemeClr val="accent2"/>
                </a:solidFill>
                <a:latin typeface="Helvetica Light"/>
                <a:cs typeface="Helvetica Light"/>
              </a:rPr>
              <a:t>cascading failures</a:t>
            </a:r>
            <a:endParaRPr lang="en-US" sz="1600" b="0" i="0" dirty="0" smtClean="0">
              <a:solidFill>
                <a:schemeClr val="accent2"/>
              </a:solidFill>
              <a:latin typeface="Helvetica Light"/>
              <a:cs typeface="Helvetica Light"/>
            </a:endParaRPr>
          </a:p>
        </p:txBody>
      </p:sp>
      <p:sp>
        <p:nvSpPr>
          <p:cNvPr id="70" name="TextBox 110"/>
          <p:cNvSpPr txBox="1">
            <a:spLocks noChangeArrowheads="1"/>
          </p:cNvSpPr>
          <p:nvPr/>
        </p:nvSpPr>
        <p:spPr bwMode="auto">
          <a:xfrm>
            <a:off x="253715" y="1627943"/>
            <a:ext cx="1878719" cy="492443"/>
          </a:xfrm>
          <a:prstGeom prst="rect">
            <a:avLst/>
          </a:prstGeom>
          <a:noFill/>
          <a:extLst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>
              <a:defRPr sz="2000" b="0" i="0">
                <a:latin typeface="Helvetica Light"/>
                <a:cs typeface="Helvetica Light"/>
              </a:defRPr>
            </a:lvl1pPr>
          </a:lstStyle>
          <a:p>
            <a:r>
              <a:rPr lang="en-US" sz="1600" dirty="0" smtClean="0"/>
              <a:t>Spoofed IP</a:t>
            </a:r>
          </a:p>
          <a:p>
            <a:r>
              <a:rPr lang="en-US" sz="1600" dirty="0" smtClean="0"/>
              <a:t>Randomized queries</a:t>
            </a:r>
            <a:endParaRPr lang="en-US" sz="1600" dirty="0"/>
          </a:p>
        </p:txBody>
      </p:sp>
      <p:sp>
        <p:nvSpPr>
          <p:cNvPr id="71" name="TextBox 70"/>
          <p:cNvSpPr txBox="1"/>
          <p:nvPr/>
        </p:nvSpPr>
        <p:spPr>
          <a:xfrm>
            <a:off x="4334270" y="4423662"/>
            <a:ext cx="1413849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accent2"/>
                </a:solidFill>
                <a:latin typeface="Helvetica Light"/>
                <a:cs typeface="Helvetica Light"/>
              </a:rPr>
              <a:t>Resolver stress</a:t>
            </a:r>
          </a:p>
          <a:p>
            <a:pPr algn="ctr"/>
            <a:r>
              <a:rPr lang="en-US" sz="1600" b="0" i="0" dirty="0" smtClean="0">
                <a:solidFill>
                  <a:schemeClr val="accent2"/>
                </a:solidFill>
                <a:latin typeface="Helvetica Light"/>
                <a:cs typeface="Helvetica Light"/>
              </a:rPr>
              <a:t>TCP overhead</a:t>
            </a:r>
          </a:p>
        </p:txBody>
      </p:sp>
    </p:spTree>
    <p:extLst>
      <p:ext uri="{BB962C8B-B14F-4D97-AF65-F5344CB8AC3E}">
        <p14:creationId xmlns:p14="http://schemas.microsoft.com/office/powerpoint/2010/main" val="23937669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5"/>
          </p:nvPr>
        </p:nvSpPr>
        <p:spPr>
          <a:xfrm>
            <a:off x="228598" y="2628998"/>
            <a:ext cx="8678333" cy="3157653"/>
          </a:xfrm>
        </p:spPr>
        <p:txBody>
          <a:bodyPr/>
          <a:lstStyle/>
          <a:p>
            <a:r>
              <a:rPr lang="en-US" sz="2400" dirty="0" smtClean="0"/>
              <a:t>Sept 28, 2014 UTC </a:t>
            </a:r>
          </a:p>
          <a:p>
            <a:r>
              <a:rPr lang="en-US" sz="2400" dirty="0" smtClean="0"/>
              <a:t>Height </a:t>
            </a:r>
            <a:r>
              <a:rPr lang="en-US" sz="2400" dirty="0"/>
              <a:t>of Hong </a:t>
            </a:r>
            <a:r>
              <a:rPr lang="en-US" sz="2400" dirty="0" smtClean="0"/>
              <a:t>Kong democracy protests</a:t>
            </a:r>
          </a:p>
          <a:p>
            <a:r>
              <a:rPr lang="en-US" sz="2400" dirty="0" smtClean="0"/>
              <a:t>Distinct shift in tactics – 98% of attacks on one domain</a:t>
            </a:r>
          </a:p>
          <a:p>
            <a:pPr lvl="1"/>
            <a:r>
              <a:rPr lang="en-US" sz="2000" dirty="0" smtClean="0"/>
              <a:t>Typical day 4-6 domains attacked, usually gaming sites</a:t>
            </a:r>
          </a:p>
          <a:p>
            <a:r>
              <a:rPr lang="en-US" sz="2400" dirty="0" smtClean="0"/>
              <a:t>Hong Kong online news Passion Times</a:t>
            </a:r>
          </a:p>
          <a:p>
            <a:r>
              <a:rPr lang="en-US" sz="2400" dirty="0" smtClean="0"/>
              <a:t>Website offline 13 hours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B353-FB4D-4549-A8A5-8F53CBBECD96}" type="slidenum">
              <a:rPr lang="en-US" smtClean="0"/>
              <a:t>9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Hong Kong News Site</a:t>
            </a:r>
            <a:endParaRPr lang="en-US" dirty="0"/>
          </a:p>
        </p:txBody>
      </p:sp>
      <p:pic>
        <p:nvPicPr>
          <p:cNvPr id="5" name="Picture 2" descr="http://www.passiontimes.hk/images/heade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2" r="8514"/>
          <a:stretch/>
        </p:blipFill>
        <p:spPr bwMode="auto">
          <a:xfrm>
            <a:off x="0" y="1349520"/>
            <a:ext cx="9144000" cy="107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2841028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Nominum Theme Colors">
      <a:dk1>
        <a:srgbClr val="525157"/>
      </a:dk1>
      <a:lt1>
        <a:srgbClr val="FFFFFF"/>
      </a:lt1>
      <a:dk2>
        <a:srgbClr val="525157"/>
      </a:dk2>
      <a:lt2>
        <a:srgbClr val="FFFFFF"/>
      </a:lt2>
      <a:accent1>
        <a:srgbClr val="1FA5DA"/>
      </a:accent1>
      <a:accent2>
        <a:srgbClr val="F94330"/>
      </a:accent2>
      <a:accent3>
        <a:srgbClr val="BD0B9E"/>
      </a:accent3>
      <a:accent4>
        <a:srgbClr val="08228B"/>
      </a:accent4>
      <a:accent5>
        <a:srgbClr val="22B9A5"/>
      </a:accent5>
      <a:accent6>
        <a:srgbClr val="FB9221"/>
      </a:accent6>
      <a:hlink>
        <a:srgbClr val="A5A3A1"/>
      </a:hlink>
      <a:folHlink>
        <a:srgbClr val="D4CFCD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3000" b="0" i="0" dirty="0" smtClean="0">
            <a:latin typeface="Helvetica Light"/>
            <a:cs typeface="Helvetica Ligh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Corporate_Powerpoint_Template_white</Template>
  <TotalTime>5076</TotalTime>
  <Words>633</Words>
  <Application>Microsoft Macintosh PowerPoint</Application>
  <PresentationFormat>On-screen Show (4:3)</PresentationFormat>
  <Paragraphs>228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Default Theme</vt:lpstr>
      <vt:lpstr>PowerPoint Presentation</vt:lpstr>
      <vt:lpstr>Random Subdomain Attacks  Plaguing the Internet</vt:lpstr>
      <vt:lpstr>Agenda</vt:lpstr>
      <vt:lpstr>Random Subdomain Attacks</vt:lpstr>
      <vt:lpstr>Random Subdomain Attacks</vt:lpstr>
      <vt:lpstr>Latest Data: Unique Names</vt:lpstr>
      <vt:lpstr>Impact of Response Rate Limiting</vt:lpstr>
      <vt:lpstr>Attacks at Scale</vt:lpstr>
      <vt:lpstr>Hong Kong News Site</vt:lpstr>
      <vt:lpstr>Chinese Pornography Sites</vt:lpstr>
      <vt:lpstr>Sept 25/26 Attacks</vt:lpstr>
      <vt:lpstr>Sept 25/26 Attacks</vt:lpstr>
      <vt:lpstr>Oct 3- 6 Attacks</vt:lpstr>
      <vt:lpstr>Many Problems to Address</vt:lpstr>
      <vt:lpstr>Solutions</vt:lpstr>
      <vt:lpstr>Testing Resolvers</vt:lpstr>
      <vt:lpstr>Current Test Plan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Bruce Van Nice</dc:creator>
  <cp:lastModifiedBy>Ralf Weber</cp:lastModifiedBy>
  <cp:revision>226</cp:revision>
  <dcterms:created xsi:type="dcterms:W3CDTF">2014-04-21T18:28:58Z</dcterms:created>
  <dcterms:modified xsi:type="dcterms:W3CDTF">2014-10-09T16:54:42Z</dcterms:modified>
</cp:coreProperties>
</file>