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325" r:id="rId3"/>
    <p:sldId id="326" r:id="rId4"/>
    <p:sldId id="357" r:id="rId5"/>
    <p:sldId id="341" r:id="rId6"/>
    <p:sldId id="355" r:id="rId7"/>
    <p:sldId id="346" r:id="rId8"/>
    <p:sldId id="350" r:id="rId9"/>
    <p:sldId id="330" r:id="rId10"/>
    <p:sldId id="332" r:id="rId11"/>
    <p:sldId id="354" r:id="rId12"/>
    <p:sldId id="359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336699"/>
    <a:srgbClr val="3300FF"/>
    <a:srgbClr val="FF6600"/>
    <a:srgbClr val="FF8000"/>
    <a:srgbClr val="1380C3"/>
    <a:srgbClr val="FF0000"/>
    <a:srgbClr val="F2643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20" autoAdjust="0"/>
  </p:normalViewPr>
  <p:slideViewPr>
    <p:cSldViewPr snapToGrid="0">
      <p:cViewPr>
        <p:scale>
          <a:sx n="94" d="100"/>
          <a:sy n="94" d="100"/>
        </p:scale>
        <p:origin x="-744" y="-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FF473DB5-DE1C-4C32-AA05-082E6197BB67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3669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360" cy="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Arial" pitchFamily="34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.se/" TargetMode="External"/><Relationship Id="rId4" Type="http://schemas.openxmlformats.org/officeDocument/2006/relationships/hyperlink" Target="http://www.ripe.net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95325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95325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2005 - October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Sweden (</a:t>
            </a:r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3"/>
              </a:rPr>
              <a:t>.SE) enables DNSSEC in their zone. This make .SE the </a:t>
            </a:r>
            <a:r>
              <a:rPr lang="en-US" sz="1200" b="1" i="1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3"/>
              </a:rPr>
              <a:t>first</a:t>
            </a:r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3"/>
              </a:rPr>
              <a:t> ccTLD to deploy DNSSEC.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At the same time RIPE NCC (</a:t>
            </a:r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4"/>
              </a:rPr>
              <a:t>ripe.net) is in the process of deploying DNSSEC in the reverse zones.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4"/>
              </a:rPr>
              <a:t>2007 – ccTLD .pr (Puerto Rico) enabled DNSSEC, .br (Brasil) – September, .bd (Bulgaria) October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4"/>
              </a:rPr>
              <a:t>2008 – NSEC3 (RFC 5155 published)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4"/>
              </a:rPr>
              <a:t>2008 – Sept, .cz (Czech Republic) signs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4"/>
              </a:rPr>
              <a:t>2010 – Versisign and Educause enable DNSSEC for .edu, Verisign enables .net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4"/>
              </a:rPr>
              <a:t>2011 – March, .com is signed by Verisign (59 TLDs signed with trust anchors in the root zone, according to verisign web site)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4"/>
              </a:rPr>
              <a:t>2013 – Comcast begins dnssec validation for their customers</a:t>
            </a:r>
          </a:p>
          <a:p>
            <a:r>
              <a:rPr lang="en-US" sz="12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  <a:hlinkClick r:id="rId4"/>
              </a:rPr>
              <a:t>2013 – March, 90 TLDs now signed</a:t>
            </a:r>
          </a:p>
        </p:txBody>
      </p:sp>
    </p:spTree>
    <p:extLst>
      <p:ext uri="{BB962C8B-B14F-4D97-AF65-F5344CB8AC3E}">
        <p14:creationId xmlns:p14="http://schemas.microsoft.com/office/powerpoint/2010/main" val="259646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95325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1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95325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8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3734786"/>
            <a:ext cx="9144000" cy="641269"/>
          </a:xfrm>
          <a:prstGeom prst="rect">
            <a:avLst/>
          </a:prstGeom>
          <a:solidFill>
            <a:srgbClr val="1380C3"/>
          </a:solidFill>
          <a:ln>
            <a:noFill/>
          </a:ln>
          <a:effectLst>
            <a:outerShdw blurRad="12700" dist="12700" dir="5400000" sx="80000" sy="80000" algn="t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6350" y="2180377"/>
            <a:ext cx="8091299" cy="1470025"/>
          </a:xfrm>
          <a:noFill/>
        </p:spPr>
        <p:txBody>
          <a:bodyPr/>
          <a:lstStyle>
            <a:lvl1pPr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746503"/>
            <a:ext cx="6400800" cy="629552"/>
          </a:xfrm>
        </p:spPr>
        <p:txBody>
          <a:bodyPr anchor="ctr"/>
          <a:lstStyle>
            <a:lvl1pPr marL="0" indent="0" algn="ctr">
              <a:buFontTx/>
              <a:buNone/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05D858E-2BBD-4FBF-BA4C-D97CD79F91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6366B9-6DFF-4588-A0A3-E088BFE38A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1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0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2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D3EEC7-952A-4FA2-B5DE-C3E8537551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9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42" y="2732484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380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042" y="4265767"/>
            <a:ext cx="7772400" cy="8295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D35E-5BED-4781-9D5D-5BC7F2E90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7EF502D-D48C-45C5-930D-E2BFE6D83E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E698E4-3C80-49AD-95D4-650598055E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3A0C940-D399-4C76-96DB-E2A852149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05C2983-5984-423A-87BC-AA55C13B24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ED6BA3-B9DC-4DA8-9923-8CF7DB8220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096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202909-8738-458B-A591-EB768B1CD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9497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774873"/>
            <a:ext cx="9144000" cy="83127"/>
          </a:xfrm>
          <a:prstGeom prst="rect">
            <a:avLst/>
          </a:prstGeom>
          <a:solidFill>
            <a:srgbClr val="1380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596"/>
            <a:ext cx="9144000" cy="83127"/>
          </a:xfrm>
          <a:prstGeom prst="rect">
            <a:avLst/>
          </a:prstGeom>
          <a:solidFill>
            <a:srgbClr val="1380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0629" y="6389775"/>
            <a:ext cx="1698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</a:t>
            </a:r>
            <a:r>
              <a:rPr lang="en-US" sz="800" baseline="0" dirty="0" smtClean="0"/>
              <a:t>2015 ISC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2078" y="6288258"/>
            <a:ext cx="669003" cy="4203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572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380C3"/>
          </a:solidFill>
          <a:latin typeface="Helvetica Neue"/>
          <a:ea typeface="ＭＳ Ｐゴシック" pitchFamily="64" charset="-128"/>
          <a:cs typeface="Helvetica Neue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80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80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80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80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8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8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8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80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0"/>
        </a:spcAft>
        <a:buClr>
          <a:srgbClr val="1380C3"/>
        </a:buClr>
        <a:buSzPct val="100000"/>
        <a:buFont typeface="Wingdings" panose="05000000000000000000" pitchFamily="2" charset="2"/>
        <a:buChar char="§"/>
        <a:defRPr sz="3600">
          <a:solidFill>
            <a:schemeClr val="tx2">
              <a:lumMod val="75000"/>
              <a:lumOff val="25000"/>
            </a:schemeClr>
          </a:solidFill>
          <a:latin typeface="Helvetica Neue"/>
          <a:ea typeface="ＭＳ Ｐゴシック" pitchFamily="64" charset="-128"/>
          <a:cs typeface="Helvetica Neue"/>
        </a:defRPr>
      </a:lvl1pPr>
      <a:lvl2pPr marL="742950" indent="-285750" algn="l" rtl="0" eaLnBrk="1" fontAlgn="base" hangingPunct="1">
        <a:spcBef>
          <a:spcPts val="0"/>
        </a:spcBef>
        <a:spcAft>
          <a:spcPct val="0"/>
        </a:spcAft>
        <a:buClr>
          <a:srgbClr val="1380C3"/>
        </a:buClr>
        <a:buChar char="–"/>
        <a:defRPr sz="3200">
          <a:solidFill>
            <a:schemeClr val="tx2">
              <a:lumMod val="75000"/>
              <a:lumOff val="25000"/>
            </a:schemeClr>
          </a:solidFill>
          <a:latin typeface="Helvetica Neue"/>
          <a:ea typeface="ＭＳ Ｐゴシック" pitchFamily="80" charset="-128"/>
          <a:cs typeface="Helvetica Neue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rgbClr val="1380C3"/>
        </a:buClr>
        <a:buChar char="•"/>
        <a:defRPr sz="2800">
          <a:solidFill>
            <a:schemeClr val="tx2">
              <a:lumMod val="75000"/>
              <a:lumOff val="25000"/>
            </a:schemeClr>
          </a:solidFill>
          <a:latin typeface="Helvetica Neue"/>
          <a:ea typeface="ＭＳ Ｐゴシック" pitchFamily="80" charset="-128"/>
          <a:cs typeface="Helvetica Neue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lr>
          <a:srgbClr val="1380C3"/>
        </a:buClr>
        <a:buChar char="–"/>
        <a:defRPr sz="2400">
          <a:solidFill>
            <a:schemeClr val="tx2">
              <a:lumMod val="75000"/>
              <a:lumOff val="25000"/>
            </a:schemeClr>
          </a:solidFill>
          <a:latin typeface="Helvetica Neue"/>
          <a:ea typeface="ＭＳ Ｐゴシック" pitchFamily="80" charset="-128"/>
          <a:cs typeface="Helvetica Neue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lr>
          <a:srgbClr val="1380C3"/>
        </a:buClr>
        <a:buChar char="»"/>
        <a:defRPr sz="2000">
          <a:solidFill>
            <a:schemeClr val="tx2">
              <a:lumMod val="75000"/>
              <a:lumOff val="25000"/>
            </a:schemeClr>
          </a:solidFill>
          <a:latin typeface="Helvetica Neue"/>
          <a:ea typeface="ＭＳ Ｐゴシック" pitchFamily="80" charset="-128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4F81-5933-4A4D-96A3-B1F27B2DBA36}" type="datetimeFigureOut">
              <a:rPr lang="en-US" smtClean="0"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8A03-8BBE-234A-A6B1-A1A0B0DA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venirNext LT Pro Regular" panose="020B0503020202020204" pitchFamily="34" charset="0"/>
              </a:rPr>
              <a:t>November 2013</a:t>
            </a:r>
            <a:endParaRPr lang="en-US" dirty="0"/>
          </a:p>
        </p:txBody>
      </p:sp>
      <p:pic>
        <p:nvPicPr>
          <p:cNvPr id="3" name="Picture 2" descr="3343675415_d46a2c9227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5762" y="729446"/>
            <a:ext cx="8091299" cy="1470025"/>
          </a:xfrm>
        </p:spPr>
        <p:txBody>
          <a:bodyPr/>
          <a:lstStyle/>
          <a:p>
            <a:pPr algn="ctr"/>
            <a:r>
              <a:rPr lang="en-US" dirty="0">
                <a:latin typeface="Helvetica Neue" panose="02000503000000020004" pitchFamily="50"/>
              </a:rPr>
              <a:t>Sunset for the DLV? </a:t>
            </a:r>
          </a:p>
        </p:txBody>
      </p:sp>
    </p:spTree>
    <p:extLst>
      <p:ext uri="{BB962C8B-B14F-4D97-AF65-F5344CB8AC3E}">
        <p14:creationId xmlns:p14="http://schemas.microsoft.com/office/powerpoint/2010/main" val="148072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973"/>
            <a:ext cx="8055131" cy="4525963"/>
          </a:xfrm>
        </p:spPr>
        <p:txBody>
          <a:bodyPr/>
          <a:lstStyle/>
          <a:p>
            <a:r>
              <a:rPr lang="en-US" dirty="0"/>
              <a:t>Discuss with participants at ICANN, DNS-OARC, RIPE, operator meetings</a:t>
            </a:r>
          </a:p>
          <a:p>
            <a:pPr lvl="1"/>
            <a:r>
              <a:rPr lang="en-US" dirty="0"/>
              <a:t>Email to DNS tech discussion lists</a:t>
            </a:r>
          </a:p>
          <a:p>
            <a:r>
              <a:rPr lang="en-US" dirty="0"/>
              <a:t>Notify current DLV users</a:t>
            </a:r>
          </a:p>
          <a:p>
            <a:r>
              <a:rPr lang="en-US" dirty="0" smtClean="0"/>
              <a:t>Discuss </a:t>
            </a:r>
            <a:r>
              <a:rPr lang="en-US" dirty="0"/>
              <a:t>with validating resolver publishers (</a:t>
            </a:r>
            <a:r>
              <a:rPr lang="en-US" dirty="0" err="1"/>
              <a:t>incl</a:t>
            </a:r>
            <a:r>
              <a:rPr lang="en-US" dirty="0"/>
              <a:t> OS packagers)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4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Further suggestions about whom to notify?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3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875382807_78b5332221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3" y="599136"/>
            <a:ext cx="9157963" cy="6124388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59159" y="5287425"/>
            <a:ext cx="7772400" cy="1362075"/>
          </a:xfrm>
          <a:prstGeom prst="rect">
            <a:avLst/>
          </a:prstGeom>
        </p:spPr>
        <p:txBody>
          <a:bodyPr/>
          <a:lstStyle>
            <a:lvl1pPr marL="4572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380C3"/>
                </a:solidFill>
                <a:latin typeface="Helvetica Neue"/>
                <a:ea typeface="ＭＳ Ｐゴシック" pitchFamily="64" charset="-128"/>
                <a:cs typeface="Helvetica Neu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80" charset="0"/>
                <a:ea typeface="ＭＳ Ｐゴシック" pitchFamily="64" charset="-128"/>
                <a:cs typeface="ＭＳ Ｐゴシック" pitchFamily="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80" charset="0"/>
                <a:ea typeface="ＭＳ Ｐゴシック" pitchFamily="64" charset="-128"/>
                <a:cs typeface="ＭＳ Ｐゴシック" pitchFamily="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80" charset="0"/>
                <a:ea typeface="ＭＳ Ｐゴシック" pitchFamily="64" charset="-128"/>
                <a:cs typeface="ＭＳ Ｐゴシック" pitchFamily="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80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8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8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8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80" charset="0"/>
              </a:defRPr>
            </a:lvl9pPr>
          </a:lstStyle>
          <a:p>
            <a:pPr algn="l"/>
            <a:endParaRPr lang="en-US">
              <a:solidFill>
                <a:schemeClr val="bg1"/>
              </a:solidFill>
            </a:endParaRPr>
          </a:p>
          <a:p>
            <a:pPr algn="l"/>
            <a:r>
              <a:rPr lang="en-US">
                <a:solidFill>
                  <a:schemeClr val="bg1"/>
                </a:solidFill>
              </a:rPr>
              <a:t>dlv@isc.org</a:t>
            </a:r>
          </a:p>
        </p:txBody>
      </p:sp>
    </p:spTree>
    <p:extLst>
      <p:ext uri="{BB962C8B-B14F-4D97-AF65-F5344CB8AC3E}">
        <p14:creationId xmlns:p14="http://schemas.microsoft.com/office/powerpoint/2010/main" val="102946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pic>
        <p:nvPicPr>
          <p:cNvPr id="4" name="Content Placeholder 3" descr="15892201516_f2b725a670_k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874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779059" y="6275294"/>
            <a:ext cx="298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(c) Interested Bystandr @flickr</a:t>
            </a:r>
          </a:p>
        </p:txBody>
      </p:sp>
    </p:spTree>
    <p:extLst>
      <p:ext uri="{BB962C8B-B14F-4D97-AF65-F5344CB8AC3E}">
        <p14:creationId xmlns:p14="http://schemas.microsoft.com/office/powerpoint/2010/main" val="30258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Callout 1 44"/>
          <p:cNvSpPr/>
          <p:nvPr/>
        </p:nvSpPr>
        <p:spPr>
          <a:xfrm>
            <a:off x="2706001" y="4495376"/>
            <a:ext cx="1693953" cy="298951"/>
          </a:xfrm>
          <a:prstGeom prst="borderCallout1">
            <a:avLst>
              <a:gd name="adj1" fmla="val 41926"/>
              <a:gd name="adj2" fmla="val 457"/>
              <a:gd name="adj3" fmla="val 518554"/>
              <a:gd name="adj4" fmla="val 3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.com zone signed</a:t>
            </a:r>
          </a:p>
          <a:p>
            <a:pPr algn="ctr"/>
            <a:endParaRPr lang="en-US" sz="1200"/>
          </a:p>
        </p:txBody>
      </p:sp>
      <p:sp>
        <p:nvSpPr>
          <p:cNvPr id="34" name="Line Callout 1 33"/>
          <p:cNvSpPr/>
          <p:nvPr/>
        </p:nvSpPr>
        <p:spPr>
          <a:xfrm>
            <a:off x="2364012" y="5350306"/>
            <a:ext cx="1595721" cy="540245"/>
          </a:xfrm>
          <a:prstGeom prst="borderCallout1">
            <a:avLst>
              <a:gd name="adj1" fmla="val 46406"/>
              <a:gd name="adj2" fmla="val -1779"/>
              <a:gd name="adj3" fmla="val 137939"/>
              <a:gd name="adj4" fmla="val -12479"/>
            </a:avLst>
          </a:prstGeom>
          <a:solidFill>
            <a:srgbClr val="00639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IANA ITAR</a:t>
            </a:r>
          </a:p>
          <a:p>
            <a:pPr algn="ctr"/>
            <a:r>
              <a:rPr lang="en-US" sz="1200"/>
              <a:t>decommissioned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lot has changed since 2006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7205" y="3367772"/>
            <a:ext cx="7350331" cy="54040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3418" y="6073560"/>
            <a:ext cx="7350331" cy="54040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3621188" y="1854655"/>
            <a:ext cx="661993" cy="526892"/>
          </a:xfrm>
          <a:prstGeom prst="borderCallout1">
            <a:avLst>
              <a:gd name="adj1" fmla="val 18750"/>
              <a:gd name="adj2" fmla="val -8333"/>
              <a:gd name="adj3" fmla="val 289313"/>
              <a:gd name="adj4" fmla="val -38036"/>
            </a:avLst>
          </a:prstGeom>
          <a:solidFill>
            <a:srgbClr val="ABABAB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DLV</a:t>
            </a:r>
          </a:p>
          <a:p>
            <a:pPr algn="ctr"/>
            <a:r>
              <a:rPr lang="en-US" sz="1200"/>
              <a:t>IETF Draft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7594" y="3465121"/>
            <a:ext cx="7777842" cy="307777"/>
            <a:chOff x="644858" y="4381108"/>
            <a:chExt cx="7777842" cy="307777"/>
          </a:xfrm>
        </p:grpSpPr>
        <p:sp>
          <p:nvSpPr>
            <p:cNvPr id="12" name="TextBox 11"/>
            <p:cNvSpPr txBox="1"/>
            <p:nvPr/>
          </p:nvSpPr>
          <p:spPr>
            <a:xfrm>
              <a:off x="644858" y="4381108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1382" y="438110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77906" y="438110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94430" y="438110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0954" y="438110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27478" y="438110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0826" y="6193807"/>
            <a:ext cx="7777842" cy="307777"/>
            <a:chOff x="662138" y="5560268"/>
            <a:chExt cx="7777842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662138" y="556026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8662" y="556026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5186" y="556026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11710" y="556026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8234" y="5560268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44758" y="556026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2015</a:t>
              </a:r>
            </a:p>
          </p:txBody>
        </p:sp>
      </p:grpSp>
      <p:sp>
        <p:nvSpPr>
          <p:cNvPr id="26" name="Line Callout 1 25"/>
          <p:cNvSpPr/>
          <p:nvPr/>
        </p:nvSpPr>
        <p:spPr>
          <a:xfrm>
            <a:off x="3814123" y="2489624"/>
            <a:ext cx="1171663" cy="306941"/>
          </a:xfrm>
          <a:prstGeom prst="borderCallout1">
            <a:avLst>
              <a:gd name="adj1" fmla="val 18750"/>
              <a:gd name="adj2" fmla="val -8333"/>
              <a:gd name="adj3" fmla="val 275369"/>
              <a:gd name="adj4" fmla="val -17943"/>
            </a:avLst>
          </a:prstGeom>
          <a:solidFill>
            <a:srgbClr val="00639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DLV.isc.org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769276" y="4551398"/>
            <a:ext cx="1076592" cy="555372"/>
          </a:xfrm>
          <a:prstGeom prst="borderCallout1">
            <a:avLst>
              <a:gd name="adj1" fmla="val 41926"/>
              <a:gd name="adj2" fmla="val 457"/>
              <a:gd name="adj3" fmla="val 274710"/>
              <a:gd name="adj4" fmla="val 109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Root zone</a:t>
            </a:r>
          </a:p>
          <a:p>
            <a:pPr algn="ctr"/>
            <a:r>
              <a:rPr lang="en-US" sz="1200"/>
              <a:t>signed</a:t>
            </a:r>
          </a:p>
          <a:p>
            <a:pPr algn="ctr"/>
            <a:endParaRPr lang="en-US" sz="1200"/>
          </a:p>
        </p:txBody>
      </p:sp>
      <p:sp>
        <p:nvSpPr>
          <p:cNvPr id="30" name="Line Callout 1 29"/>
          <p:cNvSpPr/>
          <p:nvPr/>
        </p:nvSpPr>
        <p:spPr>
          <a:xfrm>
            <a:off x="4858344" y="4425340"/>
            <a:ext cx="1693168" cy="522708"/>
          </a:xfrm>
          <a:prstGeom prst="borderCallout1">
            <a:avLst>
              <a:gd name="adj1" fmla="val 18750"/>
              <a:gd name="adj2" fmla="val -8333"/>
              <a:gd name="adj3" fmla="val 319834"/>
              <a:gd name="adj4" fmla="val -105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ICANN requires  new GTLDs sign</a:t>
            </a:r>
          </a:p>
          <a:p>
            <a:pPr algn="ctr"/>
            <a:endParaRPr lang="en-US" sz="1200"/>
          </a:p>
        </p:txBody>
      </p:sp>
      <p:sp>
        <p:nvSpPr>
          <p:cNvPr id="31" name="Line Callout 1 30"/>
          <p:cNvSpPr/>
          <p:nvPr/>
        </p:nvSpPr>
        <p:spPr>
          <a:xfrm>
            <a:off x="6570572" y="1854655"/>
            <a:ext cx="793262" cy="526892"/>
          </a:xfrm>
          <a:prstGeom prst="borderCallout1">
            <a:avLst>
              <a:gd name="adj1" fmla="val 18750"/>
              <a:gd name="adj2" fmla="val -8333"/>
              <a:gd name="adj3" fmla="val 289313"/>
              <a:gd name="adj4" fmla="val -38036"/>
            </a:avLst>
          </a:prstGeom>
          <a:solidFill>
            <a:srgbClr val="ABABAB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NSEC3 IETF</a:t>
            </a:r>
          </a:p>
          <a:p>
            <a:pPr algn="ctr"/>
            <a:r>
              <a:rPr lang="en-US" sz="1200"/>
              <a:t>Draft</a:t>
            </a:r>
          </a:p>
          <a:p>
            <a:pPr algn="ctr"/>
            <a:endParaRPr lang="en-US" sz="1200"/>
          </a:p>
        </p:txBody>
      </p:sp>
      <p:sp>
        <p:nvSpPr>
          <p:cNvPr id="32" name="Line Callout 1 31"/>
          <p:cNvSpPr/>
          <p:nvPr/>
        </p:nvSpPr>
        <p:spPr>
          <a:xfrm>
            <a:off x="1935956" y="1854655"/>
            <a:ext cx="1185224" cy="526892"/>
          </a:xfrm>
          <a:prstGeom prst="borderCallout1">
            <a:avLst>
              <a:gd name="adj1" fmla="val 18750"/>
              <a:gd name="adj2" fmla="val -8333"/>
              <a:gd name="adj3" fmla="val 289313"/>
              <a:gd name="adj4" fmla="val -38036"/>
            </a:avLst>
          </a:prstGeom>
          <a:solidFill>
            <a:srgbClr val="ABABAB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DNSSEC bis</a:t>
            </a:r>
          </a:p>
          <a:p>
            <a:pPr algn="ctr"/>
            <a:r>
              <a:rPr lang="en-US" sz="1200"/>
              <a:t>IETF Drafts</a:t>
            </a:r>
          </a:p>
        </p:txBody>
      </p:sp>
      <p:sp>
        <p:nvSpPr>
          <p:cNvPr id="33" name="Line Callout 1 32"/>
          <p:cNvSpPr/>
          <p:nvPr/>
        </p:nvSpPr>
        <p:spPr>
          <a:xfrm>
            <a:off x="7516971" y="2456536"/>
            <a:ext cx="747059" cy="493058"/>
          </a:xfrm>
          <a:prstGeom prst="borderCallout1">
            <a:avLst>
              <a:gd name="adj1" fmla="val 18750"/>
              <a:gd name="adj2" fmla="val -8333"/>
              <a:gd name="adj3" fmla="val 170356"/>
              <a:gd name="adj4" fmla="val -4819"/>
            </a:avLst>
          </a:prstGeom>
          <a:solidFill>
            <a:srgbClr val="00639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IANA ITAR</a:t>
            </a:r>
          </a:p>
        </p:txBody>
      </p:sp>
      <p:sp>
        <p:nvSpPr>
          <p:cNvPr id="39" name="Line Callout 1 38"/>
          <p:cNvSpPr/>
          <p:nvPr/>
        </p:nvSpPr>
        <p:spPr>
          <a:xfrm>
            <a:off x="1172687" y="5248347"/>
            <a:ext cx="884478" cy="670876"/>
          </a:xfrm>
          <a:prstGeom prst="borderCallout1">
            <a:avLst>
              <a:gd name="adj1" fmla="val 54323"/>
              <a:gd name="adj2" fmla="val -3248"/>
              <a:gd name="adj3" fmla="val 124617"/>
              <a:gd name="adj4" fmla="val -19601"/>
            </a:avLst>
          </a:prstGeom>
          <a:solidFill>
            <a:srgbClr val="00639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ITAR records removed</a:t>
            </a:r>
          </a:p>
        </p:txBody>
      </p:sp>
      <p:sp>
        <p:nvSpPr>
          <p:cNvPr id="40" name="Line Callout 1 39"/>
          <p:cNvSpPr/>
          <p:nvPr/>
        </p:nvSpPr>
        <p:spPr>
          <a:xfrm>
            <a:off x="5609540" y="5487041"/>
            <a:ext cx="1596456" cy="440125"/>
          </a:xfrm>
          <a:prstGeom prst="borderCallout1">
            <a:avLst>
              <a:gd name="adj1" fmla="val 18750"/>
              <a:gd name="adj2" fmla="val -8333"/>
              <a:gd name="adj3" fmla="val 132834"/>
              <a:gd name="adj4" fmla="val -32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Over 100 ccTLDs are signed</a:t>
            </a:r>
          </a:p>
          <a:p>
            <a:pPr algn="ctr"/>
            <a:endParaRPr lang="en-US" sz="1200"/>
          </a:p>
        </p:txBody>
      </p:sp>
      <p:pic>
        <p:nvPicPr>
          <p:cNvPr id="4" name="Picture 3" descr="Screen Shot 2015-02-06 at 9.48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95" y="2918024"/>
            <a:ext cx="597647" cy="402858"/>
          </a:xfrm>
          <a:prstGeom prst="rect">
            <a:avLst/>
          </a:prstGeom>
        </p:spPr>
      </p:pic>
      <p:pic>
        <p:nvPicPr>
          <p:cNvPr id="5" name="Picture 4" descr="Screen Shot 2015-02-06 at 9.48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8" y="2916112"/>
            <a:ext cx="612588" cy="417468"/>
          </a:xfrm>
          <a:prstGeom prst="rect">
            <a:avLst/>
          </a:prstGeom>
        </p:spPr>
      </p:pic>
      <p:pic>
        <p:nvPicPr>
          <p:cNvPr id="38" name="Picture 37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82" y="3009347"/>
            <a:ext cx="405387" cy="224118"/>
          </a:xfrm>
          <a:prstGeom prst="rect">
            <a:avLst/>
          </a:prstGeom>
        </p:spPr>
      </p:pic>
      <p:pic>
        <p:nvPicPr>
          <p:cNvPr id="42" name="Picture 41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69" y="2937632"/>
            <a:ext cx="405387" cy="224118"/>
          </a:xfrm>
          <a:prstGeom prst="rect">
            <a:avLst/>
          </a:prstGeom>
        </p:spPr>
      </p:pic>
      <p:pic>
        <p:nvPicPr>
          <p:cNvPr id="6" name="Picture 5" descr="Screen Shot 2015-02-06 at 9.47.5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61" y="2955606"/>
            <a:ext cx="584571" cy="389933"/>
          </a:xfrm>
          <a:prstGeom prst="rect">
            <a:avLst/>
          </a:prstGeom>
        </p:spPr>
      </p:pic>
      <p:pic>
        <p:nvPicPr>
          <p:cNvPr id="43" name="Picture 42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95" y="2969096"/>
            <a:ext cx="405387" cy="224118"/>
          </a:xfrm>
          <a:prstGeom prst="rect">
            <a:avLst/>
          </a:prstGeom>
        </p:spPr>
      </p:pic>
      <p:pic>
        <p:nvPicPr>
          <p:cNvPr id="7" name="Picture 6" descr="Screen Shot 2015-02-06 at 9.55.1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06" y="2460970"/>
            <a:ext cx="621091" cy="374356"/>
          </a:xfrm>
          <a:prstGeom prst="rect">
            <a:avLst/>
          </a:prstGeom>
        </p:spPr>
      </p:pic>
      <p:pic>
        <p:nvPicPr>
          <p:cNvPr id="44" name="Picture 43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1" y="2606288"/>
            <a:ext cx="405387" cy="224118"/>
          </a:xfrm>
          <a:prstGeom prst="rect">
            <a:avLst/>
          </a:prstGeom>
        </p:spPr>
      </p:pic>
      <p:pic>
        <p:nvPicPr>
          <p:cNvPr id="10" name="Picture 9" descr="Screen Shot 2015-02-06 at 9.58.01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95" y="2955837"/>
            <a:ext cx="646941" cy="398294"/>
          </a:xfrm>
          <a:prstGeom prst="rect">
            <a:avLst/>
          </a:prstGeom>
        </p:spPr>
      </p:pic>
      <p:pic>
        <p:nvPicPr>
          <p:cNvPr id="46" name="Picture 45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65" y="2954078"/>
            <a:ext cx="405387" cy="224118"/>
          </a:xfrm>
          <a:prstGeom prst="rect">
            <a:avLst/>
          </a:prstGeom>
        </p:spPr>
      </p:pic>
      <p:sp>
        <p:nvSpPr>
          <p:cNvPr id="47" name="Line Callout 1 46"/>
          <p:cNvSpPr/>
          <p:nvPr/>
        </p:nvSpPr>
        <p:spPr>
          <a:xfrm>
            <a:off x="7071171" y="4416136"/>
            <a:ext cx="1601089" cy="657000"/>
          </a:xfrm>
          <a:prstGeom prst="borderCallout1">
            <a:avLst>
              <a:gd name="adj1" fmla="val 38748"/>
              <a:gd name="adj2" fmla="val -6966"/>
              <a:gd name="adj3" fmla="val 239313"/>
              <a:gd name="adj4" fmla="val 40906"/>
            </a:avLst>
          </a:prstGeom>
          <a:solidFill>
            <a:srgbClr val="00639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ISC begins decommissioning</a:t>
            </a:r>
          </a:p>
          <a:p>
            <a:pPr algn="ctr"/>
            <a:r>
              <a:rPr lang="en-US" sz="1200"/>
              <a:t>DLV.isc.org?</a:t>
            </a:r>
          </a:p>
        </p:txBody>
      </p:sp>
      <p:sp>
        <p:nvSpPr>
          <p:cNvPr id="49" name="Line Callout 1 48"/>
          <p:cNvSpPr/>
          <p:nvPr/>
        </p:nvSpPr>
        <p:spPr>
          <a:xfrm>
            <a:off x="2146805" y="4915666"/>
            <a:ext cx="1693953" cy="298951"/>
          </a:xfrm>
          <a:prstGeom prst="borderCallout1">
            <a:avLst>
              <a:gd name="adj1" fmla="val 41926"/>
              <a:gd name="adj2" fmla="val 457"/>
              <a:gd name="adj3" fmla="val 382426"/>
              <a:gd name="adj4" fmla="val -291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.edu, .net signed</a:t>
            </a:r>
          </a:p>
          <a:p>
            <a:pPr algn="ctr"/>
            <a:endParaRPr lang="en-US" sz="1200"/>
          </a:p>
        </p:txBody>
      </p:sp>
      <p:pic>
        <p:nvPicPr>
          <p:cNvPr id="50" name="Picture 49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08" y="4968210"/>
            <a:ext cx="405387" cy="224118"/>
          </a:xfrm>
          <a:prstGeom prst="rect">
            <a:avLst/>
          </a:prstGeom>
        </p:spPr>
      </p:pic>
      <p:pic>
        <p:nvPicPr>
          <p:cNvPr id="51" name="Picture 50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60" y="4638866"/>
            <a:ext cx="405387" cy="224118"/>
          </a:xfrm>
          <a:prstGeom prst="rect">
            <a:avLst/>
          </a:prstGeom>
        </p:spPr>
      </p:pic>
      <p:pic>
        <p:nvPicPr>
          <p:cNvPr id="52" name="Picture 51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50" y="4780318"/>
            <a:ext cx="405387" cy="224118"/>
          </a:xfrm>
          <a:prstGeom prst="rect">
            <a:avLst/>
          </a:prstGeom>
        </p:spPr>
      </p:pic>
      <p:sp>
        <p:nvSpPr>
          <p:cNvPr id="54" name="Line Callout 1 53"/>
          <p:cNvSpPr/>
          <p:nvPr/>
        </p:nvSpPr>
        <p:spPr>
          <a:xfrm>
            <a:off x="5328239" y="5015862"/>
            <a:ext cx="1589683" cy="410486"/>
          </a:xfrm>
          <a:prstGeom prst="borderCallout1">
            <a:avLst>
              <a:gd name="adj1" fmla="val 18750"/>
              <a:gd name="adj2" fmla="val -8333"/>
              <a:gd name="adj3" fmla="val 245922"/>
              <a:gd name="adj4" fmla="val -52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Google, Comcast verify DNSSEC</a:t>
            </a:r>
          </a:p>
          <a:p>
            <a:pPr algn="ctr"/>
            <a:endParaRPr lang="en-US" sz="1200"/>
          </a:p>
        </p:txBody>
      </p:sp>
      <p:pic>
        <p:nvPicPr>
          <p:cNvPr id="3" name="Picture 2" descr="Screen Shot 2015-02-06 at 9.49.08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8220" y="5625111"/>
            <a:ext cx="644176" cy="324113"/>
          </a:xfrm>
          <a:prstGeom prst="rect">
            <a:avLst/>
          </a:prstGeom>
        </p:spPr>
      </p:pic>
      <p:pic>
        <p:nvPicPr>
          <p:cNvPr id="41" name="Picture 40" descr="BU0052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60" y="5660107"/>
            <a:ext cx="405387" cy="224118"/>
          </a:xfrm>
          <a:prstGeom prst="rect">
            <a:avLst/>
          </a:prstGeom>
        </p:spPr>
      </p:pic>
      <p:sp>
        <p:nvSpPr>
          <p:cNvPr id="55" name="Line Callout 1 54"/>
          <p:cNvSpPr/>
          <p:nvPr/>
        </p:nvSpPr>
        <p:spPr>
          <a:xfrm>
            <a:off x="7290816" y="5450301"/>
            <a:ext cx="1126928" cy="440125"/>
          </a:xfrm>
          <a:prstGeom prst="borderCallout1">
            <a:avLst>
              <a:gd name="adj1" fmla="val 18750"/>
              <a:gd name="adj2" fmla="val -8333"/>
              <a:gd name="adj3" fmla="val 13121"/>
              <a:gd name="adj4" fmla="val -65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642 TLDs are signed</a:t>
            </a:r>
          </a:p>
          <a:p>
            <a:pPr algn="ctr"/>
            <a:endParaRPr lang="en-US" sz="1200"/>
          </a:p>
        </p:txBody>
      </p:sp>
      <p:sp>
        <p:nvSpPr>
          <p:cNvPr id="53" name="Up Arrow 52"/>
          <p:cNvSpPr/>
          <p:nvPr/>
        </p:nvSpPr>
        <p:spPr>
          <a:xfrm flipV="1">
            <a:off x="4350737" y="1445566"/>
            <a:ext cx="756662" cy="1026759"/>
          </a:xfrm>
          <a:prstGeom prst="upArrow">
            <a:avLst>
              <a:gd name="adj1" fmla="val 50000"/>
              <a:gd name="adj2" fmla="val 4705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DLV now DELAYING deployment?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602403"/>
            <a:ext cx="4040188" cy="639762"/>
          </a:xfrm>
        </p:spPr>
        <p:txBody>
          <a:bodyPr/>
          <a:lstStyle/>
          <a:p>
            <a:pPr algn="ctr"/>
            <a:r>
              <a:rPr lang="en-US"/>
              <a:t>Benefits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42165"/>
            <a:ext cx="4040188" cy="3951288"/>
          </a:xfrm>
        </p:spPr>
        <p:txBody>
          <a:bodyPr/>
          <a:lstStyle/>
          <a:p>
            <a:r>
              <a:rPr lang="en-US" dirty="0"/>
              <a:t>Allows a signed zone to be validated even if the parent is not signed</a:t>
            </a:r>
          </a:p>
          <a:p>
            <a:r>
              <a:rPr lang="en-US" dirty="0"/>
              <a:t>Accepts DS records from anyone </a:t>
            </a:r>
          </a:p>
          <a:p>
            <a:r>
              <a:rPr lang="en-US"/>
              <a:t>Free </a:t>
            </a:r>
            <a:r>
              <a:rPr lang="en-US" smtClean="0"/>
              <a:t>service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602403"/>
            <a:ext cx="4041775" cy="639762"/>
          </a:xfrm>
        </p:spPr>
        <p:txBody>
          <a:bodyPr/>
          <a:lstStyle/>
          <a:p>
            <a:pPr algn="ctr"/>
            <a:r>
              <a:rPr lang="en-US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3242165"/>
            <a:ext cx="4041775" cy="3951288"/>
          </a:xfrm>
        </p:spPr>
        <p:txBody>
          <a:bodyPr/>
          <a:lstStyle/>
          <a:p>
            <a:r>
              <a:rPr lang="en-US" dirty="0"/>
              <a:t>Reduces pressure on parent to get signed</a:t>
            </a:r>
          </a:p>
          <a:p>
            <a:r>
              <a:rPr lang="en-US" dirty="0"/>
              <a:t>Reduces pressure on registrars to accept DS records</a:t>
            </a:r>
          </a:p>
          <a:p>
            <a:r>
              <a:rPr lang="en-US" dirty="0"/>
              <a:t>Validator has to perform an additional query to the DLV when validating</a:t>
            </a:r>
          </a:p>
        </p:txBody>
      </p:sp>
      <p:sp>
        <p:nvSpPr>
          <p:cNvPr id="9" name="Plus 8"/>
          <p:cNvSpPr/>
          <p:nvPr/>
        </p:nvSpPr>
        <p:spPr>
          <a:xfrm>
            <a:off x="1735390" y="1447879"/>
            <a:ext cx="1434353" cy="1344706"/>
          </a:xfrm>
          <a:prstGeom prst="mathPlus">
            <a:avLst/>
          </a:prstGeom>
          <a:solidFill>
            <a:srgbClr val="FF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5847581" y="1477763"/>
            <a:ext cx="1344706" cy="1314822"/>
          </a:xfrm>
          <a:prstGeom prst="mathMinus">
            <a:avLst/>
          </a:prstGeom>
          <a:solidFill>
            <a:srgbClr val="FF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8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Needs the DLV?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Entities with signed zones under </a:t>
            </a:r>
            <a:r>
              <a:rPr lang="en-US" sz="2800" b="1" dirty="0"/>
              <a:t>unsigned parent zones</a:t>
            </a:r>
            <a:r>
              <a:rPr lang="en-US" sz="2800" dirty="0"/>
              <a:t> (i.e., signed 2nd level domains under unsigned parents)</a:t>
            </a:r>
          </a:p>
          <a:p>
            <a:r>
              <a:rPr lang="en-US" sz="2800" dirty="0"/>
              <a:t>Entities that </a:t>
            </a:r>
            <a:r>
              <a:rPr lang="en-US" sz="2800" b="1" dirty="0"/>
              <a:t>Registrars that don't accept DS </a:t>
            </a:r>
            <a:r>
              <a:rPr lang="en-US" sz="2800" b="1" dirty="0" smtClean="0"/>
              <a:t>records.</a:t>
            </a:r>
            <a:r>
              <a:rPr lang="en-US" sz="2800" dirty="0"/>
              <a:t> </a:t>
            </a:r>
            <a:r>
              <a:rPr lang="en-US" sz="2800" dirty="0" smtClean="0"/>
              <a:t>(Though the 2013 ICANN Registrar Accreditation Agreement require them to…)</a:t>
            </a:r>
            <a:endParaRPr lang="en-US" sz="2800" dirty="0"/>
          </a:p>
          <a:p>
            <a:r>
              <a:rPr lang="en-US" sz="2800" dirty="0"/>
              <a:t>Signed zones moving from one registrar to a new registrar may benefit from temporary coverage by DLV, </a:t>
            </a:r>
            <a:r>
              <a:rPr lang="en-US" sz="2800" dirty="0" err="1"/>
              <a:t>esp</a:t>
            </a:r>
            <a:r>
              <a:rPr lang="en-US" sz="2800" dirty="0"/>
              <a:t> if first registrar is uncooperative in the move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72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Registrar Support</a:t>
            </a:r>
            <a:endParaRPr lang="en-US" b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Registrar support for DS records is available but not universal</a:t>
            </a:r>
          </a:p>
          <a:p>
            <a:r>
              <a:rPr lang="en-US" sz="3200"/>
              <a:t>Some DLV users will have to switch registrars, putting appropriate pressure on registrars to support DS records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851093" y="4336701"/>
            <a:ext cx="5526261" cy="2350736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endParaRPr lang="en-US" u="sng"/>
          </a:p>
        </p:txBody>
      </p:sp>
      <p:sp>
        <p:nvSpPr>
          <p:cNvPr id="8" name="TextBox 7"/>
          <p:cNvSpPr txBox="1"/>
          <p:nvPr/>
        </p:nvSpPr>
        <p:spPr>
          <a:xfrm>
            <a:off x="1702469" y="4299697"/>
            <a:ext cx="57424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>
              <a:buNone/>
            </a:pPr>
            <a:r>
              <a:rPr lang="en-US" sz="2400" i="1"/>
              <a:t>Registrars that support end user ‭DNSSEC‬ management, including entry of DS records</a:t>
            </a:r>
          </a:p>
          <a:p>
            <a:pPr marL="400050" lvl="1" indent="0">
              <a:buNone/>
            </a:pPr>
            <a:r>
              <a:rPr lang="en-US"/>
              <a:t>https://www.icann.org/resources/pages/deployment-2012-02-25-en</a:t>
            </a:r>
          </a:p>
          <a:p>
            <a:pPr marL="400050" lvl="1" indent="0">
              <a:buNone/>
            </a:pPr>
            <a:r>
              <a:rPr lang="en-US"/>
              <a:t>Last updated: 15 December 2014</a:t>
            </a:r>
          </a:p>
          <a:p>
            <a:pPr marL="400050" lvl="1" indent="0">
              <a:buNone/>
            </a:pPr>
            <a:r>
              <a:rPr lang="en-US"/>
              <a:t>Updates to: dnssec@icann.org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Ready to Sunset DLV?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/>
              <a:t>Root signed</a:t>
            </a:r>
          </a:p>
          <a:p>
            <a:pPr>
              <a:buFont typeface="Wingdings" charset="2"/>
              <a:buChar char="ü"/>
            </a:pPr>
            <a:r>
              <a:rPr lang="en-US"/>
              <a:t>TLDs signed (79%)</a:t>
            </a:r>
          </a:p>
          <a:p>
            <a:pPr lvl="1">
              <a:buFont typeface="Wingdings" charset="2"/>
              <a:buChar char="ü"/>
            </a:pPr>
            <a:r>
              <a:rPr lang="en-US"/>
              <a:t>TLDs have trust anchors in root </a:t>
            </a:r>
          </a:p>
          <a:p>
            <a:pPr>
              <a:buFont typeface="Wingdings" charset="2"/>
              <a:buChar char="Ø"/>
            </a:pPr>
            <a:r>
              <a:rPr lang="en-US"/>
              <a:t>Registrars supporting DNSSEC validation records for child domains</a:t>
            </a:r>
          </a:p>
          <a:p>
            <a:pPr marL="457200" lvl="1" indent="0">
              <a:buNone/>
            </a:pPr>
            <a:r>
              <a:rPr lang="en-US"/>
              <a:t>Announcing sunset plan for DLV will encourage this</a:t>
            </a:r>
          </a:p>
          <a:p>
            <a:pPr marL="457200" lvl="1" indent="0">
              <a:buNone/>
            </a:pPr>
            <a:r>
              <a:rPr lang="en-US"/>
              <a:t>Remaining gap with registrar transitions</a:t>
            </a:r>
          </a:p>
        </p:txBody>
      </p:sp>
    </p:spTree>
    <p:extLst>
      <p:ext uri="{BB962C8B-B14F-4D97-AF65-F5344CB8AC3E}">
        <p14:creationId xmlns:p14="http://schemas.microsoft.com/office/powerpoint/2010/main" val="55430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06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= </a:t>
            </a:r>
            <a:r>
              <a:rPr lang="en-US" dirty="0" smtClean="0"/>
              <a:t>Clean </a:t>
            </a:r>
            <a:r>
              <a:rPr lang="en-US" dirty="0" smtClean="0"/>
              <a:t>Up the </a:t>
            </a:r>
            <a:r>
              <a:rPr lang="en-US" dirty="0" smtClean="0"/>
              <a:t>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8508" y="999739"/>
            <a:ext cx="5066864" cy="505601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4568 zones configured</a:t>
            </a:r>
          </a:p>
          <a:p>
            <a:r>
              <a:rPr lang="en-US" dirty="0"/>
              <a:t>2867 fully configured/working zones</a:t>
            </a:r>
          </a:p>
          <a:p>
            <a:pPr lvl="1"/>
            <a:r>
              <a:rPr lang="en-US" dirty="0"/>
              <a:t>only 397 are in an unsigned </a:t>
            </a:r>
            <a:r>
              <a:rPr lang="en-US" dirty="0" smtClean="0"/>
              <a:t>parent</a:t>
            </a:r>
          </a:p>
          <a:p>
            <a:r>
              <a:rPr lang="en-US" dirty="0" smtClean="0"/>
              <a:t>~20% fully validate from the root</a:t>
            </a:r>
            <a:endParaRPr lang="en-US" dirty="0"/>
          </a:p>
          <a:p>
            <a:r>
              <a:rPr lang="en-US" dirty="0"/>
              <a:t>Notify, and Remove unnecessarily delegated zones</a:t>
            </a:r>
          </a:p>
          <a:p>
            <a:r>
              <a:rPr lang="en-US" dirty="0"/>
              <a:t>Stop adding new zones</a:t>
            </a:r>
          </a:p>
          <a:p>
            <a:r>
              <a:rPr lang="en-US" dirty="0"/>
              <a:t>Eventually, remove all zones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1797" y="2203318"/>
            <a:ext cx="3167949" cy="3079081"/>
            <a:chOff x="3223055" y="2351928"/>
            <a:chExt cx="2373601" cy="2154143"/>
          </a:xfrm>
        </p:grpSpPr>
        <p:grpSp>
          <p:nvGrpSpPr>
            <p:cNvPr id="13" name="Group 12"/>
            <p:cNvGrpSpPr/>
            <p:nvPr/>
          </p:nvGrpSpPr>
          <p:grpSpPr>
            <a:xfrm>
              <a:off x="3346346" y="3125211"/>
              <a:ext cx="2169924" cy="715088"/>
              <a:chOff x="144754" y="2333328"/>
              <a:chExt cx="2169924" cy="71508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44754" y="2333328"/>
                <a:ext cx="2169924" cy="71508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144754" y="2333328"/>
                <a:ext cx="2169924" cy="7150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/>
                  <a:t>dlv.isc.org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/>
                  <a:t>delegation</a:t>
                </a:r>
                <a:r>
                  <a:rPr lang="en-US" sz="2000" kern="1200"/>
                  <a:t> </a:t>
                </a:r>
                <a:r>
                  <a:rPr lang="en-US" sz="2000" b="1" kern="1200"/>
                  <a:t>records</a:t>
                </a: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3343880" y="2907725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464706" y="2666074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754686" y="2714404"/>
              <a:ext cx="271240" cy="27124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996337" y="2448589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4310483" y="2351928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4697124" y="2521084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4938775" y="2641909"/>
              <a:ext cx="271240" cy="27124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5277086" y="2907725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5422076" y="3173541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4165493" y="2666074"/>
              <a:ext cx="443848" cy="44384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3223055" y="3584347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3368045" y="3801832"/>
              <a:ext cx="271240" cy="27124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3730521" y="3995153"/>
              <a:ext cx="394531" cy="394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26"/>
            <p:cNvSpPr/>
            <p:nvPr/>
          </p:nvSpPr>
          <p:spPr>
            <a:xfrm>
              <a:off x="4237988" y="4309299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27"/>
            <p:cNvSpPr/>
            <p:nvPr/>
          </p:nvSpPr>
          <p:spPr>
            <a:xfrm>
              <a:off x="4334648" y="3995153"/>
              <a:ext cx="271240" cy="27124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/>
          </p:nvSpPr>
          <p:spPr>
            <a:xfrm>
              <a:off x="4576299" y="4333464"/>
              <a:ext cx="172607" cy="17260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29"/>
            <p:cNvSpPr/>
            <p:nvPr/>
          </p:nvSpPr>
          <p:spPr>
            <a:xfrm>
              <a:off x="4793784" y="3946823"/>
              <a:ext cx="394531" cy="394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30"/>
            <p:cNvSpPr/>
            <p:nvPr/>
          </p:nvSpPr>
          <p:spPr>
            <a:xfrm>
              <a:off x="5325416" y="3850163"/>
              <a:ext cx="271240" cy="27124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86103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715084" y="5647764"/>
            <a:ext cx="7350331" cy="54040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62138" y="5829206"/>
            <a:ext cx="7364856" cy="321287"/>
            <a:chOff x="662138" y="5560268"/>
            <a:chExt cx="7364856" cy="321287"/>
          </a:xfrm>
        </p:grpSpPr>
        <p:sp>
          <p:nvSpPr>
            <p:cNvPr id="6" name="TextBox 5"/>
            <p:cNvSpPr txBox="1"/>
            <p:nvPr/>
          </p:nvSpPr>
          <p:spPr>
            <a:xfrm>
              <a:off x="662138" y="556026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08360" y="5573778"/>
              <a:ext cx="282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|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5186" y="556026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1710" y="5560268"/>
              <a:ext cx="282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|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8234" y="5560268"/>
              <a:ext cx="69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4758" y="5560268"/>
              <a:ext cx="282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|</a:t>
              </a: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239059" y="1607686"/>
            <a:ext cx="4318000" cy="2377755"/>
          </a:xfrm>
          <a:prstGeom prst="wedgeRectCallout">
            <a:avLst>
              <a:gd name="adj1" fmla="val -22288"/>
              <a:gd name="adj2" fmla="val 118500"/>
            </a:avLst>
          </a:prstGeom>
          <a:solidFill>
            <a:srgbClr val="94D6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Request owner remove the zone if: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If the zone already has DNSSEC records in the parent, and can be validated to the root outside of DLV. 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zone could be properly signed (i.e. all of the parent zones are signed up to the root), but for some reason isn't.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2061882" y="4201602"/>
            <a:ext cx="2491539" cy="1014754"/>
          </a:xfrm>
          <a:prstGeom prst="wedgeRectCallout">
            <a:avLst>
              <a:gd name="adj1" fmla="val -29172"/>
              <a:gd name="adj2" fmla="val 90854"/>
            </a:avLst>
          </a:prstGeom>
          <a:solidFill>
            <a:srgbClr val="94D6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000000"/>
                </a:solidFill>
              </a:rPr>
              <a:t>3. No more new registrations for zones that could validate outside of DLV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722332" y="1621195"/>
            <a:ext cx="3570942" cy="1729277"/>
          </a:xfrm>
          <a:prstGeom prst="wedgeRectCallout">
            <a:avLst>
              <a:gd name="adj1" fmla="val -59936"/>
              <a:gd name="adj2" fmla="val 179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4. No new users or zones registered with DLV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5. Existing zones that could be validated outside of DLV will be </a:t>
            </a:r>
            <a:r>
              <a:rPr lang="en-US" sz="1600" b="1" dirty="0">
                <a:solidFill>
                  <a:srgbClr val="000000"/>
                </a:solidFill>
              </a:rPr>
              <a:t>purged</a:t>
            </a:r>
            <a:r>
              <a:rPr lang="en-US" sz="1600" dirty="0">
                <a:solidFill>
                  <a:srgbClr val="000000"/>
                </a:solidFill>
              </a:rPr>
              <a:t> (~1 year notice)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5840710" y="4174582"/>
            <a:ext cx="2360854" cy="1102339"/>
          </a:xfrm>
          <a:prstGeom prst="wedgeRectCallout">
            <a:avLst>
              <a:gd name="adj1" fmla="val -17437"/>
              <a:gd name="adj2" fmla="val 744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6. Remaining DLV records will be </a:t>
            </a:r>
            <a:r>
              <a:rPr lang="en-US" sz="1600" b="1" dirty="0">
                <a:solidFill>
                  <a:srgbClr val="000000"/>
                </a:solidFill>
              </a:rPr>
              <a:t>removed</a:t>
            </a:r>
            <a:r>
              <a:rPr lang="en-US" sz="1600" dirty="0">
                <a:solidFill>
                  <a:srgbClr val="000000"/>
                </a:solidFill>
              </a:rPr>
              <a:t> (~1-2 </a:t>
            </a:r>
            <a:r>
              <a:rPr lang="en-US" sz="1600" dirty="0" err="1">
                <a:solidFill>
                  <a:srgbClr val="000000"/>
                </a:solidFill>
              </a:rPr>
              <a:t>yrs</a:t>
            </a:r>
            <a:r>
              <a:rPr lang="en-US" sz="1600" dirty="0">
                <a:solidFill>
                  <a:srgbClr val="000000"/>
                </a:solidFill>
              </a:rPr>
              <a:t> notice)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timeline for shrinking the DLV zone list</a:t>
            </a:r>
          </a:p>
        </p:txBody>
      </p:sp>
    </p:spTree>
    <p:extLst>
      <p:ext uri="{BB962C8B-B14F-4D97-AF65-F5344CB8AC3E}">
        <p14:creationId xmlns:p14="http://schemas.microsoft.com/office/powerpoint/2010/main" val="101204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4 Consortium">
  <a:themeElements>
    <a:clrScheme name="Custom 7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084C8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Consortium.potx</Template>
  <TotalTime>9514</TotalTime>
  <Words>687</Words>
  <Application>Microsoft Macintosh PowerPoint</Application>
  <PresentationFormat>On-screen Show (4:3)</PresentationFormat>
  <Paragraphs>123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2014 Consortium</vt:lpstr>
      <vt:lpstr>Custom Design</vt:lpstr>
      <vt:lpstr>Sunset for the DLV? </vt:lpstr>
      <vt:lpstr>Background</vt:lpstr>
      <vt:lpstr>A lot has changed since 2006</vt:lpstr>
      <vt:lpstr>Is DLV now DELAYING deployment?</vt:lpstr>
      <vt:lpstr>Who Needs the DLV?</vt:lpstr>
      <vt:lpstr>Registrar Support</vt:lpstr>
      <vt:lpstr>Ready to Sunset DLV?</vt:lpstr>
      <vt:lpstr>1st Step = Clean Up the Zones</vt:lpstr>
      <vt:lpstr>Proposed timeline for shrinking the DLV zone list</vt:lpstr>
      <vt:lpstr>Communications Plan</vt:lpstr>
      <vt:lpstr>Any Concerns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DLV transition planning</dc:title>
  <dc:subject/>
  <dc:creator>Victoria Risk</dc:creator>
  <cp:keywords/>
  <dc:description/>
  <cp:lastModifiedBy>Jim Martin</cp:lastModifiedBy>
  <cp:revision>462</cp:revision>
  <cp:lastPrinted>2015-02-08T06:03:32Z</cp:lastPrinted>
  <dcterms:created xsi:type="dcterms:W3CDTF">2010-11-24T11:27:10Z</dcterms:created>
  <dcterms:modified xsi:type="dcterms:W3CDTF">2015-05-10T08:17:25Z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