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71" r:id="rId2"/>
    <p:sldId id="257" r:id="rId3"/>
    <p:sldId id="272" r:id="rId4"/>
    <p:sldId id="258" r:id="rId5"/>
    <p:sldId id="281" r:id="rId6"/>
    <p:sldId id="259" r:id="rId7"/>
    <p:sldId id="274" r:id="rId8"/>
    <p:sldId id="279" r:id="rId9"/>
    <p:sldId id="283" r:id="rId10"/>
    <p:sldId id="275" r:id="rId11"/>
    <p:sldId id="276" r:id="rId12"/>
    <p:sldId id="277" r:id="rId13"/>
    <p:sldId id="282" r:id="rId14"/>
    <p:sldId id="278" r:id="rId15"/>
    <p:sldId id="280" r:id="rId16"/>
    <p:sldId id="273" r:id="rId17"/>
    <p:sldId id="270" r:id="rId18"/>
  </p:sldIdLst>
  <p:sldSz cx="12192000" cy="6858000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+ Titeldia" id="{4EFEB6C4-4E67-492B-83ED-09BB5F5E54D6}">
          <p14:sldIdLst>
            <p14:sldId id="271"/>
          </p14:sldIdLst>
        </p14:section>
        <p14:section name="Agenda" id="{EB02E176-1720-4CDA-A9CC-8476750ACCA9}">
          <p14:sldIdLst>
            <p14:sldId id="257"/>
          </p14:sldIdLst>
        </p14:section>
        <p14:section name="Tekst en Beeld" id="{5C7FB790-3A5D-40FB-B96F-F06A8CA28F58}">
          <p14:sldIdLst>
            <p14:sldId id="272"/>
            <p14:sldId id="258"/>
            <p14:sldId id="281"/>
            <p14:sldId id="259"/>
            <p14:sldId id="274"/>
            <p14:sldId id="279"/>
            <p14:sldId id="283"/>
            <p14:sldId id="275"/>
            <p14:sldId id="276"/>
            <p14:sldId id="277"/>
            <p14:sldId id="282"/>
            <p14:sldId id="278"/>
            <p14:sldId id="280"/>
          </p14:sldIdLst>
        </p14:section>
        <p14:section name="Mediabestanden" id="{6B6598B5-6AC8-485B-9C37-C8FD6CCB7CFF}">
          <p14:sldIdLst/>
        </p14:section>
        <p14:section name="Tabellen en Grafieken" id="{237C9B0A-BB8D-494D-9C1E-E462B39F80AD}">
          <p14:sldIdLst/>
        </p14:section>
        <p14:section name="Vragen &amp; afsluiting" id="{790815B1-2182-4D67-8F44-B81712724B2B}">
          <p14:sldIdLst>
            <p14:sldId id="273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65"/>
    <a:srgbClr val="0062A9"/>
    <a:srgbClr val="0DB3B5"/>
    <a:srgbClr val="0864A8"/>
    <a:srgbClr val="178E43"/>
    <a:srgbClr val="EA4A27"/>
    <a:srgbClr val="001536"/>
    <a:srgbClr val="656565"/>
    <a:srgbClr val="3560AB"/>
    <a:srgbClr val="00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80186" autoAdjust="0"/>
  </p:normalViewPr>
  <p:slideViewPr>
    <p:cSldViewPr snapToGrid="0" showGuides="1">
      <p:cViewPr>
        <p:scale>
          <a:sx n="116" d="100"/>
          <a:sy n="116" d="100"/>
        </p:scale>
        <p:origin x="-336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6" d="100"/>
          <a:sy n="106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32DE-8C5F-4178-AA73-5BBFA247078F}" type="datetimeFigureOut">
              <a:rPr lang="nl-NL" smtClean="0"/>
              <a:t>29-03-16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F3A7-C9E4-4071-B2F5-015428B6B4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7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EBAE-29D1-4DD0-8BEB-0AC11FD72FA6}" type="datetimeFigureOut">
              <a:rPr lang="en-GB" smtClean="0"/>
              <a:t>29-03-16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42C7-031D-4E40-B5EB-9465C999A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5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59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Y-</a:t>
            </a:r>
            <a:r>
              <a:rPr lang="nl-NL" dirty="0" err="1" smtClean="0"/>
              <a:t>axis</a:t>
            </a:r>
            <a:r>
              <a:rPr lang="nl-NL" dirty="0" smtClean="0"/>
              <a:t> is 10-millions</a:t>
            </a:r>
          </a:p>
          <a:p>
            <a:r>
              <a:rPr lang="nl-NL" dirty="0" err="1" smtClean="0"/>
              <a:t>Calculated</a:t>
            </a:r>
            <a:r>
              <a:rPr lang="nl-NL" dirty="0" smtClean="0"/>
              <a:t> percentage </a:t>
            </a:r>
            <a:r>
              <a:rPr lang="nl-NL" dirty="0" err="1" smtClean="0"/>
              <a:t>by</a:t>
            </a:r>
            <a:r>
              <a:rPr lang="nl-NL" dirty="0" smtClean="0"/>
              <a:t> first </a:t>
            </a:r>
            <a:r>
              <a:rPr lang="nl-NL" dirty="0" err="1" smtClean="0"/>
              <a:t>removing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outliers</a:t>
            </a:r>
            <a:r>
              <a:rPr lang="nl-NL" baseline="0" dirty="0" smtClean="0"/>
              <a:t> &gt; 20 </a:t>
            </a:r>
            <a:r>
              <a:rPr lang="nl-NL" baseline="0" dirty="0" err="1" smtClean="0"/>
              <a:t>million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Y-</a:t>
            </a:r>
            <a:r>
              <a:rPr lang="nl-NL" dirty="0" err="1" smtClean="0"/>
              <a:t>axis</a:t>
            </a:r>
            <a:r>
              <a:rPr lang="nl-NL" dirty="0" smtClean="0"/>
              <a:t> is 10-millions</a:t>
            </a:r>
          </a:p>
          <a:p>
            <a:r>
              <a:rPr lang="nl-NL" dirty="0" err="1" smtClean="0"/>
              <a:t>Calculated</a:t>
            </a:r>
            <a:r>
              <a:rPr lang="nl-NL" dirty="0" smtClean="0"/>
              <a:t> percentage </a:t>
            </a:r>
            <a:r>
              <a:rPr lang="nl-NL" dirty="0" err="1" smtClean="0"/>
              <a:t>by</a:t>
            </a:r>
            <a:r>
              <a:rPr lang="nl-NL" dirty="0" smtClean="0"/>
              <a:t> first </a:t>
            </a:r>
            <a:r>
              <a:rPr lang="nl-NL" dirty="0" err="1" smtClean="0"/>
              <a:t>removing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outliers</a:t>
            </a:r>
            <a:r>
              <a:rPr lang="nl-NL" baseline="0" dirty="0" smtClean="0"/>
              <a:t> &gt; 30 </a:t>
            </a:r>
            <a:r>
              <a:rPr lang="nl-NL" baseline="0" dirty="0" err="1" smtClean="0"/>
              <a:t>million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Domainers</a:t>
            </a:r>
            <a:r>
              <a:rPr lang="nl-NL" dirty="0" smtClean="0"/>
              <a:t> check large </a:t>
            </a:r>
            <a:r>
              <a:rPr lang="nl-NL" dirty="0" err="1" smtClean="0"/>
              <a:t>parts</a:t>
            </a:r>
            <a:r>
              <a:rPr lang="nl-NL" dirty="0" smtClean="0"/>
              <a:t> of the zone </a:t>
            </a:r>
            <a:r>
              <a:rPr lang="nl-NL" dirty="0" err="1" smtClean="0"/>
              <a:t>every</a:t>
            </a:r>
            <a:r>
              <a:rPr lang="nl-NL" dirty="0" smtClean="0"/>
              <a:t> time the zone file is </a:t>
            </a:r>
            <a:r>
              <a:rPr lang="nl-NL" dirty="0" err="1" smtClean="0"/>
              <a:t>updated</a:t>
            </a:r>
            <a:r>
              <a:rPr lang="nl-NL" dirty="0" smtClean="0"/>
              <a:t>,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causes</a:t>
            </a:r>
            <a:r>
              <a:rPr lang="nl-NL" dirty="0" smtClean="0"/>
              <a:t> </a:t>
            </a:r>
            <a:r>
              <a:rPr lang="nl-NL" dirty="0" err="1" smtClean="0"/>
              <a:t>peaks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2 </a:t>
            </a:r>
            <a:r>
              <a:rPr lang="nl-NL" dirty="0" err="1" smtClean="0"/>
              <a:t>hours</a:t>
            </a:r>
            <a:endParaRPr lang="nl-NL" dirty="0" smtClean="0"/>
          </a:p>
          <a:p>
            <a:r>
              <a:rPr lang="nl-NL" dirty="0" err="1" smtClean="0"/>
              <a:t>Domainers</a:t>
            </a:r>
            <a:r>
              <a:rPr lang="nl-NL" dirty="0" smtClean="0"/>
              <a:t> </a:t>
            </a:r>
            <a:r>
              <a:rPr lang="nl-NL" dirty="0" err="1" smtClean="0"/>
              <a:t>immediately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change in TTL </a:t>
            </a:r>
            <a:r>
              <a:rPr lang="nl-NL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zone check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once</a:t>
            </a:r>
            <a:r>
              <a:rPr lang="nl-NL" baseline="0" dirty="0" smtClean="0"/>
              <a:t> per </a:t>
            </a:r>
            <a:r>
              <a:rPr lang="nl-NL" baseline="0" dirty="0" err="1" smtClean="0"/>
              <a:t>hour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Before</a:t>
            </a:r>
            <a:r>
              <a:rPr lang="nl-NL" dirty="0" smtClean="0"/>
              <a:t> the change we had no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expectations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 effect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: “we </a:t>
            </a:r>
            <a:r>
              <a:rPr lang="nl-NL" baseline="0" dirty="0" err="1" smtClean="0"/>
              <a:t>probably</a:t>
            </a:r>
            <a:r>
              <a:rPr lang="nl-NL" baseline="0" dirty="0" smtClean="0"/>
              <a:t> get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more queries”</a:t>
            </a:r>
          </a:p>
          <a:p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DNS </a:t>
            </a:r>
            <a:r>
              <a:rPr lang="nl-NL" baseline="0" dirty="0" err="1" smtClean="0"/>
              <a:t>traffics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reacts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plan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 TTL changes </a:t>
            </a:r>
            <a:r>
              <a:rPr lang="nl-NL" baseline="0" dirty="0" err="1" smtClean="0"/>
              <a:t>better</a:t>
            </a:r>
            <a:r>
              <a:rPr lang="nl-NL" baseline="0" smtClean="0"/>
              <a:t>.</a:t>
            </a:r>
          </a:p>
          <a:p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Discussion</a:t>
            </a:r>
            <a:r>
              <a:rPr lang="nl-NL" baseline="0" dirty="0" smtClean="0"/>
              <a:t> starts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: “</a:t>
            </a:r>
            <a:r>
              <a:rPr lang="en-GB" sz="1200" dirty="0" smtClean="0"/>
              <a:t>We are interested in the experiences of other DNS operators and registries with similar changes</a:t>
            </a:r>
            <a:r>
              <a:rPr lang="nl-NL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See </a:t>
            </a:r>
            <a:r>
              <a:rPr lang="nl-NL" dirty="0" err="1" smtClean="0"/>
              <a:t>our</a:t>
            </a:r>
            <a:r>
              <a:rPr lang="nl-NL" baseline="0" dirty="0" smtClean="0"/>
              <a:t> website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more information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labs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blogposts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3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</a:t>
            </a:r>
            <a:r>
              <a:rPr lang="nl-NL" dirty="0" err="1" smtClean="0"/>
              <a:t>Sidn</a:t>
            </a:r>
            <a:r>
              <a:rPr lang="nl-NL" dirty="0" smtClean="0"/>
              <a:t> is the domain name </a:t>
            </a:r>
            <a:r>
              <a:rPr lang="nl-NL" dirty="0" err="1" smtClean="0"/>
              <a:t>Registry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.nl </a:t>
            </a:r>
            <a:r>
              <a:rPr lang="nl-NL" dirty="0" err="1" smtClean="0"/>
              <a:t>cctld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is </a:t>
            </a:r>
            <a:r>
              <a:rPr lang="nl-NL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registration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delegation</a:t>
            </a:r>
            <a:r>
              <a:rPr lang="nl-NL" baseline="0" dirty="0" smtClean="0"/>
              <a:t> of .nl domain </a:t>
            </a:r>
            <a:r>
              <a:rPr lang="nl-NL" baseline="0" dirty="0" err="1" smtClean="0"/>
              <a:t>names</a:t>
            </a:r>
            <a:r>
              <a:rPr lang="nl-NL" baseline="0" dirty="0" smtClean="0"/>
              <a:t>.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With</a:t>
            </a:r>
            <a:r>
              <a:rPr lang="nl-NL" dirty="0" smtClean="0"/>
              <a:t> 5,6 </a:t>
            </a:r>
            <a:r>
              <a:rPr lang="nl-NL" dirty="0" err="1" smtClean="0"/>
              <a:t>million</a:t>
            </a:r>
            <a:r>
              <a:rPr lang="nl-NL" dirty="0" smtClean="0"/>
              <a:t> </a:t>
            </a:r>
            <a:r>
              <a:rPr lang="nl-NL" dirty="0" err="1" smtClean="0"/>
              <a:t>names</a:t>
            </a:r>
            <a:r>
              <a:rPr lang="nl-NL" dirty="0" smtClean="0"/>
              <a:t> the </a:t>
            </a:r>
            <a:r>
              <a:rPr lang="nl-NL" baseline="0" dirty="0" smtClean="0"/>
              <a:t>8th </a:t>
            </a:r>
            <a:r>
              <a:rPr lang="nl-NL" baseline="0" dirty="0" err="1" smtClean="0"/>
              <a:t>largest</a:t>
            </a:r>
            <a:r>
              <a:rPr lang="nl-NL" baseline="0" dirty="0" smtClean="0"/>
              <a:t> TLD </a:t>
            </a:r>
          </a:p>
          <a:p>
            <a:r>
              <a:rPr lang="nl-NL" baseline="0" dirty="0" smtClean="0"/>
              <a:t>- 2,5 </a:t>
            </a:r>
            <a:r>
              <a:rPr lang="nl-NL" dirty="0" err="1" smtClean="0"/>
              <a:t>million</a:t>
            </a:r>
            <a:r>
              <a:rPr lang="nl-NL" baseline="0" dirty="0" smtClean="0"/>
              <a:t> .nl </a:t>
            </a:r>
            <a:r>
              <a:rPr lang="nl-NL" dirty="0" smtClean="0"/>
              <a:t>domain </a:t>
            </a:r>
            <a:r>
              <a:rPr lang="nl-NL" dirty="0" err="1" smtClean="0"/>
              <a:t>names</a:t>
            </a:r>
            <a:r>
              <a:rPr lang="nl-NL" dirty="0" smtClean="0"/>
              <a:t> are </a:t>
            </a:r>
            <a:r>
              <a:rPr lang="nl-NL" dirty="0" err="1" smtClean="0"/>
              <a:t>secured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DNSSEC.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makes</a:t>
            </a:r>
            <a:r>
              <a:rPr lang="nl-NL" baseline="0" dirty="0" smtClean="0"/>
              <a:t> the .nl  zone the </a:t>
            </a:r>
            <a:r>
              <a:rPr lang="nl-NL" baseline="0" dirty="0" err="1" smtClean="0"/>
              <a:t>largest</a:t>
            </a:r>
            <a:r>
              <a:rPr lang="nl-NL" baseline="0" dirty="0" smtClean="0"/>
              <a:t> DNSSEC </a:t>
            </a:r>
            <a:r>
              <a:rPr lang="nl-NL" baseline="0" dirty="0" err="1" smtClean="0"/>
              <a:t>secured</a:t>
            </a:r>
            <a:r>
              <a:rPr lang="nl-NL" baseline="0" dirty="0" smtClean="0"/>
              <a:t>  zone in the </a:t>
            </a:r>
            <a:r>
              <a:rPr lang="nl-NL" baseline="0" dirty="0" err="1" smtClean="0"/>
              <a:t>world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- I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 part of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labs,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r&amp;d</a:t>
            </a:r>
            <a:r>
              <a:rPr lang="nl-NL" baseline="0" dirty="0" smtClean="0"/>
              <a:t> team of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- goal: </a:t>
            </a:r>
            <a:r>
              <a:rPr lang="nl-NL" dirty="0" err="1" smtClean="0"/>
              <a:t>To</a:t>
            </a:r>
            <a:r>
              <a:rPr lang="nl-NL" dirty="0" smtClean="0"/>
              <a:t> help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the security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stability</a:t>
            </a:r>
            <a:r>
              <a:rPr lang="nl-NL" dirty="0" smtClean="0"/>
              <a:t> of the Internet in the Netherlands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beyond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With</a:t>
            </a:r>
            <a:r>
              <a:rPr lang="nl-NL" dirty="0" smtClean="0"/>
              <a:t> a focus</a:t>
            </a:r>
            <a:r>
              <a:rPr lang="nl-NL" baseline="0" dirty="0" smtClean="0"/>
              <a:t> </a:t>
            </a:r>
            <a:r>
              <a:rPr lang="nl-NL" dirty="0" smtClean="0"/>
              <a:t>on the</a:t>
            </a:r>
            <a:r>
              <a:rPr lang="nl-NL" baseline="0" dirty="0" smtClean="0"/>
              <a:t> DNS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Internet </a:t>
            </a:r>
            <a:r>
              <a:rPr lang="nl-NL" baseline="0" dirty="0" err="1" smtClean="0"/>
              <a:t>technology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7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nl-NL" dirty="0" smtClean="0"/>
              <a:t>We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have a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expectation</a:t>
            </a:r>
            <a:r>
              <a:rPr lang="nl-NL" dirty="0" smtClean="0"/>
              <a:t> of the effect of</a:t>
            </a:r>
            <a:r>
              <a:rPr lang="nl-NL" baseline="0" dirty="0" smtClean="0"/>
              <a:t> the changes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: “the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queries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probably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increase</a:t>
            </a:r>
            <a:r>
              <a:rPr lang="nl-NL" baseline="0" dirty="0" smtClean="0"/>
              <a:t>”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2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ENTRADA is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DNS big data platform we have 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labs.</a:t>
            </a:r>
          </a:p>
          <a:p>
            <a:r>
              <a:rPr lang="nl-NL" baseline="0" dirty="0" smtClean="0"/>
              <a:t>It </a:t>
            </a:r>
            <a:r>
              <a:rPr lang="nl-NL" baseline="0" dirty="0" err="1" smtClean="0"/>
              <a:t>uses</a:t>
            </a:r>
            <a:r>
              <a:rPr lang="nl-NL" baseline="0" dirty="0" smtClean="0"/>
              <a:t> a parallel query engine </a:t>
            </a:r>
            <a:r>
              <a:rPr lang="nl-NL" baseline="0" dirty="0" err="1" smtClean="0"/>
              <a:t>combined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independent </a:t>
            </a:r>
            <a:r>
              <a:rPr lang="nl-NL" baseline="0" dirty="0" err="1" smtClean="0"/>
              <a:t>colomnar</a:t>
            </a:r>
            <a:r>
              <a:rPr lang="nl-NL" baseline="0" dirty="0" smtClean="0"/>
              <a:t> storage format.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allows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quickly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a large volume of </a:t>
            </a:r>
            <a:r>
              <a:rPr lang="nl-NL" baseline="0" dirty="0" err="1" smtClean="0"/>
              <a:t>network</a:t>
            </a:r>
            <a:r>
              <a:rPr lang="nl-NL" baseline="0" dirty="0" smtClean="0"/>
              <a:t> data </a:t>
            </a:r>
          </a:p>
          <a:p>
            <a:endParaRPr lang="nl-NL" baseline="0" dirty="0" smtClean="0"/>
          </a:p>
          <a:p>
            <a:r>
              <a:rPr lang="nl-NL" baseline="0" dirty="0" smtClean="0"/>
              <a:t>Data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name servers is </a:t>
            </a:r>
            <a:r>
              <a:rPr lang="nl-NL" baseline="0" dirty="0" err="1" smtClean="0"/>
              <a:t>converted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parquet</a:t>
            </a:r>
            <a:r>
              <a:rPr lang="nl-NL" baseline="0" dirty="0" smtClean="0"/>
              <a:t> format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stored</a:t>
            </a:r>
            <a:r>
              <a:rPr lang="nl-NL" baseline="0" dirty="0" smtClean="0"/>
              <a:t> on the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HDFS filesystem.</a:t>
            </a:r>
          </a:p>
          <a:p>
            <a:r>
              <a:rPr lang="nl-NL" baseline="0" dirty="0" err="1" smtClean="0"/>
              <a:t>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impala </a:t>
            </a:r>
            <a:r>
              <a:rPr lang="nl-NL" baseline="0" dirty="0" err="1" smtClean="0"/>
              <a:t>sql</a:t>
            </a:r>
            <a:r>
              <a:rPr lang="nl-NL" baseline="0" dirty="0" smtClean="0"/>
              <a:t> query engine</a:t>
            </a:r>
          </a:p>
          <a:p>
            <a:endParaRPr lang="nl-NL" baseline="0" dirty="0" smtClean="0"/>
          </a:p>
          <a:p>
            <a:r>
              <a:rPr lang="nl-NL" baseline="0" dirty="0" smtClean="0"/>
              <a:t>On top of </a:t>
            </a:r>
            <a:r>
              <a:rPr lang="nl-NL" baseline="0" dirty="0" err="1" smtClean="0"/>
              <a:t>entrada</a:t>
            </a:r>
            <a:r>
              <a:rPr lang="nl-NL" baseline="0" dirty="0" smtClean="0"/>
              <a:t> we have 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services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impala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operational</a:t>
            </a:r>
            <a:r>
              <a:rPr lang="nl-NL" baseline="0" dirty="0" smtClean="0"/>
              <a:t> changes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</a:t>
            </a:r>
          </a:p>
          <a:p>
            <a:r>
              <a:rPr lang="nl-NL" baseline="0" dirty="0" err="1" smtClean="0"/>
              <a:t>Discussed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5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17TB </a:t>
            </a:r>
            <a:r>
              <a:rPr lang="nl-NL" sz="1200" dirty="0" err="1" smtClean="0"/>
              <a:t>using</a:t>
            </a:r>
            <a:r>
              <a:rPr lang="nl-NL" sz="1200" dirty="0" smtClean="0"/>
              <a:t> 3x HDFS </a:t>
            </a:r>
            <a:r>
              <a:rPr lang="nl-NL" sz="1200" dirty="0" err="1" smtClean="0"/>
              <a:t>replication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nl-NL" dirty="0" err="1" smtClean="0"/>
              <a:t>Reducing</a:t>
            </a:r>
            <a:r>
              <a:rPr lang="nl-NL" dirty="0" smtClean="0"/>
              <a:t> the TTL </a:t>
            </a:r>
            <a:r>
              <a:rPr lang="nl-NL" dirty="0" err="1" smtClean="0"/>
              <a:t>by</a:t>
            </a:r>
            <a:r>
              <a:rPr lang="nl-NL" dirty="0" smtClean="0"/>
              <a:t> 50% does </a:t>
            </a:r>
            <a:r>
              <a:rPr lang="nl-NL" dirty="0" err="1" smtClean="0"/>
              <a:t>not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a 100% </a:t>
            </a:r>
            <a:r>
              <a:rPr lang="nl-NL" dirty="0" err="1" smtClean="0"/>
              <a:t>increase</a:t>
            </a:r>
            <a:r>
              <a:rPr lang="nl-NL" dirty="0" smtClean="0"/>
              <a:t> in queries</a:t>
            </a:r>
          </a:p>
          <a:p>
            <a:endParaRPr lang="nl-NL" dirty="0" smtClean="0"/>
          </a:p>
          <a:p>
            <a:r>
              <a:rPr lang="nl-NL" dirty="0" err="1" smtClean="0"/>
              <a:t>Mention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datapoint is a </a:t>
            </a:r>
            <a:r>
              <a:rPr lang="nl-NL" dirty="0" err="1" smtClean="0"/>
              <a:t>weekday</a:t>
            </a:r>
            <a:r>
              <a:rPr lang="nl-NL" dirty="0" smtClean="0"/>
              <a:t>, weekends show</a:t>
            </a:r>
            <a:r>
              <a:rPr lang="nl-NL" baseline="0" dirty="0" smtClean="0"/>
              <a:t> dip in queries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therefore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skipped</a:t>
            </a:r>
            <a:r>
              <a:rPr lang="nl-NL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 data </a:t>
            </a:r>
            <a:r>
              <a:rPr lang="nl-NL" dirty="0" err="1" smtClean="0"/>
              <a:t>for</a:t>
            </a:r>
            <a:r>
              <a:rPr lang="nl-NL" dirty="0" smtClean="0"/>
              <a:t> NS2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period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ns1 data was </a:t>
            </a:r>
            <a:r>
              <a:rPr lang="nl-NL" baseline="0" dirty="0" err="1" smtClean="0"/>
              <a:t>captured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time.</a:t>
            </a:r>
          </a:p>
          <a:p>
            <a:endParaRPr lang="nl-NL" baseline="0" dirty="0" smtClean="0"/>
          </a:p>
          <a:p>
            <a:r>
              <a:rPr lang="nl-NL" baseline="0" dirty="0" smtClean="0"/>
              <a:t>#</a:t>
            </a:r>
            <a:r>
              <a:rPr lang="nl-NL" baseline="0" dirty="0" err="1" smtClean="0"/>
              <a:t>within</a:t>
            </a:r>
            <a:r>
              <a:rPr lang="nl-NL" baseline="0" dirty="0" smtClean="0"/>
              <a:t> 2 </a:t>
            </a:r>
            <a:r>
              <a:rPr lang="nl-NL" baseline="0" dirty="0" err="1" smtClean="0"/>
              <a:t>std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</a:t>
            </a:r>
            <a:r>
              <a:rPr lang="nl-NL" baseline="0" dirty="0" smtClean="0"/>
              <a:t> (95%)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Request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response bytes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NS1+NS2 </a:t>
            </a:r>
            <a:r>
              <a:rPr lang="nl-NL" baseline="0" dirty="0" err="1" smtClean="0"/>
              <a:t>combined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Request</a:t>
            </a:r>
            <a:r>
              <a:rPr lang="nl-NL" dirty="0" smtClean="0"/>
              <a:t> + responses bytes </a:t>
            </a:r>
            <a:r>
              <a:rPr lang="nl-NL" dirty="0" err="1" smtClean="0"/>
              <a:t>for</a:t>
            </a:r>
            <a:r>
              <a:rPr lang="nl-NL" baseline="0" dirty="0" smtClean="0"/>
              <a:t> ns1+ns1 </a:t>
            </a:r>
            <a:r>
              <a:rPr lang="nl-NL" baseline="0" dirty="0" err="1" smtClean="0"/>
              <a:t>combined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9296400" y="-5207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656565"/>
                </a:solidFill>
              </a:rPr>
              <a:t>Voorblad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899" y="1630344"/>
            <a:ext cx="4274557" cy="31912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6667" y="2781578"/>
            <a:ext cx="6878642" cy="7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3000" y="1092201"/>
            <a:ext cx="2970074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6" y="1092201"/>
            <a:ext cx="7921949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Afbeelding + </a:t>
            </a:r>
            <a:r>
              <a:rPr lang="nl-NL" dirty="0"/>
              <a:t>Tekst</a:t>
            </a:r>
            <a:r>
              <a:rPr lang="nl-NL" baseline="0" dirty="0"/>
              <a:t> (75%/25%)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6" y="1092201"/>
            <a:ext cx="11274148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Afbeelding (100%)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Media (100%)</a:t>
            </a:r>
            <a:endParaRPr lang="nl-NL" dirty="0"/>
          </a:p>
        </p:txBody>
      </p:sp>
      <p:sp>
        <p:nvSpPr>
          <p:cNvPr id="85" name="Tijdelijke aanduiding voor media 12"/>
          <p:cNvSpPr>
            <a:spLocks noGrp="1"/>
          </p:cNvSpPr>
          <p:nvPr>
            <p:ph type="media" sz="quarter" idx="14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icon to add media</a:t>
            </a:r>
            <a:endParaRPr lang="nl-NL"/>
          </a:p>
        </p:txBody>
      </p:sp>
      <p:grpSp>
        <p:nvGrpSpPr>
          <p:cNvPr id="86" name="Groep 85"/>
          <p:cNvGrpSpPr/>
          <p:nvPr userDrawn="1"/>
        </p:nvGrpSpPr>
        <p:grpSpPr>
          <a:xfrm>
            <a:off x="12727582" y="19956"/>
            <a:ext cx="2818959" cy="6868888"/>
            <a:chOff x="12727582" y="19956"/>
            <a:chExt cx="2818959" cy="6868888"/>
          </a:xfrm>
        </p:grpSpPr>
        <p:grpSp>
          <p:nvGrpSpPr>
            <p:cNvPr id="87" name="Groep 86"/>
            <p:cNvGrpSpPr/>
            <p:nvPr userDrawn="1"/>
          </p:nvGrpSpPr>
          <p:grpSpPr>
            <a:xfrm>
              <a:off x="12841995" y="19956"/>
              <a:ext cx="2704546" cy="6868888"/>
              <a:chOff x="12841995" y="19956"/>
              <a:chExt cx="2704546" cy="6868888"/>
            </a:xfrm>
          </p:grpSpPr>
          <p:sp>
            <p:nvSpPr>
              <p:cNvPr id="96" name="Rechthoek 95"/>
              <p:cNvSpPr/>
              <p:nvPr/>
            </p:nvSpPr>
            <p:spPr>
              <a:xfrm>
                <a:off x="12854728" y="19956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rgbClr val="3560AB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VIDEO INVOEGEN</a:t>
                </a:r>
              </a:p>
            </p:txBody>
          </p:sp>
          <p:sp>
            <p:nvSpPr>
              <p:cNvPr id="97" name="Tekstvak 33"/>
              <p:cNvSpPr txBox="1"/>
              <p:nvPr/>
            </p:nvSpPr>
            <p:spPr>
              <a:xfrm>
                <a:off x="12854728" y="8907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video. Klik op het pictogram om een video in te voegen</a:t>
                </a:r>
                <a:b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98" name="Tekstvak 33"/>
              <p:cNvSpPr txBox="1"/>
              <p:nvPr/>
            </p:nvSpPr>
            <p:spPr>
              <a:xfrm>
                <a:off x="12850334" y="29945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video die u wilt invoegen 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99" name="Ovaal 98"/>
              <p:cNvSpPr/>
              <p:nvPr/>
            </p:nvSpPr>
            <p:spPr>
              <a:xfrm>
                <a:off x="12854728" y="461734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00" name="Ovaal 99"/>
              <p:cNvSpPr/>
              <p:nvPr/>
            </p:nvSpPr>
            <p:spPr>
              <a:xfrm>
                <a:off x="12859803" y="2568608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2858801" y="3084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02" name="Rechte verbindingslijn 101"/>
              <p:cNvCxnSpPr/>
              <p:nvPr/>
            </p:nvCxnSpPr>
            <p:spPr>
              <a:xfrm>
                <a:off x="12850334" y="24186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12841995" y="39942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104" name="Tekstvak 33"/>
              <p:cNvSpPr txBox="1"/>
              <p:nvPr/>
            </p:nvSpPr>
            <p:spPr>
              <a:xfrm>
                <a:off x="12850334" y="45747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Als u de video wilt schalen of verslepen, ga naar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‘Hulpmiddelen voor video’ </a:t>
                </a: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Met de witte bolletjes schaalt u de video, met de zwarte haakjes schaalt u het videokader.</a:t>
                </a:r>
              </a:p>
            </p:txBody>
          </p:sp>
          <p:sp>
            <p:nvSpPr>
              <p:cNvPr id="105" name="Ovaal 104"/>
              <p:cNvSpPr/>
              <p:nvPr/>
            </p:nvSpPr>
            <p:spPr>
              <a:xfrm>
                <a:off x="12859802" y="4144703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106" name="Rechte verbindingslijn 105"/>
              <p:cNvCxnSpPr/>
              <p:nvPr/>
            </p:nvCxnSpPr>
            <p:spPr>
              <a:xfrm>
                <a:off x="12841995" y="68888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07" name="Groep 106"/>
              <p:cNvGrpSpPr/>
              <p:nvPr/>
            </p:nvGrpSpPr>
            <p:grpSpPr>
              <a:xfrm>
                <a:off x="12854728" y="35205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120" name="Afgeronde rechthoek 119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2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dirty="0"/>
                    <a:t>Invoegen</a:t>
                  </a:r>
                </a:p>
              </p:txBody>
            </p:sp>
            <p:cxnSp>
              <p:nvCxnSpPr>
                <p:cNvPr id="122" name="Rechte verbindingslijn 121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Gelijkbenige driehoek 122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108" name="Video icoon"/>
              <p:cNvGrpSpPr/>
              <p:nvPr userDrawn="1"/>
            </p:nvGrpSpPr>
            <p:grpSpPr>
              <a:xfrm>
                <a:off x="12867538" y="1744921"/>
                <a:ext cx="510875" cy="521956"/>
                <a:chOff x="10510560" y="2589326"/>
                <a:chExt cx="939297" cy="959670"/>
              </a:xfrm>
            </p:grpSpPr>
            <p:sp>
              <p:nvSpPr>
                <p:cNvPr id="109" name="Ovaal 108"/>
                <p:cNvSpPr/>
                <p:nvPr userDrawn="1"/>
              </p:nvSpPr>
              <p:spPr>
                <a:xfrm>
                  <a:off x="10565049" y="2589326"/>
                  <a:ext cx="769780" cy="769780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50000"/>
                        <a:lumOff val="50000"/>
                      </a:srgbClr>
                    </a:gs>
                  </a:gsLst>
                  <a:lin ang="8100000" scaled="1"/>
                  <a:tileRect/>
                </a:gra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al 109"/>
                <p:cNvSpPr/>
                <p:nvPr userDrawn="1"/>
              </p:nvSpPr>
              <p:spPr>
                <a:xfrm>
                  <a:off x="10646722" y="2589326"/>
                  <a:ext cx="769780" cy="769780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lin ang="8100000" scaled="1"/>
                </a:gra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" name="Groep 110"/>
                <p:cNvGrpSpPr/>
                <p:nvPr userDrawn="1"/>
              </p:nvGrpSpPr>
              <p:grpSpPr>
                <a:xfrm>
                  <a:off x="10704223" y="2644466"/>
                  <a:ext cx="655000" cy="631020"/>
                  <a:chOff x="10707687" y="2647930"/>
                  <a:chExt cx="655000" cy="631020"/>
                </a:xfrm>
              </p:grpSpPr>
              <p:sp>
                <p:nvSpPr>
                  <p:cNvPr id="114" name="Ovaal 113"/>
                  <p:cNvSpPr/>
                  <p:nvPr userDrawn="1"/>
                </p:nvSpPr>
                <p:spPr>
                  <a:xfrm>
                    <a:off x="10923711" y="26479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Ovaal 114"/>
                  <p:cNvSpPr/>
                  <p:nvPr userDrawn="1"/>
                </p:nvSpPr>
                <p:spPr>
                  <a:xfrm>
                    <a:off x="10707687" y="28003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Ovaal 115"/>
                  <p:cNvSpPr/>
                  <p:nvPr userDrawn="1"/>
                </p:nvSpPr>
                <p:spPr>
                  <a:xfrm>
                    <a:off x="11146663" y="28003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al 116"/>
                  <p:cNvSpPr/>
                  <p:nvPr userDrawn="1"/>
                </p:nvSpPr>
                <p:spPr>
                  <a:xfrm>
                    <a:off x="10793802" y="3062926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Ovaal 117"/>
                  <p:cNvSpPr/>
                  <p:nvPr userDrawn="1"/>
                </p:nvSpPr>
                <p:spPr>
                  <a:xfrm>
                    <a:off x="11067727" y="3062926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al 118"/>
                  <p:cNvSpPr/>
                  <p:nvPr userDrawn="1"/>
                </p:nvSpPr>
                <p:spPr>
                  <a:xfrm>
                    <a:off x="10953403" y="2892430"/>
                    <a:ext cx="170496" cy="1704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1D1D1B">
                          <a:lumMod val="10000"/>
                          <a:lumOff val="90000"/>
                        </a:srgbClr>
                      </a:gs>
                      <a:gs pos="100000">
                        <a:srgbClr val="1D1D1B">
                          <a:lumMod val="25000"/>
                          <a:lumOff val="75000"/>
                        </a:srgbClr>
                      </a:gs>
                    </a:gsLst>
                    <a:path path="circle">
                      <a:fillToRect l="100000" t="100000"/>
                    </a:path>
                  </a:gradFill>
                  <a:ln w="25400" cap="flat" cmpd="sng" algn="ctr">
                    <a:solidFill>
                      <a:srgbClr val="FFFFFF">
                        <a:lumMod val="65000"/>
                        <a:alpha val="38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hthoek 10"/>
                <p:cNvSpPr/>
                <p:nvPr userDrawn="1"/>
              </p:nvSpPr>
              <p:spPr>
                <a:xfrm>
                  <a:off x="10510560" y="3140981"/>
                  <a:ext cx="939297" cy="408015"/>
                </a:xfrm>
                <a:custGeom>
                  <a:avLst/>
                  <a:gdLst>
                    <a:gd name="connsiteX0" fmla="*/ 0 w 1129820"/>
                    <a:gd name="connsiteY0" fmla="*/ 0 h 386313"/>
                    <a:gd name="connsiteX1" fmla="*/ 1129820 w 1129820"/>
                    <a:gd name="connsiteY1" fmla="*/ 0 h 386313"/>
                    <a:gd name="connsiteX2" fmla="*/ 1129820 w 1129820"/>
                    <a:gd name="connsiteY2" fmla="*/ 386313 h 386313"/>
                    <a:gd name="connsiteX3" fmla="*/ 0 w 1129820"/>
                    <a:gd name="connsiteY3" fmla="*/ 386313 h 386313"/>
                    <a:gd name="connsiteX4" fmla="*/ 0 w 1129820"/>
                    <a:gd name="connsiteY4" fmla="*/ 0 h 386313"/>
                    <a:gd name="connsiteX0" fmla="*/ 145473 w 1129820"/>
                    <a:gd name="connsiteY0" fmla="*/ 0 h 427876"/>
                    <a:gd name="connsiteX1" fmla="*/ 1129820 w 1129820"/>
                    <a:gd name="connsiteY1" fmla="*/ 41563 h 427876"/>
                    <a:gd name="connsiteX2" fmla="*/ 1129820 w 1129820"/>
                    <a:gd name="connsiteY2" fmla="*/ 427876 h 427876"/>
                    <a:gd name="connsiteX3" fmla="*/ 0 w 1129820"/>
                    <a:gd name="connsiteY3" fmla="*/ 427876 h 427876"/>
                    <a:gd name="connsiteX4" fmla="*/ 145473 w 1129820"/>
                    <a:gd name="connsiteY4" fmla="*/ 0 h 427876"/>
                    <a:gd name="connsiteX0" fmla="*/ 145473 w 1129820"/>
                    <a:gd name="connsiteY0" fmla="*/ 0 h 427876"/>
                    <a:gd name="connsiteX1" fmla="*/ 1129820 w 1129820"/>
                    <a:gd name="connsiteY1" fmla="*/ 41563 h 427876"/>
                    <a:gd name="connsiteX2" fmla="*/ 1129820 w 1129820"/>
                    <a:gd name="connsiteY2" fmla="*/ 427876 h 427876"/>
                    <a:gd name="connsiteX3" fmla="*/ 0 w 1129820"/>
                    <a:gd name="connsiteY3" fmla="*/ 427876 h 427876"/>
                    <a:gd name="connsiteX4" fmla="*/ 145473 w 1129820"/>
                    <a:gd name="connsiteY4" fmla="*/ 0 h 427876"/>
                    <a:gd name="connsiteX0" fmla="*/ 33864 w 1018211"/>
                    <a:gd name="connsiteY0" fmla="*/ 0 h 427876"/>
                    <a:gd name="connsiteX1" fmla="*/ 1018211 w 1018211"/>
                    <a:gd name="connsiteY1" fmla="*/ 41563 h 427876"/>
                    <a:gd name="connsiteX2" fmla="*/ 1018211 w 1018211"/>
                    <a:gd name="connsiteY2" fmla="*/ 427876 h 427876"/>
                    <a:gd name="connsiteX3" fmla="*/ 151628 w 1018211"/>
                    <a:gd name="connsiteY3" fmla="*/ 310112 h 427876"/>
                    <a:gd name="connsiteX4" fmla="*/ 33864 w 1018211"/>
                    <a:gd name="connsiteY4" fmla="*/ 0 h 427876"/>
                    <a:gd name="connsiteX0" fmla="*/ 100890 w 1085237"/>
                    <a:gd name="connsiteY0" fmla="*/ 0 h 427876"/>
                    <a:gd name="connsiteX1" fmla="*/ 1085237 w 1085237"/>
                    <a:gd name="connsiteY1" fmla="*/ 41563 h 427876"/>
                    <a:gd name="connsiteX2" fmla="*/ 1085237 w 1085237"/>
                    <a:gd name="connsiteY2" fmla="*/ 427876 h 427876"/>
                    <a:gd name="connsiteX3" fmla="*/ 218654 w 1085237"/>
                    <a:gd name="connsiteY3" fmla="*/ 310112 h 427876"/>
                    <a:gd name="connsiteX4" fmla="*/ 100890 w 1085237"/>
                    <a:gd name="connsiteY4" fmla="*/ 0 h 427876"/>
                    <a:gd name="connsiteX0" fmla="*/ 103919 w 1081338"/>
                    <a:gd name="connsiteY0" fmla="*/ 0 h 448658"/>
                    <a:gd name="connsiteX1" fmla="*/ 1081338 w 1081338"/>
                    <a:gd name="connsiteY1" fmla="*/ 62345 h 448658"/>
                    <a:gd name="connsiteX2" fmla="*/ 1081338 w 1081338"/>
                    <a:gd name="connsiteY2" fmla="*/ 448658 h 448658"/>
                    <a:gd name="connsiteX3" fmla="*/ 214755 w 1081338"/>
                    <a:gd name="connsiteY3" fmla="*/ 330894 h 448658"/>
                    <a:gd name="connsiteX4" fmla="*/ 103919 w 1081338"/>
                    <a:gd name="connsiteY4" fmla="*/ 0 h 448658"/>
                    <a:gd name="connsiteX0" fmla="*/ 123695 w 1101114"/>
                    <a:gd name="connsiteY0" fmla="*/ 0 h 448658"/>
                    <a:gd name="connsiteX1" fmla="*/ 1101114 w 1101114"/>
                    <a:gd name="connsiteY1" fmla="*/ 62345 h 448658"/>
                    <a:gd name="connsiteX2" fmla="*/ 1101114 w 1101114"/>
                    <a:gd name="connsiteY2" fmla="*/ 448658 h 448658"/>
                    <a:gd name="connsiteX3" fmla="*/ 234531 w 1101114"/>
                    <a:gd name="connsiteY3" fmla="*/ 330894 h 448658"/>
                    <a:gd name="connsiteX4" fmla="*/ 123695 w 1101114"/>
                    <a:gd name="connsiteY4" fmla="*/ 0 h 448658"/>
                    <a:gd name="connsiteX0" fmla="*/ 123695 w 1101114"/>
                    <a:gd name="connsiteY0" fmla="*/ 0 h 448658"/>
                    <a:gd name="connsiteX1" fmla="*/ 1101114 w 1101114"/>
                    <a:gd name="connsiteY1" fmla="*/ 62345 h 448658"/>
                    <a:gd name="connsiteX2" fmla="*/ 1101114 w 1101114"/>
                    <a:gd name="connsiteY2" fmla="*/ 448658 h 448658"/>
                    <a:gd name="connsiteX3" fmla="*/ 403939 w 1101114"/>
                    <a:gd name="connsiteY3" fmla="*/ 175382 h 448658"/>
                    <a:gd name="connsiteX4" fmla="*/ 234531 w 1101114"/>
                    <a:gd name="connsiteY4" fmla="*/ 330894 h 448658"/>
                    <a:gd name="connsiteX5" fmla="*/ 123695 w 1101114"/>
                    <a:gd name="connsiteY5" fmla="*/ 0 h 448658"/>
                    <a:gd name="connsiteX0" fmla="*/ 123695 w 1101114"/>
                    <a:gd name="connsiteY0" fmla="*/ 4727 h 453385"/>
                    <a:gd name="connsiteX1" fmla="*/ 1101114 w 1101114"/>
                    <a:gd name="connsiteY1" fmla="*/ 67072 h 453385"/>
                    <a:gd name="connsiteX2" fmla="*/ 1101114 w 1101114"/>
                    <a:gd name="connsiteY2" fmla="*/ 453385 h 453385"/>
                    <a:gd name="connsiteX3" fmla="*/ 577120 w 1101114"/>
                    <a:gd name="connsiteY3" fmla="*/ 0 h 453385"/>
                    <a:gd name="connsiteX4" fmla="*/ 234531 w 1101114"/>
                    <a:gd name="connsiteY4" fmla="*/ 335621 h 453385"/>
                    <a:gd name="connsiteX5" fmla="*/ 123695 w 1101114"/>
                    <a:gd name="connsiteY5" fmla="*/ 4727 h 453385"/>
                    <a:gd name="connsiteX0" fmla="*/ 123695 w 1101114"/>
                    <a:gd name="connsiteY0" fmla="*/ 4727 h 453385"/>
                    <a:gd name="connsiteX1" fmla="*/ 1101114 w 1101114"/>
                    <a:gd name="connsiteY1" fmla="*/ 67072 h 453385"/>
                    <a:gd name="connsiteX2" fmla="*/ 1101114 w 1101114"/>
                    <a:gd name="connsiteY2" fmla="*/ 453385 h 453385"/>
                    <a:gd name="connsiteX3" fmla="*/ 577120 w 1101114"/>
                    <a:gd name="connsiteY3" fmla="*/ 0 h 453385"/>
                    <a:gd name="connsiteX4" fmla="*/ 234531 w 1101114"/>
                    <a:gd name="connsiteY4" fmla="*/ 335621 h 453385"/>
                    <a:gd name="connsiteX5" fmla="*/ 123695 w 1101114"/>
                    <a:gd name="connsiteY5" fmla="*/ 4727 h 453385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98893 w 1076312"/>
                    <a:gd name="connsiteY0" fmla="*/ 11654 h 460312"/>
                    <a:gd name="connsiteX1" fmla="*/ 1076312 w 1076312"/>
                    <a:gd name="connsiteY1" fmla="*/ 73999 h 460312"/>
                    <a:gd name="connsiteX2" fmla="*/ 1076312 w 1076312"/>
                    <a:gd name="connsiteY2" fmla="*/ 460312 h 460312"/>
                    <a:gd name="connsiteX3" fmla="*/ 580027 w 1076312"/>
                    <a:gd name="connsiteY3" fmla="*/ 0 h 460312"/>
                    <a:gd name="connsiteX4" fmla="*/ 209729 w 1076312"/>
                    <a:gd name="connsiteY4" fmla="*/ 342548 h 460312"/>
                    <a:gd name="connsiteX5" fmla="*/ 98893 w 1076312"/>
                    <a:gd name="connsiteY5" fmla="*/ 11654 h 460312"/>
                    <a:gd name="connsiteX0" fmla="*/ 103531 w 1080950"/>
                    <a:gd name="connsiteY0" fmla="*/ 11654 h 460312"/>
                    <a:gd name="connsiteX1" fmla="*/ 1080950 w 1080950"/>
                    <a:gd name="connsiteY1" fmla="*/ 73999 h 460312"/>
                    <a:gd name="connsiteX2" fmla="*/ 1080950 w 1080950"/>
                    <a:gd name="connsiteY2" fmla="*/ 460312 h 460312"/>
                    <a:gd name="connsiteX3" fmla="*/ 584665 w 1080950"/>
                    <a:gd name="connsiteY3" fmla="*/ 0 h 460312"/>
                    <a:gd name="connsiteX4" fmla="*/ 200512 w 1080950"/>
                    <a:gd name="connsiteY4" fmla="*/ 342548 h 460312"/>
                    <a:gd name="connsiteX5" fmla="*/ 103531 w 1080950"/>
                    <a:gd name="connsiteY5" fmla="*/ 11654 h 460312"/>
                    <a:gd name="connsiteX0" fmla="*/ 103531 w 1080950"/>
                    <a:gd name="connsiteY0" fmla="*/ 11654 h 460312"/>
                    <a:gd name="connsiteX1" fmla="*/ 1080950 w 1080950"/>
                    <a:gd name="connsiteY1" fmla="*/ 73999 h 460312"/>
                    <a:gd name="connsiteX2" fmla="*/ 1080950 w 1080950"/>
                    <a:gd name="connsiteY2" fmla="*/ 460312 h 460312"/>
                    <a:gd name="connsiteX3" fmla="*/ 584665 w 1080950"/>
                    <a:gd name="connsiteY3" fmla="*/ 0 h 460312"/>
                    <a:gd name="connsiteX4" fmla="*/ 200512 w 1080950"/>
                    <a:gd name="connsiteY4" fmla="*/ 342548 h 460312"/>
                    <a:gd name="connsiteX5" fmla="*/ 103531 w 1080950"/>
                    <a:gd name="connsiteY5" fmla="*/ 11654 h 460312"/>
                    <a:gd name="connsiteX0" fmla="*/ 115967 w 1093386"/>
                    <a:gd name="connsiteY0" fmla="*/ 11654 h 460312"/>
                    <a:gd name="connsiteX1" fmla="*/ 1093386 w 1093386"/>
                    <a:gd name="connsiteY1" fmla="*/ 73999 h 460312"/>
                    <a:gd name="connsiteX2" fmla="*/ 1093386 w 1093386"/>
                    <a:gd name="connsiteY2" fmla="*/ 460312 h 460312"/>
                    <a:gd name="connsiteX3" fmla="*/ 597101 w 1093386"/>
                    <a:gd name="connsiteY3" fmla="*/ 0 h 460312"/>
                    <a:gd name="connsiteX4" fmla="*/ 212948 w 1093386"/>
                    <a:gd name="connsiteY4" fmla="*/ 342548 h 460312"/>
                    <a:gd name="connsiteX5" fmla="*/ 115967 w 1093386"/>
                    <a:gd name="connsiteY5" fmla="*/ 11654 h 460312"/>
                    <a:gd name="connsiteX0" fmla="*/ 115967 w 1093386"/>
                    <a:gd name="connsiteY0" fmla="*/ 11654 h 460312"/>
                    <a:gd name="connsiteX1" fmla="*/ 1093386 w 1093386"/>
                    <a:gd name="connsiteY1" fmla="*/ 73999 h 460312"/>
                    <a:gd name="connsiteX2" fmla="*/ 1093386 w 1093386"/>
                    <a:gd name="connsiteY2" fmla="*/ 460312 h 460312"/>
                    <a:gd name="connsiteX3" fmla="*/ 597101 w 1093386"/>
                    <a:gd name="connsiteY3" fmla="*/ 0 h 460312"/>
                    <a:gd name="connsiteX4" fmla="*/ 212948 w 1093386"/>
                    <a:gd name="connsiteY4" fmla="*/ 342548 h 460312"/>
                    <a:gd name="connsiteX5" fmla="*/ 115967 w 1093386"/>
                    <a:gd name="connsiteY5" fmla="*/ 11654 h 460312"/>
                    <a:gd name="connsiteX0" fmla="*/ 76283 w 1053702"/>
                    <a:gd name="connsiteY0" fmla="*/ 32436 h 481094"/>
                    <a:gd name="connsiteX1" fmla="*/ 1053702 w 1053702"/>
                    <a:gd name="connsiteY1" fmla="*/ 94781 h 481094"/>
                    <a:gd name="connsiteX2" fmla="*/ 1053702 w 1053702"/>
                    <a:gd name="connsiteY2" fmla="*/ 481094 h 481094"/>
                    <a:gd name="connsiteX3" fmla="*/ 640544 w 1053702"/>
                    <a:gd name="connsiteY3" fmla="*/ 0 h 481094"/>
                    <a:gd name="connsiteX4" fmla="*/ 173264 w 1053702"/>
                    <a:gd name="connsiteY4" fmla="*/ 363330 h 481094"/>
                    <a:gd name="connsiteX5" fmla="*/ 76283 w 1053702"/>
                    <a:gd name="connsiteY5" fmla="*/ 32436 h 481094"/>
                    <a:gd name="connsiteX0" fmla="*/ 108719 w 1086138"/>
                    <a:gd name="connsiteY0" fmla="*/ 32436 h 481094"/>
                    <a:gd name="connsiteX1" fmla="*/ 1086138 w 1086138"/>
                    <a:gd name="connsiteY1" fmla="*/ 94781 h 481094"/>
                    <a:gd name="connsiteX2" fmla="*/ 1086138 w 1086138"/>
                    <a:gd name="connsiteY2" fmla="*/ 481094 h 481094"/>
                    <a:gd name="connsiteX3" fmla="*/ 672980 w 1086138"/>
                    <a:gd name="connsiteY3" fmla="*/ 0 h 481094"/>
                    <a:gd name="connsiteX4" fmla="*/ 205700 w 1086138"/>
                    <a:gd name="connsiteY4" fmla="*/ 363330 h 481094"/>
                    <a:gd name="connsiteX5" fmla="*/ 108719 w 1086138"/>
                    <a:gd name="connsiteY5" fmla="*/ 32436 h 481094"/>
                    <a:gd name="connsiteX0" fmla="*/ 108719 w 1086138"/>
                    <a:gd name="connsiteY0" fmla="*/ 32436 h 481094"/>
                    <a:gd name="connsiteX1" fmla="*/ 1086138 w 1086138"/>
                    <a:gd name="connsiteY1" fmla="*/ 94781 h 481094"/>
                    <a:gd name="connsiteX2" fmla="*/ 1086138 w 1086138"/>
                    <a:gd name="connsiteY2" fmla="*/ 481094 h 481094"/>
                    <a:gd name="connsiteX3" fmla="*/ 672980 w 1086138"/>
                    <a:gd name="connsiteY3" fmla="*/ 0 h 481094"/>
                    <a:gd name="connsiteX4" fmla="*/ 205700 w 1086138"/>
                    <a:gd name="connsiteY4" fmla="*/ 363330 h 481094"/>
                    <a:gd name="connsiteX5" fmla="*/ 108719 w 1086138"/>
                    <a:gd name="connsiteY5" fmla="*/ 32436 h 481094"/>
                    <a:gd name="connsiteX0" fmla="*/ 108719 w 1210829"/>
                    <a:gd name="connsiteY0" fmla="*/ 32436 h 481094"/>
                    <a:gd name="connsiteX1" fmla="*/ 1210829 w 1210829"/>
                    <a:gd name="connsiteY1" fmla="*/ 351090 h 481094"/>
                    <a:gd name="connsiteX2" fmla="*/ 1086138 w 1210829"/>
                    <a:gd name="connsiteY2" fmla="*/ 481094 h 481094"/>
                    <a:gd name="connsiteX3" fmla="*/ 672980 w 1210829"/>
                    <a:gd name="connsiteY3" fmla="*/ 0 h 481094"/>
                    <a:gd name="connsiteX4" fmla="*/ 205700 w 1210829"/>
                    <a:gd name="connsiteY4" fmla="*/ 363330 h 481094"/>
                    <a:gd name="connsiteX5" fmla="*/ 108719 w 1210829"/>
                    <a:gd name="connsiteY5" fmla="*/ 32436 h 481094"/>
                    <a:gd name="connsiteX0" fmla="*/ 108719 w 1210829"/>
                    <a:gd name="connsiteY0" fmla="*/ 32436 h 367783"/>
                    <a:gd name="connsiteX1" fmla="*/ 1210829 w 1210829"/>
                    <a:gd name="connsiteY1" fmla="*/ 351090 h 367783"/>
                    <a:gd name="connsiteX2" fmla="*/ 996084 w 1210829"/>
                    <a:gd name="connsiteY2" fmla="*/ 30822 h 367783"/>
                    <a:gd name="connsiteX3" fmla="*/ 672980 w 1210829"/>
                    <a:gd name="connsiteY3" fmla="*/ 0 h 367783"/>
                    <a:gd name="connsiteX4" fmla="*/ 205700 w 1210829"/>
                    <a:gd name="connsiteY4" fmla="*/ 363330 h 367783"/>
                    <a:gd name="connsiteX5" fmla="*/ 108719 w 1210829"/>
                    <a:gd name="connsiteY5" fmla="*/ 32436 h 367783"/>
                    <a:gd name="connsiteX0" fmla="*/ 108719 w 996084"/>
                    <a:gd name="connsiteY0" fmla="*/ 32436 h 600471"/>
                    <a:gd name="connsiteX1" fmla="*/ 899101 w 996084"/>
                    <a:gd name="connsiteY1" fmla="*/ 600471 h 600471"/>
                    <a:gd name="connsiteX2" fmla="*/ 996084 w 996084"/>
                    <a:gd name="connsiteY2" fmla="*/ 30822 h 600471"/>
                    <a:gd name="connsiteX3" fmla="*/ 672980 w 996084"/>
                    <a:gd name="connsiteY3" fmla="*/ 0 h 600471"/>
                    <a:gd name="connsiteX4" fmla="*/ 205700 w 996084"/>
                    <a:gd name="connsiteY4" fmla="*/ 363330 h 600471"/>
                    <a:gd name="connsiteX5" fmla="*/ 108719 w 996084"/>
                    <a:gd name="connsiteY5" fmla="*/ 32436 h 600471"/>
                    <a:gd name="connsiteX0" fmla="*/ 108719 w 899101"/>
                    <a:gd name="connsiteY0" fmla="*/ 32436 h 600471"/>
                    <a:gd name="connsiteX1" fmla="*/ 899101 w 899101"/>
                    <a:gd name="connsiteY1" fmla="*/ 600471 h 600471"/>
                    <a:gd name="connsiteX2" fmla="*/ 767484 w 899101"/>
                    <a:gd name="connsiteY2" fmla="*/ 391040 h 600471"/>
                    <a:gd name="connsiteX3" fmla="*/ 672980 w 899101"/>
                    <a:gd name="connsiteY3" fmla="*/ 0 h 600471"/>
                    <a:gd name="connsiteX4" fmla="*/ 205700 w 899101"/>
                    <a:gd name="connsiteY4" fmla="*/ 363330 h 600471"/>
                    <a:gd name="connsiteX5" fmla="*/ 108719 w 899101"/>
                    <a:gd name="connsiteY5" fmla="*/ 32436 h 600471"/>
                    <a:gd name="connsiteX0" fmla="*/ 108719 w 923424"/>
                    <a:gd name="connsiteY0" fmla="*/ 32436 h 600471"/>
                    <a:gd name="connsiteX1" fmla="*/ 899101 w 923424"/>
                    <a:gd name="connsiteY1" fmla="*/ 600471 h 600471"/>
                    <a:gd name="connsiteX2" fmla="*/ 767484 w 923424"/>
                    <a:gd name="connsiteY2" fmla="*/ 391040 h 600471"/>
                    <a:gd name="connsiteX3" fmla="*/ 672980 w 923424"/>
                    <a:gd name="connsiteY3" fmla="*/ 0 h 600471"/>
                    <a:gd name="connsiteX4" fmla="*/ 205700 w 923424"/>
                    <a:gd name="connsiteY4" fmla="*/ 363330 h 600471"/>
                    <a:gd name="connsiteX5" fmla="*/ 108719 w 923424"/>
                    <a:gd name="connsiteY5" fmla="*/ 32436 h 600471"/>
                    <a:gd name="connsiteX0" fmla="*/ 108719 w 925266"/>
                    <a:gd name="connsiteY0" fmla="*/ 34821 h 602856"/>
                    <a:gd name="connsiteX1" fmla="*/ 899101 w 925266"/>
                    <a:gd name="connsiteY1" fmla="*/ 602856 h 602856"/>
                    <a:gd name="connsiteX2" fmla="*/ 767484 w 925266"/>
                    <a:gd name="connsiteY2" fmla="*/ 393425 h 602856"/>
                    <a:gd name="connsiteX3" fmla="*/ 672980 w 925266"/>
                    <a:gd name="connsiteY3" fmla="*/ 2385 h 602856"/>
                    <a:gd name="connsiteX4" fmla="*/ 205700 w 925266"/>
                    <a:gd name="connsiteY4" fmla="*/ 365715 h 602856"/>
                    <a:gd name="connsiteX5" fmla="*/ 108719 w 925266"/>
                    <a:gd name="connsiteY5" fmla="*/ 34821 h 602856"/>
                    <a:gd name="connsiteX0" fmla="*/ 108719 w 934847"/>
                    <a:gd name="connsiteY0" fmla="*/ 32442 h 600477"/>
                    <a:gd name="connsiteX1" fmla="*/ 899101 w 934847"/>
                    <a:gd name="connsiteY1" fmla="*/ 600477 h 600477"/>
                    <a:gd name="connsiteX2" fmla="*/ 767484 w 934847"/>
                    <a:gd name="connsiteY2" fmla="*/ 391046 h 600477"/>
                    <a:gd name="connsiteX3" fmla="*/ 672980 w 934847"/>
                    <a:gd name="connsiteY3" fmla="*/ 6 h 600477"/>
                    <a:gd name="connsiteX4" fmla="*/ 205700 w 934847"/>
                    <a:gd name="connsiteY4" fmla="*/ 363336 h 600477"/>
                    <a:gd name="connsiteX5" fmla="*/ 108719 w 934847"/>
                    <a:gd name="connsiteY5" fmla="*/ 32442 h 600477"/>
                    <a:gd name="connsiteX0" fmla="*/ 108719 w 922877"/>
                    <a:gd name="connsiteY0" fmla="*/ 32442 h 600477"/>
                    <a:gd name="connsiteX1" fmla="*/ 899101 w 922877"/>
                    <a:gd name="connsiteY1" fmla="*/ 600477 h 600477"/>
                    <a:gd name="connsiteX2" fmla="*/ 767484 w 922877"/>
                    <a:gd name="connsiteY2" fmla="*/ 391046 h 600477"/>
                    <a:gd name="connsiteX3" fmla="*/ 672980 w 922877"/>
                    <a:gd name="connsiteY3" fmla="*/ 6 h 600477"/>
                    <a:gd name="connsiteX4" fmla="*/ 205700 w 922877"/>
                    <a:gd name="connsiteY4" fmla="*/ 363336 h 600477"/>
                    <a:gd name="connsiteX5" fmla="*/ 108719 w 922877"/>
                    <a:gd name="connsiteY5" fmla="*/ 32442 h 600477"/>
                    <a:gd name="connsiteX0" fmla="*/ 108719 w 940851"/>
                    <a:gd name="connsiteY0" fmla="*/ 32442 h 600477"/>
                    <a:gd name="connsiteX1" fmla="*/ 899101 w 940851"/>
                    <a:gd name="connsiteY1" fmla="*/ 600477 h 600477"/>
                    <a:gd name="connsiteX2" fmla="*/ 767484 w 940851"/>
                    <a:gd name="connsiteY2" fmla="*/ 391046 h 600477"/>
                    <a:gd name="connsiteX3" fmla="*/ 672980 w 940851"/>
                    <a:gd name="connsiteY3" fmla="*/ 6 h 600477"/>
                    <a:gd name="connsiteX4" fmla="*/ 205700 w 940851"/>
                    <a:gd name="connsiteY4" fmla="*/ 363336 h 600477"/>
                    <a:gd name="connsiteX5" fmla="*/ 108719 w 940851"/>
                    <a:gd name="connsiteY5" fmla="*/ 32442 h 600477"/>
                    <a:gd name="connsiteX0" fmla="*/ 108719 w 942823"/>
                    <a:gd name="connsiteY0" fmla="*/ 35699 h 603734"/>
                    <a:gd name="connsiteX1" fmla="*/ 899101 w 942823"/>
                    <a:gd name="connsiteY1" fmla="*/ 603734 h 603734"/>
                    <a:gd name="connsiteX2" fmla="*/ 767484 w 942823"/>
                    <a:gd name="connsiteY2" fmla="*/ 394303 h 603734"/>
                    <a:gd name="connsiteX3" fmla="*/ 672980 w 942823"/>
                    <a:gd name="connsiteY3" fmla="*/ 3263 h 603734"/>
                    <a:gd name="connsiteX4" fmla="*/ 205700 w 942823"/>
                    <a:gd name="connsiteY4" fmla="*/ 366593 h 603734"/>
                    <a:gd name="connsiteX5" fmla="*/ 108719 w 942823"/>
                    <a:gd name="connsiteY5" fmla="*/ 35699 h 603734"/>
                    <a:gd name="connsiteX0" fmla="*/ 108719 w 942823"/>
                    <a:gd name="connsiteY0" fmla="*/ 35699 h 603734"/>
                    <a:gd name="connsiteX1" fmla="*/ 899101 w 942823"/>
                    <a:gd name="connsiteY1" fmla="*/ 603734 h 603734"/>
                    <a:gd name="connsiteX2" fmla="*/ 767484 w 942823"/>
                    <a:gd name="connsiteY2" fmla="*/ 394303 h 603734"/>
                    <a:gd name="connsiteX3" fmla="*/ 672980 w 942823"/>
                    <a:gd name="connsiteY3" fmla="*/ 3263 h 603734"/>
                    <a:gd name="connsiteX4" fmla="*/ 205700 w 942823"/>
                    <a:gd name="connsiteY4" fmla="*/ 366593 h 603734"/>
                    <a:gd name="connsiteX5" fmla="*/ 108719 w 942823"/>
                    <a:gd name="connsiteY5" fmla="*/ 35699 h 603734"/>
                    <a:gd name="connsiteX0" fmla="*/ 108719 w 942823"/>
                    <a:gd name="connsiteY0" fmla="*/ 35699 h 394303"/>
                    <a:gd name="connsiteX1" fmla="*/ 635865 w 942823"/>
                    <a:gd name="connsiteY1" fmla="*/ 354352 h 394303"/>
                    <a:gd name="connsiteX2" fmla="*/ 767484 w 942823"/>
                    <a:gd name="connsiteY2" fmla="*/ 394303 h 394303"/>
                    <a:gd name="connsiteX3" fmla="*/ 672980 w 942823"/>
                    <a:gd name="connsiteY3" fmla="*/ 3263 h 394303"/>
                    <a:gd name="connsiteX4" fmla="*/ 205700 w 942823"/>
                    <a:gd name="connsiteY4" fmla="*/ 366593 h 394303"/>
                    <a:gd name="connsiteX5" fmla="*/ 108719 w 942823"/>
                    <a:gd name="connsiteY5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99206 w 933310"/>
                    <a:gd name="connsiteY0" fmla="*/ 35699 h 394303"/>
                    <a:gd name="connsiteX1" fmla="*/ 233977 w 933310"/>
                    <a:gd name="connsiteY1" fmla="*/ 391193 h 394303"/>
                    <a:gd name="connsiteX2" fmla="*/ 705032 w 933310"/>
                    <a:gd name="connsiteY2" fmla="*/ 30975 h 394303"/>
                    <a:gd name="connsiteX3" fmla="*/ 626352 w 933310"/>
                    <a:gd name="connsiteY3" fmla="*/ 354352 h 394303"/>
                    <a:gd name="connsiteX4" fmla="*/ 757971 w 933310"/>
                    <a:gd name="connsiteY4" fmla="*/ 394303 h 394303"/>
                    <a:gd name="connsiteX5" fmla="*/ 663467 w 933310"/>
                    <a:gd name="connsiteY5" fmla="*/ 3263 h 394303"/>
                    <a:gd name="connsiteX6" fmla="*/ 223896 w 933310"/>
                    <a:gd name="connsiteY6" fmla="*/ 338883 h 394303"/>
                    <a:gd name="connsiteX7" fmla="*/ 99206 w 933310"/>
                    <a:gd name="connsiteY7" fmla="*/ 35699 h 394303"/>
                    <a:gd name="connsiteX0" fmla="*/ 111296 w 945400"/>
                    <a:gd name="connsiteY0" fmla="*/ 35699 h 394303"/>
                    <a:gd name="connsiteX1" fmla="*/ 246067 w 945400"/>
                    <a:gd name="connsiteY1" fmla="*/ 391193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111296 w 945400"/>
                    <a:gd name="connsiteY0" fmla="*/ 35699 h 394303"/>
                    <a:gd name="connsiteX1" fmla="*/ 232213 w 945400"/>
                    <a:gd name="connsiteY1" fmla="*/ 328847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111296 w 945400"/>
                    <a:gd name="connsiteY0" fmla="*/ 35699 h 394303"/>
                    <a:gd name="connsiteX1" fmla="*/ 232213 w 945400"/>
                    <a:gd name="connsiteY1" fmla="*/ 328847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94898 w 929002"/>
                    <a:gd name="connsiteY0" fmla="*/ 35699 h 394303"/>
                    <a:gd name="connsiteX1" fmla="*/ 215815 w 929002"/>
                    <a:gd name="connsiteY1" fmla="*/ 328847 h 394303"/>
                    <a:gd name="connsiteX2" fmla="*/ 700724 w 929002"/>
                    <a:gd name="connsiteY2" fmla="*/ 30975 h 394303"/>
                    <a:gd name="connsiteX3" fmla="*/ 622044 w 929002"/>
                    <a:gd name="connsiteY3" fmla="*/ 354352 h 394303"/>
                    <a:gd name="connsiteX4" fmla="*/ 753663 w 929002"/>
                    <a:gd name="connsiteY4" fmla="*/ 394303 h 394303"/>
                    <a:gd name="connsiteX5" fmla="*/ 659159 w 929002"/>
                    <a:gd name="connsiteY5" fmla="*/ 3263 h 394303"/>
                    <a:gd name="connsiteX6" fmla="*/ 233442 w 929002"/>
                    <a:gd name="connsiteY6" fmla="*/ 380446 h 394303"/>
                    <a:gd name="connsiteX7" fmla="*/ 94898 w 929002"/>
                    <a:gd name="connsiteY7" fmla="*/ 35699 h 394303"/>
                    <a:gd name="connsiteX0" fmla="*/ 98467 w 932571"/>
                    <a:gd name="connsiteY0" fmla="*/ 35699 h 394303"/>
                    <a:gd name="connsiteX1" fmla="*/ 219384 w 932571"/>
                    <a:gd name="connsiteY1" fmla="*/ 328847 h 394303"/>
                    <a:gd name="connsiteX2" fmla="*/ 704293 w 932571"/>
                    <a:gd name="connsiteY2" fmla="*/ 30975 h 394303"/>
                    <a:gd name="connsiteX3" fmla="*/ 625613 w 932571"/>
                    <a:gd name="connsiteY3" fmla="*/ 354352 h 394303"/>
                    <a:gd name="connsiteX4" fmla="*/ 757232 w 932571"/>
                    <a:gd name="connsiteY4" fmla="*/ 394303 h 394303"/>
                    <a:gd name="connsiteX5" fmla="*/ 662728 w 932571"/>
                    <a:gd name="connsiteY5" fmla="*/ 3263 h 394303"/>
                    <a:gd name="connsiteX6" fmla="*/ 237011 w 932571"/>
                    <a:gd name="connsiteY6" fmla="*/ 380446 h 394303"/>
                    <a:gd name="connsiteX7" fmla="*/ 98467 w 932571"/>
                    <a:gd name="connsiteY7" fmla="*/ 35699 h 394303"/>
                    <a:gd name="connsiteX0" fmla="*/ 105342 w 939446"/>
                    <a:gd name="connsiteY0" fmla="*/ 35699 h 394303"/>
                    <a:gd name="connsiteX1" fmla="*/ 226259 w 939446"/>
                    <a:gd name="connsiteY1" fmla="*/ 328847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403258"/>
                    <a:gd name="connsiteX1" fmla="*/ 198550 w 939446"/>
                    <a:gd name="connsiteY1" fmla="*/ 363484 h 403258"/>
                    <a:gd name="connsiteX2" fmla="*/ 711168 w 939446"/>
                    <a:gd name="connsiteY2" fmla="*/ 30975 h 403258"/>
                    <a:gd name="connsiteX3" fmla="*/ 632488 w 939446"/>
                    <a:gd name="connsiteY3" fmla="*/ 354352 h 403258"/>
                    <a:gd name="connsiteX4" fmla="*/ 764107 w 939446"/>
                    <a:gd name="connsiteY4" fmla="*/ 394303 h 403258"/>
                    <a:gd name="connsiteX5" fmla="*/ 669603 w 939446"/>
                    <a:gd name="connsiteY5" fmla="*/ 3263 h 403258"/>
                    <a:gd name="connsiteX6" fmla="*/ 223105 w 939446"/>
                    <a:gd name="connsiteY6" fmla="*/ 352737 h 403258"/>
                    <a:gd name="connsiteX7" fmla="*/ 105342 w 939446"/>
                    <a:gd name="connsiteY7" fmla="*/ 35699 h 403258"/>
                    <a:gd name="connsiteX0" fmla="*/ 105342 w 939446"/>
                    <a:gd name="connsiteY0" fmla="*/ 35699 h 394303"/>
                    <a:gd name="connsiteX1" fmla="*/ 198550 w 939446"/>
                    <a:gd name="connsiteY1" fmla="*/ 363484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394303"/>
                    <a:gd name="connsiteX1" fmla="*/ 198550 w 939446"/>
                    <a:gd name="connsiteY1" fmla="*/ 363484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198550 w 930539"/>
                    <a:gd name="connsiteY2" fmla="*/ 363341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52594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18314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52594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18314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181232 w 930539"/>
                    <a:gd name="connsiteY2" fmla="*/ 352951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11595 w 936792"/>
                    <a:gd name="connsiteY0" fmla="*/ 35556 h 408015"/>
                    <a:gd name="connsiteX1" fmla="*/ 177094 w 936792"/>
                    <a:gd name="connsiteY1" fmla="*/ 37759 h 408015"/>
                    <a:gd name="connsiteX2" fmla="*/ 235976 w 936792"/>
                    <a:gd name="connsiteY2" fmla="*/ 370269 h 408015"/>
                    <a:gd name="connsiteX3" fmla="*/ 717421 w 936792"/>
                    <a:gd name="connsiteY3" fmla="*/ 30832 h 408015"/>
                    <a:gd name="connsiteX4" fmla="*/ 638741 w 936792"/>
                    <a:gd name="connsiteY4" fmla="*/ 354209 h 408015"/>
                    <a:gd name="connsiteX5" fmla="*/ 756506 w 936792"/>
                    <a:gd name="connsiteY5" fmla="*/ 408015 h 408015"/>
                    <a:gd name="connsiteX6" fmla="*/ 675856 w 936792"/>
                    <a:gd name="connsiteY6" fmla="*/ 3120 h 408015"/>
                    <a:gd name="connsiteX7" fmla="*/ 212040 w 936792"/>
                    <a:gd name="connsiteY7" fmla="*/ 373375 h 408015"/>
                    <a:gd name="connsiteX8" fmla="*/ 111595 w 936792"/>
                    <a:gd name="connsiteY8" fmla="*/ 35556 h 408015"/>
                    <a:gd name="connsiteX0" fmla="*/ 104452 w 929649"/>
                    <a:gd name="connsiteY0" fmla="*/ 35556 h 408015"/>
                    <a:gd name="connsiteX1" fmla="*/ 169951 w 929649"/>
                    <a:gd name="connsiteY1" fmla="*/ 37759 h 408015"/>
                    <a:gd name="connsiteX2" fmla="*/ 228833 w 929649"/>
                    <a:gd name="connsiteY2" fmla="*/ 370269 h 408015"/>
                    <a:gd name="connsiteX3" fmla="*/ 710278 w 929649"/>
                    <a:gd name="connsiteY3" fmla="*/ 30832 h 408015"/>
                    <a:gd name="connsiteX4" fmla="*/ 631598 w 929649"/>
                    <a:gd name="connsiteY4" fmla="*/ 354209 h 408015"/>
                    <a:gd name="connsiteX5" fmla="*/ 749363 w 929649"/>
                    <a:gd name="connsiteY5" fmla="*/ 408015 h 408015"/>
                    <a:gd name="connsiteX6" fmla="*/ 668713 w 929649"/>
                    <a:gd name="connsiteY6" fmla="*/ 3120 h 408015"/>
                    <a:gd name="connsiteX7" fmla="*/ 204897 w 929649"/>
                    <a:gd name="connsiteY7" fmla="*/ 373375 h 408015"/>
                    <a:gd name="connsiteX8" fmla="*/ 104452 w 929649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6375 w 935746"/>
                    <a:gd name="connsiteY3" fmla="*/ 3083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6375 w 935746"/>
                    <a:gd name="connsiteY3" fmla="*/ 3083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31020 w 935746"/>
                    <a:gd name="connsiteY1" fmla="*/ 79322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72992 w 912044"/>
                    <a:gd name="connsiteY0" fmla="*/ 35556 h 408015"/>
                    <a:gd name="connsiteX1" fmla="*/ 107318 w 912044"/>
                    <a:gd name="connsiteY1" fmla="*/ 79322 h 408015"/>
                    <a:gd name="connsiteX2" fmla="*/ 211228 w 912044"/>
                    <a:gd name="connsiteY2" fmla="*/ 370269 h 408015"/>
                    <a:gd name="connsiteX3" fmla="*/ 696137 w 912044"/>
                    <a:gd name="connsiteY3" fmla="*/ 3122 h 408015"/>
                    <a:gd name="connsiteX4" fmla="*/ 613993 w 912044"/>
                    <a:gd name="connsiteY4" fmla="*/ 354209 h 408015"/>
                    <a:gd name="connsiteX5" fmla="*/ 731758 w 912044"/>
                    <a:gd name="connsiteY5" fmla="*/ 408015 h 408015"/>
                    <a:gd name="connsiteX6" fmla="*/ 651108 w 912044"/>
                    <a:gd name="connsiteY6" fmla="*/ 3120 h 408015"/>
                    <a:gd name="connsiteX7" fmla="*/ 187292 w 912044"/>
                    <a:gd name="connsiteY7" fmla="*/ 373375 h 408015"/>
                    <a:gd name="connsiteX8" fmla="*/ 72992 w 912044"/>
                    <a:gd name="connsiteY8" fmla="*/ 35556 h 408015"/>
                    <a:gd name="connsiteX0" fmla="*/ 95861 w 934913"/>
                    <a:gd name="connsiteY0" fmla="*/ 35556 h 408015"/>
                    <a:gd name="connsiteX1" fmla="*/ 130187 w 934913"/>
                    <a:gd name="connsiteY1" fmla="*/ 79322 h 408015"/>
                    <a:gd name="connsiteX2" fmla="*/ 234097 w 934913"/>
                    <a:gd name="connsiteY2" fmla="*/ 370269 h 408015"/>
                    <a:gd name="connsiteX3" fmla="*/ 719006 w 934913"/>
                    <a:gd name="connsiteY3" fmla="*/ 3122 h 408015"/>
                    <a:gd name="connsiteX4" fmla="*/ 636862 w 934913"/>
                    <a:gd name="connsiteY4" fmla="*/ 354209 h 408015"/>
                    <a:gd name="connsiteX5" fmla="*/ 754627 w 934913"/>
                    <a:gd name="connsiteY5" fmla="*/ 408015 h 408015"/>
                    <a:gd name="connsiteX6" fmla="*/ 673977 w 934913"/>
                    <a:gd name="connsiteY6" fmla="*/ 3120 h 408015"/>
                    <a:gd name="connsiteX7" fmla="*/ 210161 w 934913"/>
                    <a:gd name="connsiteY7" fmla="*/ 373375 h 408015"/>
                    <a:gd name="connsiteX8" fmla="*/ 95861 w 934913"/>
                    <a:gd name="connsiteY8" fmla="*/ 35556 h 408015"/>
                    <a:gd name="connsiteX0" fmla="*/ 128786 w 967838"/>
                    <a:gd name="connsiteY0" fmla="*/ 35556 h 408015"/>
                    <a:gd name="connsiteX1" fmla="*/ 163112 w 967838"/>
                    <a:gd name="connsiteY1" fmla="*/ 79322 h 408015"/>
                    <a:gd name="connsiteX2" fmla="*/ 267022 w 967838"/>
                    <a:gd name="connsiteY2" fmla="*/ 370269 h 408015"/>
                    <a:gd name="connsiteX3" fmla="*/ 751931 w 967838"/>
                    <a:gd name="connsiteY3" fmla="*/ 3122 h 408015"/>
                    <a:gd name="connsiteX4" fmla="*/ 669787 w 967838"/>
                    <a:gd name="connsiteY4" fmla="*/ 354209 h 408015"/>
                    <a:gd name="connsiteX5" fmla="*/ 787552 w 967838"/>
                    <a:gd name="connsiteY5" fmla="*/ 408015 h 408015"/>
                    <a:gd name="connsiteX6" fmla="*/ 706902 w 967838"/>
                    <a:gd name="connsiteY6" fmla="*/ 3120 h 408015"/>
                    <a:gd name="connsiteX7" fmla="*/ 243086 w 967838"/>
                    <a:gd name="connsiteY7" fmla="*/ 373375 h 408015"/>
                    <a:gd name="connsiteX8" fmla="*/ 128786 w 967838"/>
                    <a:gd name="connsiteY8" fmla="*/ 35556 h 408015"/>
                    <a:gd name="connsiteX0" fmla="*/ 100245 w 939297"/>
                    <a:gd name="connsiteY0" fmla="*/ 35556 h 408015"/>
                    <a:gd name="connsiteX1" fmla="*/ 134571 w 939297"/>
                    <a:gd name="connsiteY1" fmla="*/ 79322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9297" h="408015">
                      <a:moveTo>
                        <a:pt x="100245" y="35556"/>
                      </a:moveTo>
                      <a:cubicBezTo>
                        <a:pt x="114625" y="43120"/>
                        <a:pt x="70545" y="31618"/>
                        <a:pt x="106862" y="51613"/>
                      </a:cubicBezTo>
                      <a:cubicBezTo>
                        <a:pt x="-33466" y="158199"/>
                        <a:pt x="88391" y="327552"/>
                        <a:pt x="238481" y="370269"/>
                      </a:cubicBezTo>
                      <a:cubicBezTo>
                        <a:pt x="557663" y="393728"/>
                        <a:pt x="507902" y="68144"/>
                        <a:pt x="723390" y="3122"/>
                      </a:cubicBezTo>
                      <a:cubicBezTo>
                        <a:pt x="925763" y="76277"/>
                        <a:pt x="764454" y="315691"/>
                        <a:pt x="641246" y="354209"/>
                      </a:cubicBezTo>
                      <a:lnTo>
                        <a:pt x="759011" y="408015"/>
                      </a:lnTo>
                      <a:cubicBezTo>
                        <a:pt x="1071565" y="249959"/>
                        <a:pt x="933843" y="-32788"/>
                        <a:pt x="678361" y="3120"/>
                      </a:cubicBezTo>
                      <a:cubicBezTo>
                        <a:pt x="352883" y="45721"/>
                        <a:pt x="452907" y="357578"/>
                        <a:pt x="214545" y="373375"/>
                      </a:cubicBezTo>
                      <a:cubicBezTo>
                        <a:pt x="-23817" y="389172"/>
                        <a:pt x="-66009" y="91589"/>
                        <a:pt x="100245" y="3555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/>
                    </a:gs>
                    <a:gs pos="9000">
                      <a:srgbClr val="29C7FF"/>
                    </a:gs>
                    <a:gs pos="51000">
                      <a:srgbClr val="33CAFF"/>
                    </a:gs>
                    <a:gs pos="32000">
                      <a:srgbClr val="0070C0"/>
                    </a:gs>
                    <a:gs pos="97000">
                      <a:srgbClr val="005EA4"/>
                    </a:gs>
                    <a:gs pos="89000">
                      <a:srgbClr val="0070C0"/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1C2638">
                      <a:lumMod val="75000"/>
                      <a:lumOff val="25000"/>
                      <a:alpha val="77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al 112"/>
                <p:cNvSpPr/>
                <p:nvPr userDrawn="1"/>
              </p:nvSpPr>
              <p:spPr>
                <a:xfrm flipV="1">
                  <a:off x="11012327" y="2951356"/>
                  <a:ext cx="45720" cy="45720"/>
                </a:xfrm>
                <a:prstGeom prst="ellipse">
                  <a:avLst/>
                </a:prstGeom>
                <a:solidFill>
                  <a:srgbClr val="1D1D1B">
                    <a:lumMod val="50000"/>
                    <a:lumOff val="50000"/>
                    <a:alpha val="99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8" name="bijsnijden"/>
            <p:cNvGrpSpPr/>
            <p:nvPr userDrawn="1"/>
          </p:nvGrpSpPr>
          <p:grpSpPr>
            <a:xfrm>
              <a:off x="12727582" y="5853402"/>
              <a:ext cx="779464" cy="828260"/>
              <a:chOff x="13143038" y="5655940"/>
              <a:chExt cx="779464" cy="828260"/>
            </a:xfrm>
          </p:grpSpPr>
          <p:grpSp>
            <p:nvGrpSpPr>
              <p:cNvPr id="89" name="Groep 8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92" name="Rechthoek 9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93" name="Afbeelding 92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94" name="L-vorm 9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95" name="L-vorm 9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9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91" name="Rechthoekige driehoek 9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5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Tabel (100%)</a:t>
            </a:r>
            <a:endParaRPr lang="nl-NL" dirty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icon to add table</a:t>
            </a:r>
            <a:endParaRPr lang="nl-NL"/>
          </a:p>
        </p:txBody>
      </p:sp>
      <p:grpSp>
        <p:nvGrpSpPr>
          <p:cNvPr id="87" name="Groep 86"/>
          <p:cNvGrpSpPr/>
          <p:nvPr userDrawn="1"/>
        </p:nvGrpSpPr>
        <p:grpSpPr>
          <a:xfrm>
            <a:off x="12850330" y="21157"/>
            <a:ext cx="2609094" cy="4339920"/>
            <a:chOff x="12470972" y="-5444"/>
            <a:chExt cx="2609094" cy="4339920"/>
          </a:xfrm>
        </p:grpSpPr>
        <p:grpSp>
          <p:nvGrpSpPr>
            <p:cNvPr id="88" name="Groep 87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10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0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1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1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103" name="Rechte verbindingslijn 10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hthoek 8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tabel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het aantal rijen en kolommen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4" name="Rechte verbindingslijn 9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7" name="Groep 96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98" name="Afgeronde rechthoek 9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OK</a:t>
                </a:r>
              </a:p>
            </p:txBody>
          </p:sp>
          <p:cxnSp>
            <p:nvCxnSpPr>
              <p:cNvPr id="100" name="Rechte verbindingslijn 9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Gelijkbenige driehoek 10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1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Grafiek (100%)</a:t>
            </a:r>
            <a:endParaRPr lang="nl-NL" dirty="0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grpSp>
        <p:nvGrpSpPr>
          <p:cNvPr id="87" name="Groep 86"/>
          <p:cNvGrpSpPr/>
          <p:nvPr userDrawn="1"/>
        </p:nvGrpSpPr>
        <p:grpSpPr>
          <a:xfrm>
            <a:off x="12764736" y="19956"/>
            <a:ext cx="2697278" cy="6868888"/>
            <a:chOff x="12382788" y="-5444"/>
            <a:chExt cx="2697278" cy="6868888"/>
          </a:xfrm>
        </p:grpSpPr>
        <p:grpSp>
          <p:nvGrpSpPr>
            <p:cNvPr id="88" name="Groep 87"/>
            <p:cNvGrpSpPr/>
            <p:nvPr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42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3" name="Groep 142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44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46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45" name="Vrije vorm 144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9" name="Groep 88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08" name="Rechthoek 107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09" name="Rechthoek 108"/>
              <p:cNvSpPr/>
              <p:nvPr/>
            </p:nvSpPr>
            <p:spPr>
              <a:xfrm>
                <a:off x="12662053" y="6062530"/>
                <a:ext cx="1327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1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Ander grafiektype…</a:t>
                </a:r>
              </a:p>
            </p:txBody>
          </p:sp>
          <p:sp>
            <p:nvSpPr>
              <p:cNvPr id="110" name="Gelijkbenige driehoek 109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11" name="Afgeronde rechthoek 110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Gegevens bewerken…</a:t>
                </a:r>
              </a:p>
            </p:txBody>
          </p:sp>
          <p:grpSp>
            <p:nvGrpSpPr>
              <p:cNvPr id="112" name="Groep 111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29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30" name="Groep 129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31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33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4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5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6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7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8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9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0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1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32" name="Vrije vorm 131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13" name="Groep 112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1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22" name="Rechte verbindingslijn 121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14" name="Groep 113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15" name="Rechthoek 114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16" name="Groep 115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17" name="Parallellogram 116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Parallellogram 117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90" name="Rechthoek 89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grafiek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2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 die u wilt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4" name="Ovaal 93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7" name="Rechte verbindingslijn 96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8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grafiek, klik op de rechter muisknop en kies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cxnSp>
          <p:nvCxnSpPr>
            <p:cNvPr id="99" name="Rechte verbindingslijn 98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00" name="Groep 99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04" name="Afgeronde rechthoek 10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106" name="Rechte verbindingslijn 10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Gelijkbenige driehoek 10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01" name="Rechthoek 100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cxnSp>
          <p:nvCxnSpPr>
            <p:cNvPr id="102" name="Rechte verbindingslijn 101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Tekst + Tabel (50%/50%)</a:t>
            </a:r>
            <a:endParaRPr lang="nl-NL" dirty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/>
          </p:nvPr>
        </p:nvSpPr>
        <p:spPr>
          <a:xfrm>
            <a:off x="6159500" y="1092201"/>
            <a:ext cx="5574625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icon to add table</a:t>
            </a:r>
            <a:endParaRPr lang="nl-NL"/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86867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85" name="Groep 84"/>
          <p:cNvGrpSpPr/>
          <p:nvPr userDrawn="1"/>
        </p:nvGrpSpPr>
        <p:grpSpPr>
          <a:xfrm>
            <a:off x="12850330" y="21157"/>
            <a:ext cx="2609094" cy="4339920"/>
            <a:chOff x="12470972" y="-5444"/>
            <a:chExt cx="2609094" cy="4339920"/>
          </a:xfrm>
        </p:grpSpPr>
        <p:grpSp>
          <p:nvGrpSpPr>
            <p:cNvPr id="87" name="Groep 86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101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08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09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1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102" name="Rechte verbindingslijn 101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hthoek 8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89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tabel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het aantal rijen en kolommen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91" name="Ovaal 90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3" name="Rechte verbindingslijn 9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4" name="Rechte verbindingslijn 93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6" name="Groep 9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97" name="Afgeronde rechthoek 9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OK</a:t>
                </a:r>
              </a:p>
            </p:txBody>
          </p:sp>
          <p:cxnSp>
            <p:nvCxnSpPr>
              <p:cNvPr id="99" name="Rechte verbindingslijn 9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Gelijkbenige driehoek 9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Tekst + Grafiek (50%/50%)</a:t>
            </a:r>
            <a:endParaRPr lang="nl-NL" dirty="0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/>
          </p:nvPr>
        </p:nvSpPr>
        <p:spPr>
          <a:xfrm>
            <a:off x="6108700" y="1092201"/>
            <a:ext cx="5625426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65610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86" name="Groep 85"/>
          <p:cNvGrpSpPr/>
          <p:nvPr userDrawn="1"/>
        </p:nvGrpSpPr>
        <p:grpSpPr>
          <a:xfrm>
            <a:off x="12764736" y="19956"/>
            <a:ext cx="2697278" cy="6868888"/>
            <a:chOff x="12382788" y="-5444"/>
            <a:chExt cx="2697278" cy="6868888"/>
          </a:xfrm>
        </p:grpSpPr>
        <p:grpSp>
          <p:nvGrpSpPr>
            <p:cNvPr id="87" name="Groep 86"/>
            <p:cNvGrpSpPr/>
            <p:nvPr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41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2" name="Groep 141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43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45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44" name="Vrije vorm 143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8" name="Groep 87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07" name="Rechthoek 106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08" name="Rechthoek 107"/>
              <p:cNvSpPr/>
              <p:nvPr/>
            </p:nvSpPr>
            <p:spPr>
              <a:xfrm>
                <a:off x="12662053" y="6062530"/>
                <a:ext cx="1327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1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Ander grafiektype…</a:t>
                </a:r>
              </a:p>
            </p:txBody>
          </p:sp>
          <p:sp>
            <p:nvSpPr>
              <p:cNvPr id="109" name="Gelijkbenige driehoek 108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10" name="Afgeronde rechthoek 109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Gegevens bewerken…</a:t>
                </a:r>
              </a:p>
            </p:txBody>
          </p:sp>
          <p:grpSp>
            <p:nvGrpSpPr>
              <p:cNvPr id="111" name="Groep 110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28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29" name="Groep 128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30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32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3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4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5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6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7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8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9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0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31" name="Vrije vorm 130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12" name="Groep 111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18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21" name="Rechte verbindingslijn 120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Rechte verbindingslijn 121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13" name="Groep 112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14" name="Rechthoek 113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15" name="Groep 114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16" name="Parallellogram 115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Parallellogram 116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89" name="Rechthoek 8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grafiek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 die u wilt 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4" name="Rechte verbindingslijn 9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7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grafiek, klik op de rechter muisknop en kies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cxnSp>
          <p:nvCxnSpPr>
            <p:cNvPr id="98" name="Rechte verbindingslijn 97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99" name="Groep 98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03" name="Afgeronde rechthoek 10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4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105" name="Rechte verbindingslijn 10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Gelijkbenige driehoek 10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00" name="Rechthoek 99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cxnSp>
          <p:nvCxnSpPr>
            <p:cNvPr id="101" name="Rechte verbindingslijn 100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84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04" y="0"/>
            <a:ext cx="12131592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4909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Titeldia</a:t>
            </a:r>
            <a:endParaRPr lang="nl-NL" dirty="0"/>
          </a:p>
        </p:txBody>
      </p:sp>
      <p:sp>
        <p:nvSpPr>
          <p:cNvPr id="270" name="Rechthoek 269"/>
          <p:cNvSpPr/>
          <p:nvPr userDrawn="1"/>
        </p:nvSpPr>
        <p:spPr>
          <a:xfrm>
            <a:off x="-3174" y="1"/>
            <a:ext cx="12198349" cy="22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Titel 1"/>
          <p:cNvSpPr>
            <a:spLocks noGrp="1"/>
          </p:cNvSpPr>
          <p:nvPr>
            <p:ph type="title" hasCustomPrompt="1"/>
          </p:nvPr>
        </p:nvSpPr>
        <p:spPr>
          <a:xfrm>
            <a:off x="4810125" y="2034552"/>
            <a:ext cx="6922949" cy="154865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noProof="0" dirty="0"/>
              <a:t>Titel van deze presentatie</a:t>
            </a:r>
          </a:p>
        </p:txBody>
      </p:sp>
      <p:sp>
        <p:nvSpPr>
          <p:cNvPr id="131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810125" y="3570263"/>
            <a:ext cx="6922800" cy="601738"/>
          </a:xfrm>
        </p:spPr>
        <p:txBody>
          <a:bodyPr vert="horz"/>
          <a:lstStyle>
            <a:lvl1pPr>
              <a:defRPr>
                <a:solidFill>
                  <a:srgbClr val="62646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Spreker | Plaats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17114" y="44387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26465"/>
                </a:solidFill>
              </a:defRPr>
            </a:lvl1pPr>
          </a:lstStyle>
          <a:p>
            <a:fld id="{1A6F88E9-D7DE-4D78-82D4-5094D6306580}" type="datetime4">
              <a:rPr lang="nl-NL" smtClean="0"/>
              <a:t>March 29,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2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>
        <p:tmplLst>
          <p:tmpl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75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35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7" y="1092201"/>
            <a:ext cx="11274147" cy="4680000"/>
          </a:xfrm>
        </p:spPr>
        <p:txBody>
          <a:bodyPr vert="horz" anchor="ctr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2pPr>
            <a:lvl3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3pPr>
            <a:lvl4pPr marL="625475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4pPr>
            <a:lvl5pPr marL="806450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5pPr>
            <a:lvl6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6pPr>
            <a:lvl7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7pPr>
            <a:lvl8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8pPr>
            <a:lvl9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(24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fontAlgn="auto">
                <a:buClr>
                  <a:srgbClr val="656565"/>
                </a:buClr>
                <a:buSzPct val="115000"/>
                <a:buFont typeface="+mj-lt"/>
                <a:buAutoNum type="arabicPeriod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Numerieke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(24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(24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(24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(28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42220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7" y="1092201"/>
            <a:ext cx="11274147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dirty="0"/>
              <a:t>Titel + tekst (100%)</a:t>
            </a:r>
          </a:p>
        </p:txBody>
      </p:sp>
    </p:spTree>
    <p:extLst>
      <p:ext uri="{BB962C8B-B14F-4D97-AF65-F5344CB8AC3E}">
        <p14:creationId xmlns:p14="http://schemas.microsoft.com/office/powerpoint/2010/main" val="255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7742111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585200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dirty="0"/>
              <a:t>Tekst +</a:t>
            </a:r>
            <a:r>
              <a:rPr lang="nl-NL" baseline="0" dirty="0"/>
              <a:t> Afbeelding (75%/25%)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68770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083300" y="1092201"/>
            <a:ext cx="56497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dirty="0"/>
              <a:t>Tekst +</a:t>
            </a:r>
            <a:r>
              <a:rPr lang="nl-NL" baseline="0" dirty="0"/>
              <a:t> Afbeelding (50%/50%)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2914706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3695700" y="1092201"/>
            <a:ext cx="80373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dirty="0"/>
              <a:t>Tekst +</a:t>
            </a:r>
            <a:r>
              <a:rPr lang="nl-NL" baseline="0" dirty="0"/>
              <a:t> Afbeelding (25%/75%)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3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87800" y="1092201"/>
            <a:ext cx="7745274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7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Afbeelding + </a:t>
            </a:r>
            <a:r>
              <a:rPr lang="nl-NL" dirty="0"/>
              <a:t>Tekst</a:t>
            </a:r>
            <a:r>
              <a:rPr lang="nl-NL" baseline="0" dirty="0"/>
              <a:t> (25%/75%)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451600" y="1092201"/>
            <a:ext cx="5281474" cy="4680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7" y="1092201"/>
            <a:ext cx="5552610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 dirty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 dirty="0"/>
              <a:t>Afbeelding + </a:t>
            </a:r>
            <a:r>
              <a:rPr lang="nl-NL" dirty="0"/>
              <a:t>Tekst</a:t>
            </a:r>
            <a:r>
              <a:rPr lang="nl-NL" baseline="0" dirty="0"/>
              <a:t> (50%/50%)</a:t>
            </a:r>
            <a:endParaRPr lang="nl-NL" dirty="0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ags" Target="../tags/tag2.xml"/><Relationship Id="rId21" Type="http://schemas.openxmlformats.org/officeDocument/2006/relationships/image" Target="../media/image2.emf"/><Relationship Id="rId22" Type="http://schemas.openxmlformats.org/officeDocument/2006/relationships/oleObject" Target="../embeddings/oleObject1.bin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DN Labs logo.eps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43" y="6038850"/>
            <a:ext cx="1188898" cy="5842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46048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  <a:prstGeom prst="rect">
            <a:avLst/>
          </a:prstGeom>
        </p:spPr>
        <p:txBody>
          <a:bodyPr vert="horz" lIns="0" tIns="108000" rIns="108000" bIns="108000" rtlCol="0" anchor="ctr">
            <a:no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8927" y="1092201"/>
            <a:ext cx="11274147" cy="4680000"/>
          </a:xfrm>
          <a:prstGeom prst="rect">
            <a:avLst/>
          </a:prstGeom>
        </p:spPr>
        <p:txBody>
          <a:bodyPr vert="horz" lIns="0" tIns="108000" rIns="108000" bIns="10800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8926" y="6214022"/>
            <a:ext cx="52687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© Copyright SIDN | 2016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069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5" r:id="rId2"/>
    <p:sldLayoutId id="2147483706" r:id="rId3"/>
    <p:sldLayoutId id="2147483693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7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4pPr>
      <a:lvl5pPr marL="5334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8pPr>
      <a:lvl9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2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ENTRADA: The Impact of a TTL Change at the TLD Level</a:t>
            </a:r>
            <a:endParaRPr lang="nl-NL" dirty="0"/>
          </a:p>
        </p:txBody>
      </p:sp>
      <p:sp>
        <p:nvSpPr>
          <p:cNvPr id="240" name="Tijdelijke aanduiding voor verticale tekst 239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000" dirty="0" smtClean="0"/>
              <a:t>Maarten Wullink| DNS-OARC Spring 2016 workshop</a:t>
            </a:r>
            <a:endParaRPr lang="nl-NL" sz="20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4808554" y="4418449"/>
            <a:ext cx="2743200" cy="365125"/>
          </a:xfrm>
        </p:spPr>
        <p:txBody>
          <a:bodyPr/>
          <a:lstStyle/>
          <a:p>
            <a:r>
              <a:rPr lang="en-GB" dirty="0" smtClean="0"/>
              <a:t>March 31</a:t>
            </a:r>
            <a:r>
              <a:rPr lang="en-GB" baseline="30000" dirty="0" smtClean="0"/>
              <a:t>st</a:t>
            </a:r>
            <a:r>
              <a:rPr lang="en-GB" dirty="0" smtClean="0"/>
              <a:t>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1-weekday-a-ns-aaaa-queries (3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Effect #3: </a:t>
            </a:r>
            <a:r>
              <a:rPr lang="nl-NL" altLang="nl-NL" dirty="0" err="1" smtClean="0"/>
              <a:t>Qtype</a:t>
            </a:r>
            <a:r>
              <a:rPr lang="nl-NL" altLang="nl-NL" dirty="0" smtClean="0"/>
              <a:t> Distribution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GB" dirty="0" smtClean="0"/>
              <a:t>NS1:</a:t>
            </a:r>
          </a:p>
          <a:p>
            <a:r>
              <a:rPr lang="en-GB" sz="2000" dirty="0" smtClean="0"/>
              <a:t>QTYPE ∆</a:t>
            </a:r>
          </a:p>
          <a:p>
            <a:r>
              <a:rPr lang="en-GB" sz="2000" dirty="0" smtClean="0"/>
              <a:t>A: 	+14%</a:t>
            </a:r>
          </a:p>
          <a:p>
            <a:r>
              <a:rPr lang="en-GB" sz="2000" dirty="0" smtClean="0"/>
              <a:t>AAAA: 	+9%</a:t>
            </a:r>
          </a:p>
          <a:p>
            <a:r>
              <a:rPr lang="en-GB" sz="2000" dirty="0" smtClean="0"/>
              <a:t>NS: 	+75%</a:t>
            </a:r>
          </a:p>
          <a:p>
            <a:r>
              <a:rPr lang="en-GB" sz="2000" dirty="0" smtClean="0"/>
              <a:t>MX:	+19%</a:t>
            </a:r>
          </a:p>
          <a:p>
            <a:endParaRPr lang="en-GB" sz="2000" dirty="0" smtClean="0"/>
          </a:p>
          <a:p>
            <a:r>
              <a:rPr lang="en-GB" sz="2000" dirty="0" smtClean="0"/>
              <a:t>As expected the NS QTYPE</a:t>
            </a:r>
            <a:br>
              <a:rPr lang="en-GB" sz="2000" dirty="0" smtClean="0"/>
            </a:br>
            <a:r>
              <a:rPr lang="en-GB" sz="2000" dirty="0" smtClean="0"/>
              <a:t>shows largest increase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864415" y="5364869"/>
            <a:ext cx="3745" cy="599051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75120" y="605536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2-weekday-qtype-queries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Effect </a:t>
            </a:r>
            <a:r>
              <a:rPr lang="nl-NL" altLang="nl-NL" dirty="0" smtClean="0"/>
              <a:t>#3: </a:t>
            </a:r>
            <a:r>
              <a:rPr lang="nl-NL" altLang="nl-NL" dirty="0" err="1"/>
              <a:t>Qtype</a:t>
            </a:r>
            <a:r>
              <a:rPr lang="nl-NL" altLang="nl-NL" dirty="0"/>
              <a:t> Distribution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nl-NL" dirty="0" smtClean="0"/>
              <a:t>NS2:</a:t>
            </a:r>
          </a:p>
          <a:p>
            <a:r>
              <a:rPr lang="nl-NL" sz="2000" dirty="0"/>
              <a:t>QTYPE ∆</a:t>
            </a:r>
          </a:p>
          <a:p>
            <a:r>
              <a:rPr lang="nl-NL" sz="2000" dirty="0" smtClean="0"/>
              <a:t>A</a:t>
            </a:r>
            <a:r>
              <a:rPr lang="nl-NL" sz="2000" dirty="0"/>
              <a:t>: 	+</a:t>
            </a:r>
            <a:r>
              <a:rPr lang="nl-NL" sz="2000" dirty="0" smtClean="0"/>
              <a:t>23%</a:t>
            </a:r>
            <a:endParaRPr lang="nl-NL" sz="2000" dirty="0"/>
          </a:p>
          <a:p>
            <a:r>
              <a:rPr lang="nl-NL" sz="2000" dirty="0"/>
              <a:t>AAAA: 	</a:t>
            </a:r>
            <a:r>
              <a:rPr lang="nl-NL" sz="2000" dirty="0" smtClean="0"/>
              <a:t>+6%</a:t>
            </a:r>
            <a:endParaRPr lang="nl-NL" sz="2000" dirty="0"/>
          </a:p>
          <a:p>
            <a:r>
              <a:rPr lang="nl-NL" sz="2000" dirty="0"/>
              <a:t>NS: 	</a:t>
            </a:r>
            <a:r>
              <a:rPr lang="nl-NL" sz="2000" dirty="0" smtClean="0"/>
              <a:t>+85%%</a:t>
            </a:r>
            <a:endParaRPr lang="nl-NL" sz="2000" dirty="0"/>
          </a:p>
          <a:p>
            <a:r>
              <a:rPr lang="nl-NL" sz="2000" dirty="0"/>
              <a:t>MX:	</a:t>
            </a:r>
            <a:r>
              <a:rPr lang="nl-NL" sz="2000" dirty="0" smtClean="0"/>
              <a:t>+13%</a:t>
            </a:r>
            <a:endParaRPr lang="nl-NL" sz="2000" dirty="0"/>
          </a:p>
          <a:p>
            <a:pPr marL="0" lvl="2" indent="0">
              <a:buNone/>
            </a:pPr>
            <a:endParaRPr lang="nl-N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42519" y="5397715"/>
            <a:ext cx="10921" cy="59668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0400" y="608584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xdomain-queries-ns1-2015-2016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Effect #4: Increase in NXDOMAIN Responses</a:t>
            </a:r>
            <a:endParaRPr lang="en-GB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NS1: ~ +30% </a:t>
            </a:r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Relatively small increase</a:t>
            </a:r>
          </a:p>
          <a:p>
            <a:pPr marL="0" lvl="2" indent="0">
              <a:buNone/>
            </a:pPr>
            <a:r>
              <a:rPr lang="en-GB" dirty="0" smtClean="0"/>
              <a:t>in NXDOMAINS</a:t>
            </a:r>
          </a:p>
          <a:p>
            <a:pPr marL="0" lvl="2" indent="0">
              <a:buNone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18960" y="5397715"/>
            <a:ext cx="195" cy="59668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5920" y="608584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xdomain-queries-ns2-2015-2016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Effect #4: Increase in NXDOMAIN Responses</a:t>
            </a:r>
            <a:endParaRPr lang="en-GB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nl-NL" dirty="0" smtClean="0"/>
          </a:p>
          <a:p>
            <a:pPr marL="0" lvl="2" indent="0">
              <a:buNone/>
            </a:pPr>
            <a:r>
              <a:rPr lang="nl-NL" dirty="0" smtClean="0"/>
              <a:t>NS2</a:t>
            </a:r>
            <a:r>
              <a:rPr lang="nl-NL" dirty="0"/>
              <a:t>: ~ </a:t>
            </a:r>
            <a:r>
              <a:rPr lang="nl-NL" dirty="0" smtClean="0"/>
              <a:t>+24%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34480" y="5419613"/>
            <a:ext cx="26" cy="5747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1440" y="608584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mainers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Effect #5: </a:t>
            </a:r>
            <a:r>
              <a:rPr lang="nl-NL" altLang="nl-NL" dirty="0" err="1" smtClean="0"/>
              <a:t>Domainer</a:t>
            </a:r>
            <a:r>
              <a:rPr lang="nl-NL" altLang="nl-NL" dirty="0" smtClean="0"/>
              <a:t> </a:t>
            </a:r>
            <a:r>
              <a:rPr lang="nl-NL" altLang="nl-NL" dirty="0"/>
              <a:t>A</a:t>
            </a:r>
            <a:r>
              <a:rPr lang="nl-NL" altLang="nl-NL" dirty="0" smtClean="0"/>
              <a:t>ctivity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err="1" smtClean="0"/>
              <a:t>Domainers</a:t>
            </a:r>
            <a:r>
              <a:rPr lang="en-GB" dirty="0" smtClean="0"/>
              <a:t> cause</a:t>
            </a:r>
          </a:p>
          <a:p>
            <a:pPr marL="0" lvl="2" indent="0">
              <a:buNone/>
            </a:pPr>
            <a:r>
              <a:rPr lang="en-GB" dirty="0" smtClean="0"/>
              <a:t>more traffic peaks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21528" y="5605741"/>
            <a:ext cx="1236" cy="574748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28488" y="6195286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Conclusions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dirty="0" err="1"/>
              <a:t>D</a:t>
            </a:r>
            <a:r>
              <a:rPr lang="nl-NL" altLang="nl-NL" dirty="0" err="1" smtClean="0"/>
              <a:t>iscussion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458928" y="1092200"/>
            <a:ext cx="10270141" cy="504443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2000" dirty="0" smtClean="0"/>
              <a:t>No significant impact on the operational DNS infrastructure</a:t>
            </a:r>
          </a:p>
          <a:p>
            <a:pPr marL="463550" lvl="2" indent="-285750">
              <a:buFont typeface="Arial"/>
              <a:buChar char="•"/>
            </a:pPr>
            <a:r>
              <a:rPr lang="en-GB" dirty="0"/>
              <a:t>TLD-level TTL is most likely overruled by TTL from authoritatives</a:t>
            </a:r>
          </a:p>
          <a:p>
            <a:pPr marL="463550" lvl="2" indent="-285750">
              <a:buFont typeface="Arial"/>
              <a:buChar char="•"/>
            </a:pPr>
            <a:r>
              <a:rPr lang="en-GB" dirty="0"/>
              <a:t>Total data volume has not doubled</a:t>
            </a:r>
          </a:p>
          <a:p>
            <a:pPr marL="463550" lvl="2" indent="-285750">
              <a:buFont typeface="Arial"/>
              <a:buChar char="•"/>
            </a:pPr>
            <a:r>
              <a:rPr lang="en-GB" dirty="0" smtClean="0"/>
              <a:t>NS </a:t>
            </a:r>
            <a:r>
              <a:rPr lang="en-GB" dirty="0"/>
              <a:t>QTYPE shows largest increase</a:t>
            </a:r>
          </a:p>
          <a:p>
            <a:pPr marL="463550" lvl="2" indent="-285750">
              <a:buFont typeface="Arial"/>
              <a:buChar char="•"/>
            </a:pPr>
            <a:r>
              <a:rPr lang="en-GB" dirty="0"/>
              <a:t>Small NXDOMAIN increase</a:t>
            </a:r>
          </a:p>
          <a:p>
            <a:pPr marL="463550" lvl="2" indent="-285750">
              <a:buFont typeface="Arial"/>
              <a:buChar char="•"/>
            </a:pPr>
            <a:r>
              <a:rPr lang="en-GB" dirty="0" smtClean="0"/>
              <a:t>Doubled </a:t>
            </a:r>
            <a:r>
              <a:rPr lang="en-GB" dirty="0" err="1" smtClean="0"/>
              <a:t>domainer</a:t>
            </a:r>
            <a:r>
              <a:rPr lang="en-GB" dirty="0" smtClean="0"/>
              <a:t> query peaks</a:t>
            </a:r>
          </a:p>
          <a:p>
            <a:pPr marL="285750" indent="-285750">
              <a:buFont typeface="Arial"/>
              <a:buChar char="•"/>
            </a:pP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ENTRADA proved to be very useful for measuring the effect of DNS policy changes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We are interested </a:t>
            </a:r>
            <a:r>
              <a:rPr lang="en-GB" sz="2000" dirty="0" smtClean="0"/>
              <a:t>in the experiences </a:t>
            </a:r>
            <a:r>
              <a:rPr lang="en-GB" sz="2000" dirty="0"/>
              <a:t>of other </a:t>
            </a:r>
            <a:r>
              <a:rPr lang="en-GB" sz="2000" dirty="0" smtClean="0"/>
              <a:t>DNS operators and registries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5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07" y="1162318"/>
            <a:ext cx="7008945" cy="45704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vailable</a:t>
            </a:r>
            <a:r>
              <a:rPr lang="nl-NL" dirty="0" smtClean="0"/>
              <a:t> as Open </a:t>
            </a:r>
            <a:r>
              <a:rPr lang="nl-NL" dirty="0"/>
              <a:t>S</a:t>
            </a:r>
            <a:r>
              <a:rPr lang="nl-NL" dirty="0" smtClean="0"/>
              <a:t>ource!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5130800" y="6085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4886960" y="59436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entrada.sidnlabs.nl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45440" y="1323072"/>
            <a:ext cx="3616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nl-NL" sz="2200" dirty="0">
                <a:solidFill>
                  <a:srgbClr val="656565"/>
                </a:solidFill>
              </a:rPr>
              <a:t>Maarten Wullink</a:t>
            </a:r>
          </a:p>
          <a:p>
            <a:pPr marL="0" lvl="1" indent="0">
              <a:buNone/>
            </a:pPr>
            <a:r>
              <a:rPr lang="nl-NL" sz="2200" dirty="0">
                <a:solidFill>
                  <a:srgbClr val="656565"/>
                </a:solidFill>
              </a:rPr>
              <a:t>Research </a:t>
            </a:r>
            <a:r>
              <a:rPr lang="nl-NL" sz="2200" dirty="0" smtClean="0">
                <a:solidFill>
                  <a:srgbClr val="656565"/>
                </a:solidFill>
              </a:rPr>
              <a:t>Engineer</a:t>
            </a:r>
          </a:p>
          <a:p>
            <a:pPr marL="0" lvl="1" indent="0">
              <a:buNone/>
            </a:pPr>
            <a:endParaRPr lang="nl-NL" sz="2200" dirty="0">
              <a:solidFill>
                <a:srgbClr val="656565"/>
              </a:solidFill>
            </a:endParaRPr>
          </a:p>
          <a:p>
            <a:pPr marL="0" lvl="1" indent="0">
              <a:buNone/>
            </a:pPr>
            <a:r>
              <a:rPr lang="nl-NL" sz="2200" dirty="0" err="1">
                <a:solidFill>
                  <a:srgbClr val="656565"/>
                </a:solidFill>
              </a:rPr>
              <a:t>maarten.wullink@sidn.nl</a:t>
            </a:r>
            <a:endParaRPr lang="nl-NL" sz="2200" dirty="0">
              <a:solidFill>
                <a:srgbClr val="656565"/>
              </a:solidFill>
            </a:endParaRPr>
          </a:p>
          <a:p>
            <a:pPr marL="0" lvl="1" indent="0">
              <a:buNone/>
            </a:pPr>
            <a:r>
              <a:rPr lang="nl-NL" sz="2200" dirty="0">
                <a:solidFill>
                  <a:srgbClr val="656565"/>
                </a:solidFill>
              </a:rPr>
              <a:t>      @</a:t>
            </a:r>
            <a:r>
              <a:rPr lang="nl-NL" sz="2200" dirty="0" err="1">
                <a:solidFill>
                  <a:srgbClr val="656565"/>
                </a:solidFill>
              </a:rPr>
              <a:t>wulliak</a:t>
            </a:r>
            <a:endParaRPr lang="nl-NL" sz="2200" dirty="0">
              <a:solidFill>
                <a:srgbClr val="656565"/>
              </a:solidFill>
            </a:endParaRPr>
          </a:p>
          <a:p>
            <a:pPr marL="0" lvl="1" indent="0">
              <a:buNone/>
            </a:pPr>
            <a:r>
              <a:rPr lang="nl-NL" sz="2200" dirty="0" err="1">
                <a:solidFill>
                  <a:srgbClr val="656565"/>
                </a:solidFill>
              </a:rPr>
              <a:t>www.sidnlabs.n</a:t>
            </a:r>
            <a:r>
              <a:rPr lang="nl-NL" sz="2000" dirty="0" err="1"/>
              <a:t>l</a:t>
            </a:r>
            <a:endParaRPr lang="nl-NL" sz="2000" dirty="0"/>
          </a:p>
        </p:txBody>
      </p:sp>
      <p:pic>
        <p:nvPicPr>
          <p:cNvPr id="19" name="Afbeelding 2" descr="Twitter_logo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5" y="2759350"/>
            <a:ext cx="385736" cy="313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660" y="1076960"/>
            <a:ext cx="6594534" cy="474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5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SIDN</a:t>
            </a:r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2">
              <a:lnSpc>
                <a:spcPct val="50000"/>
              </a:lnSpc>
              <a:buFont typeface="Arial"/>
              <a:buChar char="•"/>
            </a:pPr>
            <a:r>
              <a:rPr lang="en-GB" dirty="0" smtClean="0"/>
              <a:t>Domain name registry for the .</a:t>
            </a:r>
            <a:r>
              <a:rPr lang="en-GB" dirty="0" err="1" smtClean="0"/>
              <a:t>nl</a:t>
            </a:r>
            <a:r>
              <a:rPr lang="en-GB" dirty="0" smtClean="0"/>
              <a:t> </a:t>
            </a:r>
            <a:r>
              <a:rPr lang="en-GB" dirty="0" err="1" smtClean="0"/>
              <a:t>ccTLD</a:t>
            </a:r>
            <a:r>
              <a:rPr lang="en-GB" dirty="0" smtClean="0"/>
              <a:t> of the Netherlands</a:t>
            </a:r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r>
              <a:rPr lang="en-GB" dirty="0" smtClean="0"/>
              <a:t>5,6 million domain names</a:t>
            </a:r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r>
              <a:rPr lang="en-GB" dirty="0" smtClean="0"/>
              <a:t>.</a:t>
            </a:r>
            <a:r>
              <a:rPr lang="en-GB" dirty="0" err="1" smtClean="0"/>
              <a:t>nl</a:t>
            </a:r>
            <a:r>
              <a:rPr lang="en-GB" dirty="0" smtClean="0"/>
              <a:t> is the largest DNSSEC signed zone in the world in absolute numbers</a:t>
            </a:r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endParaRPr lang="en-GB" dirty="0" smtClean="0"/>
          </a:p>
          <a:p>
            <a:pPr lvl="2">
              <a:lnSpc>
                <a:spcPct val="50000"/>
              </a:lnSpc>
              <a:buFont typeface="Arial"/>
              <a:buChar char="•"/>
            </a:pPr>
            <a:r>
              <a:rPr lang="en-GB" dirty="0" smtClean="0"/>
              <a:t>SIDN Labs is the R&amp;D team of SIDN</a:t>
            </a:r>
          </a:p>
          <a:p>
            <a:pPr lvl="2">
              <a:buFont typeface="Arial"/>
              <a:buChar char="•"/>
            </a:pPr>
            <a:endParaRPr lang="en-GB" dirty="0" smtClean="0"/>
          </a:p>
          <a:p>
            <a:pPr lvl="2">
              <a:buFont typeface="Arial"/>
              <a:buChar char="•"/>
            </a:pPr>
            <a:endParaRPr lang="en-GB" dirty="0" smtClean="0"/>
          </a:p>
          <a:p>
            <a:pPr lvl="2">
              <a:buFont typeface="Arial"/>
              <a:buChar char="•"/>
            </a:pPr>
            <a:endParaRPr lang="en-GB" dirty="0" smtClean="0"/>
          </a:p>
          <a:p>
            <a:pPr marL="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TTL Change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.nl</a:t>
            </a:r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GB" dirty="0" smtClean="0"/>
              <a:t>Why?</a:t>
            </a:r>
          </a:p>
          <a:p>
            <a:pPr lvl="3"/>
            <a:r>
              <a:rPr lang="en-GB" dirty="0" smtClean="0"/>
              <a:t>We changed the zone file update frequency from 2 hours to 1 hour</a:t>
            </a:r>
          </a:p>
          <a:p>
            <a:pPr lvl="3"/>
            <a:r>
              <a:rPr lang="en-GB" dirty="0" smtClean="0"/>
              <a:t>Requested by our registrars</a:t>
            </a:r>
          </a:p>
          <a:p>
            <a:pPr marL="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Changes:</a:t>
            </a:r>
          </a:p>
          <a:p>
            <a:pPr lvl="3"/>
            <a:r>
              <a:rPr lang="en-GB" dirty="0" smtClean="0"/>
              <a:t>Delegation TTL from 7200 to 3600 seconds</a:t>
            </a:r>
          </a:p>
          <a:p>
            <a:pPr lvl="3"/>
            <a:r>
              <a:rPr lang="en-GB" dirty="0" smtClean="0"/>
              <a:t>SOA NXDOMAIN TTL from 900 to 600 seconds</a:t>
            </a:r>
          </a:p>
          <a:p>
            <a:pPr marL="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Impact: What effects does this </a:t>
            </a:r>
            <a:r>
              <a:rPr lang="en-GB" dirty="0"/>
              <a:t>policy </a:t>
            </a:r>
            <a:r>
              <a:rPr lang="en-GB" dirty="0" smtClean="0"/>
              <a:t>change have on DNS traffic?</a:t>
            </a:r>
          </a:p>
          <a:p>
            <a:pPr lvl="3"/>
            <a:r>
              <a:rPr lang="en-GB" dirty="0" smtClean="0"/>
              <a:t>We used ENTRADA to measure the effects</a:t>
            </a:r>
          </a:p>
          <a:p>
            <a:pPr lvl="3"/>
            <a:r>
              <a:rPr lang="en-GB" dirty="0" smtClean="0"/>
              <a:t>We examined the impact on volume, QTYPE, NXDOMAIN and </a:t>
            </a:r>
            <a:r>
              <a:rPr lang="en-GB" dirty="0" err="1" smtClean="0"/>
              <a:t>domainer</a:t>
            </a:r>
            <a:r>
              <a:rPr lang="en-GB" dirty="0" smtClean="0"/>
              <a:t> activity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ENTRADA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879" y="1149598"/>
            <a:ext cx="6629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ENTRADA@SIDN Labs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9172751" cy="398779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2200" dirty="0" smtClean="0"/>
              <a:t>Operational for 2 years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Capturing data for 2 .</a:t>
            </a:r>
            <a:r>
              <a:rPr lang="en-GB" sz="2200" dirty="0" err="1" smtClean="0"/>
              <a:t>nl</a:t>
            </a:r>
            <a:r>
              <a:rPr lang="en-GB" sz="2200" dirty="0" smtClean="0"/>
              <a:t> name servers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130 Billion rows (DNS </a:t>
            </a:r>
            <a:r>
              <a:rPr lang="en-GB" sz="2200" dirty="0" err="1" smtClean="0"/>
              <a:t>query+response</a:t>
            </a:r>
            <a:r>
              <a:rPr lang="en-GB" sz="2200" dirty="0" smtClean="0"/>
              <a:t> pairs)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17 TB of data</a:t>
            </a:r>
          </a:p>
          <a:p>
            <a:pPr marL="0" lvl="2" indent="0">
              <a:buNone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4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-queries-2015-2016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Effect #1</a:t>
            </a:r>
            <a:r>
              <a:rPr lang="nl-NL" altLang="nl-NL" dirty="0"/>
              <a:t>: </a:t>
            </a:r>
            <a:r>
              <a:rPr lang="nl-NL" altLang="nl-NL" dirty="0" err="1"/>
              <a:t>Increase</a:t>
            </a:r>
            <a:r>
              <a:rPr lang="nl-NL" altLang="nl-NL" dirty="0"/>
              <a:t> in </a:t>
            </a:r>
            <a:r>
              <a:rPr lang="nl-NL" altLang="nl-NL" dirty="0" err="1"/>
              <a:t>Number</a:t>
            </a:r>
            <a:r>
              <a:rPr lang="nl-NL" altLang="nl-NL" dirty="0"/>
              <a:t> of Queries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GB" dirty="0" smtClean="0"/>
              <a:t>  </a:t>
            </a:r>
          </a:p>
          <a:p>
            <a:pPr marL="0" lvl="2" indent="0">
              <a:buNone/>
            </a:pPr>
            <a:r>
              <a:rPr lang="en-GB" dirty="0" smtClean="0"/>
              <a:t>NS1: 22%</a:t>
            </a:r>
          </a:p>
          <a:p>
            <a:pPr marL="0" lvl="2" indent="0">
              <a:buNone/>
            </a:pPr>
            <a:r>
              <a:rPr lang="en-GB" dirty="0" smtClean="0"/>
              <a:t>NS2: 30%</a:t>
            </a:r>
          </a:p>
          <a:p>
            <a:pPr marL="334963" lvl="2" indent="0">
              <a:buNone/>
            </a:pPr>
            <a:endParaRPr lang="en-GB" dirty="0" smtClean="0"/>
          </a:p>
          <a:p>
            <a:pPr marL="334963" lvl="2" indent="0">
              <a:buNone/>
            </a:pPr>
            <a:endParaRPr lang="en-GB" dirty="0" smtClean="0"/>
          </a:p>
          <a:p>
            <a:pPr marL="157163" lvl="1"/>
            <a:r>
              <a:rPr lang="en-GB" dirty="0" smtClean="0"/>
              <a:t>TLD-level TTL is most</a:t>
            </a:r>
          </a:p>
          <a:p>
            <a:pPr marL="157163" lvl="1"/>
            <a:r>
              <a:rPr lang="en-GB" dirty="0" smtClean="0"/>
              <a:t>likely overruled by TTL</a:t>
            </a:r>
          </a:p>
          <a:p>
            <a:pPr marL="157163" lvl="1"/>
            <a:r>
              <a:rPr lang="en-GB" dirty="0" smtClean="0"/>
              <a:t>from authoritatives</a:t>
            </a:r>
          </a:p>
          <a:p>
            <a:pPr marL="0" lvl="2" indent="0">
              <a:buNone/>
            </a:pPr>
            <a:endParaRPr lang="en-GB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67350" y="5386767"/>
            <a:ext cx="0" cy="667872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7108" y="605536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l-queries-last-year-ns1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Effect #1: Query </a:t>
            </a:r>
            <a:r>
              <a:rPr lang="nl-NL" altLang="nl-NL" dirty="0" err="1" smtClean="0"/>
              <a:t>Increase</a:t>
            </a:r>
            <a:r>
              <a:rPr lang="nl-NL" altLang="nl-NL" dirty="0" smtClean="0"/>
              <a:t> Last </a:t>
            </a:r>
            <a:r>
              <a:rPr lang="nl-NL" altLang="nl-NL" dirty="0" err="1"/>
              <a:t>Y</a:t>
            </a:r>
            <a:r>
              <a:rPr lang="nl-NL" altLang="nl-NL" dirty="0" err="1" smtClean="0"/>
              <a:t>ear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NS1: 7%</a:t>
            </a:r>
          </a:p>
          <a:p>
            <a:pPr marL="0" lvl="2" indent="0">
              <a:buNone/>
            </a:pPr>
            <a:r>
              <a:rPr lang="en-GB" dirty="0" smtClean="0"/>
              <a:t> </a:t>
            </a:r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Same period last year</a:t>
            </a:r>
          </a:p>
          <a:p>
            <a:pPr marL="0" lvl="2" indent="0">
              <a:buNone/>
            </a:pPr>
            <a:r>
              <a:rPr lang="en-GB" dirty="0" smtClean="0"/>
              <a:t>we see a smaller increase</a:t>
            </a:r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59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bined_l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Effect #2: Data Volume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nl-NL" dirty="0" smtClean="0"/>
          </a:p>
          <a:p>
            <a:pPr marL="0" lvl="2" indent="0">
              <a:buNone/>
            </a:pPr>
            <a:r>
              <a:rPr lang="nl-NL" dirty="0" smtClean="0"/>
              <a:t>Volume</a:t>
            </a:r>
          </a:p>
          <a:p>
            <a:pPr marL="0" lvl="2" indent="0">
              <a:buNone/>
            </a:pPr>
            <a:r>
              <a:rPr lang="nl-NL" dirty="0" smtClean="0"/>
              <a:t>NS1+NS2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r>
              <a:rPr lang="nl-NL" dirty="0" err="1" smtClean="0"/>
              <a:t>Request</a:t>
            </a:r>
            <a:r>
              <a:rPr lang="nl-NL" dirty="0" smtClean="0"/>
              <a:t>: +156%</a:t>
            </a:r>
          </a:p>
          <a:p>
            <a:pPr marL="0" lvl="2" indent="0">
              <a:buNone/>
            </a:pPr>
            <a:r>
              <a:rPr lang="nl-NL" dirty="0" smtClean="0"/>
              <a:t>Response: +47%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25026" y="5463408"/>
            <a:ext cx="7854" cy="602112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9840" y="615696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_l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260000"/>
            <a:ext cx="9360000" cy="46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Effect </a:t>
            </a:r>
            <a:r>
              <a:rPr lang="nl-NL" altLang="nl-NL" dirty="0" smtClean="0"/>
              <a:t>#2: </a:t>
            </a:r>
            <a:r>
              <a:rPr lang="nl-NL" altLang="nl-NL" dirty="0"/>
              <a:t>Data Volume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Total volume</a:t>
            </a:r>
          </a:p>
          <a:p>
            <a:pPr marL="0" lvl="2" indent="0">
              <a:buNone/>
            </a:pPr>
            <a:r>
              <a:rPr lang="en-GB" dirty="0" smtClean="0"/>
              <a:t>NS1+NS2: +59%</a:t>
            </a:r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endParaRPr lang="en-GB" dirty="0" smtClean="0"/>
          </a:p>
          <a:p>
            <a:pPr marL="0" lvl="2" indent="0">
              <a:buNone/>
            </a:pPr>
            <a:r>
              <a:rPr lang="en-GB" dirty="0" smtClean="0"/>
              <a:t>Total data volume has</a:t>
            </a:r>
          </a:p>
          <a:p>
            <a:pPr marL="0" lvl="2" indent="0">
              <a:buNone/>
            </a:pPr>
            <a:r>
              <a:rPr lang="en-GB" dirty="0" smtClean="0"/>
              <a:t>not doubled</a:t>
            </a:r>
          </a:p>
          <a:p>
            <a:pPr marL="0" lvl="2" indent="0">
              <a:buNone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5680" y="57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25026" y="5452459"/>
            <a:ext cx="7854" cy="623221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9840" y="6167120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TTL change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81d30f1fbfadb2cab35ac528d10b239959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IDN">
      <a:dk1>
        <a:sysClr val="windowText" lastClr="000000"/>
      </a:dk1>
      <a:lt1>
        <a:sysClr val="window" lastClr="FFFFFF"/>
      </a:lt1>
      <a:dk2>
        <a:srgbClr val="002154"/>
      </a:dk2>
      <a:lt2>
        <a:srgbClr val="0062A9"/>
      </a:lt2>
      <a:accent1>
        <a:srgbClr val="642180"/>
      </a:accent1>
      <a:accent2>
        <a:srgbClr val="1CAACB"/>
      </a:accent2>
      <a:accent3>
        <a:srgbClr val="219550"/>
      </a:accent3>
      <a:accent4>
        <a:srgbClr val="F15936"/>
      </a:accent4>
      <a:accent5>
        <a:srgbClr val="003368"/>
      </a:accent5>
      <a:accent6>
        <a:srgbClr val="00B9B6"/>
      </a:accent6>
      <a:hlink>
        <a:srgbClr val="0062A9"/>
      </a:hlink>
      <a:folHlink>
        <a:srgbClr val="0062A9"/>
      </a:folHlink>
    </a:clrScheme>
    <a:fontScheme name="SID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5343</TotalTime>
  <Words>857</Words>
  <Application>Microsoft Macintosh PowerPoint</Application>
  <PresentationFormat>Custom</PresentationFormat>
  <Paragraphs>183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think-cell Slide</vt:lpstr>
      <vt:lpstr>ENTRADA: The Impact of a TTL Change at the TLD Level</vt:lpstr>
      <vt:lpstr>SIDN</vt:lpstr>
      <vt:lpstr>TTL Change for .nl</vt:lpstr>
      <vt:lpstr>ENTRADA</vt:lpstr>
      <vt:lpstr>ENTRADA@SIDN Labs</vt:lpstr>
      <vt:lpstr>Effect #1: Increase in Number of Queries</vt:lpstr>
      <vt:lpstr>Effect #1: Query Increase Last Year</vt:lpstr>
      <vt:lpstr>Effect #2: Data Volume</vt:lpstr>
      <vt:lpstr>Effect #2: Data Volume</vt:lpstr>
      <vt:lpstr>Effect #3: Qtype Distribution</vt:lpstr>
      <vt:lpstr>Effect #3: Qtype Distribution</vt:lpstr>
      <vt:lpstr>Effect #4: Increase in NXDOMAIN Responses</vt:lpstr>
      <vt:lpstr>Effect #4: Increase in NXDOMAIN Responses</vt:lpstr>
      <vt:lpstr>Effect #5: Domainer Activity</vt:lpstr>
      <vt:lpstr>Conclusions and Discussion</vt:lpstr>
      <vt:lpstr>Now Available as Open Source!</vt:lpstr>
      <vt:lpstr>Questions?</vt:lpstr>
    </vt:vector>
  </TitlesOfParts>
  <Company>SIDN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Hesselman</dc:creator>
  <cp:lastModifiedBy>Maarten Wullink</cp:lastModifiedBy>
  <cp:revision>118</cp:revision>
  <dcterms:created xsi:type="dcterms:W3CDTF">2016-03-01T11:48:30Z</dcterms:created>
  <dcterms:modified xsi:type="dcterms:W3CDTF">2016-03-29T12:08:48Z</dcterms:modified>
</cp:coreProperties>
</file>