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8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9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1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13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418" r:id="rId4"/>
    <p:sldId id="432" r:id="rId5"/>
    <p:sldId id="433" r:id="rId6"/>
    <p:sldId id="434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4" r:id="rId15"/>
    <p:sldId id="445" r:id="rId16"/>
    <p:sldId id="446" r:id="rId17"/>
    <p:sldId id="447" r:id="rId18"/>
    <p:sldId id="448" r:id="rId19"/>
    <p:sldId id="449" r:id="rId20"/>
    <p:sldId id="451" r:id="rId21"/>
    <p:sldId id="450" r:id="rId22"/>
    <p:sldId id="453" r:id="rId23"/>
    <p:sldId id="454" r:id="rId24"/>
    <p:sldId id="455" r:id="rId25"/>
    <p:sldId id="456" r:id="rId26"/>
    <p:sldId id="457" r:id="rId27"/>
    <p:sldId id="458" r:id="rId28"/>
    <p:sldId id="45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sprosts" initials="c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28E"/>
    <a:srgbClr val="F3F18B"/>
    <a:srgbClr val="FDC87B"/>
    <a:srgbClr val="EA8D04"/>
    <a:srgbClr val="39ACDF"/>
    <a:srgbClr val="89BD3D"/>
    <a:srgbClr val="E7A4A1"/>
    <a:srgbClr val="CFE5AE"/>
    <a:srgbClr val="85CCEB"/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2" autoAdjust="0"/>
    <p:restoredTop sz="86423" autoAdjust="0"/>
  </p:normalViewPr>
  <p:slideViewPr>
    <p:cSldViewPr snapToGrid="0" snapToObjects="1">
      <p:cViewPr>
        <p:scale>
          <a:sx n="128" d="100"/>
          <a:sy n="128" d="100"/>
        </p:scale>
        <p:origin x="-1088" y="-6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-15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4" Type="http://schemas.openxmlformats.org/officeDocument/2006/relationships/chartUserShapes" Target="../drawings/drawing4.xml"/><Relationship Id="rId1" Type="http://schemas.microsoft.com/office/2011/relationships/chartStyle" Target="style10.xml"/><Relationship Id="rId2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4" Type="http://schemas.openxmlformats.org/officeDocument/2006/relationships/chartUserShapes" Target="../drawings/drawing5.xml"/><Relationship Id="rId1" Type="http://schemas.microsoft.com/office/2011/relationships/chartStyle" Target="style11.xml"/><Relationship Id="rId2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4" Type="http://schemas.openxmlformats.org/officeDocument/2006/relationships/chartUserShapes" Target="../drawings/drawing6.xml"/><Relationship Id="rId1" Type="http://schemas.microsoft.com/office/2011/relationships/chartStyle" Target="style12.xml"/><Relationship Id="rId2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4" Type="http://schemas.openxmlformats.org/officeDocument/2006/relationships/chartUserShapes" Target="../drawings/drawing7.xml"/><Relationship Id="rId1" Type="http://schemas.microsoft.com/office/2011/relationships/chartStyle" Target="style13.xml"/><Relationship Id="rId2" Type="http://schemas.microsoft.com/office/2011/relationships/chartColorStyle" Target="colors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4" Type="http://schemas.openxmlformats.org/officeDocument/2006/relationships/chartUserShapes" Target="../drawings/drawing8.xml"/><Relationship Id="rId1" Type="http://schemas.microsoft.com/office/2011/relationships/chartStyle" Target="style14.xml"/><Relationship Id="rId2" Type="http://schemas.microsoft.com/office/2011/relationships/chartColorStyle" Target="colors14.xml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4" Type="http://schemas.openxmlformats.org/officeDocument/2006/relationships/chartUserShapes" Target="../drawings/drawing9.xml"/><Relationship Id="rId1" Type="http://schemas.microsoft.com/office/2011/relationships/chartStyle" Target="style19.xml"/><Relationship Id="rId2" Type="http://schemas.microsoft.com/office/2011/relationships/chartColorStyle" Target="colors19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1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4" Type="http://schemas.openxmlformats.org/officeDocument/2006/relationships/chartUserShapes" Target="../drawings/drawing10.xml"/><Relationship Id="rId1" Type="http://schemas.microsoft.com/office/2011/relationships/chartStyle" Target="style20.xml"/><Relationship Id="rId2" Type="http://schemas.microsoft.com/office/2011/relationships/chartColorStyle" Target="colors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4" Type="http://schemas.openxmlformats.org/officeDocument/2006/relationships/chartUserShapes" Target="../drawings/drawing11.xml"/><Relationship Id="rId1" Type="http://schemas.microsoft.com/office/2011/relationships/chartStyle" Target="style21.xml"/><Relationship Id="rId2" Type="http://schemas.microsoft.com/office/2011/relationships/chartColorStyle" Target="colors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4" Type="http://schemas.openxmlformats.org/officeDocument/2006/relationships/chartUserShapes" Target="../drawings/drawing12.xml"/><Relationship Id="rId1" Type="http://schemas.microsoft.com/office/2011/relationships/chartStyle" Target="style22.xml"/><Relationship Id="rId2" Type="http://schemas.microsoft.com/office/2011/relationships/chartColorStyle" Target="colors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4" Type="http://schemas.openxmlformats.org/officeDocument/2006/relationships/chartUserShapes" Target="../drawings/drawing13.xml"/><Relationship Id="rId1" Type="http://schemas.microsoft.com/office/2011/relationships/chartStyle" Target="style23.xml"/><Relationship Id="rId2" Type="http://schemas.microsoft.com/office/2011/relationships/chartColorStyle" Target="colors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4" Type="http://schemas.openxmlformats.org/officeDocument/2006/relationships/chartUserShapes" Target="../drawings/drawing14.xml"/><Relationship Id="rId1" Type="http://schemas.microsoft.com/office/2011/relationships/chartStyle" Target="style24.xml"/><Relationship Id="rId2" Type="http://schemas.microsoft.com/office/2011/relationships/chartColorStyle" Target="colors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4" Type="http://schemas.openxmlformats.org/officeDocument/2006/relationships/chartUserShapes" Target="../drawings/drawing15.xml"/><Relationship Id="rId1" Type="http://schemas.microsoft.com/office/2011/relationships/chartStyle" Target="style25.xml"/><Relationship Id="rId2" Type="http://schemas.microsoft.com/office/2011/relationships/chartColorStyle" Target="colors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4" Type="http://schemas.openxmlformats.org/officeDocument/2006/relationships/chartUserShapes" Target="../drawings/drawing16.xml"/><Relationship Id="rId1" Type="http://schemas.microsoft.com/office/2011/relationships/chartStyle" Target="style26.xml"/><Relationship Id="rId2" Type="http://schemas.microsoft.com/office/2011/relationships/chartColorStyle" Target="colors26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4" Type="http://schemas.openxmlformats.org/officeDocument/2006/relationships/chartUserShapes" Target="../drawings/drawing1.xml"/><Relationship Id="rId1" Type="http://schemas.microsoft.com/office/2011/relationships/chartStyle" Target="style7.xml"/><Relationship Id="rId2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4" Type="http://schemas.openxmlformats.org/officeDocument/2006/relationships/chartUserShapes" Target="../drawings/drawing2.xml"/><Relationship Id="rId1" Type="http://schemas.microsoft.com/office/2011/relationships/chartStyle" Target="style8.xml"/><Relationship Id="rId2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4" Type="http://schemas.openxmlformats.org/officeDocument/2006/relationships/chartUserShapes" Target="../drawings/drawing3.xml"/><Relationship Id="rId1" Type="http://schemas.microsoft.com/office/2011/relationships/chartStyle" Target="style9.xml"/><Relationship Id="rId2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6C-4661-85A1-7D3A221051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6C-4661-85A1-7D3A221051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6C-4661-85A1-7D3A221051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6C-4661-85A1-7D3A221051E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1.35919893E8</c:v>
                </c:pt>
                <c:pt idx="1">
                  <c:v>4.13807648E8</c:v>
                </c:pt>
                <c:pt idx="2">
                  <c:v>6.02661609E8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6C-4661-85A1-7D3A22105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5C-4810-95E4-CBF769F804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5C-4810-95E4-CBF769F804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5C-4810-95E4-CBF769F804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5C-4810-95E4-CBF769F804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5C-4810-95E4-CBF769F80421}"/>
              </c:ext>
            </c:extLst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1.94292401E8</c:v>
                </c:pt>
                <c:pt idx="1">
                  <c:v>5.8567685E7</c:v>
                </c:pt>
                <c:pt idx="2">
                  <c:v>150548.0</c:v>
                </c:pt>
                <c:pt idx="3">
                  <c:v>25686.0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F5C-4810-95E4-CBF769F804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1.85225332E8</c:v>
                </c:pt>
                <c:pt idx="1">
                  <c:v>5.1793035E7</c:v>
                </c:pt>
                <c:pt idx="2">
                  <c:v>178015.0</c:v>
                </c:pt>
                <c:pt idx="3">
                  <c:v>21894.0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4.864596E6</c:v>
                </c:pt>
                <c:pt idx="1">
                  <c:v>1.9631E6</c:v>
                </c:pt>
                <c:pt idx="2">
                  <c:v>4028.0</c:v>
                </c:pt>
                <c:pt idx="3">
                  <c:v>312.0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9.227519E7</c:v>
                </c:pt>
                <c:pt idx="1">
                  <c:v>2.6724464E7</c:v>
                </c:pt>
                <c:pt idx="2">
                  <c:v>30961.0</c:v>
                </c:pt>
                <c:pt idx="3">
                  <c:v>21195.0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1.02017211E8</c:v>
                </c:pt>
                <c:pt idx="1">
                  <c:v>3.1843221E7</c:v>
                </c:pt>
                <c:pt idx="2">
                  <c:v>119587.0</c:v>
                </c:pt>
                <c:pt idx="3">
                  <c:v>4491.0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NoError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4.132702E7</c:v>
                </c:pt>
                <c:pt idx="1">
                  <c:v>4.2238869E7</c:v>
                </c:pt>
                <c:pt idx="2">
                  <c:v>7.781119E6</c:v>
                </c:pt>
                <c:pt idx="3">
                  <c:v>4.2313826E7</c:v>
                </c:pt>
                <c:pt idx="4">
                  <c:v>4.2324492E7</c:v>
                </c:pt>
                <c:pt idx="5">
                  <c:v>4.2322574E7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13-466A-A382-3339B532D0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Servfail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1.2616275E7</c:v>
                </c:pt>
                <c:pt idx="1">
                  <c:v>1.2302789E7</c:v>
                </c:pt>
                <c:pt idx="2">
                  <c:v>5.9036948E7</c:v>
                </c:pt>
                <c:pt idx="3">
                  <c:v>3.286693E6</c:v>
                </c:pt>
                <c:pt idx="4">
                  <c:v>2.981422E6</c:v>
                </c:pt>
                <c:pt idx="5">
                  <c:v>3.024616E6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13-466A-A382-3339B532D0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NXDomain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8.1443818E7</c:v>
                </c:pt>
                <c:pt idx="1">
                  <c:v>8.0844029E7</c:v>
                </c:pt>
                <c:pt idx="2">
                  <c:v>6.8535983E7</c:v>
                </c:pt>
                <c:pt idx="3">
                  <c:v>8.9771402E7</c:v>
                </c:pt>
                <c:pt idx="4">
                  <c:v>9.0068308E7</c:v>
                </c:pt>
                <c:pt idx="5">
                  <c:v>9.0068308E7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13-466A-A382-3339B532D0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2110540928"/>
        <c:axId val="-2110544560"/>
      </c:barChart>
      <c:catAx>
        <c:axId val="-211054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544560"/>
        <c:crosses val="autoZero"/>
        <c:auto val="1"/>
        <c:lblAlgn val="ctr"/>
        <c:lblOffset val="100"/>
        <c:noMultiLvlLbl val="0"/>
      </c:catAx>
      <c:valAx>
        <c:axId val="-2110544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1054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Average Response time (sec)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0.263503</c:v>
                </c:pt>
                <c:pt idx="1">
                  <c:v>0.2548</c:v>
                </c:pt>
                <c:pt idx="2">
                  <c:v>0.289647</c:v>
                </c:pt>
                <c:pt idx="3">
                  <c:v>0.273697</c:v>
                </c:pt>
                <c:pt idx="4">
                  <c:v>0.23587</c:v>
                </c:pt>
                <c:pt idx="5">
                  <c:v>0.243641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36-4F36-8E3E-EAA338BF5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1146000"/>
        <c:axId val="2021138176"/>
      </c:lineChart>
      <c:catAx>
        <c:axId val="2021146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138176"/>
        <c:crosses val="autoZero"/>
        <c:auto val="1"/>
        <c:lblAlgn val="ctr"/>
        <c:lblOffset val="100"/>
        <c:noMultiLvlLbl val="0"/>
      </c:catAx>
      <c:valAx>
        <c:axId val="202113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14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IPv4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2.26486766E8</c:v>
                </c:pt>
                <c:pt idx="1">
                  <c:v>2.10446902E8</c:v>
                </c:pt>
                <c:pt idx="2">
                  <c:v>0.0</c:v>
                </c:pt>
                <c:pt idx="3">
                  <c:v>2.24954153E8</c:v>
                </c:pt>
                <c:pt idx="4">
                  <c:v>8.908371E7</c:v>
                </c:pt>
                <c:pt idx="5">
                  <c:v>8.9806411E7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C5-41C3-9369-9DA9A4A34C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IPv6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3.20260107E8</c:v>
                </c:pt>
                <c:pt idx="3">
                  <c:v>1.1635696E7</c:v>
                </c:pt>
                <c:pt idx="4">
                  <c:v>1.49165112E8</c:v>
                </c:pt>
                <c:pt idx="5">
                  <c:v>1.52034463E8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C5-41C3-9369-9DA9A4A34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0585328"/>
        <c:axId val="-2110588608"/>
      </c:barChart>
      <c:catAx>
        <c:axId val="-211058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588608"/>
        <c:crosses val="autoZero"/>
        <c:auto val="1"/>
        <c:lblAlgn val="ctr"/>
        <c:lblOffset val="100"/>
        <c:noMultiLvlLbl val="0"/>
      </c:catAx>
      <c:valAx>
        <c:axId val="-211058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585328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IPv4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722038.0</c:v>
                </c:pt>
                <c:pt idx="1">
                  <c:v>722069.0</c:v>
                </c:pt>
                <c:pt idx="2">
                  <c:v>0.0</c:v>
                </c:pt>
                <c:pt idx="3">
                  <c:v>730130.0</c:v>
                </c:pt>
                <c:pt idx="4">
                  <c:v>709451.0</c:v>
                </c:pt>
                <c:pt idx="5">
                  <c:v>710348.0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FE-4897-A94F-9FE1AA35F3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IPv6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22479.0</c:v>
                </c:pt>
                <c:pt idx="3">
                  <c:v>8648.0</c:v>
                </c:pt>
                <c:pt idx="4">
                  <c:v>29509.0</c:v>
                </c:pt>
                <c:pt idx="5">
                  <c:v>29678.0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FE-4897-A94F-9FE1AA35F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0643616"/>
        <c:axId val="-2110646896"/>
      </c:barChart>
      <c:catAx>
        <c:axId val="-21106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646896"/>
        <c:crosses val="autoZero"/>
        <c:auto val="1"/>
        <c:lblAlgn val="ctr"/>
        <c:lblOffset val="100"/>
        <c:noMultiLvlLbl val="0"/>
      </c:catAx>
      <c:valAx>
        <c:axId val="-211064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643616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72-4B9A-A95F-4CD6BB6B21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72-4B9A-A95F-4CD6BB6B21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72-4B9A-A95F-4CD6BB6B21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72-4B9A-A95F-4CD6BB6B21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72-4B9A-A95F-4CD6BB6B21BD}"/>
              </c:ext>
            </c:extLst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1.83414737E8</c:v>
                </c:pt>
                <c:pt idx="1">
                  <c:v>2.6963218E7</c:v>
                </c:pt>
                <c:pt idx="2">
                  <c:v>51733.0</c:v>
                </c:pt>
                <c:pt idx="3">
                  <c:v>17214.0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072-4B9A-A95F-4CD6BB6B21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1">
                  <c:v>12.81656055645184</c:v>
                </c:pt>
                <c:pt idx="2">
                  <c:v>24.96700364047747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F3-4A1D-AD7E-3E5F51932F4C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F3-4A1D-AD7E-3E5F51932F4C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1F3-4A1D-AD7E-3E5F51932F4C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1F3-4A1D-AD7E-3E5F51932F4C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1F3-4A1D-AD7E-3E5F51932F4C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1F3-4A1D-AD7E-3E5F51932F4C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1F3-4A1D-AD7E-3E5F51932F4C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1F3-4A1D-AD7E-3E5F51932F4C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11F3-4A1D-AD7E-3E5F51932F4C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11F3-4A1D-AD7E-3E5F51932F4C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11F3-4A1D-AD7E-3E5F51932F4C}"/>
              </c:ext>
            </c:extLst>
          </c:dPt>
          <c:dPt>
            <c:idx val="11"/>
            <c:bubble3D val="0"/>
            <c:spPr>
              <a:gradFill>
                <a:gsLst>
                  <a:gs pos="100000">
                    <a:schemeClr val="accent6">
                      <a:lumMod val="60000"/>
                      <a:lumMod val="60000"/>
                      <a:lumOff val="40000"/>
                    </a:schemeClr>
                  </a:gs>
                  <a:gs pos="0">
                    <a:schemeClr val="accent6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11F3-4A1D-AD7E-3E5F51932F4C}"/>
              </c:ext>
            </c:extLst>
          </c:dPt>
          <c:dPt>
            <c:idx val="12"/>
            <c:bubble3D val="0"/>
            <c:spPr>
              <a:gradFill>
                <a:gsLst>
                  <a:gs pos="100000">
                    <a:schemeClr val="accent1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11F3-4A1D-AD7E-3E5F51932F4C}"/>
              </c:ext>
            </c:extLst>
          </c:dPt>
          <c:dPt>
            <c:idx val="13"/>
            <c:bubble3D val="0"/>
            <c:spPr>
              <a:gradFill>
                <a:gsLst>
                  <a:gs pos="100000">
                    <a:schemeClr val="accent2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11F3-4A1D-AD7E-3E5F51932F4C}"/>
              </c:ext>
            </c:extLst>
          </c:dPt>
          <c:dPt>
            <c:idx val="14"/>
            <c:bubble3D val="0"/>
            <c:spPr>
              <a:gradFill>
                <a:gsLst>
                  <a:gs pos="100000">
                    <a:schemeClr val="accent3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3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11F3-4A1D-AD7E-3E5F51932F4C}"/>
              </c:ext>
            </c:extLst>
          </c:dPt>
          <c:dPt>
            <c:idx val="15"/>
            <c:bubble3D val="0"/>
            <c:spPr>
              <a:gradFill>
                <a:gsLst>
                  <a:gs pos="100000">
                    <a:schemeClr val="accent4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4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11F3-4A1D-AD7E-3E5F51932F4C}"/>
              </c:ext>
            </c:extLst>
          </c:dPt>
          <c:dPt>
            <c:idx val="16"/>
            <c:bubble3D val="0"/>
            <c:spPr>
              <a:gradFill>
                <a:gsLst>
                  <a:gs pos="100000">
                    <a:schemeClr val="accent5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5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11F3-4A1D-AD7E-3E5F51932F4C}"/>
              </c:ext>
            </c:extLst>
          </c:dPt>
          <c:dPt>
            <c:idx val="17"/>
            <c:bubble3D val="0"/>
            <c:spPr>
              <a:gradFill>
                <a:gsLst>
                  <a:gs pos="100000">
                    <a:schemeClr val="accent6">
                      <a:lumMod val="80000"/>
                      <a:lumOff val="20000"/>
                      <a:lumMod val="60000"/>
                      <a:lumOff val="40000"/>
                    </a:schemeClr>
                  </a:gs>
                  <a:gs pos="0">
                    <a:schemeClr val="accent6">
                      <a:lumMod val="80000"/>
                      <a:lumOff val="2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11F3-4A1D-AD7E-3E5F51932F4C}"/>
              </c:ext>
            </c:extLst>
          </c:dPt>
          <c:dPt>
            <c:idx val="18"/>
            <c:bubble3D val="0"/>
            <c:spPr>
              <a:gradFill>
                <a:gsLst>
                  <a:gs pos="100000">
                    <a:schemeClr val="accent1">
                      <a:lumMod val="80000"/>
                      <a:lumMod val="60000"/>
                      <a:lumOff val="40000"/>
                    </a:schemeClr>
                  </a:gs>
                  <a:gs pos="0">
                    <a:schemeClr val="accent1">
                      <a:lumMod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11F3-4A1D-AD7E-3E5F51932F4C}"/>
              </c:ext>
            </c:extLst>
          </c:dPt>
          <c:dPt>
            <c:idx val="19"/>
            <c:bubble3D val="0"/>
            <c:spPr>
              <a:gradFill>
                <a:gsLst>
                  <a:gs pos="100000">
                    <a:schemeClr val="accent2">
                      <a:lumMod val="80000"/>
                      <a:lumMod val="60000"/>
                      <a:lumOff val="40000"/>
                    </a:schemeClr>
                  </a:gs>
                  <a:gs pos="0">
                    <a:schemeClr val="accent2">
                      <a:lumMod val="8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11F3-4A1D-AD7E-3E5F51932F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Sheet1!$A$1:$A$20</c:f>
              <c:strCache>
                <c:ptCount val="20"/>
                <c:pt idx="0">
                  <c:v>A</c:v>
                </c:pt>
                <c:pt idx="1">
                  <c:v>AAAA</c:v>
                </c:pt>
                <c:pt idx="2">
                  <c:v>PTR</c:v>
                </c:pt>
                <c:pt idx="3">
                  <c:v>MX</c:v>
                </c:pt>
                <c:pt idx="4">
                  <c:v>TXT</c:v>
                </c:pt>
                <c:pt idx="5">
                  <c:v>SRV</c:v>
                </c:pt>
                <c:pt idx="6">
                  <c:v>SOA</c:v>
                </c:pt>
                <c:pt idx="7">
                  <c:v>NULL</c:v>
                </c:pt>
                <c:pt idx="8">
                  <c:v>NS</c:v>
                </c:pt>
                <c:pt idx="9">
                  <c:v>ANY</c:v>
                </c:pt>
                <c:pt idx="10">
                  <c:v>CNAME</c:v>
                </c:pt>
                <c:pt idx="11">
                  <c:v>DS</c:v>
                </c:pt>
                <c:pt idx="12">
                  <c:v>SPF</c:v>
                </c:pt>
                <c:pt idx="13">
                  <c:v>WKS</c:v>
                </c:pt>
                <c:pt idx="14">
                  <c:v>A6</c:v>
                </c:pt>
                <c:pt idx="15">
                  <c:v>NONE</c:v>
                </c:pt>
                <c:pt idx="16">
                  <c:v>NAPTR</c:v>
                </c:pt>
                <c:pt idx="17">
                  <c:v>DLV</c:v>
                </c:pt>
                <c:pt idx="18">
                  <c:v>DNSKEY</c:v>
                </c:pt>
                <c:pt idx="19">
                  <c:v>TYPE65535</c:v>
                </c:pt>
              </c:strCache>
            </c:strRef>
          </c:cat>
          <c:val>
            <c:numRef>
              <c:f>Sheet1!$B$1:$B$20</c:f>
              <c:numCache>
                <c:formatCode>General</c:formatCode>
                <c:ptCount val="20"/>
                <c:pt idx="0">
                  <c:v>1.08509872E8</c:v>
                </c:pt>
                <c:pt idx="1">
                  <c:v>1.1663222E7</c:v>
                </c:pt>
                <c:pt idx="2">
                  <c:v>6.321449E6</c:v>
                </c:pt>
                <c:pt idx="3">
                  <c:v>3.023957E6</c:v>
                </c:pt>
                <c:pt idx="4">
                  <c:v>2.618079E6</c:v>
                </c:pt>
                <c:pt idx="5">
                  <c:v>1.606553E6</c:v>
                </c:pt>
                <c:pt idx="6">
                  <c:v>966755.0</c:v>
                </c:pt>
                <c:pt idx="7">
                  <c:v>558240.0</c:v>
                </c:pt>
                <c:pt idx="8">
                  <c:v>335900.0</c:v>
                </c:pt>
                <c:pt idx="9">
                  <c:v>133662.0</c:v>
                </c:pt>
                <c:pt idx="10">
                  <c:v>58164.0</c:v>
                </c:pt>
                <c:pt idx="11">
                  <c:v>47419.0</c:v>
                </c:pt>
                <c:pt idx="12">
                  <c:v>46350.0</c:v>
                </c:pt>
                <c:pt idx="13">
                  <c:v>7493.0</c:v>
                </c:pt>
                <c:pt idx="14">
                  <c:v>7140.0</c:v>
                </c:pt>
                <c:pt idx="15">
                  <c:v>6345.0</c:v>
                </c:pt>
                <c:pt idx="16">
                  <c:v>3772.0</c:v>
                </c:pt>
                <c:pt idx="17">
                  <c:v>3199.0</c:v>
                </c:pt>
                <c:pt idx="18">
                  <c:v>1178.0</c:v>
                </c:pt>
                <c:pt idx="19">
                  <c:v>244.0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11F3-4A1D-AD7E-3E5F51932F4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0B-4EDE-89B5-401A0DF70E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0B-4EDE-89B5-401A0DF70E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0B-4EDE-89B5-401A0DF70E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0B-4EDE-89B5-401A0DF70E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70B-4EDE-89B5-401A0DF70EFC}"/>
              </c:ext>
            </c:extLst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2.77589514E8</c:v>
                </c:pt>
                <c:pt idx="1">
                  <c:v>4.2458622E7</c:v>
                </c:pt>
                <c:pt idx="2">
                  <c:v>211250.0</c:v>
                </c:pt>
                <c:pt idx="3">
                  <c:v>721.0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70B-4EDE-89B5-401A0DF70E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13.26632378824415</c:v>
                </c:pt>
                <c:pt idx="1">
                  <c:v>0.495079994615404</c:v>
                </c:pt>
                <c:pt idx="2">
                  <c:v>0.340140868326328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0.0</c:v>
                </c:pt>
                <c:pt idx="1">
                  <c:v>13.26632378824415</c:v>
                </c:pt>
                <c:pt idx="2">
                  <c:v>0.495079994615404</c:v>
                </c:pt>
                <c:pt idx="3">
                  <c:v>0.340140868326328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2">
                  <c:v>0.0661872873259052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20-48E5-BA74-B9492C87DF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20-48E5-BA74-B9492C87DF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20-48E5-BA74-B9492C87DF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20-48E5-BA74-B9492C87DF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20-48E5-BA74-B9492C87DF79}"/>
              </c:ext>
            </c:extLst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2.02915622E8</c:v>
                </c:pt>
                <c:pt idx="1">
                  <c:v>3.3599313E7</c:v>
                </c:pt>
                <c:pt idx="2">
                  <c:v>58725.0</c:v>
                </c:pt>
                <c:pt idx="3">
                  <c:v>16189.0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920-48E5-BA74-B9492C87DF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14.2060005639813</c:v>
                </c:pt>
                <c:pt idx="2">
                  <c:v>0.1744754105988</c:v>
                </c:pt>
                <c:pt idx="3">
                  <c:v>21.61011292949248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14.2060005639813</c:v>
                </c:pt>
                <c:pt idx="1">
                  <c:v>0.1744754105988</c:v>
                </c:pt>
                <c:pt idx="2">
                  <c:v>21.61011292949248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2">
                  <c:v>0.0316662472060499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5C-4810-95E4-CBF769F804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5C-4810-95E4-CBF769F804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5C-4810-95E4-CBF769F804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F5C-4810-95E4-CBF769F804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F5C-4810-95E4-CBF769F80421}"/>
              </c:ext>
            </c:extLst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2.06807842E8</c:v>
                </c:pt>
                <c:pt idx="1">
                  <c:v>3.1349473E7</c:v>
                </c:pt>
                <c:pt idx="2">
                  <c:v>73919.0</c:v>
                </c:pt>
                <c:pt idx="3">
                  <c:v>17588.0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F5C-4810-95E4-CBF769F804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13.16334667276544</c:v>
                </c:pt>
                <c:pt idx="2">
                  <c:v>0.235235585006227</c:v>
                </c:pt>
                <c:pt idx="3">
                  <c:v>19.22038751133793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13.16334667276544</c:v>
                </c:pt>
                <c:pt idx="1">
                  <c:v>0.235235585006227</c:v>
                </c:pt>
                <c:pt idx="2">
                  <c:v>19.22038751133793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2">
                  <c:v>0.0384110002972994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1.93395998E8</c:v>
                </c:pt>
                <c:pt idx="1">
                  <c:v>3.1483443E7</c:v>
                </c:pt>
                <c:pt idx="2">
                  <c:v>58532.0</c:v>
                </c:pt>
                <c:pt idx="3">
                  <c:v>16180.0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14.0001428587685</c:v>
                </c:pt>
                <c:pt idx="2">
                  <c:v>0.185568595498538</c:v>
                </c:pt>
                <c:pt idx="3">
                  <c:v>21.65649427133526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14.0001428587685</c:v>
                </c:pt>
                <c:pt idx="1">
                  <c:v>0.185568595498538</c:v>
                </c:pt>
                <c:pt idx="2">
                  <c:v>21.65649427133526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14.02617102734616</c:v>
                </c:pt>
                <c:pt idx="1">
                  <c:v>0.0332144897562494</c:v>
                </c:pt>
                <c:pt idx="2">
                  <c:v>0.0512704243958495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9.519624E6</c:v>
                </c:pt>
                <c:pt idx="1">
                  <c:v>2.11587E6</c:v>
                </c:pt>
                <c:pt idx="2">
                  <c:v>193.0</c:v>
                </c:pt>
                <c:pt idx="3">
                  <c:v>9.0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18.18461682847329</c:v>
                </c:pt>
                <c:pt idx="2">
                  <c:v>0.00912071143439491</c:v>
                </c:pt>
                <c:pt idx="3">
                  <c:v>4.455445544554455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18.18461682847329</c:v>
                </c:pt>
                <c:pt idx="1">
                  <c:v>0.00912071143439491</c:v>
                </c:pt>
                <c:pt idx="2">
                  <c:v>4.455445544554455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18.18627554618652</c:v>
                </c:pt>
                <c:pt idx="1">
                  <c:v>0.00173603844792319</c:v>
                </c:pt>
                <c:pt idx="2">
                  <c:v>0.000425316340842845</c:v>
                </c:pt>
                <c:pt idx="3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7.3672228E7</c:v>
                </c:pt>
                <c:pt idx="1">
                  <c:v>1.6413608E7</c:v>
                </c:pt>
                <c:pt idx="2">
                  <c:v>54790.0</c:v>
                </c:pt>
                <c:pt idx="3">
                  <c:v>243.0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18.21996523404634</c:v>
                </c:pt>
                <c:pt idx="2">
                  <c:v>0.332697813108476</c:v>
                </c:pt>
                <c:pt idx="3">
                  <c:v>0.441553249868261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18.21996523404634</c:v>
                </c:pt>
                <c:pt idx="1">
                  <c:v>0.332697813108476</c:v>
                </c:pt>
                <c:pt idx="2">
                  <c:v>0.441553249868261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2">
                  <c:v>0.061052382751369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1.32696471E8</c:v>
                </c:pt>
                <c:pt idx="1">
                  <c:v>1.6413608E7</c:v>
                </c:pt>
                <c:pt idx="2">
                  <c:v>54790.0</c:v>
                </c:pt>
                <c:pt idx="3">
                  <c:v>243.0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</c:v>
                </c:pt>
                <c:pt idx="1">
                  <c:v>11.00771196023577</c:v>
                </c:pt>
                <c:pt idx="2">
                  <c:v>0.332697813108476</c:v>
                </c:pt>
                <c:pt idx="3">
                  <c:v>0.441553249868261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11.00771196023577</c:v>
                </c:pt>
                <c:pt idx="1">
                  <c:v>0.332697813108476</c:v>
                </c:pt>
                <c:pt idx="2">
                  <c:v>0.441553249868261</c:v>
                </c:pt>
                <c:pt idx="3">
                  <c:v>0.0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2">
                  <c:v>0.0368940759100589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NoError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3.7639316E7</c:v>
                </c:pt>
                <c:pt idx="1">
                  <c:v>3.8899201E7</c:v>
                </c:pt>
                <c:pt idx="2">
                  <c:v>6.010905E6</c:v>
                </c:pt>
                <c:pt idx="3">
                  <c:v>3.9168854E7</c:v>
                </c:pt>
                <c:pt idx="4">
                  <c:v>3.9613153E7</c:v>
                </c:pt>
                <c:pt idx="5">
                  <c:v>3.9205766E7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13-466A-A382-3339B532D0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Servfail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1.2047199E7</c:v>
                </c:pt>
                <c:pt idx="1">
                  <c:v>1.2470834E7</c:v>
                </c:pt>
                <c:pt idx="2">
                  <c:v>8.6916523E7</c:v>
                </c:pt>
                <c:pt idx="3">
                  <c:v>8.712154E6</c:v>
                </c:pt>
                <c:pt idx="4">
                  <c:v>8.068612E6</c:v>
                </c:pt>
                <c:pt idx="5">
                  <c:v>8.762926E6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13-466A-A382-3339B532D0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NXDomain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8.6189303E7</c:v>
                </c:pt>
                <c:pt idx="1">
                  <c:v>8.454158E7</c:v>
                </c:pt>
                <c:pt idx="2">
                  <c:v>4.2954551E7</c:v>
                </c:pt>
                <c:pt idx="3">
                  <c:v>8.8024996E7</c:v>
                </c:pt>
                <c:pt idx="4">
                  <c:v>8.822423E7</c:v>
                </c:pt>
                <c:pt idx="5">
                  <c:v>8.7931643E7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13-466A-A382-3339B532D0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2138073008"/>
        <c:axId val="-2134698288"/>
      </c:barChart>
      <c:catAx>
        <c:axId val="-213807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698288"/>
        <c:crosses val="autoZero"/>
        <c:auto val="1"/>
        <c:lblAlgn val="ctr"/>
        <c:lblOffset val="100"/>
        <c:noMultiLvlLbl val="0"/>
      </c:catAx>
      <c:valAx>
        <c:axId val="-2134698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807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Average Response time (sec)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0.365761</c:v>
                </c:pt>
                <c:pt idx="1">
                  <c:v>0.398267</c:v>
                </c:pt>
                <c:pt idx="2">
                  <c:v>0.681567</c:v>
                </c:pt>
                <c:pt idx="3">
                  <c:v>0.432049</c:v>
                </c:pt>
                <c:pt idx="4">
                  <c:v>0.430776</c:v>
                </c:pt>
                <c:pt idx="5">
                  <c:v>0.477358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36-4F36-8E3E-EAA338BF5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0903600"/>
        <c:axId val="-2140708352"/>
      </c:lineChart>
      <c:catAx>
        <c:axId val="-2110903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0708352"/>
        <c:crosses val="autoZero"/>
        <c:auto val="1"/>
        <c:lblAlgn val="ctr"/>
        <c:lblOffset val="100"/>
        <c:noMultiLvlLbl val="0"/>
      </c:catAx>
      <c:valAx>
        <c:axId val="-214070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0903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IPv4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2.38118982E8</c:v>
                </c:pt>
                <c:pt idx="1">
                  <c:v>2.22531975E8</c:v>
                </c:pt>
                <c:pt idx="2">
                  <c:v>0.0</c:v>
                </c:pt>
                <c:pt idx="3">
                  <c:v>2.37218276E8</c:v>
                </c:pt>
                <c:pt idx="4">
                  <c:v>1.3398451E8</c:v>
                </c:pt>
                <c:pt idx="5">
                  <c:v>2.44457764E8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C5-41C3-9369-9DA9A4A34C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IPv6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2.48261475E8</c:v>
                </c:pt>
                <c:pt idx="3">
                  <c:v>6.832036E6</c:v>
                </c:pt>
                <c:pt idx="4">
                  <c:v>1.1905181E8</c:v>
                </c:pt>
                <c:pt idx="5">
                  <c:v>7.997513E6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C5-41C3-9369-9DA9A4A34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9767264"/>
        <c:axId val="-2136273360"/>
      </c:barChart>
      <c:catAx>
        <c:axId val="-21097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6273360"/>
        <c:crosses val="autoZero"/>
        <c:auto val="1"/>
        <c:lblAlgn val="ctr"/>
        <c:lblOffset val="100"/>
        <c:noMultiLvlLbl val="0"/>
      </c:catAx>
      <c:valAx>
        <c:axId val="-213627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76726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IPv4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743284.0</c:v>
                </c:pt>
                <c:pt idx="1">
                  <c:v>680541.0</c:v>
                </c:pt>
                <c:pt idx="2">
                  <c:v>0.0</c:v>
                </c:pt>
                <c:pt idx="3">
                  <c:v>689519.0</c:v>
                </c:pt>
                <c:pt idx="4">
                  <c:v>681127.0</c:v>
                </c:pt>
                <c:pt idx="5">
                  <c:v>691367.0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FE-4897-A94F-9FE1AA35F3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IPv6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Old Style</c:v>
                </c:pt>
                <c:pt idx="1">
                  <c:v>IPv4</c:v>
                </c:pt>
                <c:pt idx="2">
                  <c:v>IPv6</c:v>
                </c:pt>
                <c:pt idx="3">
                  <c:v>IPv4 then 6</c:v>
                </c:pt>
                <c:pt idx="4">
                  <c:v>IPv6 then 4</c:v>
                </c:pt>
                <c:pt idx="5">
                  <c:v>IPv46 DNSSEC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19041.0</c:v>
                </c:pt>
                <c:pt idx="3">
                  <c:v>12398.0</c:v>
                </c:pt>
                <c:pt idx="4">
                  <c:v>29031.0</c:v>
                </c:pt>
                <c:pt idx="5">
                  <c:v>12825.0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FE-4897-A94F-9FE1AA35F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1247840"/>
        <c:axId val="-2134721936"/>
      </c:barChart>
      <c:catAx>
        <c:axId val="202124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4721936"/>
        <c:crosses val="autoZero"/>
        <c:auto val="1"/>
        <c:lblAlgn val="ctr"/>
        <c:lblOffset val="100"/>
        <c:noMultiLvlLbl val="0"/>
      </c:catAx>
      <c:valAx>
        <c:axId val="-213472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1247840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072-4B9A-A95F-4CD6BB6B21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072-4B9A-A95F-4CD6BB6B21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072-4B9A-A95F-4CD6BB6B21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072-4B9A-A95F-4CD6BB6B21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072-4B9A-A95F-4CD6BB6B21BD}"/>
              </c:ext>
            </c:extLst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1.76216227E8</c:v>
                </c:pt>
                <c:pt idx="1">
                  <c:v>4.6148195E7</c:v>
                </c:pt>
                <c:pt idx="2">
                  <c:v>146844.0</c:v>
                </c:pt>
                <c:pt idx="3">
                  <c:v>20709.0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072-4B9A-A95F-4CD6BB6B21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0B-4EDE-89B5-401A0DF70E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0B-4EDE-89B5-401A0DF70E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0B-4EDE-89B5-401A0DF70EF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0B-4EDE-89B5-401A0DF70EF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70B-4EDE-89B5-401A0DF70EFC}"/>
              </c:ext>
            </c:extLst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1.64689184E8</c:v>
                </c:pt>
                <c:pt idx="1">
                  <c:v>8.3132389E7</c:v>
                </c:pt>
                <c:pt idx="2">
                  <c:v>431935.0</c:v>
                </c:pt>
                <c:pt idx="3">
                  <c:v>7967.0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70B-4EDE-89B5-401A0DF70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20-48E5-BA74-B9492C87DF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20-48E5-BA74-B9492C87DF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20-48E5-BA74-B9492C87DF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20-48E5-BA74-B9492C87DF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920-48E5-BA74-B9492C87DF79}"/>
              </c:ext>
            </c:extLst>
          </c:dPt>
          <c:cat>
            <c:strRef>
              <c:f>Sheet1!$A$2:$A$5</c:f>
              <c:strCache>
                <c:ptCount val="4"/>
                <c:pt idx="0">
                  <c:v>UDP Ok</c:v>
                </c:pt>
                <c:pt idx="1">
                  <c:v>Timout</c:v>
                </c:pt>
                <c:pt idx="2">
                  <c:v>TCP Ok</c:v>
                </c:pt>
                <c:pt idx="3">
                  <c:v>Timout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1.90089928E8</c:v>
                </c:pt>
                <c:pt idx="1">
                  <c:v>5.3756135E7</c:v>
                </c:pt>
                <c:pt idx="2">
                  <c:v>182043.0</c:v>
                </c:pt>
                <c:pt idx="3">
                  <c:v>22206.0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920-48E5-BA74-B9492C87DF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0.34249</cdr:y>
    </cdr:from>
    <cdr:to>
      <cdr:x>0.95662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919041"/>
          <a:ext cx="3121136" cy="884050"/>
          <a:chOff x="501416" y="919036"/>
          <a:chExt cx="3121142" cy="884067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101675" y="919036"/>
            <a:ext cx="410369" cy="24622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21%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69" cy="24622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79%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410369" cy="24622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12%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69" cy="246221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88%</a:t>
            </a:r>
          </a:p>
        </cdr:txBody>
      </cdr: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0.37422</cdr:y>
    </cdr:from>
    <cdr:to>
      <cdr:x>0.92657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1004186"/>
          <a:ext cx="3007342" cy="798905"/>
          <a:chOff x="501416" y="1004188"/>
          <a:chExt cx="3007328" cy="798921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214563" y="1004188"/>
            <a:ext cx="410367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13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67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87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296555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>
                <a:solidFill>
                  <a:schemeClr val="bg1"/>
                </a:solidFill>
                <a:latin typeface="Helvetica Light"/>
                <a:cs typeface="Helvetica Light"/>
              </a:rPr>
              <a:t>1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67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smtClean="0">
                <a:solidFill>
                  <a:schemeClr val="bg1"/>
                </a:solidFill>
                <a:latin typeface="Helvetica Light"/>
                <a:cs typeface="Helvetica Light"/>
              </a:rPr>
              <a:t>99%</a:t>
            </a:r>
            <a:endParaRPr lang="en-US" sz="1600" b="1" baseline="0" dirty="0" smtClean="0">
              <a:solidFill>
                <a:schemeClr val="bg1"/>
              </a:solidFill>
              <a:latin typeface="Helvetica Light"/>
              <a:cs typeface="Helvetica Light"/>
            </a:endParaRPr>
          </a:p>
        </cdr:txBody>
      </cdr:sp>
    </cdr:grp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0.37372</cdr:y>
    </cdr:from>
    <cdr:to>
      <cdr:x>0.95662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1002844"/>
          <a:ext cx="3121136" cy="800247"/>
          <a:chOff x="501416" y="1002851"/>
          <a:chExt cx="3121143" cy="800258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204546" y="1002851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baseline="0" smtClean="0">
                <a:solidFill>
                  <a:schemeClr val="bg1"/>
                </a:solidFill>
                <a:latin typeface="Helvetica Light"/>
                <a:cs typeface="Helvetica Light"/>
              </a:rPr>
              <a:t>17%</a:t>
            </a:r>
            <a:endParaRPr lang="en-US" sz="1600" b="1" baseline="0" dirty="0" smtClean="0">
              <a:solidFill>
                <a:schemeClr val="bg1"/>
              </a:solidFill>
              <a:latin typeface="Helvetica Light"/>
              <a:cs typeface="Helvetica Light"/>
            </a:endParaRP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83%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2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1%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>
                <a:solidFill>
                  <a:schemeClr val="bg1"/>
                </a:solidFill>
                <a:latin typeface="Helvetica Light"/>
                <a:cs typeface="Helvetica Light"/>
              </a:rPr>
              <a:t>7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9%</a:t>
            </a:r>
          </a:p>
        </cdr:txBody>
      </cdr:sp>
    </cdr:grp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0.37586</cdr:y>
    </cdr:from>
    <cdr:to>
      <cdr:x>0.95662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1008587"/>
          <a:ext cx="3121136" cy="794504"/>
          <a:chOff x="501416" y="1008587"/>
          <a:chExt cx="3121143" cy="794522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227406" y="1008587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dirty="0">
                <a:solidFill>
                  <a:schemeClr val="bg1"/>
                </a:solidFill>
                <a:latin typeface="Helvetica Light"/>
                <a:cs typeface="Helvetica Light"/>
              </a:rPr>
              <a:t>1</a:t>
            </a:r>
            <a:r>
              <a:rPr lang="en-US" sz="1600" b="1" baseline="0" smtClean="0">
                <a:solidFill>
                  <a:schemeClr val="bg1"/>
                </a:solidFill>
                <a:latin typeface="Helvetica Light"/>
                <a:cs typeface="Helvetica Light"/>
              </a:rPr>
              <a:t>3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>
                <a:solidFill>
                  <a:schemeClr val="bg1"/>
                </a:solidFill>
                <a:latin typeface="Helvetica Light"/>
                <a:cs typeface="Helvetica Light"/>
              </a:rPr>
              <a:t>8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7%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19%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81%</a:t>
            </a:r>
          </a:p>
        </cdr:txBody>
      </cdr:sp>
    </cdr:grp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0.37422</cdr:y>
    </cdr:from>
    <cdr:to>
      <cdr:x>0.95662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1004186"/>
          <a:ext cx="3121136" cy="798905"/>
          <a:chOff x="501416" y="1004188"/>
          <a:chExt cx="3121143" cy="798921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215976" y="1004188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14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86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22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78%</a:t>
            </a:r>
          </a:p>
        </cdr:txBody>
      </cdr:sp>
    </cdr:grp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0.34887</cdr:y>
    </cdr:from>
    <cdr:to>
      <cdr:x>0.92657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936162"/>
          <a:ext cx="3007342" cy="866929"/>
          <a:chOff x="501416" y="936153"/>
          <a:chExt cx="3007328" cy="866957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193115" y="936153"/>
            <a:ext cx="410367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smtClean="0">
                <a:solidFill>
                  <a:schemeClr val="bg1"/>
                </a:solidFill>
                <a:latin typeface="Helvetica Light"/>
                <a:cs typeface="Helvetica Light"/>
              </a:rPr>
              <a:t>18</a:t>
            </a:r>
            <a:r>
              <a:rPr lang="en-US" sz="1600" b="1" baseline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  <a:endParaRPr lang="en-US" sz="1600" b="1" baseline="0" dirty="0" smtClean="0">
              <a:solidFill>
                <a:schemeClr val="bg1"/>
              </a:solidFill>
              <a:latin typeface="Helvetica Light"/>
              <a:cs typeface="Helvetica Light"/>
            </a:endParaRP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67" cy="24622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82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296555" cy="24622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>
                <a:solidFill>
                  <a:schemeClr val="bg1"/>
                </a:solidFill>
                <a:latin typeface="Helvetica Light"/>
                <a:cs typeface="Helvetica Light"/>
              </a:rPr>
              <a:t>5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67" cy="24622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9</a:t>
            </a:r>
            <a:r>
              <a:rPr lang="en-US" sz="1600" b="1" dirty="0">
                <a:solidFill>
                  <a:schemeClr val="bg1"/>
                </a:solidFill>
                <a:latin typeface="Helvetica Light"/>
                <a:cs typeface="Helvetica Light"/>
              </a:rPr>
              <a:t>5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</cdr:grp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0.37674</cdr:y>
    </cdr:from>
    <cdr:to>
      <cdr:x>0.92657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1010948"/>
          <a:ext cx="3007342" cy="792143"/>
          <a:chOff x="501416" y="1010938"/>
          <a:chExt cx="3007330" cy="792171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193116" y="1010938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18%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82%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296557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>
                <a:solidFill>
                  <a:schemeClr val="bg1"/>
                </a:solidFill>
                <a:latin typeface="Helvetica Light"/>
                <a:cs typeface="Helvetica Light"/>
              </a:rPr>
              <a:t>1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99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</cdr:grp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0.37674</cdr:y>
    </cdr:from>
    <cdr:to>
      <cdr:x>0.92657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1010948"/>
          <a:ext cx="3007342" cy="792143"/>
          <a:chOff x="501416" y="1010936"/>
          <a:chExt cx="3007328" cy="792174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313922" y="1010936"/>
            <a:ext cx="410367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smtClean="0">
                <a:solidFill>
                  <a:schemeClr val="bg1"/>
                </a:solidFill>
                <a:latin typeface="Helvetica Light"/>
                <a:cs typeface="Helvetica Light"/>
              </a:rPr>
              <a:t>11</a:t>
            </a:r>
            <a:r>
              <a:rPr lang="en-US" sz="1600" b="1" baseline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  <a:endParaRPr lang="en-US" sz="1600" b="1" baseline="0" dirty="0" smtClean="0">
              <a:solidFill>
                <a:schemeClr val="bg1"/>
              </a:solidFill>
              <a:latin typeface="Helvetica Light"/>
              <a:cs typeface="Helvetica Light"/>
            </a:endParaRP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67" cy="246228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89%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296555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>
                <a:solidFill>
                  <a:schemeClr val="bg1"/>
                </a:solidFill>
                <a:latin typeface="Helvetica Light"/>
                <a:cs typeface="Helvetica Light"/>
              </a:rPr>
              <a:t>1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67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99%</a:t>
            </a:r>
            <a:endParaRPr lang="en-US" sz="1600" b="1" baseline="0" dirty="0" smtClean="0">
              <a:solidFill>
                <a:schemeClr val="bg1"/>
              </a:solidFill>
              <a:latin typeface="Helvetica Light"/>
              <a:cs typeface="Helvetica Light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0.34249</cdr:y>
    </cdr:from>
    <cdr:to>
      <cdr:x>0.92657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919041"/>
          <a:ext cx="3007342" cy="884050"/>
          <a:chOff x="501416" y="919036"/>
          <a:chExt cx="3007330" cy="884072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101675" y="919036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34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66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296557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2%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>
                <a:solidFill>
                  <a:schemeClr val="bg1"/>
                </a:solidFill>
                <a:latin typeface="Helvetica Light"/>
                <a:cs typeface="Helvetica Light"/>
              </a:rPr>
              <a:t>9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8%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0.34249</cdr:y>
    </cdr:from>
    <cdr:to>
      <cdr:x>0.95662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919041"/>
          <a:ext cx="3121136" cy="884050"/>
          <a:chOff x="501416" y="919036"/>
          <a:chExt cx="3121143" cy="884072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101675" y="919036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22%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78%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11%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89%</a:t>
            </a: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0.34249</cdr:y>
    </cdr:from>
    <cdr:to>
      <cdr:x>0.95662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919041"/>
          <a:ext cx="3121136" cy="884050"/>
          <a:chOff x="501416" y="919036"/>
          <a:chExt cx="3121143" cy="884072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101675" y="919036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23%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77%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15%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85%</a:t>
            </a: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0.34249</cdr:y>
    </cdr:from>
    <cdr:to>
      <cdr:x>0.95662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919041"/>
          <a:ext cx="3121136" cy="884050"/>
          <a:chOff x="501416" y="919036"/>
          <a:chExt cx="3121143" cy="884072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101675" y="919036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22%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78%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11%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89%</a:t>
            </a:r>
          </a:p>
        </cdr:txBody>
      </cdr:sp>
    </cdr:grp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0.34249</cdr:y>
    </cdr:from>
    <cdr:to>
      <cdr:x>0.92657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919041"/>
          <a:ext cx="3007342" cy="884050"/>
          <a:chOff x="501416" y="919036"/>
          <a:chExt cx="3007328" cy="884073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101675" y="919036"/>
            <a:ext cx="410367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29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67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71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296555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>
                <a:solidFill>
                  <a:schemeClr val="bg1"/>
                </a:solidFill>
                <a:latin typeface="Helvetica Light"/>
                <a:cs typeface="Helvetica Light"/>
              </a:rPr>
              <a:t>7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67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9</a:t>
            </a:r>
            <a:r>
              <a:rPr lang="en-US" sz="1600" b="1" dirty="0">
                <a:solidFill>
                  <a:schemeClr val="bg1"/>
                </a:solidFill>
                <a:latin typeface="Helvetica Light"/>
                <a:cs typeface="Helvetica Light"/>
              </a:rPr>
              <a:t>3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</cdr:grp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0.34249</cdr:y>
    </cdr:from>
    <cdr:to>
      <cdr:x>0.95662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919041"/>
          <a:ext cx="3121136" cy="884050"/>
          <a:chOff x="501416" y="919036"/>
          <a:chExt cx="3121143" cy="884072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101675" y="919036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22%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78%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40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60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</cdr:grp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0.34249</cdr:y>
    </cdr:from>
    <cdr:to>
      <cdr:x>0.92657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919041"/>
          <a:ext cx="3007342" cy="884050"/>
          <a:chOff x="501416" y="919036"/>
          <a:chExt cx="3007330" cy="884073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101675" y="919036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24%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76%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296557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4%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70" cy="2462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96%</a:t>
            </a:r>
            <a:endParaRPr lang="en-US" sz="1600" b="1" baseline="0" dirty="0" smtClean="0">
              <a:solidFill>
                <a:schemeClr val="bg1"/>
              </a:solidFill>
              <a:latin typeface="Helvetica Light"/>
              <a:cs typeface="Helvetica Light"/>
            </a:endParaRPr>
          </a:p>
        </cdr:txBody>
      </cdr:sp>
    </cdr:grp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0.13096</cdr:x>
      <cdr:y>0.62304</cdr:y>
    </cdr:from>
    <cdr:to>
      <cdr:x>0.13098</cdr:x>
      <cdr:y>0.71479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5940" y="1671866"/>
          <a:ext cx="65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600" b="1" baseline="0" dirty="0" smtClean="0">
            <a:solidFill>
              <a:schemeClr val="bg1"/>
            </a:solidFill>
            <a:latin typeface="Helvetica Light"/>
            <a:cs typeface="Helvetica Light"/>
          </a:endParaRPr>
        </a:p>
      </cdr:txBody>
    </cdr:sp>
  </cdr:relSizeAnchor>
  <cdr:relSizeAnchor xmlns:cdr="http://schemas.openxmlformats.org/drawingml/2006/chartDrawing">
    <cdr:from>
      <cdr:x>0.13241</cdr:x>
      <cdr:y>0.37422</cdr:y>
    </cdr:from>
    <cdr:to>
      <cdr:x>0.95662</cdr:x>
      <cdr:y>0.67194</cdr:y>
    </cdr:to>
    <cdr:grpSp>
      <cdr:nvGrpSpPr>
        <cdr:cNvPr id="8" name="Group 7"/>
        <cdr:cNvGrpSpPr/>
      </cdr:nvGrpSpPr>
      <cdr:grpSpPr>
        <a:xfrm xmlns:a="http://schemas.openxmlformats.org/drawingml/2006/main">
          <a:off x="501413" y="1004186"/>
          <a:ext cx="3121136" cy="798905"/>
          <a:chOff x="501416" y="1004191"/>
          <a:chExt cx="3121143" cy="798917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298057" y="1004191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vertOverflow="clip" wrap="none" lIns="0" tIns="0" rIns="0" bIns="0" rtlCol="0">
            <a:spAutoFit/>
          </a:bodyPr>
          <a:lstStyle xmlns:a="http://schemas.openxmlformats.org/drawingml/2006/main"/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13%</a:t>
            </a:r>
          </a:p>
        </cdr:txBody>
      </cdr:sp>
      <cdr:sp macro="" textlink="">
        <cdr:nvSpPr>
          <cdr:cNvPr id="4" name="TextBox 3"/>
          <cdr:cNvSpPr txBox="1"/>
        </cdr:nvSpPr>
        <cdr:spPr>
          <a:xfrm xmlns:a="http://schemas.openxmlformats.org/drawingml/2006/main">
            <a:off x="501416" y="1556882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dirty="0" smtClean="0">
                <a:solidFill>
                  <a:schemeClr val="bg1"/>
                </a:solidFill>
                <a:latin typeface="Helvetica Light"/>
                <a:cs typeface="Helvetica Light"/>
              </a:rPr>
              <a:t>87</a:t>
            </a:r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%</a:t>
            </a:r>
          </a:p>
        </cdr:txBody>
      </cdr:sp>
      <cdr:sp macro="" textlink="">
        <cdr:nvSpPr>
          <cdr:cNvPr id="5" name="TextBox 4"/>
          <cdr:cNvSpPr txBox="1"/>
        </cdr:nvSpPr>
        <cdr:spPr>
          <a:xfrm xmlns:a="http://schemas.openxmlformats.org/drawingml/2006/main">
            <a:off x="3212189" y="1095484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25%</a:t>
            </a:r>
          </a:p>
        </cdr:txBody>
      </cdr:sp>
      <cdr:sp macro="" textlink="">
        <cdr:nvSpPr>
          <cdr:cNvPr id="6" name="TextBox 5"/>
          <cdr:cNvSpPr txBox="1"/>
        </cdr:nvSpPr>
        <cdr:spPr>
          <a:xfrm xmlns:a="http://schemas.openxmlformats.org/drawingml/2006/main">
            <a:off x="2690385" y="1416872"/>
            <a:ext cx="410370" cy="246226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lIns="0" tIns="0" rIns="0" bIns="0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b="1" baseline="0" dirty="0" smtClean="0">
                <a:solidFill>
                  <a:schemeClr val="bg1"/>
                </a:solidFill>
                <a:latin typeface="Helvetica Light"/>
                <a:cs typeface="Helvetica Light"/>
              </a:rPr>
              <a:t>75%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9F03F-5115-1540-9799-E1FAF1ABF70A}" type="datetimeFigureOut">
              <a:rPr lang="en-US" smtClean="0"/>
              <a:t>3/31/16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594F-F0A6-FD4C-8D71-2269CE379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0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246A7-A0FE-C944-8BC0-6D0585BEE4CD}" type="datetimeFigureOut">
              <a:rPr lang="en-US" smtClean="0"/>
              <a:t>3/31/16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EA623-EF2E-784A-A649-5035CDB3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9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13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2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 Style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238118982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222531975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248261475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IPv4 then 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237218276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6832036</a:t>
            </a:r>
            <a:r>
              <a:rPr lang="en-US" dirty="0" smtClean="0"/>
              <a:t> = </a:t>
            </a:r>
            <a:r>
              <a:rPr lang="is-IS" dirty="0" smtClean="0"/>
              <a:t>244050312</a:t>
            </a:r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IPv6 then 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133984510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119051810</a:t>
            </a:r>
            <a:r>
              <a:rPr lang="en-US" dirty="0" smtClean="0"/>
              <a:t> = </a:t>
            </a:r>
            <a:r>
              <a:rPr lang="is-IS" dirty="0" smtClean="0"/>
              <a:t>253036320</a:t>
            </a:r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IPv46 DNSSEC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244457764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7997513</a:t>
            </a:r>
            <a:r>
              <a:rPr lang="en-US" dirty="0" smtClean="0"/>
              <a:t> = </a:t>
            </a:r>
            <a:r>
              <a:rPr lang="is-IS" dirty="0" smtClean="0"/>
              <a:t>252455277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39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Old Style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743284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680541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19041</a:t>
            </a:r>
            <a:r>
              <a:rPr lang="en-US" dirty="0" smtClean="0"/>
              <a:t>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IPv4 then 6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689519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12398</a:t>
            </a:r>
            <a:r>
              <a:rPr lang="en-US" dirty="0" smtClean="0"/>
              <a:t> = </a:t>
            </a:r>
            <a:r>
              <a:rPr lang="is-IS" dirty="0" smtClean="0"/>
              <a:t>701917</a:t>
            </a:r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IPv6 then 4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681127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29031</a:t>
            </a:r>
            <a:r>
              <a:rPr lang="en-US" dirty="0" smtClean="0"/>
              <a:t> = </a:t>
            </a:r>
            <a:r>
              <a:rPr lang="fi-FI" dirty="0" smtClean="0"/>
              <a:t>710158</a:t>
            </a:r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IPv46 DNSSEC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691367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12825</a:t>
            </a:r>
            <a:r>
              <a:rPr lang="en-US" dirty="0" smtClean="0"/>
              <a:t> = </a:t>
            </a:r>
            <a:r>
              <a:rPr lang="is-IS" dirty="0" smtClean="0"/>
              <a:t>704192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0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1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1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96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8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9EA623-EF2E-784A-A649-5035CDB3F6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14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™_nominum_logo_cmy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39" y="2634364"/>
            <a:ext cx="3348036" cy="934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39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7"/>
          </p:nvPr>
        </p:nvSpPr>
        <p:spPr>
          <a:xfrm>
            <a:off x="228598" y="2827671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228598" y="4530447"/>
            <a:ext cx="8678332" cy="1552872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77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with 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88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/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7067" y="3733800"/>
            <a:ext cx="86868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0" i="0" smtClean="0">
                <a:latin typeface="Helvetica Light"/>
                <a:cs typeface="Helvetica Light"/>
              </a:rPr>
              <a:t>Harness Your Internet Activity</a:t>
            </a:r>
            <a:endParaRPr lang="en-US" sz="2000" b="0" i="0" dirty="0">
              <a:latin typeface="Helvetica Light"/>
              <a:cs typeface="Helvetica Light"/>
            </a:endParaRPr>
          </a:p>
        </p:txBody>
      </p:sp>
      <p:pic>
        <p:nvPicPr>
          <p:cNvPr id="8" name="Picture 7" descr="Full_CMYK_Log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4" y="2614632"/>
            <a:ext cx="3256774" cy="9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1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: Graphic (with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minum_logo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8" y="6375544"/>
            <a:ext cx="885690" cy="25385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799" y="6264275"/>
            <a:ext cx="2133600" cy="365125"/>
          </a:xfr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9525" cmpd="sng">
            <a:solidFill>
              <a:srgbClr val="DCDC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19A3DA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Helvetica"/>
            </a:endParaRPr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20132" y="0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nominum_logo_cmyk.em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67" y="6375544"/>
            <a:ext cx="881931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305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8" y="2402283"/>
            <a:ext cx="8686799" cy="693708"/>
          </a:xfrm>
          <a:prstGeom prst="rect">
            <a:avLst/>
          </a:prstGeom>
        </p:spPr>
        <p:txBody>
          <a:bodyPr vert="horz" anchor="ctr"/>
          <a:lstStyle>
            <a:lvl1pPr algn="ctr">
              <a:defRPr sz="4000" b="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32758" y="6327122"/>
            <a:ext cx="6649042" cy="371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Presenter Name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28597" y="3095991"/>
            <a:ext cx="8686799" cy="761666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6781799" y="6319875"/>
            <a:ext cx="2133597" cy="371475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600">
                <a:latin typeface="Helvetica Light"/>
                <a:cs typeface="Helvetica Ligh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 smtClean="0"/>
              <a:t>Click to edit Date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16164"/>
            <a:ext cx="8686801" cy="692497"/>
          </a:xfrm>
          <a:prstGeom prst="rect">
            <a:avLst/>
          </a:prstGeom>
        </p:spPr>
        <p:txBody>
          <a:bodyPr vert="horz" anchor="t"/>
          <a:lstStyle>
            <a:lvl1pPr algn="l">
              <a:defRPr sz="3600"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28600" y="2055296"/>
            <a:ext cx="8686800" cy="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has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30947"/>
            <a:ext cx="9144000" cy="1804737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8" y="2207572"/>
            <a:ext cx="8686801" cy="692497"/>
          </a:xfrm>
          <a:prstGeom prst="rect">
            <a:avLst/>
          </a:prstGeom>
        </p:spPr>
        <p:txBody>
          <a:bodyPr vert="horz" anchor="ctr"/>
          <a:lstStyle>
            <a:lvl1pPr algn="l">
              <a:defRPr sz="36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ominum_logo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6375544"/>
            <a:ext cx="885690" cy="2538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Helvetica Light"/>
                <a:cs typeface="Helvetica Light"/>
              </a:defRPr>
            </a:lvl1pPr>
            <a:lvl2pPr>
              <a:defRPr sz="2400">
                <a:latin typeface="Helvetica Light"/>
                <a:cs typeface="Helvetica Light"/>
              </a:defRPr>
            </a:lvl2pPr>
            <a:lvl3pPr>
              <a:defRPr sz="2000">
                <a:latin typeface="Helvetica Light"/>
                <a:cs typeface="Helvetica Light"/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7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Copy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4741332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Helvetica Light"/>
                <a:cs typeface="Helvetica Light"/>
              </a:defRPr>
            </a:lvl1pPr>
            <a:lvl2pPr>
              <a:defRPr sz="2000">
                <a:latin typeface="Helvetica Light"/>
                <a:cs typeface="Helvetica Light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2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5"/>
          </p:nvPr>
        </p:nvSpPr>
        <p:spPr>
          <a:xfrm>
            <a:off x="237067" y="1143000"/>
            <a:ext cx="8678333" cy="4953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latin typeface="Helvetica Light"/>
                <a:cs typeface="Helvetica Ligh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237067" y="1143000"/>
            <a:ext cx="4182533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4724400" y="1143000"/>
            <a:ext cx="4191000" cy="4953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0" i="0">
                <a:latin typeface="Helvetica Light"/>
                <a:cs typeface="Helvetica Light"/>
              </a:defRPr>
            </a:lvl1pPr>
            <a:lvl2pPr>
              <a:defRPr sz="2000" b="0" i="0">
                <a:latin typeface="Helvetica"/>
                <a:cs typeface="Helvetica"/>
              </a:defRPr>
            </a:lvl2pPr>
            <a:lvl3pPr>
              <a:defRPr sz="2000" b="0" i="0">
                <a:latin typeface="Helvetica"/>
                <a:cs typeface="Helvetica"/>
              </a:defRPr>
            </a:lvl3pPr>
            <a:lvl4pPr>
              <a:defRPr sz="2000" b="0" i="0">
                <a:latin typeface="Helvetica"/>
                <a:cs typeface="Helvetica"/>
              </a:defRPr>
            </a:lvl4pPr>
            <a:lvl5pPr>
              <a:defRPr sz="2000" b="0" i="0"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Slide (Object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6"/>
          </p:nvPr>
        </p:nvSpPr>
        <p:spPr>
          <a:xfrm>
            <a:off x="237067" y="1143000"/>
            <a:ext cx="2734733" cy="4953000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7"/>
          </p:nvPr>
        </p:nvSpPr>
        <p:spPr>
          <a:xfrm>
            <a:off x="3200400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8"/>
          </p:nvPr>
        </p:nvSpPr>
        <p:spPr>
          <a:xfrm>
            <a:off x="6180666" y="1143000"/>
            <a:ext cx="2734733" cy="4952999"/>
          </a:xfrm>
          <a:prstGeom prst="rect">
            <a:avLst/>
          </a:prstGeom>
        </p:spPr>
        <p:txBody>
          <a:bodyPr vert="horz"/>
          <a:lstStyle>
            <a:lvl1pPr marL="227013" indent="-227013">
              <a:defRPr sz="2000">
                <a:latin typeface="Helvetica Light"/>
                <a:cs typeface="Helvetica Light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228598" y="236009"/>
            <a:ext cx="8695267" cy="754590"/>
          </a:xfrm>
          <a:prstGeom prst="rect">
            <a:avLst/>
          </a:prstGeom>
        </p:spPr>
        <p:txBody>
          <a:bodyPr vert="horz" anchor="ctr"/>
          <a:lstStyle>
            <a:lvl1pPr algn="l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defRPr sz="3000" b="0" i="0">
                <a:solidFill>
                  <a:srgbClr val="FFFFFF"/>
                </a:solidFill>
                <a:latin typeface="Helvetica Light"/>
                <a:cs typeface="Helvetica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248400"/>
            <a:ext cx="8686800" cy="15875"/>
          </a:xfrm>
          <a:prstGeom prst="line">
            <a:avLst/>
          </a:prstGeom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nominum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6375544"/>
            <a:ext cx="885907" cy="2538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 noChangeAspect="1"/>
          </p:cNvSpPr>
          <p:nvPr>
            <p:ph type="dt" sz="half" idx="2"/>
          </p:nvPr>
        </p:nvSpPr>
        <p:spPr>
          <a:xfrm>
            <a:off x="6781800" y="244475"/>
            <a:ext cx="2133600" cy="365125"/>
          </a:xfrm>
          <a:prstGeom prst="rect">
            <a:avLst/>
          </a:prstGeom>
        </p:spPr>
        <p:txBody>
          <a:bodyPr vert="horz" lIns="0" tIns="0" rIns="0" bIns="2286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799" y="6264275"/>
            <a:ext cx="2133600" cy="365125"/>
          </a:xfrm>
          <a:prstGeom prst="rect">
            <a:avLst/>
          </a:prstGeom>
        </p:spPr>
        <p:txBody>
          <a:bodyPr vert="horz" lIns="0" tIns="228600" rIns="0" bIns="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/>
                <a:cs typeface="Helvetica Light"/>
              </a:defRPr>
            </a:lvl1pPr>
          </a:lstStyle>
          <a:p>
            <a:fld id="{3E57B353-FB4D-4549-A8A5-8F53CBBECD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  <p:sldLayoutId id="214748369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4" Type="http://schemas.openxmlformats.org/officeDocument/2006/relationships/chart" Target="../charts/chart12.xml"/><Relationship Id="rId5" Type="http://schemas.openxmlformats.org/officeDocument/2006/relationships/chart" Target="../charts/chart13.xml"/><Relationship Id="rId6" Type="http://schemas.openxmlformats.org/officeDocument/2006/relationships/chart" Target="../charts/chart1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4" Type="http://schemas.openxmlformats.org/officeDocument/2006/relationships/chart" Target="../charts/chart21.xml"/><Relationship Id="rId5" Type="http://schemas.openxmlformats.org/officeDocument/2006/relationships/chart" Target="../charts/chart22.xml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4" Type="http://schemas.openxmlformats.org/officeDocument/2006/relationships/chart" Target="../charts/chart24.xml"/><Relationship Id="rId5" Type="http://schemas.openxmlformats.org/officeDocument/2006/relationships/chart" Target="../charts/chart25.xml"/><Relationship Id="rId6" Type="http://schemas.openxmlformats.org/officeDocument/2006/relationships/chart" Target="../charts/chart26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5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555019125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timings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asked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 talked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5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508302411"/>
              </p:ext>
            </p:extLst>
          </p:nvPr>
        </p:nvGraphicFramePr>
        <p:xfrm>
          <a:off x="236539" y="1143001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r>
              <a:rPr lang="en-US" baseline="0" dirty="0" smtClean="0"/>
              <a:t> answered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7093301"/>
              </p:ext>
            </p:extLst>
          </p:nvPr>
        </p:nvGraphicFramePr>
        <p:xfrm>
          <a:off x="4888388" y="1143001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9881465"/>
              </p:ext>
            </p:extLst>
          </p:nvPr>
        </p:nvGraphicFramePr>
        <p:xfrm>
          <a:off x="236539" y="3088342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839982"/>
              </p:ext>
            </p:extLst>
          </p:nvPr>
        </p:nvGraphicFramePr>
        <p:xfrm>
          <a:off x="4888387" y="3088342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55647" y="1346973"/>
            <a:ext cx="74860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dirty="0" smtClean="0">
                <a:latin typeface="Helvetica Light"/>
                <a:cs typeface="Helvetica Light"/>
              </a:rPr>
              <a:t>IPv4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7495" y="1346973"/>
            <a:ext cx="74860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smtClean="0">
                <a:latin typeface="Helvetica Light"/>
                <a:cs typeface="Helvetica Light"/>
              </a:rPr>
              <a:t>IPv6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8146" y="5310088"/>
            <a:ext cx="192360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smtClean="0">
                <a:latin typeface="Helvetica Light"/>
                <a:cs typeface="Helvetica Light"/>
              </a:rPr>
              <a:t>IPv4 then 6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9994" y="5310087"/>
            <a:ext cx="192360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latin typeface="Helvetica Light"/>
                <a:cs typeface="Helvetica Light"/>
              </a:rPr>
              <a:t>IPv6 then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4959" y="5829895"/>
            <a:ext cx="48368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UDP Ok  </a:t>
            </a:r>
            <a:r>
              <a:rPr lang="en-US" b="1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UDP Timeout</a:t>
            </a:r>
            <a:r>
              <a:rPr lang="en-US" b="1" dirty="0" smtClean="0">
                <a:latin typeface="Helvetica Light"/>
                <a:cs typeface="Helvetica Light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Helvetica Light"/>
                <a:cs typeface="Helvetica Light"/>
              </a:rPr>
              <a:t>TCP OK  </a:t>
            </a:r>
            <a:r>
              <a:rPr lang="en-US" b="1" dirty="0" smtClean="0">
                <a:solidFill>
                  <a:schemeClr val="accent4"/>
                </a:solidFill>
                <a:latin typeface="Helvetica Light"/>
                <a:cs typeface="Helvetica Light"/>
              </a:rPr>
              <a:t>TCP </a:t>
            </a:r>
            <a:r>
              <a:rPr lang="en-US" b="1" dirty="0" err="1" smtClean="0">
                <a:solidFill>
                  <a:schemeClr val="accent4"/>
                </a:solidFill>
                <a:latin typeface="Helvetica Light"/>
                <a:cs typeface="Helvetica Light"/>
              </a:rPr>
              <a:t>Timout</a:t>
            </a:r>
            <a:endParaRPr lang="en-US" b="1" dirty="0" smtClean="0">
              <a:solidFill>
                <a:schemeClr val="accent4"/>
              </a:solidFill>
              <a:latin typeface="Helvetica Light"/>
              <a:cs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78226" y="4337714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Bold" charset="0"/>
                <a:cs typeface="Helvetica Light"/>
              </a:rPr>
              <a:t>0.08%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0073" y="4333199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Bold" charset="0"/>
                <a:cs typeface="Helvetica Light"/>
              </a:rPr>
              <a:t>0.07%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0074" y="2396889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Bold" charset="0"/>
                <a:cs typeface="Helvetica Light"/>
              </a:rPr>
              <a:t>0.18%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226" y="2392374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dirty="0" smtClean="0">
                <a:latin typeface="Helvetica Neue Bold" charset="0"/>
                <a:cs typeface="Helvetica Light"/>
              </a:rPr>
              <a:t>0.07%</a:t>
            </a:r>
          </a:p>
        </p:txBody>
      </p:sp>
    </p:spTree>
    <p:extLst>
      <p:ext uri="{BB962C8B-B14F-4D97-AF65-F5344CB8AC3E}">
        <p14:creationId xmlns:p14="http://schemas.microsoft.com/office/powerpoint/2010/main" val="20450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845703517"/>
              </p:ext>
            </p:extLst>
          </p:nvPr>
        </p:nvGraphicFramePr>
        <p:xfrm>
          <a:off x="236539" y="1143001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r>
              <a:rPr lang="en-US" baseline="0" dirty="0" smtClean="0"/>
              <a:t> answered per Protocol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227225"/>
              </p:ext>
            </p:extLst>
          </p:nvPr>
        </p:nvGraphicFramePr>
        <p:xfrm>
          <a:off x="4888388" y="1143001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253345"/>
              </p:ext>
            </p:extLst>
          </p:nvPr>
        </p:nvGraphicFramePr>
        <p:xfrm>
          <a:off x="236539" y="3088342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900185"/>
              </p:ext>
            </p:extLst>
          </p:nvPr>
        </p:nvGraphicFramePr>
        <p:xfrm>
          <a:off x="4888387" y="3088342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55647" y="3362980"/>
            <a:ext cx="74860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dirty="0" smtClean="0">
                <a:latin typeface="Helvetica Light"/>
                <a:cs typeface="Helvetica Light"/>
              </a:rPr>
              <a:t>IPv4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7494" y="3362979"/>
            <a:ext cx="74860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smtClean="0">
                <a:latin typeface="Helvetica Light"/>
                <a:cs typeface="Helvetica Light"/>
              </a:rPr>
              <a:t>IPv6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4959" y="5829895"/>
            <a:ext cx="48368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UDP Ok  </a:t>
            </a:r>
            <a:r>
              <a:rPr lang="en-US" b="1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UDP Timeout</a:t>
            </a:r>
            <a:r>
              <a:rPr lang="en-US" b="1" dirty="0" smtClean="0">
                <a:latin typeface="Helvetica Light"/>
                <a:cs typeface="Helvetica Light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Helvetica Light"/>
                <a:cs typeface="Helvetica Light"/>
              </a:rPr>
              <a:t>TCP OK  </a:t>
            </a:r>
            <a:r>
              <a:rPr lang="en-US" b="1" dirty="0" smtClean="0">
                <a:solidFill>
                  <a:schemeClr val="accent4"/>
                </a:solidFill>
                <a:latin typeface="Helvetica Light"/>
                <a:cs typeface="Helvetica Light"/>
              </a:rPr>
              <a:t>TCP </a:t>
            </a:r>
            <a:r>
              <a:rPr lang="en-US" b="1" dirty="0" err="1" smtClean="0">
                <a:solidFill>
                  <a:schemeClr val="accent4"/>
                </a:solidFill>
                <a:latin typeface="Helvetica Light"/>
                <a:cs typeface="Helvetica Light"/>
              </a:rPr>
              <a:t>Timout</a:t>
            </a:r>
            <a:endParaRPr lang="en-US" b="1" dirty="0" smtClean="0">
              <a:solidFill>
                <a:schemeClr val="accent4"/>
              </a:solidFill>
              <a:latin typeface="Helvetica Light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1575" y="1346973"/>
            <a:ext cx="192360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smtClean="0">
                <a:latin typeface="Helvetica Light"/>
                <a:cs typeface="Helvetica Light"/>
              </a:rPr>
              <a:t>IPv4 then 6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4429" y="5157946"/>
            <a:ext cx="192360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latin typeface="Helvetica Light"/>
                <a:cs typeface="Helvetica Light"/>
              </a:rPr>
              <a:t>IPv6 then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8226" y="4337714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Bold" charset="0"/>
                <a:cs typeface="Helvetica Light"/>
              </a:rPr>
              <a:t>0.04%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0073" y="4333199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Bold" charset="0"/>
                <a:cs typeface="Helvetica Light"/>
              </a:rPr>
              <a:t>0.09%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0074" y="2396889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Bold" charset="0"/>
                <a:cs typeface="Helvetica Light"/>
              </a:rPr>
              <a:t>0.06%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8226" y="2392374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dirty="0" smtClean="0">
                <a:latin typeface="Helvetica Neue Bold" charset="0"/>
                <a:cs typeface="Helvetica Light"/>
              </a:rPr>
              <a:t>0.08%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475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de-DE" sz="1000" dirty="0" err="1">
                <a:latin typeface="Courier New Bold" charset="0"/>
              </a:rPr>
              <a:t>ip</a:t>
            </a:r>
            <a:r>
              <a:rPr lang="de-DE" sz="1000" dirty="0">
                <a:latin typeface="Courier New Bold" charset="0"/>
              </a:rPr>
              <a:t>        </a:t>
            </a:r>
            <a:r>
              <a:rPr lang="de-DE" sz="1000" dirty="0" smtClean="0">
                <a:latin typeface="Courier New Bold" charset="0"/>
              </a:rPr>
              <a:t>      | </a:t>
            </a:r>
            <a:r>
              <a:rPr lang="de-DE" sz="1000" dirty="0" err="1">
                <a:latin typeface="Courier New Bold" charset="0"/>
              </a:rPr>
              <a:t>timeout</a:t>
            </a:r>
            <a:r>
              <a:rPr lang="de-DE" sz="1000" dirty="0">
                <a:latin typeface="Courier New Bold" charset="0"/>
              </a:rPr>
              <a:t> |   </a:t>
            </a:r>
            <a:r>
              <a:rPr lang="de-DE" sz="1000" dirty="0" smtClean="0">
                <a:latin typeface="Courier New Bold" charset="0"/>
              </a:rPr>
              <a:t>ok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-----------------+---------+--------- 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199.7.91.13     </a:t>
            </a:r>
            <a:r>
              <a:rPr lang="de-DE" sz="1000" dirty="0">
                <a:latin typeface="Courier New Bold" charset="0"/>
              </a:rPr>
              <a:t>| 1196211 | 3617819 </a:t>
            </a:r>
            <a:r>
              <a:rPr lang="de-DE" sz="1000" dirty="0" smtClean="0">
                <a:latin typeface="Courier New Bold" charset="0"/>
              </a:rPr>
              <a:t>24.85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173.245.58.107  | 1030401 | 4836467 </a:t>
            </a:r>
            <a:r>
              <a:rPr lang="de-DE" sz="1000" dirty="0" smtClean="0">
                <a:latin typeface="Courier New Bold" charset="0"/>
              </a:rPr>
              <a:t>17.56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192.36.148.17   |  903004 | 5691109 </a:t>
            </a:r>
            <a:r>
              <a:rPr lang="de-DE" sz="1000" dirty="0" smtClean="0">
                <a:latin typeface="Courier New Bold" charset="0"/>
              </a:rPr>
              <a:t>13.69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192.43.172.30   |  886747 | 4528054 </a:t>
            </a:r>
            <a:r>
              <a:rPr lang="de-DE" sz="1000" dirty="0" smtClean="0">
                <a:latin typeface="Courier New Bold" charset="0"/>
              </a:rPr>
              <a:t>16.38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173.245.59.78   |  814280 | 3996683 </a:t>
            </a:r>
            <a:r>
              <a:rPr lang="de-DE" sz="1000" dirty="0" smtClean="0">
                <a:latin typeface="Courier New Bold" charset="0"/>
              </a:rPr>
              <a:t>16.93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192.42.93.30    |  771203 | 4071314 </a:t>
            </a:r>
            <a:r>
              <a:rPr lang="de-DE" sz="1000" dirty="0" smtClean="0">
                <a:latin typeface="Courier New Bold" charset="0"/>
              </a:rPr>
              <a:t>15.93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173.245.58.93   |  763090 | 2895030 </a:t>
            </a:r>
            <a:r>
              <a:rPr lang="de-DE" sz="1000" dirty="0" smtClean="0">
                <a:latin typeface="Courier New Bold" charset="0"/>
              </a:rPr>
              <a:t>20.86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192.35.51.30    |  739739 | 7579568 </a:t>
            </a:r>
            <a:r>
              <a:rPr lang="de-DE" sz="1000" dirty="0" smtClean="0">
                <a:latin typeface="Courier New Bold" charset="0"/>
              </a:rPr>
              <a:t> 8.89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140.205.228.52  |  691765 | 5384750 </a:t>
            </a:r>
            <a:r>
              <a:rPr lang="de-DE" sz="1000" dirty="0" smtClean="0">
                <a:latin typeface="Courier New Bold" charset="0"/>
              </a:rPr>
              <a:t>11.38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173.245.59.202  |  689620 | 1936437 </a:t>
            </a:r>
            <a:r>
              <a:rPr lang="de-DE" sz="1000" dirty="0" smtClean="0">
                <a:latin typeface="Courier New Bold" charset="0"/>
              </a:rPr>
              <a:t>26.26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140.205.228.51  |  681882 | 3773220 </a:t>
            </a:r>
            <a:r>
              <a:rPr lang="de-DE" sz="1000" dirty="0" smtClean="0">
                <a:latin typeface="Courier New Bold" charset="0"/>
              </a:rPr>
              <a:t>15.31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192.41.162.30   |  669132 | 5223907 </a:t>
            </a:r>
            <a:r>
              <a:rPr lang="de-DE" sz="1000" dirty="0" smtClean="0">
                <a:latin typeface="Courier New Bold" charset="0"/>
              </a:rPr>
              <a:t>11.35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192.5.4.1       |  643232 |  </a:t>
            </a:r>
            <a:r>
              <a:rPr lang="de-DE" sz="1000" dirty="0" smtClean="0">
                <a:latin typeface="Courier New Bold" charset="0"/>
              </a:rPr>
              <a:t>300601 68.15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199.212.0.53    |  600026 |  282748 </a:t>
            </a:r>
            <a:r>
              <a:rPr lang="de-DE" sz="1000" dirty="0" smtClean="0">
                <a:latin typeface="Courier New Bold" charset="0"/>
              </a:rPr>
              <a:t>67.97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192.5.6.30      |  581040 | 2814187 </a:t>
            </a:r>
            <a:r>
              <a:rPr lang="de-DE" sz="1000" dirty="0" smtClean="0">
                <a:latin typeface="Courier New Bold" charset="0"/>
              </a:rPr>
              <a:t>17.11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192.31.80.30    |  565395 | 3942251 </a:t>
            </a:r>
            <a:r>
              <a:rPr lang="de-DE" sz="1000" dirty="0" smtClean="0">
                <a:latin typeface="Courier New Bold" charset="0"/>
              </a:rPr>
              <a:t>12.54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192.26.92.30    |  548059 | 3210573 </a:t>
            </a:r>
            <a:r>
              <a:rPr lang="de-DE" sz="1000" dirty="0" smtClean="0">
                <a:latin typeface="Courier New Bold" charset="0"/>
              </a:rPr>
              <a:t>14.58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192.134.0.49    |  541920 |  206272 </a:t>
            </a:r>
            <a:r>
              <a:rPr lang="de-DE" sz="1000" dirty="0" smtClean="0">
                <a:latin typeface="Courier New Bold" charset="0"/>
              </a:rPr>
              <a:t>72.43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192.58.128.30   |  534831 | 2557051 </a:t>
            </a:r>
            <a:r>
              <a:rPr lang="de-DE" sz="1000" dirty="0" smtClean="0">
                <a:latin typeface="Courier New Bold" charset="0"/>
              </a:rPr>
              <a:t>17.30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202.12.29.59    |  533246 |   89832 </a:t>
            </a:r>
            <a:r>
              <a:rPr lang="de-DE" sz="1000" dirty="0" smtClean="0">
                <a:latin typeface="Courier New Bold" charset="0"/>
              </a:rPr>
              <a:t>85.58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202.12.28.140   |  520510 |  123352 </a:t>
            </a:r>
            <a:r>
              <a:rPr lang="de-DE" sz="1000" dirty="0" smtClean="0">
                <a:latin typeface="Courier New Bold" charset="0"/>
              </a:rPr>
              <a:t>80.84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193.0.9.5       |  516087 |  173760 </a:t>
            </a:r>
            <a:r>
              <a:rPr lang="de-DE" sz="1000" dirty="0" smtClean="0">
                <a:latin typeface="Courier New Bold" charset="0"/>
              </a:rPr>
              <a:t>74.81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192.55.83.30    |  508246 | 5255387 </a:t>
            </a:r>
            <a:r>
              <a:rPr lang="de-DE" sz="1000" dirty="0" smtClean="0">
                <a:latin typeface="Courier New Bold" charset="0"/>
              </a:rPr>
              <a:t> 8.82</a:t>
            </a:r>
            <a:endParaRPr lang="en-US" sz="1000" dirty="0">
              <a:latin typeface="Courier New Bol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Timeout</a:t>
            </a:r>
            <a:r>
              <a:rPr lang="en-US" baseline="0" dirty="0" smtClean="0"/>
              <a:t> offenders IPv4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9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37067" y="1162755"/>
            <a:ext cx="8678333" cy="510151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de-DE" sz="1000" dirty="0" err="1">
                <a:latin typeface="Courier New Bold" charset="0"/>
              </a:rPr>
              <a:t>ip</a:t>
            </a:r>
            <a:r>
              <a:rPr lang="de-DE" sz="1000" dirty="0">
                <a:latin typeface="Courier New Bold" charset="0"/>
              </a:rPr>
              <a:t>        </a:t>
            </a:r>
            <a:r>
              <a:rPr lang="de-DE" sz="1000" dirty="0" smtClean="0">
                <a:latin typeface="Courier New Bold" charset="0"/>
              </a:rPr>
              <a:t>      | </a:t>
            </a:r>
            <a:r>
              <a:rPr lang="de-DE" sz="1000" dirty="0" err="1">
                <a:latin typeface="Courier New Bold" charset="0"/>
              </a:rPr>
              <a:t>timeout</a:t>
            </a:r>
            <a:r>
              <a:rPr lang="de-DE" sz="1000" dirty="0">
                <a:latin typeface="Courier New Bold" charset="0"/>
              </a:rPr>
              <a:t> |   </a:t>
            </a:r>
            <a:r>
              <a:rPr lang="de-DE" sz="1000" dirty="0" smtClean="0">
                <a:latin typeface="Courier New Bold" charset="0"/>
              </a:rPr>
              <a:t>ok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-----------------+---------+--------- 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199.7.91.13     </a:t>
            </a:r>
            <a:r>
              <a:rPr lang="de-DE" sz="1000" dirty="0">
                <a:latin typeface="Courier New Bold" charset="0"/>
              </a:rPr>
              <a:t>| 1196211 | 3617819 24.85	</a:t>
            </a:r>
            <a:r>
              <a:rPr lang="de-DE" sz="1000" b="1" dirty="0" err="1">
                <a:latin typeface="Courier New Bold" charset="0"/>
              </a:rPr>
              <a:t>d.root-servers.net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173.245.58.107  | 1030401 | 4836467 17.56	</a:t>
            </a:r>
            <a:r>
              <a:rPr lang="de-DE" sz="1000" dirty="0" err="1">
                <a:latin typeface="Courier New Bold" charset="0"/>
              </a:rPr>
              <a:t>dina.ns.cloudflare.com</a:t>
            </a:r>
            <a:r>
              <a:rPr lang="de-DE" sz="1200" dirty="0">
                <a:latin typeface="Times New Roman Bold" charset="0"/>
              </a:rPr>
              <a:t>.</a:t>
            </a:r>
            <a:endParaRPr lang="de-DE" sz="1200" dirty="0" smtClean="0">
              <a:latin typeface="Times New Roman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192.36.148.17   |  903004 | 5691109 13.69	</a:t>
            </a:r>
            <a:r>
              <a:rPr lang="de-DE" sz="1000" dirty="0" err="1" smtClean="0">
                <a:latin typeface="Courier New Bold" charset="0"/>
              </a:rPr>
              <a:t>i.root-servers.net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192.43.172.30   |  886747 | 4528054 16.38	</a:t>
            </a:r>
            <a:r>
              <a:rPr lang="de-DE" sz="1000" dirty="0" err="1" smtClean="0">
                <a:latin typeface="Courier New Bold" charset="0"/>
              </a:rPr>
              <a:t>i.gtld-servers.net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173.245.59.78   |  814280 | 3996683 16.93	</a:t>
            </a:r>
            <a:r>
              <a:rPr lang="de-DE" sz="1000" dirty="0" err="1" smtClean="0">
                <a:latin typeface="Courier New Bold" charset="0"/>
              </a:rPr>
              <a:t>buck.ns.cloudflare.com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192.42.93.30    |  771203 | 4071314 15.93	</a:t>
            </a:r>
            <a:r>
              <a:rPr lang="de-DE" sz="1000" dirty="0" err="1" smtClean="0">
                <a:latin typeface="Courier New Bold" charset="0"/>
              </a:rPr>
              <a:t>g.gtld-servers.net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173.245.58.93   |  763090 | 2895030 20.86	</a:t>
            </a:r>
            <a:r>
              <a:rPr lang="de-DE" sz="1000" dirty="0" err="1" smtClean="0">
                <a:latin typeface="Courier New Bold" charset="0"/>
              </a:rPr>
              <a:t>dee.ns.cloudflare.com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192.35.51.30    |  739739 | 7579568  8.89	</a:t>
            </a:r>
            <a:r>
              <a:rPr lang="de-DE" sz="1000" dirty="0" err="1" smtClean="0">
                <a:latin typeface="Courier New Bold" charset="0"/>
              </a:rPr>
              <a:t>f.gtld-servers.net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140.205.228.52  |  691765 | 5384750 </a:t>
            </a:r>
            <a:r>
              <a:rPr lang="de-DE" sz="1000" dirty="0" smtClean="0">
                <a:latin typeface="Courier New Bold" charset="0"/>
              </a:rPr>
              <a:t>11.38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173.245.59.202  |  689620 | 1936437 26.26	</a:t>
            </a:r>
            <a:r>
              <a:rPr lang="de-DE" sz="1000" dirty="0" err="1" smtClean="0">
                <a:latin typeface="Courier New Bold" charset="0"/>
              </a:rPr>
              <a:t>marek.ns.cloudflare.com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140.205.228.51  |  681882 | 3773220 </a:t>
            </a:r>
            <a:r>
              <a:rPr lang="de-DE" sz="1000" dirty="0" smtClean="0">
                <a:latin typeface="Courier New Bold" charset="0"/>
              </a:rPr>
              <a:t>15.31</a:t>
            </a: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192.41.162.30   |  669132 | 5223907 11.35	</a:t>
            </a:r>
            <a:r>
              <a:rPr lang="de-DE" sz="1000" dirty="0" err="1" smtClean="0">
                <a:latin typeface="Courier New Bold" charset="0"/>
              </a:rPr>
              <a:t>l.gtld-servers.net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192.5.4.1       |  643232 |  300601 68.15	</a:t>
            </a:r>
            <a:r>
              <a:rPr lang="de-DE" sz="1000" dirty="0" err="1" smtClean="0">
                <a:latin typeface="Courier New Bold" charset="0"/>
              </a:rPr>
              <a:t>sns-pb.isc.org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199.212.0.53    |  600026 |  282748 67.97	</a:t>
            </a:r>
            <a:r>
              <a:rPr lang="de-DE" sz="1000" dirty="0" err="1" smtClean="0">
                <a:latin typeface="Courier New Bold" charset="0"/>
              </a:rPr>
              <a:t>tinnie.arin.net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192.5.6.30      |  581040 | 2814187 17.11	</a:t>
            </a:r>
            <a:r>
              <a:rPr lang="de-DE" sz="1000" dirty="0" err="1" smtClean="0">
                <a:latin typeface="Courier New Bold" charset="0"/>
              </a:rPr>
              <a:t>a.gtld-servers.net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192.31.80.30    |  565395 | 3942251 12.54	</a:t>
            </a:r>
            <a:r>
              <a:rPr lang="de-DE" sz="1000" dirty="0" err="1" smtClean="0">
                <a:latin typeface="Courier New Bold" charset="0"/>
              </a:rPr>
              <a:t>d.gtld-servers.net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192.26.92.30    |  548059 | 3210573 14.58	</a:t>
            </a:r>
            <a:r>
              <a:rPr lang="de-DE" sz="1000" dirty="0" err="1" smtClean="0">
                <a:latin typeface="Courier New Bold" charset="0"/>
              </a:rPr>
              <a:t>c.gtld-servers.net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192.134.0.49    |  541920 |  206272 72.43	</a:t>
            </a:r>
            <a:r>
              <a:rPr lang="de-DE" sz="1000" dirty="0" smtClean="0">
                <a:latin typeface="Courier New Bold" charset="0"/>
              </a:rPr>
              <a:t>ns3.nic.fr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192.58.128.30   |  534831 | 2557051 17.30	</a:t>
            </a:r>
            <a:r>
              <a:rPr lang="de-DE" sz="1000" dirty="0" err="1" smtClean="0">
                <a:latin typeface="Courier New Bold" charset="0"/>
              </a:rPr>
              <a:t>j.root-servers.net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202.12.29.59    |  533246 |   89832 85.58	</a:t>
            </a:r>
            <a:r>
              <a:rPr lang="de-DE" sz="1000" dirty="0" err="1" smtClean="0">
                <a:latin typeface="Courier New Bold" charset="0"/>
              </a:rPr>
              <a:t>cumin.apnic.net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202.12.28.140   |  520510 |  123352 80.84	</a:t>
            </a:r>
            <a:r>
              <a:rPr lang="de-DE" sz="1000" dirty="0" smtClean="0">
                <a:latin typeface="Courier New Bold" charset="0"/>
              </a:rPr>
              <a:t>sec3.apnic.net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193.0.9.5       |  516087 |  173760 74.81	</a:t>
            </a:r>
            <a:r>
              <a:rPr lang="de-DE" sz="1000" dirty="0" err="1" smtClean="0">
                <a:latin typeface="Courier New Bold" charset="0"/>
              </a:rPr>
              <a:t>pri.authdns.ripe.net</a:t>
            </a:r>
            <a:r>
              <a:rPr lang="de-DE" sz="1000" dirty="0">
                <a:latin typeface="Courier New Bold" charset="0"/>
              </a:rPr>
              <a:t>.</a:t>
            </a:r>
            <a:endParaRPr lang="de-DE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de-DE" sz="1000" dirty="0" smtClean="0">
                <a:latin typeface="Courier New Bold" charset="0"/>
              </a:rPr>
              <a:t> </a:t>
            </a:r>
            <a:r>
              <a:rPr lang="de-DE" sz="1000" dirty="0">
                <a:latin typeface="Courier New Bold" charset="0"/>
              </a:rPr>
              <a:t>192.55.83.30    |  508246 | 5255387  8.82	</a:t>
            </a:r>
            <a:r>
              <a:rPr lang="de-DE" sz="1000" dirty="0" err="1" smtClean="0">
                <a:latin typeface="Courier New Bold" charset="0"/>
              </a:rPr>
              <a:t>m.gtld-servers.net</a:t>
            </a:r>
            <a:r>
              <a:rPr lang="de-DE" sz="1000" dirty="0">
                <a:latin typeface="Courier New Bold" charset="0"/>
              </a:rPr>
              <a:t>.</a:t>
            </a:r>
            <a:endParaRPr lang="en-US" sz="1000" dirty="0">
              <a:latin typeface="Courier New Bol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Timeout</a:t>
            </a:r>
            <a:r>
              <a:rPr lang="en-US" baseline="0" dirty="0" smtClean="0"/>
              <a:t> offenders IPv4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37066" y="898217"/>
            <a:ext cx="8678333" cy="536605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en-US" sz="1000" dirty="0" smtClean="0">
                <a:latin typeface="Courier New Bold" charset="0"/>
              </a:rPr>
              <a:t> </a:t>
            </a:r>
            <a:r>
              <a:rPr lang="en-US" sz="1000" dirty="0" err="1" smtClean="0">
                <a:latin typeface="Courier New Bold" charset="0"/>
              </a:rPr>
              <a:t>ip</a:t>
            </a:r>
            <a:r>
              <a:rPr lang="en-US" sz="1000" dirty="0" smtClean="0">
                <a:latin typeface="Courier New Bold" charset="0"/>
              </a:rPr>
              <a:t>                                     | timeout |    ok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----------------------------------------+---------+----------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2001:503:a83e::2:30                    | 3455836 | 10516057 24.73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2001:503:231d::2:30                    | 2975407 |  7492273 28.42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2001:500:2d::d                         | 1294969 |  6207712 17.26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2001:7fe::53                           | 1127203 |  6256220 15.27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2400:cb00:2049:1::adf5:3a6b            | 1029654 |  5197966 16.53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192.42.93.30                           | 1007175 |  3539741 22.15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2400:cb00:2049:1::adf5:3a5d            |  829338 |  4002273 17.16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2001:500:2e::1                         |  801598 |   558786 58.92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140.205.228.52                         |  787870 |  5046117 13.50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192.35.51.30                           |  763128 |  3177282 19.37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2400:cb00:2049:1::adf5:3bca            |  728956 |  3707200 16.43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2400:cb00:2049:1::adf5:3b4e            |  707564 |  3561658 16.57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140.205.228.51                         |  682317 |  3276224 17.24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2001:500:13::c7d4:35                   |  638586 |   521112 55.06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2001:12f8:4::10                        |  615008 |  1130405 35.24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2001:dc0:1:0:4777::140                 |  598651 |   153675 79.57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192.41.162.30                          |  594018 |  3497933 14.52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192.43.172.30                          |  565599 |  1973125 22.28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192.31.80.30                           |  561970 |  2648000 17.51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2001:dc0:2001:a:4608::59               |  542729 |   121656 81.69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192.55.83.30                           |  503993 |  2258980 18.24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2001:67c:e0::5                         |  491423 |   128349 79.29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192.5.6.30                             |  467610 |  2696959 14.78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2001:660:3006:1::1:1                   |  451779 |    19991 95.76</a:t>
            </a:r>
            <a:endParaRPr lang="en-US" sz="1000" dirty="0">
              <a:latin typeface="Courier New Bold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Timeout</a:t>
            </a:r>
            <a:r>
              <a:rPr lang="en-US" baseline="0" dirty="0" smtClean="0"/>
              <a:t> offenders IPv6 then IPv4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37066" y="898217"/>
            <a:ext cx="8678333" cy="536605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en-US" sz="1000" dirty="0" smtClean="0">
                <a:latin typeface="Courier New Bold" charset="0"/>
              </a:rPr>
              <a:t> </a:t>
            </a:r>
            <a:r>
              <a:rPr lang="en-US" sz="1000" dirty="0" err="1" smtClean="0">
                <a:latin typeface="Courier New Bold" charset="0"/>
              </a:rPr>
              <a:t>ip</a:t>
            </a:r>
            <a:r>
              <a:rPr lang="en-US" sz="1000" dirty="0" smtClean="0">
                <a:latin typeface="Courier New Bold" charset="0"/>
              </a:rPr>
              <a:t>                                     | timeout |    ok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----------------------------------------+---------+----------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2001:503:a83e::2:30                    | 3455836 | </a:t>
            </a:r>
            <a:r>
              <a:rPr lang="en-US" sz="1000" dirty="0">
                <a:latin typeface="Courier New Bold" charset="0"/>
              </a:rPr>
              <a:t>10516057 24.73	 </a:t>
            </a:r>
            <a:r>
              <a:rPr lang="en-US" sz="1000" dirty="0" err="1">
                <a:latin typeface="Courier New Bold" charset="0"/>
              </a:rPr>
              <a:t>a.gtld-servers.net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2001:503:231d::2:30                    | 2975407 |  </a:t>
            </a:r>
            <a:r>
              <a:rPr lang="en-US" sz="1000" dirty="0">
                <a:latin typeface="Courier New Bold" charset="0"/>
              </a:rPr>
              <a:t>7492273 28.42	 </a:t>
            </a:r>
            <a:r>
              <a:rPr lang="en-US" sz="1000" dirty="0" err="1">
                <a:latin typeface="Courier New Bold" charset="0"/>
              </a:rPr>
              <a:t>b.gtld-servers.net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2001:500:2d::d                         | 1294969 |  </a:t>
            </a:r>
            <a:r>
              <a:rPr lang="en-US" sz="1000" dirty="0">
                <a:latin typeface="Courier New Bold" charset="0"/>
              </a:rPr>
              <a:t>6207712 17.26	 </a:t>
            </a:r>
            <a:r>
              <a:rPr lang="en-US" sz="1000" dirty="0" err="1">
                <a:latin typeface="Courier New Bold" charset="0"/>
              </a:rPr>
              <a:t>d.root-servers.net</a:t>
            </a:r>
            <a:r>
              <a:rPr lang="en-US" sz="1000" dirty="0" smtClean="0">
                <a:latin typeface="Courier New Bold" charset="0"/>
              </a:rPr>
              <a:t>.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2001:7fe::53                           | 1127203 |  </a:t>
            </a:r>
            <a:r>
              <a:rPr lang="en-US" sz="1000" dirty="0">
                <a:latin typeface="Courier New Bold" charset="0"/>
              </a:rPr>
              <a:t>6256220 15.27	</a:t>
            </a:r>
            <a:r>
              <a:rPr lang="en-US" sz="1000" dirty="0" smtClean="0">
                <a:latin typeface="Courier New Bold" charset="0"/>
              </a:rPr>
              <a:t> </a:t>
            </a:r>
            <a:r>
              <a:rPr lang="en-US" sz="1000" dirty="0" err="1" smtClean="0">
                <a:latin typeface="Courier New Bold" charset="0"/>
              </a:rPr>
              <a:t>i.root-servers.net</a:t>
            </a:r>
            <a:r>
              <a:rPr lang="en-US" sz="1000" dirty="0">
                <a:latin typeface="Courier New Bold" charset="0"/>
              </a:rPr>
              <a:t>.</a:t>
            </a:r>
            <a:r>
              <a:rPr lang="en-US" sz="1000" dirty="0" smtClean="0">
                <a:latin typeface="Courier New Bold" charset="0"/>
              </a:rPr>
              <a:t>	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2400:cb00:2049:1::adf5:3a6b            | 1029654 |  </a:t>
            </a:r>
            <a:r>
              <a:rPr lang="en-US" sz="1000" dirty="0">
                <a:latin typeface="Courier New Bold" charset="0"/>
              </a:rPr>
              <a:t>5197966 16.53	 </a:t>
            </a:r>
            <a:r>
              <a:rPr lang="en-US" sz="1000" dirty="0" err="1">
                <a:latin typeface="Courier New Bold" charset="0"/>
              </a:rPr>
              <a:t>dina.ns.cloudflare.com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192.42.93.30                           | 1007175 |  </a:t>
            </a:r>
            <a:r>
              <a:rPr lang="en-US" sz="1000" dirty="0">
                <a:latin typeface="Courier New Bold" charset="0"/>
              </a:rPr>
              <a:t>3539741 22.15	 </a:t>
            </a:r>
            <a:r>
              <a:rPr lang="en-US" sz="1000" dirty="0" err="1">
                <a:latin typeface="Courier New Bold" charset="0"/>
              </a:rPr>
              <a:t>g.gtld-servers.net</a:t>
            </a:r>
            <a:r>
              <a:rPr lang="en-US" sz="1000" dirty="0" smtClean="0">
                <a:latin typeface="Courier New Bold" charset="0"/>
              </a:rPr>
              <a:t>.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2400:cb00:2049:1::adf5:3a5d            |  829338 |  </a:t>
            </a:r>
            <a:r>
              <a:rPr lang="en-US" sz="1000" dirty="0">
                <a:latin typeface="Courier New Bold" charset="0"/>
              </a:rPr>
              <a:t>4002273 17.16	 </a:t>
            </a:r>
            <a:r>
              <a:rPr lang="en-US" sz="1000" dirty="0" err="1">
                <a:latin typeface="Courier New Bold" charset="0"/>
              </a:rPr>
              <a:t>dee.ns.cloudflare.com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2001:500:2e::1                         |  801598 |   </a:t>
            </a:r>
            <a:r>
              <a:rPr lang="en-US" sz="1000" dirty="0">
                <a:latin typeface="Courier New Bold" charset="0"/>
              </a:rPr>
              <a:t>558786 58.92	 </a:t>
            </a:r>
            <a:r>
              <a:rPr lang="en-US" sz="1000" dirty="0" err="1">
                <a:latin typeface="Courier New Bold" charset="0"/>
              </a:rPr>
              <a:t>sns-pb.isc.org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140.205.228.52                         |  787870 |  5046117 13.50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192.35.51.30                           |  763128 |  </a:t>
            </a:r>
            <a:r>
              <a:rPr lang="en-US" sz="1000" dirty="0">
                <a:latin typeface="Courier New Bold" charset="0"/>
              </a:rPr>
              <a:t>3177282 19.37	 </a:t>
            </a:r>
            <a:r>
              <a:rPr lang="en-US" sz="1000" dirty="0" err="1">
                <a:latin typeface="Courier New Bold" charset="0"/>
              </a:rPr>
              <a:t>f.gtld-servers.net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2400:cb00:2049:1::adf5:3bca            |  728956 |  </a:t>
            </a:r>
            <a:r>
              <a:rPr lang="en-US" sz="1000" dirty="0">
                <a:latin typeface="Courier New Bold" charset="0"/>
              </a:rPr>
              <a:t>3707200 16.43	 </a:t>
            </a:r>
            <a:r>
              <a:rPr lang="en-US" sz="1000" dirty="0" err="1">
                <a:latin typeface="Courier New Bold" charset="0"/>
              </a:rPr>
              <a:t>marek.ns.cloudflare.com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2400:cb00:2049:1::adf5:3b4e            |  707564 |  </a:t>
            </a:r>
            <a:r>
              <a:rPr lang="en-US" sz="1000" dirty="0">
                <a:latin typeface="Courier New Bold" charset="0"/>
              </a:rPr>
              <a:t>3561658 16.57	 </a:t>
            </a:r>
            <a:r>
              <a:rPr lang="en-US" sz="1000" dirty="0" err="1">
                <a:latin typeface="Courier New Bold" charset="0"/>
              </a:rPr>
              <a:t>buck.ns.cloudflare.com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140.205.228.51                         |  682317 |  3276224 17.24</a:t>
            </a: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2001:500:13::c7d4:35                   |  638586 |   </a:t>
            </a:r>
            <a:r>
              <a:rPr lang="en-US" sz="1000" dirty="0">
                <a:latin typeface="Courier New Bold" charset="0"/>
              </a:rPr>
              <a:t>521112 55.06	 </a:t>
            </a:r>
            <a:r>
              <a:rPr lang="en-US" sz="1000" dirty="0" err="1">
                <a:latin typeface="Courier New Bold" charset="0"/>
              </a:rPr>
              <a:t>tinnie.arin.net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2001:12f8:4::10                        |  615008 |  </a:t>
            </a:r>
            <a:r>
              <a:rPr lang="en-US" sz="1000" dirty="0">
                <a:latin typeface="Courier New Bold" charset="0"/>
              </a:rPr>
              <a:t>1130405 35.24	 </a:t>
            </a:r>
            <a:r>
              <a:rPr lang="en-US" sz="1000" dirty="0" err="1">
                <a:latin typeface="Courier New Bold" charset="0"/>
              </a:rPr>
              <a:t>d.dns.br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2001:dc0:1:0:4777::140                 |  598651 |   </a:t>
            </a:r>
            <a:r>
              <a:rPr lang="en-US" sz="1000" dirty="0">
                <a:latin typeface="Courier New Bold" charset="0"/>
              </a:rPr>
              <a:t>153675 79.57	 sec3.apnic.net.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192.41.162.30                          |  594018 |  </a:t>
            </a:r>
            <a:r>
              <a:rPr lang="en-US" sz="1000" dirty="0">
                <a:latin typeface="Courier New Bold" charset="0"/>
              </a:rPr>
              <a:t>3497933 14.52	 </a:t>
            </a:r>
            <a:r>
              <a:rPr lang="en-US" sz="1000" dirty="0" err="1">
                <a:latin typeface="Courier New Bold" charset="0"/>
              </a:rPr>
              <a:t>l.gtld-servers.net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192.43.172.30                          |  565599 |  </a:t>
            </a:r>
            <a:r>
              <a:rPr lang="en-US" sz="1000" dirty="0">
                <a:latin typeface="Courier New Bold" charset="0"/>
              </a:rPr>
              <a:t>1973125 22.28	 </a:t>
            </a:r>
            <a:r>
              <a:rPr lang="en-US" sz="1000" dirty="0" err="1">
                <a:latin typeface="Courier New Bold" charset="0"/>
              </a:rPr>
              <a:t>i.gtld-servers.net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192.31.80.30                           |  561970 |  </a:t>
            </a:r>
            <a:r>
              <a:rPr lang="en-US" sz="1000" dirty="0">
                <a:latin typeface="Courier New Bold" charset="0"/>
              </a:rPr>
              <a:t>2648000 17.51	 </a:t>
            </a:r>
            <a:r>
              <a:rPr lang="en-US" sz="1000" dirty="0" err="1">
                <a:latin typeface="Courier New Bold" charset="0"/>
              </a:rPr>
              <a:t>d.gtld-servers.net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2001:dc0:2001:a:4608::59               |  542729 |   </a:t>
            </a:r>
            <a:r>
              <a:rPr lang="en-US" sz="1000" dirty="0">
                <a:latin typeface="Courier New Bold" charset="0"/>
              </a:rPr>
              <a:t>121656 81.69	 sec1.apnic.net.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192.55.83.30                           |  503993 |  </a:t>
            </a:r>
            <a:r>
              <a:rPr lang="en-US" sz="1000" dirty="0">
                <a:latin typeface="Courier New Bold" charset="0"/>
              </a:rPr>
              <a:t>2258980 18.24	 </a:t>
            </a:r>
            <a:r>
              <a:rPr lang="en-US" sz="1000" dirty="0" err="1">
                <a:latin typeface="Courier New Bold" charset="0"/>
              </a:rPr>
              <a:t>m.gtld-servers.net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2001:67c:e0::5                         |  491423 |   </a:t>
            </a:r>
            <a:r>
              <a:rPr lang="en-US" sz="1000" dirty="0">
                <a:latin typeface="Courier New Bold" charset="0"/>
              </a:rPr>
              <a:t>128349 79.29	 </a:t>
            </a:r>
            <a:r>
              <a:rPr lang="en-US" sz="1000" dirty="0" err="1">
                <a:latin typeface="Courier New Bold" charset="0"/>
              </a:rPr>
              <a:t>pri.authdns.ripe.net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192.5.6.30                             |  467610 |  </a:t>
            </a:r>
            <a:r>
              <a:rPr lang="en-US" sz="1000" dirty="0">
                <a:latin typeface="Courier New Bold" charset="0"/>
              </a:rPr>
              <a:t>2696959 14.78	 </a:t>
            </a:r>
            <a:r>
              <a:rPr lang="en-US" sz="1000" dirty="0" err="1">
                <a:latin typeface="Courier New Bold" charset="0"/>
              </a:rPr>
              <a:t>a.gtld-servers.net</a:t>
            </a:r>
            <a:r>
              <a:rPr lang="en-US" sz="1000" dirty="0">
                <a:latin typeface="Courier New Bold" charset="0"/>
              </a:rPr>
              <a:t>.</a:t>
            </a:r>
            <a:endParaRPr lang="en-US" sz="1000" dirty="0" smtClean="0">
              <a:latin typeface="Courier New Bold" charset="0"/>
            </a:endParaRPr>
          </a:p>
          <a:p>
            <a:pPr marL="0" indent="0">
              <a:buNone/>
            </a:pPr>
            <a:r>
              <a:rPr lang="en-US" sz="1000" dirty="0" smtClean="0">
                <a:latin typeface="Courier New Bold" charset="0"/>
              </a:rPr>
              <a:t>  2001:660:3006:1::1:1                   |  451779 |    </a:t>
            </a:r>
            <a:r>
              <a:rPr lang="en-US" sz="1000" dirty="0">
                <a:latin typeface="Courier New Bold" charset="0"/>
              </a:rPr>
              <a:t>19991 95.76	 ns3.nic.fr</a:t>
            </a:r>
            <a:r>
              <a:rPr lang="en-US" sz="1000" dirty="0" smtClean="0">
                <a:latin typeface="Courier New Bold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Timeout</a:t>
            </a:r>
            <a:r>
              <a:rPr lang="en-US" baseline="0" dirty="0" smtClean="0"/>
              <a:t> offenders IPv6 then IPv4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74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r>
              <a:rPr lang="en-US" baseline="0" dirty="0" smtClean="0"/>
              <a:t> that timeout are regular server that usually answer good</a:t>
            </a:r>
          </a:p>
          <a:p>
            <a:r>
              <a:rPr lang="en-US" baseline="0" dirty="0" smtClean="0"/>
              <a:t>I guess we see RRL in action</a:t>
            </a:r>
          </a:p>
          <a:p>
            <a:r>
              <a:rPr lang="en-US" baseline="0" dirty="0" smtClean="0"/>
              <a:t>Seems that people are not switching to TCP</a:t>
            </a:r>
          </a:p>
          <a:p>
            <a:r>
              <a:rPr lang="en-US" baseline="0" dirty="0" smtClean="0"/>
              <a:t>Good that DNS scales horizontally</a:t>
            </a:r>
          </a:p>
          <a:p>
            <a:r>
              <a:rPr lang="en-US" baseline="0" dirty="0" smtClean="0"/>
              <a:t>6000 – 8000 </a:t>
            </a:r>
            <a:r>
              <a:rPr lang="en-US" baseline="0" dirty="0" err="1" smtClean="0"/>
              <a:t>qps</a:t>
            </a:r>
            <a:r>
              <a:rPr lang="en-US" baseline="0" dirty="0" smtClean="0"/>
              <a:t> is not much traffic outbound</a:t>
            </a:r>
          </a:p>
          <a:p>
            <a:pPr lvl="1"/>
            <a:r>
              <a:rPr lang="en-US" dirty="0" smtClean="0"/>
              <a:t>Rule</a:t>
            </a:r>
            <a:r>
              <a:rPr lang="en-US" baseline="0" dirty="0" smtClean="0"/>
              <a:t> of thumb is 5 – 10% of inbound gets send out</a:t>
            </a:r>
          </a:p>
          <a:p>
            <a:pPr lvl="1"/>
            <a:r>
              <a:rPr lang="en-US" baseline="0" dirty="0" smtClean="0"/>
              <a:t>Resolvers can easily do a couple of 100k </a:t>
            </a:r>
            <a:r>
              <a:rPr lang="en-US" baseline="0" dirty="0" err="1" smtClean="0"/>
              <a:t>qps</a:t>
            </a:r>
            <a:r>
              <a:rPr lang="en-US" baseline="0" dirty="0" smtClean="0"/>
              <a:t> inbound</a:t>
            </a:r>
          </a:p>
          <a:p>
            <a:pPr lvl="1"/>
            <a:r>
              <a:rPr lang="en-US" baseline="0" dirty="0" smtClean="0"/>
              <a:t>Does this affect normal operation (another talk</a:t>
            </a:r>
            <a:r>
              <a:rPr lang="is-IS" baseline="0" dirty="0" smtClean="0"/>
              <a:t>…)</a:t>
            </a:r>
          </a:p>
          <a:p>
            <a:r>
              <a:rPr lang="is-IS" dirty="0" smtClean="0"/>
              <a:t>Maybe do a second test....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into timeouts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5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6" y="1846556"/>
            <a:ext cx="8686799" cy="2844714"/>
          </a:xfrm>
        </p:spPr>
        <p:txBody>
          <a:bodyPr/>
          <a:lstStyle/>
          <a:p>
            <a:r>
              <a:rPr lang="en-US" dirty="0" smtClean="0"/>
              <a:t>AAAA Deep Dive</a:t>
            </a:r>
            <a:br>
              <a:rPr lang="en-US" dirty="0" smtClean="0"/>
            </a:br>
            <a:r>
              <a:rPr lang="en-US" dirty="0" smtClean="0"/>
              <a:t>DNS-OARC, Buenos Aires </a:t>
            </a:r>
            <a:br>
              <a:rPr lang="en-US" dirty="0" smtClean="0"/>
            </a:br>
            <a:r>
              <a:rPr lang="en-US" dirty="0" smtClean="0"/>
              <a:t>March 2016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58409" y="6327122"/>
            <a:ext cx="6553203" cy="371475"/>
          </a:xfrm>
        </p:spPr>
        <p:txBody>
          <a:bodyPr/>
          <a:lstStyle/>
          <a:p>
            <a:r>
              <a:rPr lang="en-US" sz="3600" dirty="0" smtClean="0"/>
              <a:t>Ralf Weber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82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Found another</a:t>
            </a:r>
            <a:r>
              <a:rPr lang="en-US" baseline="0" dirty="0" smtClean="0"/>
              <a:t> DNS tunnel in the dataset</a:t>
            </a:r>
          </a:p>
          <a:p>
            <a:pPr lvl="1"/>
            <a:r>
              <a:rPr lang="en-US" dirty="0" smtClean="0"/>
              <a:t>Put it on our list</a:t>
            </a:r>
          </a:p>
          <a:p>
            <a:pPr lvl="1"/>
            <a:r>
              <a:rPr lang="en-US" dirty="0" smtClean="0"/>
              <a:t>Removed queries (~500k)</a:t>
            </a:r>
          </a:p>
          <a:p>
            <a:r>
              <a:rPr lang="en-US" dirty="0" smtClean="0"/>
              <a:t>First</a:t>
            </a:r>
            <a:r>
              <a:rPr lang="en-US" baseline="0" dirty="0" smtClean="0"/>
              <a:t> test</a:t>
            </a:r>
            <a:endParaRPr lang="en-US" dirty="0" smtClean="0"/>
          </a:p>
          <a:p>
            <a:pPr lvl="1"/>
            <a:r>
              <a:rPr lang="en-US" dirty="0" smtClean="0"/>
              <a:t>All </a:t>
            </a:r>
            <a:r>
              <a:rPr lang="en-US" dirty="0" smtClean="0"/>
              <a:t>servers were asking the same at the same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Total</a:t>
            </a:r>
            <a:r>
              <a:rPr lang="en-US" baseline="0" dirty="0" smtClean="0"/>
              <a:t> of 6000 </a:t>
            </a:r>
            <a:r>
              <a:rPr lang="en-US" baseline="0" dirty="0" err="1" smtClean="0"/>
              <a:t>qps</a:t>
            </a:r>
            <a:endParaRPr lang="en-US" baseline="0" dirty="0" smtClean="0"/>
          </a:p>
          <a:p>
            <a:pPr lvl="0"/>
            <a:r>
              <a:rPr lang="en-US" dirty="0" smtClean="0"/>
              <a:t>Second</a:t>
            </a:r>
            <a:r>
              <a:rPr lang="en-US" baseline="0" dirty="0" smtClean="0"/>
              <a:t> Test</a:t>
            </a:r>
            <a:endParaRPr lang="en-US" dirty="0" smtClean="0"/>
          </a:p>
          <a:p>
            <a:pPr lvl="1"/>
            <a:r>
              <a:rPr lang="en-US" dirty="0" smtClean="0"/>
              <a:t>Offset start time by 30 minutes for each test run</a:t>
            </a:r>
          </a:p>
          <a:p>
            <a:pPr lvl="1"/>
            <a:r>
              <a:rPr lang="en-US" dirty="0" smtClean="0"/>
              <a:t>Lowered </a:t>
            </a:r>
            <a:r>
              <a:rPr lang="en-US" dirty="0" err="1" smtClean="0"/>
              <a:t>qps</a:t>
            </a:r>
            <a:r>
              <a:rPr lang="en-US" dirty="0" smtClean="0"/>
              <a:t> to </a:t>
            </a:r>
            <a:r>
              <a:rPr lang="en-US" dirty="0" smtClean="0"/>
              <a:t>800 </a:t>
            </a:r>
            <a:r>
              <a:rPr lang="en-US" smtClean="0"/>
              <a:t>per test (</a:t>
            </a:r>
            <a:r>
              <a:rPr lang="en-US" baseline="0" smtClean="0"/>
              <a:t>total 4800</a:t>
            </a:r>
            <a:r>
              <a:rPr lang="en-US" smtClean="0"/>
              <a:t> </a:t>
            </a:r>
            <a:r>
              <a:rPr lang="en-US" dirty="0" err="1" smtClean="0"/>
              <a:t>qps</a:t>
            </a:r>
            <a:r>
              <a:rPr lang="en-US" dirty="0" smtClean="0"/>
              <a:t>)</a:t>
            </a:r>
            <a:endParaRPr lang="en-US" dirty="0" smtClean="0"/>
          </a:p>
          <a:p>
            <a:pPr lvl="0"/>
            <a:r>
              <a:rPr lang="en-US" dirty="0" smtClean="0"/>
              <a:t>Test now ran over 48 hours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r>
              <a:rPr lang="en-US" baseline="0" dirty="0" smtClean="0"/>
              <a:t> test</a:t>
            </a:r>
            <a:r>
              <a:rPr lang="is-IS" baseline="0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07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r>
              <a:rPr lang="en-US" baseline="0" dirty="0" smtClean="0"/>
              <a:t> error codes Test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78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55555228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timings Test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2024092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asked Test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205484453"/>
              </p:ext>
            </p:extLst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 talked to Test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374765423"/>
              </p:ext>
            </p:extLst>
          </p:nvPr>
        </p:nvGraphicFramePr>
        <p:xfrm>
          <a:off x="236539" y="1143001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r>
              <a:rPr lang="en-US" baseline="0" dirty="0" smtClean="0"/>
              <a:t> answered Test 2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663261"/>
              </p:ext>
            </p:extLst>
          </p:nvPr>
        </p:nvGraphicFramePr>
        <p:xfrm>
          <a:off x="4888388" y="1143001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199921"/>
              </p:ext>
            </p:extLst>
          </p:nvPr>
        </p:nvGraphicFramePr>
        <p:xfrm>
          <a:off x="236539" y="3088342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519428"/>
              </p:ext>
            </p:extLst>
          </p:nvPr>
        </p:nvGraphicFramePr>
        <p:xfrm>
          <a:off x="4888387" y="3088342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55647" y="1346973"/>
            <a:ext cx="74860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dirty="0" smtClean="0">
                <a:latin typeface="Helvetica Light"/>
                <a:cs typeface="Helvetica Light"/>
              </a:rPr>
              <a:t>IPv4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7495" y="1346973"/>
            <a:ext cx="74860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smtClean="0">
                <a:latin typeface="Helvetica Light"/>
                <a:cs typeface="Helvetica Light"/>
              </a:rPr>
              <a:t>IPv6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8146" y="5310088"/>
            <a:ext cx="192360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smtClean="0">
                <a:latin typeface="Helvetica Light"/>
                <a:cs typeface="Helvetica Light"/>
              </a:rPr>
              <a:t>IPv4 then 6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9994" y="5310087"/>
            <a:ext cx="192360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latin typeface="Helvetica Light"/>
                <a:cs typeface="Helvetica Light"/>
              </a:rPr>
              <a:t>IPv6 then 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44959" y="5829895"/>
            <a:ext cx="48368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UDP Ok  </a:t>
            </a:r>
            <a:r>
              <a:rPr lang="en-US" b="1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UDP Timeout</a:t>
            </a:r>
            <a:r>
              <a:rPr lang="en-US" b="1" dirty="0" smtClean="0">
                <a:latin typeface="Helvetica Light"/>
                <a:cs typeface="Helvetica Light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Helvetica Light"/>
                <a:cs typeface="Helvetica Light"/>
              </a:rPr>
              <a:t>TCP OK  </a:t>
            </a:r>
            <a:r>
              <a:rPr lang="en-US" b="1" dirty="0" smtClean="0">
                <a:solidFill>
                  <a:schemeClr val="accent4"/>
                </a:solidFill>
                <a:latin typeface="Helvetica Light"/>
                <a:cs typeface="Helvetica Light"/>
              </a:rPr>
              <a:t>TCP </a:t>
            </a:r>
            <a:r>
              <a:rPr lang="en-US" b="1" dirty="0" err="1" smtClean="0">
                <a:solidFill>
                  <a:schemeClr val="accent4"/>
                </a:solidFill>
                <a:latin typeface="Helvetica Light"/>
                <a:cs typeface="Helvetica Light"/>
              </a:rPr>
              <a:t>Timout</a:t>
            </a:r>
            <a:endParaRPr lang="en-US" b="1" dirty="0" smtClean="0">
              <a:solidFill>
                <a:schemeClr val="accent4"/>
              </a:solidFill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78226" y="4337714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Bold" charset="0"/>
                <a:cs typeface="Helvetica Light"/>
              </a:rPr>
              <a:t>0.03%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30073" y="4333199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Bold" charset="0"/>
                <a:cs typeface="Helvetica Light"/>
              </a:rPr>
              <a:t>0.03%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0074" y="2396889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Bold" charset="0"/>
                <a:cs typeface="Helvetica Light"/>
              </a:rPr>
              <a:t>0.06%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226" y="2392374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dirty="0" smtClean="0">
                <a:latin typeface="Helvetica Neue Bold" charset="0"/>
                <a:cs typeface="Helvetica Light"/>
              </a:rPr>
              <a:t>0.03%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50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534574267"/>
              </p:ext>
            </p:extLst>
          </p:nvPr>
        </p:nvGraphicFramePr>
        <p:xfrm>
          <a:off x="236539" y="1143001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r>
              <a:rPr lang="en-US" baseline="0" dirty="0" smtClean="0"/>
              <a:t> answered per Protocol Test 2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124048"/>
              </p:ext>
            </p:extLst>
          </p:nvPr>
        </p:nvGraphicFramePr>
        <p:xfrm>
          <a:off x="4888388" y="1143001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60396"/>
              </p:ext>
            </p:extLst>
          </p:nvPr>
        </p:nvGraphicFramePr>
        <p:xfrm>
          <a:off x="236539" y="3088342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138337"/>
              </p:ext>
            </p:extLst>
          </p:nvPr>
        </p:nvGraphicFramePr>
        <p:xfrm>
          <a:off x="4888387" y="3088342"/>
          <a:ext cx="3786821" cy="268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55647" y="3362980"/>
            <a:ext cx="74860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dirty="0" smtClean="0">
                <a:latin typeface="Helvetica Light"/>
                <a:cs typeface="Helvetica Light"/>
              </a:rPr>
              <a:t>IPv4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7494" y="3362979"/>
            <a:ext cx="748603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smtClean="0">
                <a:latin typeface="Helvetica Light"/>
                <a:cs typeface="Helvetica Light"/>
              </a:rPr>
              <a:t>IPv6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4959" y="5829895"/>
            <a:ext cx="483683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Helvetica Light"/>
                <a:cs typeface="Helvetica Light"/>
              </a:rPr>
              <a:t>UDP Ok  </a:t>
            </a:r>
            <a:r>
              <a:rPr lang="en-US" b="1" dirty="0" smtClean="0">
                <a:solidFill>
                  <a:schemeClr val="accent2"/>
                </a:solidFill>
                <a:latin typeface="Helvetica Light"/>
                <a:cs typeface="Helvetica Light"/>
              </a:rPr>
              <a:t>UDP Timeout</a:t>
            </a:r>
            <a:r>
              <a:rPr lang="en-US" b="1" dirty="0" smtClean="0">
                <a:latin typeface="Helvetica Light"/>
                <a:cs typeface="Helvetica Light"/>
              </a:rPr>
              <a:t>  </a:t>
            </a:r>
            <a:r>
              <a:rPr lang="en-US" b="1" dirty="0" smtClean="0">
                <a:solidFill>
                  <a:schemeClr val="accent3"/>
                </a:solidFill>
                <a:latin typeface="Helvetica Light"/>
                <a:cs typeface="Helvetica Light"/>
              </a:rPr>
              <a:t>TCP OK  </a:t>
            </a:r>
            <a:r>
              <a:rPr lang="en-US" b="1" dirty="0" smtClean="0">
                <a:solidFill>
                  <a:schemeClr val="accent4"/>
                </a:solidFill>
                <a:latin typeface="Helvetica Light"/>
                <a:cs typeface="Helvetica Light"/>
              </a:rPr>
              <a:t>TCP </a:t>
            </a:r>
            <a:r>
              <a:rPr lang="en-US" b="1" dirty="0" err="1" smtClean="0">
                <a:solidFill>
                  <a:schemeClr val="accent4"/>
                </a:solidFill>
                <a:latin typeface="Helvetica Light"/>
                <a:cs typeface="Helvetica Light"/>
              </a:rPr>
              <a:t>Timout</a:t>
            </a:r>
            <a:endParaRPr lang="en-US" b="1" dirty="0" smtClean="0">
              <a:solidFill>
                <a:schemeClr val="accent4"/>
              </a:solidFill>
              <a:latin typeface="Helvetica Light"/>
              <a:cs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1575" y="1346973"/>
            <a:ext cx="192360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smtClean="0">
                <a:latin typeface="Helvetica Light"/>
                <a:cs typeface="Helvetica Light"/>
              </a:rPr>
              <a:t>IPv4 then 6</a:t>
            </a:r>
            <a:endParaRPr lang="en-US" sz="3000" b="0" i="0" dirty="0" smtClean="0">
              <a:latin typeface="Helvetica Light"/>
              <a:cs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4429" y="5157946"/>
            <a:ext cx="192360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000" b="0" i="0" dirty="0" smtClean="0">
                <a:latin typeface="Helvetica Light"/>
                <a:cs typeface="Helvetica Light"/>
              </a:rPr>
              <a:t>IPv6 then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8226" y="4337714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Bold" charset="0"/>
                <a:cs typeface="Helvetica Light"/>
              </a:rPr>
              <a:t>0.06%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0073" y="4333199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Bold" charset="0"/>
                <a:cs typeface="Helvetica Light"/>
              </a:rPr>
              <a:t>0.03%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1795" y="2411154"/>
            <a:ext cx="53700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latin typeface="Helvetica Neue Bold" charset="0"/>
                <a:cs typeface="Helvetica Light"/>
              </a:rPr>
              <a:t>0.001%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8226" y="2392374"/>
            <a:ext cx="4520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i="0" dirty="0" smtClean="0">
                <a:latin typeface="Helvetica Neue Bold" charset="0"/>
                <a:cs typeface="Helvetica Light"/>
              </a:rPr>
              <a:t>0.03%</a:t>
            </a:r>
            <a:endParaRPr lang="en-US" sz="1200" b="0" i="0" dirty="0" smtClean="0">
              <a:latin typeface="Helvetica Neue Bold" charset="0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27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en-US" baseline="0" dirty="0" smtClean="0"/>
              <a:t>Second test had less servers not answering</a:t>
            </a:r>
          </a:p>
          <a:p>
            <a:pPr lvl="0"/>
            <a:r>
              <a:rPr lang="en-US" baseline="0" dirty="0" smtClean="0"/>
              <a:t>Overall answers were faster and better</a:t>
            </a:r>
          </a:p>
          <a:p>
            <a:pPr lvl="0"/>
            <a:r>
              <a:rPr lang="en-US" dirty="0" smtClean="0"/>
              <a:t>The more baskets you have the better</a:t>
            </a:r>
          </a:p>
          <a:p>
            <a:pPr lvl="0"/>
            <a:r>
              <a:rPr lang="en-US" dirty="0" smtClean="0"/>
              <a:t>Still wonder if the low </a:t>
            </a:r>
            <a:r>
              <a:rPr lang="en-US" dirty="0" err="1" smtClean="0"/>
              <a:t>auth</a:t>
            </a:r>
            <a:r>
              <a:rPr lang="en-US" dirty="0" smtClean="0"/>
              <a:t> </a:t>
            </a:r>
            <a:r>
              <a:rPr lang="en-US" dirty="0" err="1" smtClean="0"/>
              <a:t>qps</a:t>
            </a:r>
            <a:r>
              <a:rPr lang="en-US" dirty="0" smtClean="0"/>
              <a:t> has an impact on production servers</a:t>
            </a:r>
          </a:p>
          <a:p>
            <a:pPr lvl="1"/>
            <a:r>
              <a:rPr lang="en-US" dirty="0" smtClean="0"/>
              <a:t>Payload is different</a:t>
            </a:r>
          </a:p>
          <a:p>
            <a:pPr lvl="1"/>
            <a:r>
              <a:rPr lang="en-US" dirty="0" smtClean="0"/>
              <a:t>At least cold cache could see the same problem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66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Turning on IPv6 as additional</a:t>
            </a:r>
            <a:r>
              <a:rPr lang="en-US" baseline="0" dirty="0" smtClean="0"/>
              <a:t> transport has only good effects</a:t>
            </a:r>
          </a:p>
          <a:p>
            <a:pPr lvl="1"/>
            <a:r>
              <a:rPr lang="en-US" dirty="0" smtClean="0"/>
              <a:t>More baskets</a:t>
            </a:r>
          </a:p>
          <a:p>
            <a:pPr lvl="1"/>
            <a:r>
              <a:rPr lang="en-US" dirty="0" smtClean="0"/>
              <a:t>More </a:t>
            </a:r>
            <a:r>
              <a:rPr lang="en-US" dirty="0" err="1" smtClean="0"/>
              <a:t>resilliency</a:t>
            </a:r>
            <a:endParaRPr lang="en-US" dirty="0" smtClean="0"/>
          </a:p>
          <a:p>
            <a:pPr lvl="0"/>
            <a:r>
              <a:rPr lang="en-US" dirty="0" smtClean="0"/>
              <a:t>Should</a:t>
            </a:r>
            <a:r>
              <a:rPr lang="en-US" baseline="0" dirty="0" smtClean="0"/>
              <a:t> be enabled by default</a:t>
            </a:r>
          </a:p>
          <a:p>
            <a:pPr lvl="1"/>
            <a:r>
              <a:rPr lang="en-US" dirty="0" smtClean="0"/>
              <a:t>Latest </a:t>
            </a:r>
            <a:r>
              <a:rPr lang="en-US" dirty="0" err="1" smtClean="0"/>
              <a:t>Cacheserve</a:t>
            </a:r>
            <a:r>
              <a:rPr lang="en-US" dirty="0" smtClean="0"/>
              <a:t> version has (IPv4 </a:t>
            </a:r>
            <a:r>
              <a:rPr lang="en-US" smtClean="0"/>
              <a:t>then IPv6)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3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Geoff Houston talk at RIPE</a:t>
            </a:r>
          </a:p>
          <a:p>
            <a:pPr lvl="1"/>
            <a:r>
              <a:rPr lang="en-US" dirty="0" smtClean="0"/>
              <a:t>DNS doesn’t use IPv6</a:t>
            </a:r>
          </a:p>
          <a:p>
            <a:pPr lvl="2"/>
            <a:r>
              <a:rPr lang="en-US" dirty="0" smtClean="0"/>
              <a:t>Our default configuration at least didn't</a:t>
            </a:r>
          </a:p>
          <a:p>
            <a:pPr lvl="1"/>
            <a:r>
              <a:rPr lang="en-US" dirty="0" smtClean="0"/>
              <a:t>DNS should use IPv6</a:t>
            </a:r>
          </a:p>
          <a:p>
            <a:pPr lvl="2"/>
            <a:r>
              <a:rPr lang="en-US" dirty="0" smtClean="0"/>
              <a:t>What would be the impact?</a:t>
            </a:r>
          </a:p>
          <a:p>
            <a:r>
              <a:rPr lang="en-US" dirty="0" smtClean="0"/>
              <a:t>Find the state of IPv6 transport in the long tail</a:t>
            </a:r>
          </a:p>
          <a:p>
            <a:pPr lvl="1"/>
            <a:r>
              <a:rPr lang="en-US" dirty="0" smtClean="0"/>
              <a:t>Alexa Top 1M isn’t long enough! </a:t>
            </a:r>
          </a:p>
          <a:p>
            <a:pPr lvl="1"/>
            <a:r>
              <a:rPr lang="en-US" dirty="0" smtClean="0"/>
              <a:t>I’m </a:t>
            </a:r>
            <a:r>
              <a:rPr lang="en-US" i="1" dirty="0" smtClean="0"/>
              <a:t>not</a:t>
            </a:r>
            <a:r>
              <a:rPr lang="en-US" dirty="0" smtClean="0"/>
              <a:t> set up to do Geoff’s neat ad network trick!</a:t>
            </a:r>
          </a:p>
          <a:p>
            <a:pPr lvl="1"/>
            <a:r>
              <a:rPr lang="en-US" dirty="0" smtClean="0"/>
              <a:t>I </a:t>
            </a:r>
            <a:r>
              <a:rPr lang="en-US" i="1" dirty="0" smtClean="0"/>
              <a:t>am</a:t>
            </a:r>
            <a:r>
              <a:rPr lang="en-US" dirty="0" smtClean="0"/>
              <a:t> set up to gather anonymized resolver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this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Nominum Gets Data</a:t>
            </a:r>
            <a:endParaRPr lang="en-US" dirty="0"/>
          </a:p>
        </p:txBody>
      </p:sp>
      <p:pic>
        <p:nvPicPr>
          <p:cNvPr id="4" name="Picture 3" descr="world-map.emf"/>
          <p:cNvPicPr>
            <a:picLocks noChangeAspect="1"/>
          </p:cNvPicPr>
          <p:nvPr/>
        </p:nvPicPr>
        <p:blipFill rotWithShape="1">
          <a:blip r:embed="rId2">
            <a:alphaModFix amt="6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5"/>
          <a:stretch/>
        </p:blipFill>
        <p:spPr>
          <a:xfrm>
            <a:off x="119054" y="2596763"/>
            <a:ext cx="2560320" cy="15464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1472" y="3004382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Customer</a:t>
            </a:r>
          </a:p>
          <a:p>
            <a:r>
              <a:rPr lang="en-US" dirty="0" smtClean="0"/>
              <a:t>Resolvers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685480" y="2997209"/>
            <a:ext cx="1285875" cy="494717"/>
          </a:xfrm>
          <a:prstGeom prst="roundRect">
            <a:avLst/>
          </a:prstGeom>
          <a:solidFill>
            <a:srgbClr val="CFE5AE"/>
          </a:solidFill>
          <a:ln>
            <a:solidFill>
              <a:srgbClr val="89BD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62817" y="3096961"/>
            <a:ext cx="1285875" cy="494717"/>
          </a:xfrm>
          <a:prstGeom prst="roundRect">
            <a:avLst/>
          </a:prstGeom>
          <a:solidFill>
            <a:srgbClr val="CFE5AE"/>
          </a:solidFill>
          <a:ln>
            <a:solidFill>
              <a:srgbClr val="89BD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Receivers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48524" y="3196713"/>
            <a:ext cx="1285875" cy="494717"/>
          </a:xfrm>
          <a:prstGeom prst="roundRect">
            <a:avLst/>
          </a:prstGeom>
          <a:solidFill>
            <a:srgbClr val="CFE5AE"/>
          </a:solidFill>
          <a:ln>
            <a:solidFill>
              <a:srgbClr val="89BD3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Receivers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58652" y="2915887"/>
            <a:ext cx="914400" cy="914400"/>
          </a:xfrm>
          <a:prstGeom prst="roundRect">
            <a:avLst/>
          </a:prstGeom>
          <a:solidFill>
            <a:srgbClr val="F4F28E"/>
          </a:solidFill>
          <a:ln w="9525" cmpd="sng">
            <a:solidFill>
              <a:srgbClr val="C9C400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Hadoop</a:t>
            </a:r>
          </a:p>
          <a:p>
            <a:pPr algn="ctr"/>
            <a:r>
              <a:rPr lang="en-US" sz="1400" dirty="0" smtClean="0"/>
              <a:t>HDFS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201096" y="3384889"/>
            <a:ext cx="274320" cy="0"/>
          </a:xfrm>
          <a:prstGeom prst="straightConnector1">
            <a:avLst/>
          </a:prstGeom>
          <a:ln w="57150" cmpd="sng">
            <a:solidFill>
              <a:srgbClr val="74C5E8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502657" y="3003307"/>
            <a:ext cx="1285875" cy="494717"/>
          </a:xfrm>
          <a:prstGeom prst="roundRect">
            <a:avLst/>
          </a:prstGeom>
          <a:solidFill>
            <a:srgbClr val="CBE9F6"/>
          </a:solidFill>
          <a:ln w="9525" cmpd="sng">
            <a:solidFill>
              <a:srgbClr val="39ACDF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579994" y="3103059"/>
            <a:ext cx="1285875" cy="494717"/>
          </a:xfrm>
          <a:prstGeom prst="roundRect">
            <a:avLst/>
          </a:prstGeom>
          <a:solidFill>
            <a:srgbClr val="CBE9F6"/>
          </a:solidFill>
          <a:ln w="9525" cmpd="sng">
            <a:solidFill>
              <a:srgbClr val="39ACDF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Receivers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65701" y="3202811"/>
            <a:ext cx="1285875" cy="494717"/>
          </a:xfrm>
          <a:prstGeom prst="roundRect">
            <a:avLst/>
          </a:prstGeom>
          <a:solidFill>
            <a:srgbClr val="CBE9F6"/>
          </a:solidFill>
          <a:ln w="9525" cmpd="sng">
            <a:solidFill>
              <a:srgbClr val="39ACDF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Kafka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342503" y="3051693"/>
            <a:ext cx="822960" cy="494717"/>
          </a:xfrm>
          <a:prstGeom prst="roundRect">
            <a:avLst/>
          </a:prstGeom>
          <a:solidFill>
            <a:srgbClr val="FDC87B"/>
          </a:solidFill>
          <a:ln w="9525" cmpd="sng">
            <a:solidFill>
              <a:srgbClr val="EA8D04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6419840" y="3151445"/>
            <a:ext cx="822960" cy="494717"/>
          </a:xfrm>
          <a:prstGeom prst="roundRect">
            <a:avLst/>
          </a:prstGeom>
          <a:solidFill>
            <a:srgbClr val="FDC87B"/>
          </a:solidFill>
          <a:ln w="9525" cmpd="sng">
            <a:solidFill>
              <a:srgbClr val="EA8D04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/>
              <a:t>Hadoop</a:t>
            </a:r>
          </a:p>
          <a:p>
            <a:pPr algn="ctr"/>
            <a:r>
              <a:rPr lang="en-US" sz="1200" dirty="0"/>
              <a:t>Loader</a:t>
            </a:r>
          </a:p>
        </p:txBody>
      </p:sp>
      <p:cxnSp>
        <p:nvCxnSpPr>
          <p:cNvPr id="46" name="Прямая со стрелкой 248"/>
          <p:cNvCxnSpPr/>
          <p:nvPr/>
        </p:nvCxnSpPr>
        <p:spPr>
          <a:xfrm rot="5400000" flipV="1">
            <a:off x="2421736" y="3046653"/>
            <a:ext cx="2358" cy="314674"/>
          </a:xfrm>
          <a:prstGeom prst="straightConnector1">
            <a:avLst/>
          </a:prstGeom>
          <a:ln w="22225" cmpd="sng">
            <a:solidFill>
              <a:srgbClr val="74C5E8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248"/>
          <p:cNvCxnSpPr/>
          <p:nvPr/>
        </p:nvCxnSpPr>
        <p:spPr>
          <a:xfrm rot="5400000" flipV="1">
            <a:off x="2421736" y="3199053"/>
            <a:ext cx="2358" cy="314674"/>
          </a:xfrm>
          <a:prstGeom prst="straightConnector1">
            <a:avLst/>
          </a:prstGeom>
          <a:ln w="22225" cmpd="sng">
            <a:solidFill>
              <a:srgbClr val="74C5E8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248"/>
          <p:cNvCxnSpPr/>
          <p:nvPr/>
        </p:nvCxnSpPr>
        <p:spPr>
          <a:xfrm rot="5400000" flipV="1">
            <a:off x="2421736" y="3351453"/>
            <a:ext cx="2358" cy="314674"/>
          </a:xfrm>
          <a:prstGeom prst="straightConnector1">
            <a:avLst/>
          </a:prstGeom>
          <a:ln w="22225" cmpd="sng">
            <a:solidFill>
              <a:srgbClr val="74C5E8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025149" y="3384882"/>
            <a:ext cx="274320" cy="0"/>
          </a:xfrm>
          <a:prstGeom prst="straightConnector1">
            <a:avLst/>
          </a:prstGeom>
          <a:ln w="57150" cmpd="sng">
            <a:solidFill>
              <a:srgbClr val="74C5E8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330083" y="3384875"/>
            <a:ext cx="274320" cy="0"/>
          </a:xfrm>
          <a:prstGeom prst="straightConnector1">
            <a:avLst/>
          </a:prstGeom>
          <a:ln w="57150" cmpd="sng">
            <a:solidFill>
              <a:srgbClr val="74C5E8"/>
            </a:solidFill>
            <a:prstDash val="soli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46771" y="4284141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 x 100B queries/day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155471" y="43394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4338256" y="4143180"/>
            <a:ext cx="21339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600 cores</a:t>
            </a:r>
          </a:p>
          <a:p>
            <a:r>
              <a:rPr lang="en-US" dirty="0" smtClean="0"/>
              <a:t>8T RAM</a:t>
            </a:r>
          </a:p>
          <a:p>
            <a:r>
              <a:rPr lang="en-US" i="1" dirty="0" smtClean="0"/>
              <a:t>n</a:t>
            </a:r>
            <a:r>
              <a:rPr lang="en-US" dirty="0" smtClean="0"/>
              <a:t> x </a:t>
            </a:r>
            <a:r>
              <a:rPr lang="en-US" dirty="0" err="1" smtClean="0"/>
              <a:t>Pbytes</a:t>
            </a:r>
            <a:r>
              <a:rPr lang="en-US" dirty="0" smtClean="0"/>
              <a:t> storage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495330" y="4307216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7779862" y="4342469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82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Unique</a:t>
            </a:r>
            <a:r>
              <a:rPr lang="en-US" baseline="0" dirty="0" smtClean="0"/>
              <a:t> Name Query-Type Tuples</a:t>
            </a:r>
          </a:p>
          <a:p>
            <a:pPr lvl="1"/>
            <a:r>
              <a:rPr lang="en-US" dirty="0" smtClean="0"/>
              <a:t>We</a:t>
            </a:r>
            <a:r>
              <a:rPr lang="en-US" baseline="0" dirty="0" smtClean="0"/>
              <a:t> do daily rollups so a day looked like a natural choice</a:t>
            </a:r>
            <a:endParaRPr lang="en-US" dirty="0" smtClean="0"/>
          </a:p>
          <a:p>
            <a:pPr lvl="1"/>
            <a:r>
              <a:rPr lang="en-US" dirty="0" smtClean="0"/>
              <a:t>Raw</a:t>
            </a:r>
            <a:r>
              <a:rPr lang="en-US" baseline="0" dirty="0" smtClean="0"/>
              <a:t> Data </a:t>
            </a:r>
          </a:p>
          <a:p>
            <a:pPr lvl="2"/>
            <a:r>
              <a:rPr lang="is-IS" baseline="0" dirty="0" smtClean="0"/>
              <a:t>1,152,389,150 (1.15 Billion )</a:t>
            </a:r>
          </a:p>
          <a:p>
            <a:pPr lvl="2"/>
            <a:r>
              <a:rPr lang="en-US" dirty="0" smtClean="0"/>
              <a:t>To much to run and analyze from</a:t>
            </a:r>
          </a:p>
          <a:p>
            <a:pPr lvl="1"/>
            <a:r>
              <a:rPr lang="en-US" dirty="0" smtClean="0"/>
              <a:t>Only used data that has been queried more than once</a:t>
            </a:r>
          </a:p>
          <a:p>
            <a:pPr lvl="2"/>
            <a:r>
              <a:rPr lang="is-IS" dirty="0" smtClean="0"/>
              <a:t>602,661,609 (602 million)</a:t>
            </a:r>
          </a:p>
          <a:p>
            <a:pPr lvl="2"/>
            <a:r>
              <a:rPr lang="is-IS" dirty="0" smtClean="0"/>
              <a:t>Still a lot</a:t>
            </a:r>
          </a:p>
          <a:p>
            <a:pPr lvl="1"/>
            <a:r>
              <a:rPr lang="is-IS" dirty="0" smtClean="0"/>
              <a:t>Remove known PRSD and DNS tunnels</a:t>
            </a:r>
          </a:p>
          <a:p>
            <a:pPr lvl="2"/>
            <a:r>
              <a:rPr lang="cs-CZ" dirty="0" smtClean="0"/>
              <a:t>135,919,893 (135 </a:t>
            </a:r>
            <a:r>
              <a:rPr lang="cs-CZ" dirty="0" err="1" smtClean="0"/>
              <a:t>million</a:t>
            </a:r>
            <a:r>
              <a:rPr lang="cs-CZ" dirty="0" smtClean="0"/>
              <a:t> )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</a:t>
            </a:r>
            <a:r>
              <a:rPr lang="en-US" baseline="0" dirty="0" smtClean="0"/>
              <a:t> a test data set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6384471" y="3771901"/>
          <a:ext cx="2530928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28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cs-CZ" dirty="0" smtClean="0"/>
              <a:t>135</a:t>
            </a:r>
            <a:r>
              <a:rPr lang="en-US" dirty="0" smtClean="0"/>
              <a:t>,</a:t>
            </a:r>
            <a:r>
              <a:rPr lang="cs-CZ" dirty="0" smtClean="0"/>
              <a:t>919</a:t>
            </a:r>
            <a:r>
              <a:rPr lang="en-US" dirty="0" smtClean="0"/>
              <a:t>,</a:t>
            </a:r>
            <a:r>
              <a:rPr lang="cs-CZ" dirty="0" smtClean="0"/>
              <a:t>893 Unique</a:t>
            </a:r>
            <a:r>
              <a:rPr lang="cs-CZ" baseline="0" dirty="0" smtClean="0"/>
              <a:t> tuples</a:t>
            </a:r>
          </a:p>
          <a:p>
            <a:r>
              <a:rPr lang="cs-CZ" dirty="0" smtClean="0"/>
              <a:t>125</a:t>
            </a:r>
            <a:r>
              <a:rPr lang="en-US" dirty="0" smtClean="0"/>
              <a:t>,</a:t>
            </a:r>
            <a:r>
              <a:rPr lang="cs-CZ" dirty="0" smtClean="0"/>
              <a:t>889</a:t>
            </a:r>
            <a:r>
              <a:rPr lang="en-US" dirty="0" smtClean="0"/>
              <a:t>,</a:t>
            </a:r>
            <a:r>
              <a:rPr lang="cs-CZ" dirty="0" smtClean="0"/>
              <a:t>174 Unique names</a:t>
            </a:r>
          </a:p>
          <a:p>
            <a:r>
              <a:rPr lang="is-IS" dirty="0" smtClean="0"/>
              <a:t>27,466,881 Core domains</a:t>
            </a:r>
            <a:endParaRPr lang="cs-CZ" dirty="0" smtClean="0"/>
          </a:p>
          <a:p>
            <a:r>
              <a:rPr lang="cs-CZ" dirty="0" err="1" smtClean="0"/>
              <a:t>Query</a:t>
            </a:r>
            <a:r>
              <a:rPr lang="cs-CZ" baseline="0" dirty="0" smtClean="0"/>
              <a:t> Type </a:t>
            </a:r>
            <a:r>
              <a:rPr lang="cs-CZ" baseline="0" dirty="0" err="1" smtClean="0"/>
              <a:t>distribution</a:t>
            </a:r>
            <a:endParaRPr lang="cs-CZ" baseline="0" dirty="0" smtClean="0"/>
          </a:p>
          <a:p>
            <a:pPr lvl="1"/>
            <a:r>
              <a:rPr lang="fi-FI" dirty="0" smtClean="0"/>
              <a:t>108,509,872 A</a:t>
            </a:r>
          </a:p>
          <a:p>
            <a:pPr lvl="1"/>
            <a:r>
              <a:rPr lang="cs-CZ" dirty="0" smtClean="0"/>
              <a:t>11</a:t>
            </a:r>
            <a:r>
              <a:rPr lang="en-US" dirty="0" smtClean="0"/>
              <a:t>,</a:t>
            </a:r>
            <a:r>
              <a:rPr lang="cs-CZ" dirty="0" smtClean="0"/>
              <a:t>663</a:t>
            </a:r>
            <a:r>
              <a:rPr lang="en-US" dirty="0" smtClean="0"/>
              <a:t>,</a:t>
            </a:r>
            <a:r>
              <a:rPr lang="cs-CZ" dirty="0" smtClean="0"/>
              <a:t>222 AAAA</a:t>
            </a:r>
          </a:p>
          <a:p>
            <a:pPr lvl="1"/>
            <a:r>
              <a:rPr lang="is-IS" dirty="0" smtClean="0"/>
              <a:t>46,350 SPF</a:t>
            </a:r>
          </a:p>
          <a:p>
            <a:pPr lvl="1"/>
            <a:r>
              <a:rPr lang="is-IS" dirty="0" smtClean="0"/>
              <a:t>7,140 A6</a:t>
            </a:r>
          </a:p>
          <a:p>
            <a:pPr lvl="1"/>
            <a:r>
              <a:rPr lang="is-IS" dirty="0" smtClean="0"/>
              <a:t>1,178 DNSKEY</a:t>
            </a:r>
          </a:p>
          <a:p>
            <a:pPr lvl="1"/>
            <a:r>
              <a:rPr lang="is-IS" dirty="0" smtClean="0"/>
              <a:t>12 HINFO</a:t>
            </a:r>
          </a:p>
          <a:p>
            <a:pPr lvl="1"/>
            <a:r>
              <a:rPr lang="is-IS" dirty="0" smtClean="0"/>
              <a:t>3 TLSA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aseline="0" dirty="0" smtClean="0"/>
              <a:t> in the test data set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771900" y="2257425"/>
          <a:ext cx="5372100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44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4" y="1143000"/>
            <a:ext cx="7393530" cy="5142868"/>
          </a:xfrm>
        </p:spPr>
      </p:pic>
    </p:spTree>
    <p:extLst>
      <p:ext uri="{BB962C8B-B14F-4D97-AF65-F5344CB8AC3E}">
        <p14:creationId xmlns:p14="http://schemas.microsoft.com/office/powerpoint/2010/main" val="8038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 smtClean="0"/>
              <a:t>Use a couple of </a:t>
            </a:r>
            <a:r>
              <a:rPr lang="en-US" dirty="0" err="1" smtClean="0"/>
              <a:t>dnsperf</a:t>
            </a:r>
            <a:r>
              <a:rPr lang="en-US" dirty="0" smtClean="0"/>
              <a:t> to run the queries simultaneously</a:t>
            </a:r>
            <a:r>
              <a:rPr lang="en-US" baseline="0" dirty="0" smtClean="0"/>
              <a:t> against the hosts</a:t>
            </a:r>
          </a:p>
          <a:p>
            <a:pPr lvl="1"/>
            <a:r>
              <a:rPr lang="en-US" dirty="0" smtClean="0"/>
              <a:t>Every host gets 1000qps </a:t>
            </a:r>
          </a:p>
          <a:p>
            <a:pPr lvl="1"/>
            <a:r>
              <a:rPr lang="en-US" dirty="0" smtClean="0"/>
              <a:t>Timeout is 60 seconds as every query is cold cache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dnsperf</a:t>
            </a:r>
            <a:r>
              <a:rPr lang="en-US" dirty="0"/>
              <a:t> -d </a:t>
            </a:r>
            <a:r>
              <a:rPr lang="en-US" dirty="0" err="1"/>
              <a:t>allq.new</a:t>
            </a:r>
            <a:r>
              <a:rPr lang="en-US" dirty="0"/>
              <a:t>  -Q 1000 -q 100000 -t 60 -S 1 </a:t>
            </a:r>
            <a:r>
              <a:rPr lang="en-US" dirty="0" smtClean="0"/>
              <a:t>–s IP</a:t>
            </a:r>
          </a:p>
          <a:p>
            <a:pPr lvl="1"/>
            <a:r>
              <a:rPr lang="en-US" dirty="0" smtClean="0"/>
              <a:t>Test</a:t>
            </a:r>
            <a:r>
              <a:rPr lang="en-US" baseline="0" dirty="0" smtClean="0"/>
              <a:t> ran for nearly 38 hours over a </a:t>
            </a:r>
            <a:r>
              <a:rPr lang="en-US" baseline="0" dirty="0" smtClean="0"/>
              <a:t>weekend</a:t>
            </a:r>
            <a:endParaRPr lang="en-US" baseline="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5"/>
            <p:extLst/>
          </p:nvPr>
        </p:nvGraphicFramePr>
        <p:xfrm>
          <a:off x="236538" y="1143000"/>
          <a:ext cx="8678862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7B353-FB4D-4549-A8A5-8F53CBBECD96}" type="slidenum">
              <a:rPr lang="en-US" smtClean="0"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r>
              <a:rPr lang="en-US" baseline="0" dirty="0" smtClean="0"/>
              <a:t> error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Nominum Theme Colors">
      <a:dk1>
        <a:srgbClr val="525157"/>
      </a:dk1>
      <a:lt1>
        <a:srgbClr val="FFFFFF"/>
      </a:lt1>
      <a:dk2>
        <a:srgbClr val="525157"/>
      </a:dk2>
      <a:lt2>
        <a:srgbClr val="FFFFFF"/>
      </a:lt2>
      <a:accent1>
        <a:srgbClr val="1FA5DA"/>
      </a:accent1>
      <a:accent2>
        <a:srgbClr val="F94330"/>
      </a:accent2>
      <a:accent3>
        <a:srgbClr val="BD0B9E"/>
      </a:accent3>
      <a:accent4>
        <a:srgbClr val="08228B"/>
      </a:accent4>
      <a:accent5>
        <a:srgbClr val="22B9A5"/>
      </a:accent5>
      <a:accent6>
        <a:srgbClr val="FB9221"/>
      </a:accent6>
      <a:hlink>
        <a:srgbClr val="A5A3A1"/>
      </a:hlink>
      <a:folHlink>
        <a:srgbClr val="D4CF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3000" b="0" i="0" dirty="0" smtClean="0">
            <a:latin typeface="Helvetica Light"/>
            <a:cs typeface="Helvetica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Corporate_Powerpoint_Template_white</Template>
  <TotalTime>10344</TotalTime>
  <Words>1289</Words>
  <Application>Microsoft Macintosh PowerPoint</Application>
  <PresentationFormat>On-screen Show (4:3)</PresentationFormat>
  <Paragraphs>361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Courier New Bold</vt:lpstr>
      <vt:lpstr>Helvetica</vt:lpstr>
      <vt:lpstr>Helvetica Light</vt:lpstr>
      <vt:lpstr>Helvetica Neue Bold</vt:lpstr>
      <vt:lpstr>Times New Roman Bold</vt:lpstr>
      <vt:lpstr>Arial</vt:lpstr>
      <vt:lpstr>Default Theme</vt:lpstr>
      <vt:lpstr>PowerPoint Presentation</vt:lpstr>
      <vt:lpstr>AAAA Deep Dive DNS-OARC, Buenos Aires  March 2016</vt:lpstr>
      <vt:lpstr>Motivation for this talk</vt:lpstr>
      <vt:lpstr>How Nominum Gets Data</vt:lpstr>
      <vt:lpstr>Getting a test data set</vt:lpstr>
      <vt:lpstr>What is in the test data set</vt:lpstr>
      <vt:lpstr>Test Setup</vt:lpstr>
      <vt:lpstr>Test Run</vt:lpstr>
      <vt:lpstr>Result error codes</vt:lpstr>
      <vt:lpstr>Result timings</vt:lpstr>
      <vt:lpstr>Questions asked</vt:lpstr>
      <vt:lpstr>Servers talked to</vt:lpstr>
      <vt:lpstr>Question answered</vt:lpstr>
      <vt:lpstr>Question answered per Protocol</vt:lpstr>
      <vt:lpstr>Timeout offenders IPv4</vt:lpstr>
      <vt:lpstr>Timeout offenders IPv4</vt:lpstr>
      <vt:lpstr>Timeout offenders IPv6 then IPv4</vt:lpstr>
      <vt:lpstr>Timeout offenders IPv6 then IPv4</vt:lpstr>
      <vt:lpstr>Looking into timeouts</vt:lpstr>
      <vt:lpstr>Second test…</vt:lpstr>
      <vt:lpstr>Result error codes Test 2</vt:lpstr>
      <vt:lpstr>Result timings Test 2</vt:lpstr>
      <vt:lpstr>Questions asked Test 2</vt:lpstr>
      <vt:lpstr>Servers talked to Test 2</vt:lpstr>
      <vt:lpstr>Question answered Test 2</vt:lpstr>
      <vt:lpstr>Question answered per Protocol Test 2</vt:lpstr>
      <vt:lpstr>Analysis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Van Nice</dc:creator>
  <cp:lastModifiedBy>Ralf Weber</cp:lastModifiedBy>
  <cp:revision>426</cp:revision>
  <dcterms:created xsi:type="dcterms:W3CDTF">2014-04-21T18:28:58Z</dcterms:created>
  <dcterms:modified xsi:type="dcterms:W3CDTF">2016-03-31T09:44:56Z</dcterms:modified>
</cp:coreProperties>
</file>