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3" r:id="rId5"/>
    <p:sldMasterId id="2147483657" r:id="rId6"/>
  </p:sldMasterIdLst>
  <p:notesMasterIdLst>
    <p:notesMasterId r:id="rId23"/>
  </p:notesMasterIdLst>
  <p:sldIdLst>
    <p:sldId id="282" r:id="rId7"/>
    <p:sldId id="334" r:id="rId8"/>
    <p:sldId id="349" r:id="rId9"/>
    <p:sldId id="348" r:id="rId10"/>
    <p:sldId id="357" r:id="rId11"/>
    <p:sldId id="353" r:id="rId12"/>
    <p:sldId id="365" r:id="rId13"/>
    <p:sldId id="362" r:id="rId14"/>
    <p:sldId id="356" r:id="rId15"/>
    <p:sldId id="366" r:id="rId16"/>
    <p:sldId id="358" r:id="rId17"/>
    <p:sldId id="359" r:id="rId18"/>
    <p:sldId id="361" r:id="rId19"/>
    <p:sldId id="332" r:id="rId20"/>
    <p:sldId id="351" r:id="rId21"/>
    <p:sldId id="292" r:id="rId22"/>
  </p:sldIdLst>
  <p:sldSz cx="9144000" cy="6858000" type="letter"/>
  <p:notesSz cx="7099300" cy="10234613"/>
  <p:defaultTextStyle>
    <a:defPPr>
      <a:defRPr lang="en-US"/>
    </a:defPPr>
    <a:lvl1pPr marL="0" algn="l" defTabSz="9143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8" algn="l" defTabSz="9143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6" algn="l" defTabSz="9143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3" algn="l" defTabSz="9143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0" algn="l" defTabSz="9143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38" algn="l" defTabSz="9143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26" algn="l" defTabSz="9143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13" algn="l" defTabSz="9143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1" algn="l" defTabSz="9143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istian Hesselman" initials="CH" lastIdx="1" clrIdx="0"/>
  <p:cmAuthor id="1" name="Bart Gijsen" initials="BG" lastIdx="6" clrIdx="1"/>
  <p:cmAuthor id="2" name="Cristian Hesselman" initials="CHe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FF7"/>
    <a:srgbClr val="FFFF66"/>
    <a:srgbClr val="FF3300"/>
    <a:srgbClr val="376092"/>
    <a:srgbClr val="385D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7" autoAdjust="0"/>
    <p:restoredTop sz="86856" autoAdjust="0"/>
  </p:normalViewPr>
  <p:slideViewPr>
    <p:cSldViewPr snapToGrid="0">
      <p:cViewPr>
        <p:scale>
          <a:sx n="100" d="100"/>
          <a:sy n="100" d="100"/>
        </p:scale>
        <p:origin x="-534" y="-72"/>
      </p:cViewPr>
      <p:guideLst>
        <p:guide orient="horz" pos="21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3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121AD80-99FB-4D84-8A13-90D6F2D18770}" type="datetimeFigureOut">
              <a:rPr lang="nl-NL" smtClean="0"/>
              <a:t>25-3-2016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090B2B5-0E7E-4F18-844B-BE49DDA710E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7715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8" algn="l" defTabSz="9143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6" algn="l" defTabSz="9143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3" algn="l" defTabSz="9143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0" algn="l" defTabSz="9143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38" algn="l" defTabSz="9143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26" algn="l" defTabSz="9143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13" algn="l" defTabSz="9143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1" algn="l" defTabSz="9143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B2B5-0E7E-4F18-844B-BE49DDA710E0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9665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B2B5-0E7E-4F18-844B-BE49DDA710E0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4223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B2B5-0E7E-4F18-844B-BE49DDA710E0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3182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B2B5-0E7E-4F18-844B-BE49DDA710E0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3182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B2B5-0E7E-4F18-844B-BE49DDA710E0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3182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B2B5-0E7E-4F18-844B-BE49DDA710E0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6840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B2B5-0E7E-4F18-844B-BE49DDA710E0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9665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B2B5-0E7E-4F18-844B-BE49DDA710E0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1516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B2B5-0E7E-4F18-844B-BE49DDA710E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1516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B2B5-0E7E-4F18-844B-BE49DDA710E0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1516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B2B5-0E7E-4F18-844B-BE49DDA710E0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82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B2B5-0E7E-4F18-844B-BE49DDA710E0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1516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B2B5-0E7E-4F18-844B-BE49DDA710E0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1516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B2B5-0E7E-4F18-844B-BE49DDA710E0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8345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B2B5-0E7E-4F18-844B-BE49DDA710E0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4223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tretch>
            <a:fillRect/>
          </a:stretch>
        </p:blipFill>
        <p:spPr>
          <a:xfrm>
            <a:off x="2161540" y="870840"/>
            <a:ext cx="4820920" cy="5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fld id="{1D8BD707-D9CF-40AE-B4C6-C98DA3205C09}" type="datetimeFigureOut">
              <a:rPr lang="en-US" noProof="0" smtClean="0"/>
              <a:pPr/>
              <a:t>3/25/2016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fld id="{B6F15528-21DE-4FAA-801E-634DDDAF4B2B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6604008" y="6386376"/>
            <a:ext cx="2414200" cy="374645"/>
            <a:chOff x="6604008" y="6386376"/>
            <a:chExt cx="2414200" cy="374645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207828" y="6394293"/>
              <a:ext cx="810380" cy="358810"/>
            </a:xfrm>
            <a:prstGeom prst="rect">
              <a:avLst/>
            </a:prstGeom>
          </p:spPr>
        </p:pic>
        <p:pic>
          <p:nvPicPr>
            <p:cNvPr id="14" name="Picture 13" descr="http://www.nlnetlabs.nl/~olaf/SimpleLogo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008" y="6386376"/>
              <a:ext cx="486833" cy="374645"/>
            </a:xfrm>
            <a:prstGeom prst="rect">
              <a:avLst/>
            </a:prstGeom>
            <a:noFill/>
            <a:extLst>
              <a:ext uri="{FAA26D3D-D897-4be2-8F04-BA451C77F1D7}">
                <ma14:placeholderFlag xmlns="" xmlns:ma14="http://schemas.microsoft.com/office/mac/drawingml/2011/main"/>
              </a:ext>
            </a:extLst>
          </p:spPr>
        </p:pic>
      </p:grpSp>
      <p:pic>
        <p:nvPicPr>
          <p:cNvPr id="13" name="Picture 12" descr="SIDN Labs logo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134" y="6405200"/>
            <a:ext cx="692404" cy="3402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23860" y="6381329"/>
            <a:ext cx="3617680" cy="276995"/>
          </a:xfrm>
          <a:prstGeom prst="rect">
            <a:avLst/>
          </a:prstGeom>
          <a:noFill/>
        </p:spPr>
        <p:txBody>
          <a:bodyPr wrap="none" lIns="91438" tIns="45718" rIns="91438" bIns="45718" rtlCol="0">
            <a:spAutoFit/>
          </a:bodyPr>
          <a:lstStyle/>
          <a:p>
            <a:pPr algn="l"/>
            <a:r>
              <a:rPr lang="en-US" sz="1200" b="0" i="1" noProof="0" smtClean="0">
                <a:solidFill>
                  <a:srgbClr val="558ED5"/>
                </a:solidFill>
                <a:latin typeface="Candara" pitchFamily="34" charset="0"/>
              </a:rPr>
              <a:t>Continuous Data-driven Analysis of Root Zone</a:t>
            </a:r>
            <a:r>
              <a:rPr lang="en-US" sz="1200" b="0" i="1" baseline="0" noProof="0" smtClean="0">
                <a:solidFill>
                  <a:srgbClr val="558ED5"/>
                </a:solidFill>
                <a:latin typeface="Candara" pitchFamily="34" charset="0"/>
              </a:rPr>
              <a:t> Stability</a:t>
            </a:r>
            <a:endParaRPr lang="en-US" sz="1200" b="0" i="1" noProof="0">
              <a:solidFill>
                <a:srgbClr val="558ED5"/>
              </a:solidFill>
              <a:latin typeface="Candara" pitchFamily="34" charset="0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23860" y="274637"/>
            <a:ext cx="8096279" cy="835199"/>
          </a:xfrm>
          <a:prstGeom prst="rect">
            <a:avLst/>
          </a:prstGeom>
        </p:spPr>
        <p:txBody>
          <a:bodyPr vert="horz" lIns="91438" tIns="45718" rIns="91438" bIns="45718" rtlCol="0" anchor="ctr">
            <a:noAutofit/>
          </a:bodyPr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523860" y="1281356"/>
            <a:ext cx="8096279" cy="4741142"/>
          </a:xfrm>
          <a:prstGeom prst="rect">
            <a:avLst/>
          </a:prstGeom>
        </p:spPr>
        <p:txBody>
          <a:bodyPr vert="horz" lIns="91438" tIns="45718" rIns="91438" bIns="45718" rtlCol="0">
            <a:noAutofit/>
          </a:bodyPr>
          <a:lstStyle>
            <a:lvl1pPr>
              <a:spcBef>
                <a:spcPts val="0"/>
              </a:spcBef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spcBef>
                <a:spcPts val="0"/>
              </a:spcBef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6"/>
          </a:xfrm>
        </p:spPr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fld id="{B6F15528-21DE-4FAA-801E-634DDDAF4B2B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604008" y="6386376"/>
            <a:ext cx="2414200" cy="374645"/>
            <a:chOff x="6604008" y="6386376"/>
            <a:chExt cx="2414200" cy="374645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7828" y="6394293"/>
              <a:ext cx="810380" cy="358810"/>
            </a:xfrm>
            <a:prstGeom prst="rect">
              <a:avLst/>
            </a:prstGeom>
          </p:spPr>
        </p:pic>
        <p:pic>
          <p:nvPicPr>
            <p:cNvPr id="13" name="Picture 12" descr="http://www.nlnetlabs.nl/~olaf/SimpleLogo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008" y="6386376"/>
              <a:ext cx="486833" cy="374645"/>
            </a:xfrm>
            <a:prstGeom prst="rect">
              <a:avLst/>
            </a:prstGeom>
            <a:noFill/>
            <a:extLst>
              <a:ext uri="{FAA26D3D-D897-4be2-8F04-BA451C77F1D7}">
                <ma14:placeholderFlag xmlns="" xmlns:ma14="http://schemas.microsoft.com/office/mac/drawingml/2011/main"/>
              </a:ext>
            </a:extLst>
          </p:spPr>
        </p:pic>
      </p:grpSp>
      <p:pic>
        <p:nvPicPr>
          <p:cNvPr id="14" name="Picture 13" descr="SIDN Labs logo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134" y="6405200"/>
            <a:ext cx="692404" cy="340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604008" y="6386376"/>
            <a:ext cx="2414200" cy="374645"/>
            <a:chOff x="6604008" y="6386376"/>
            <a:chExt cx="2414200" cy="37464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7828" y="6394293"/>
              <a:ext cx="810380" cy="358810"/>
            </a:xfrm>
            <a:prstGeom prst="rect">
              <a:avLst/>
            </a:prstGeom>
          </p:spPr>
        </p:pic>
        <p:pic>
          <p:nvPicPr>
            <p:cNvPr id="11" name="Picture 10" descr="http://www.nlnetlabs.nl/~olaf/SimpleLogo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008" y="6386376"/>
              <a:ext cx="486833" cy="374645"/>
            </a:xfrm>
            <a:prstGeom prst="rect">
              <a:avLst/>
            </a:prstGeom>
            <a:noFill/>
            <a:extLst>
              <a:ext uri="{FAA26D3D-D897-4be2-8F04-BA451C77F1D7}">
                <ma14:placeholderFlag xmlns="" xmlns:ma14="http://schemas.microsoft.com/office/mac/drawingml/2011/main"/>
              </a:ext>
            </a:extLst>
          </p:spPr>
        </p:pic>
        <p:pic>
          <p:nvPicPr>
            <p:cNvPr id="12" name="Picture 11" descr="SIDN_labs_logo No Payoff.jp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134" y="6401963"/>
              <a:ext cx="747757" cy="34347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tretch>
            <a:fillRect/>
          </a:stretch>
        </p:blipFill>
        <p:spPr>
          <a:xfrm>
            <a:off x="2161540" y="870840"/>
            <a:ext cx="4820920" cy="5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6604008" y="6386376"/>
            <a:ext cx="2414200" cy="374645"/>
            <a:chOff x="6604008" y="6386376"/>
            <a:chExt cx="2414200" cy="374645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207828" y="6394293"/>
              <a:ext cx="810380" cy="358810"/>
            </a:xfrm>
            <a:prstGeom prst="rect">
              <a:avLst/>
            </a:prstGeom>
          </p:spPr>
        </p:pic>
        <p:pic>
          <p:nvPicPr>
            <p:cNvPr id="14" name="Picture 13" descr="http://www.nlnetlabs.nl/~olaf/SimpleLogo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008" y="6386376"/>
              <a:ext cx="486833" cy="374645"/>
            </a:xfrm>
            <a:prstGeom prst="rect">
              <a:avLst/>
            </a:prstGeom>
            <a:noFill/>
            <a:extLst>
              <a:ext uri="{FAA26D3D-D897-4be2-8F04-BA451C77F1D7}">
                <ma14:placeholderFlag xmlns="" xmlns:ma14="http://schemas.microsoft.com/office/mac/drawingml/2011/main"/>
              </a:ext>
            </a:extLst>
          </p:spPr>
        </p:pic>
        <p:pic>
          <p:nvPicPr>
            <p:cNvPr id="15" name="Picture 14" descr="SIDN_labs_logo No Payoff.jp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134" y="6401963"/>
              <a:ext cx="747757" cy="3434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647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23860" y="6381329"/>
            <a:ext cx="3299297" cy="276995"/>
          </a:xfrm>
          <a:prstGeom prst="rect">
            <a:avLst/>
          </a:prstGeom>
          <a:noFill/>
        </p:spPr>
        <p:txBody>
          <a:bodyPr wrap="none" lIns="91438" tIns="45718" rIns="91438" bIns="45718" rtlCol="0">
            <a:spAutoFit/>
          </a:bodyPr>
          <a:lstStyle/>
          <a:p>
            <a:r>
              <a:rPr lang="en-US" sz="1200" i="1" dirty="0" smtClean="0">
                <a:solidFill>
                  <a:srgbClr val="558ED5"/>
                </a:solidFill>
                <a:latin typeface="Candara" pitchFamily="34" charset="0"/>
              </a:rPr>
              <a:t>Continuous Data-driven Analysis of Root Stability</a:t>
            </a:r>
            <a:endParaRPr lang="en-US" sz="1200" i="1" dirty="0">
              <a:solidFill>
                <a:srgbClr val="558ED5"/>
              </a:solidFill>
              <a:latin typeface="Candara" pitchFamily="34" charset="0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23860" y="274637"/>
            <a:ext cx="8096279" cy="835199"/>
          </a:xfrm>
          <a:prstGeom prst="rect">
            <a:avLst/>
          </a:prstGeom>
        </p:spPr>
        <p:txBody>
          <a:bodyPr vert="horz" lIns="91438" tIns="45718" rIns="91438" bIns="45718" rtlCol="0" anchor="ctr">
            <a:noAutofit/>
          </a:bodyPr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523860" y="1281356"/>
            <a:ext cx="8096279" cy="4741142"/>
          </a:xfrm>
          <a:prstGeom prst="rect">
            <a:avLst/>
          </a:prstGeom>
        </p:spPr>
        <p:txBody>
          <a:bodyPr vert="horz" lIns="91438" tIns="45718" rIns="91438" bIns="45718" rtlCol="0">
            <a:noAutofit/>
          </a:bodyPr>
          <a:lstStyle>
            <a:lvl1pPr>
              <a:spcBef>
                <a:spcPts val="0"/>
              </a:spcBef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spcBef>
                <a:spcPts val="0"/>
              </a:spcBef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6"/>
          </a:xfrm>
        </p:spPr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604008" y="6386376"/>
            <a:ext cx="2414200" cy="374645"/>
            <a:chOff x="6604008" y="6386376"/>
            <a:chExt cx="2414200" cy="374645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7828" y="6394293"/>
              <a:ext cx="810380" cy="358810"/>
            </a:xfrm>
            <a:prstGeom prst="rect">
              <a:avLst/>
            </a:prstGeom>
          </p:spPr>
        </p:pic>
        <p:pic>
          <p:nvPicPr>
            <p:cNvPr id="13" name="Picture 12" descr="http://www.nlnetlabs.nl/~olaf/SimpleLogo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008" y="6386376"/>
              <a:ext cx="486833" cy="374645"/>
            </a:xfrm>
            <a:prstGeom prst="rect">
              <a:avLst/>
            </a:prstGeom>
            <a:noFill/>
            <a:extLst>
              <a:ext uri="{FAA26D3D-D897-4be2-8F04-BA451C77F1D7}">
                <ma14:placeholderFlag xmlns="" xmlns:ma14="http://schemas.microsoft.com/office/mac/drawingml/2011/main"/>
              </a:ext>
            </a:extLst>
          </p:spPr>
        </p:pic>
      </p:grpSp>
      <p:pic>
        <p:nvPicPr>
          <p:cNvPr id="14" name="Picture 13" descr="SIDN Labs logo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134" y="6405200"/>
            <a:ext cx="692404" cy="34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38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6604008" y="6386376"/>
            <a:ext cx="2414200" cy="374645"/>
            <a:chOff x="6604008" y="6386376"/>
            <a:chExt cx="2414200" cy="37464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7828" y="6394293"/>
              <a:ext cx="810380" cy="358810"/>
            </a:xfrm>
            <a:prstGeom prst="rect">
              <a:avLst/>
            </a:prstGeom>
          </p:spPr>
        </p:pic>
        <p:pic>
          <p:nvPicPr>
            <p:cNvPr id="11" name="Picture 10" descr="http://www.nlnetlabs.nl/~olaf/SimpleLogo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008" y="6386376"/>
              <a:ext cx="486833" cy="374645"/>
            </a:xfrm>
            <a:prstGeom prst="rect">
              <a:avLst/>
            </a:prstGeom>
            <a:noFill/>
            <a:extLst>
              <a:ext uri="{FAA26D3D-D897-4be2-8F04-BA451C77F1D7}">
                <ma14:placeholderFlag xmlns="" xmlns:ma14="http://schemas.microsoft.com/office/mac/drawingml/2011/main"/>
              </a:ext>
            </a:extLst>
          </p:spPr>
        </p:pic>
        <p:pic>
          <p:nvPicPr>
            <p:cNvPr id="12" name="Picture 11" descr="SIDN_labs_logo No Payoff.jp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134" y="6401963"/>
              <a:ext cx="747757" cy="3434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5905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tretch>
            <a:fillRect/>
          </a:stretch>
        </p:blipFill>
        <p:spPr>
          <a:xfrm>
            <a:off x="2161540" y="870840"/>
            <a:ext cx="4820920" cy="5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04008" y="6386376"/>
            <a:ext cx="2414200" cy="374645"/>
            <a:chOff x="6604008" y="6386376"/>
            <a:chExt cx="2414200" cy="374645"/>
          </a:xfrm>
        </p:grpSpPr>
        <p:pic>
          <p:nvPicPr>
            <p:cNvPr id="7" name="Picture 6" descr="SIDN Labs logo.eps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134" y="6405200"/>
              <a:ext cx="692404" cy="34023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207828" y="6394293"/>
              <a:ext cx="810380" cy="358810"/>
            </a:xfrm>
            <a:prstGeom prst="rect">
              <a:avLst/>
            </a:prstGeom>
          </p:spPr>
        </p:pic>
        <p:pic>
          <p:nvPicPr>
            <p:cNvPr id="14" name="Picture 13" descr="http://www.nlnetlabs.nl/~olaf/SimpleLogo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008" y="6386376"/>
              <a:ext cx="486833" cy="374645"/>
            </a:xfrm>
            <a:prstGeom prst="rect">
              <a:avLst/>
            </a:prstGeom>
            <a:noFill/>
            <a:extLst>
              <a:ext uri="{FAA26D3D-D897-4be2-8F04-BA451C77F1D7}">
                <ma14:placeholderFlag xmlns="" xmlns:ma14="http://schemas.microsoft.com/office/mac/drawingml/2011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8452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23860" y="6381329"/>
            <a:ext cx="3275640" cy="276995"/>
          </a:xfrm>
          <a:prstGeom prst="rect">
            <a:avLst/>
          </a:prstGeom>
          <a:noFill/>
        </p:spPr>
        <p:txBody>
          <a:bodyPr wrap="none" lIns="91438" tIns="45718" rIns="91438" bIns="45718" rtlCol="0">
            <a:spAutoFit/>
          </a:bodyPr>
          <a:lstStyle/>
          <a:p>
            <a:r>
              <a:rPr lang="en-US" sz="1200" i="1" smtClean="0">
                <a:solidFill>
                  <a:srgbClr val="558ED5"/>
                </a:solidFill>
                <a:latin typeface="Candara" pitchFamily="34" charset="0"/>
              </a:rPr>
              <a:t>Continuous Data-driven Analysis of Root Stability</a:t>
            </a:r>
            <a:endParaRPr lang="en-US" sz="1200" i="1">
              <a:solidFill>
                <a:srgbClr val="558ED5"/>
              </a:solidFill>
              <a:latin typeface="Candara" pitchFamily="34" charset="0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23860" y="274637"/>
            <a:ext cx="8096279" cy="835199"/>
          </a:xfrm>
          <a:prstGeom prst="rect">
            <a:avLst/>
          </a:prstGeom>
        </p:spPr>
        <p:txBody>
          <a:bodyPr vert="horz" lIns="91438" tIns="45718" rIns="91438" bIns="45718" rtlCol="0" anchor="ctr">
            <a:noAutofit/>
          </a:bodyPr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523860" y="1281356"/>
            <a:ext cx="8096279" cy="4741142"/>
          </a:xfrm>
          <a:prstGeom prst="rect">
            <a:avLst/>
          </a:prstGeom>
        </p:spPr>
        <p:txBody>
          <a:bodyPr vert="horz" lIns="91438" tIns="45718" rIns="91438" bIns="45718" rtlCol="0">
            <a:noAutofit/>
          </a:bodyPr>
          <a:lstStyle>
            <a:lvl1pPr>
              <a:spcBef>
                <a:spcPts val="0"/>
              </a:spcBef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spcBef>
                <a:spcPts val="0"/>
              </a:spcBef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6"/>
          </a:xfrm>
        </p:spPr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6604008" y="6386376"/>
            <a:ext cx="2414200" cy="374645"/>
            <a:chOff x="6604008" y="6386376"/>
            <a:chExt cx="2414200" cy="374645"/>
          </a:xfrm>
        </p:grpSpPr>
        <p:pic>
          <p:nvPicPr>
            <p:cNvPr id="15" name="Picture 14" descr="SIDN Labs logo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134" y="6405200"/>
              <a:ext cx="692404" cy="34023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207828" y="6394293"/>
              <a:ext cx="810380" cy="358810"/>
            </a:xfrm>
            <a:prstGeom prst="rect">
              <a:avLst/>
            </a:prstGeom>
          </p:spPr>
        </p:pic>
        <p:pic>
          <p:nvPicPr>
            <p:cNvPr id="18" name="Picture 17" descr="http://www.nlnetlabs.nl/~olaf/SimpleLogo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008" y="6386376"/>
              <a:ext cx="486833" cy="374645"/>
            </a:xfrm>
            <a:prstGeom prst="rect">
              <a:avLst/>
            </a:prstGeom>
            <a:noFill/>
            <a:extLst>
              <a:ext uri="{FAA26D3D-D897-4be2-8F04-BA451C77F1D7}">
                <ma14:placeholderFlag xmlns="" xmlns:ma14="http://schemas.microsoft.com/office/mac/drawingml/2011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9650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604008" y="6386376"/>
            <a:ext cx="2414200" cy="374645"/>
            <a:chOff x="6604008" y="6386376"/>
            <a:chExt cx="2414200" cy="374645"/>
          </a:xfrm>
        </p:grpSpPr>
        <p:pic>
          <p:nvPicPr>
            <p:cNvPr id="14" name="Picture 13" descr="SIDN Labs logo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134" y="6405200"/>
              <a:ext cx="692404" cy="34023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207828" y="6394293"/>
              <a:ext cx="810380" cy="358810"/>
            </a:xfrm>
            <a:prstGeom prst="rect">
              <a:avLst/>
            </a:prstGeom>
          </p:spPr>
        </p:pic>
        <p:pic>
          <p:nvPicPr>
            <p:cNvPr id="16" name="Picture 15" descr="http://www.nlnetlabs.nl/~olaf/SimpleLogo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008" y="6386376"/>
              <a:ext cx="486833" cy="374645"/>
            </a:xfrm>
            <a:prstGeom prst="rect">
              <a:avLst/>
            </a:prstGeom>
            <a:noFill/>
            <a:extLst>
              <a:ext uri="{FAA26D3D-D897-4be2-8F04-BA451C77F1D7}">
                <ma14:placeholderFlag xmlns="" xmlns:ma14="http://schemas.microsoft.com/office/mac/drawingml/2011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5254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1" cy="835199"/>
          </a:xfrm>
          <a:prstGeom prst="rect">
            <a:avLst/>
          </a:prstGeom>
        </p:spPr>
        <p:txBody>
          <a:bodyPr vert="horz" lIns="91438" tIns="45718" rIns="91438" bIns="45718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6652"/>
            <a:ext cx="8229601" cy="4960629"/>
          </a:xfrm>
          <a:prstGeom prst="rect">
            <a:avLst/>
          </a:prstGeom>
        </p:spPr>
        <p:txBody>
          <a:bodyPr vert="horz" lIns="91438" tIns="45718" rIns="91438" bIns="45718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6"/>
          </a:xfrm>
          <a:prstGeom prst="rect">
            <a:avLst/>
          </a:prstGeom>
        </p:spPr>
        <p:txBody>
          <a:bodyPr vert="horz" lIns="91438" tIns="45718" rIns="9143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ndara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0"/>
            <a:ext cx="2895600" cy="365126"/>
          </a:xfrm>
          <a:prstGeom prst="rect">
            <a:avLst/>
          </a:prstGeom>
        </p:spPr>
        <p:txBody>
          <a:bodyPr vert="horz" lIns="91438" tIns="45718" rIns="91438" bIns="45718" rtlCol="0" anchor="ctr"/>
          <a:lstStyle>
            <a:lvl1pPr algn="ctr">
              <a:defRPr sz="1200" b="1" i="1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defRPr>
            </a:lvl1pPr>
          </a:lstStyle>
          <a:p>
            <a:r>
              <a:rPr lang="en-US" dirty="0" smtClean="0"/>
              <a:t>CDAR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6"/>
          </a:xfrm>
          <a:prstGeom prst="rect">
            <a:avLst/>
          </a:prstGeom>
        </p:spPr>
        <p:txBody>
          <a:bodyPr vert="horz" lIns="91438" tIns="45718" rIns="9143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iming>
    <p:tnLst>
      <p:par>
        <p:cTn id="1" dur="indefinite" restart="never" nodeType="tmRoot"/>
      </p:par>
    </p:tnLst>
  </p:timing>
  <p:txStyles>
    <p:titleStyle>
      <a:lvl1pPr algn="ctr" defTabSz="914376" rtl="0" eaLnBrk="1" latinLnBrk="0" hangingPunct="1">
        <a:spcBef>
          <a:spcPct val="0"/>
        </a:spcBef>
        <a:buNone/>
        <a:defRPr sz="2700" b="1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2891" indent="-342891" algn="l" defTabSz="91437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29" indent="-285743" algn="l" defTabSz="914376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2969" indent="-228593" algn="l" defTabSz="91437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157" indent="-228593" algn="l" defTabSz="91437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345" indent="-228593" algn="l" defTabSz="91437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532" indent="-228593" algn="l" defTabSz="91437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9" indent="-228593" algn="l" defTabSz="91437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7" indent="-228593" algn="l" defTabSz="91437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94" indent="-228593" algn="l" defTabSz="91437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8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6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3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0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8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6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13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1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1" cy="835199"/>
          </a:xfrm>
          <a:prstGeom prst="rect">
            <a:avLst/>
          </a:prstGeom>
        </p:spPr>
        <p:txBody>
          <a:bodyPr vert="horz" lIns="91438" tIns="45718" rIns="91438" bIns="45718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6652"/>
            <a:ext cx="8229601" cy="4960629"/>
          </a:xfrm>
          <a:prstGeom prst="rect">
            <a:avLst/>
          </a:prstGeom>
        </p:spPr>
        <p:txBody>
          <a:bodyPr vert="horz" lIns="91438" tIns="45718" rIns="91438" bIns="45718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6"/>
          </a:xfrm>
          <a:prstGeom prst="rect">
            <a:avLst/>
          </a:prstGeom>
        </p:spPr>
        <p:txBody>
          <a:bodyPr vert="horz" lIns="91438" tIns="45718" rIns="9143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ndara" pitchFamily="34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0"/>
            <a:ext cx="2895600" cy="365126"/>
          </a:xfrm>
          <a:prstGeom prst="rect">
            <a:avLst/>
          </a:prstGeom>
        </p:spPr>
        <p:txBody>
          <a:bodyPr vert="horz" lIns="91438" tIns="45718" rIns="91438" bIns="45718" rtlCol="0" anchor="ctr"/>
          <a:lstStyle>
            <a:lvl1pPr algn="ctr">
              <a:defRPr sz="1200" b="1" i="1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defRPr>
            </a:lvl1pPr>
          </a:lstStyle>
          <a:p>
            <a:r>
              <a:rPr lang="en-US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CDAR</a:t>
            </a:r>
            <a:endParaRPr lang="en-US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6"/>
          </a:xfrm>
          <a:prstGeom prst="rect">
            <a:avLst/>
          </a:prstGeom>
        </p:spPr>
        <p:txBody>
          <a:bodyPr vert="horz" lIns="91438" tIns="45718" rIns="9143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 pitchFamily="34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12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iming>
    <p:tnLst>
      <p:par>
        <p:cTn id="1" dur="indefinite" restart="never" nodeType="tmRoot"/>
      </p:par>
    </p:tnLst>
  </p:timing>
  <p:txStyles>
    <p:titleStyle>
      <a:lvl1pPr algn="ctr" defTabSz="914376" rtl="0" eaLnBrk="1" latinLnBrk="0" hangingPunct="1">
        <a:spcBef>
          <a:spcPct val="0"/>
        </a:spcBef>
        <a:buNone/>
        <a:defRPr sz="2700" b="1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2891" indent="-342891" algn="l" defTabSz="91437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29" indent="-285743" algn="l" defTabSz="914376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2969" indent="-228593" algn="l" defTabSz="91437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157" indent="-228593" algn="l" defTabSz="91437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345" indent="-228593" algn="l" defTabSz="91437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532" indent="-228593" algn="l" defTabSz="91437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9" indent="-228593" algn="l" defTabSz="91437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7" indent="-228593" algn="l" defTabSz="91437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94" indent="-228593" algn="l" defTabSz="91437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8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6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3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0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8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6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13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1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1" cy="835199"/>
          </a:xfrm>
          <a:prstGeom prst="rect">
            <a:avLst/>
          </a:prstGeom>
        </p:spPr>
        <p:txBody>
          <a:bodyPr vert="horz" lIns="91438" tIns="45718" rIns="91438" bIns="45718" rtlCol="0" anchor="ctr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6652"/>
            <a:ext cx="8229601" cy="4960629"/>
          </a:xfrm>
          <a:prstGeom prst="rect">
            <a:avLst/>
          </a:prstGeom>
        </p:spPr>
        <p:txBody>
          <a:bodyPr vert="horz" lIns="91438" tIns="45718" rIns="91438" bIns="45718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6"/>
          </a:xfrm>
          <a:prstGeom prst="rect">
            <a:avLst/>
          </a:prstGeom>
        </p:spPr>
        <p:txBody>
          <a:bodyPr vert="horz" lIns="91438" tIns="45718" rIns="9143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ndara" pitchFamily="34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0"/>
            <a:ext cx="2895600" cy="365126"/>
          </a:xfrm>
          <a:prstGeom prst="rect">
            <a:avLst/>
          </a:prstGeom>
        </p:spPr>
        <p:txBody>
          <a:bodyPr vert="horz" lIns="91438" tIns="45718" rIns="91438" bIns="45718" rtlCol="0" anchor="ctr"/>
          <a:lstStyle>
            <a:lvl1pPr algn="ctr">
              <a:defRPr sz="1200" b="1" i="1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defRPr>
            </a:lvl1pPr>
          </a:lstStyle>
          <a:p>
            <a:r>
              <a:rPr lang="en-US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CDAR</a:t>
            </a:r>
            <a:endParaRPr lang="en-US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6"/>
          </a:xfrm>
          <a:prstGeom prst="rect">
            <a:avLst/>
          </a:prstGeom>
        </p:spPr>
        <p:txBody>
          <a:bodyPr vert="horz" lIns="91438" tIns="45718" rIns="9143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 pitchFamily="34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48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iming>
    <p:tnLst>
      <p:par>
        <p:cTn id="1" dur="indefinite" restart="never" nodeType="tmRoot"/>
      </p:par>
    </p:tnLst>
  </p:timing>
  <p:txStyles>
    <p:titleStyle>
      <a:lvl1pPr algn="ctr" defTabSz="914376" rtl="0" eaLnBrk="1" latinLnBrk="0" hangingPunct="1">
        <a:spcBef>
          <a:spcPct val="0"/>
        </a:spcBef>
        <a:buNone/>
        <a:defRPr sz="2700" b="1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2891" indent="-342891" algn="l" defTabSz="91437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29" indent="-285743" algn="l" defTabSz="914376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2969" indent="-228593" algn="l" defTabSz="91437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157" indent="-228593" algn="l" defTabSz="91437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345" indent="-228593" algn="l" defTabSz="91437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532" indent="-228593" algn="l" defTabSz="91437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9" indent="-228593" algn="l" defTabSz="91437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7" indent="-228593" algn="l" defTabSz="91437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94" indent="-228593" algn="l" defTabSz="91437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8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6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3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0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8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6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13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1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558ED5"/>
                </a:solidFill>
              </a:rPr>
              <a:t>CDAR</a:t>
            </a:r>
            <a:br>
              <a:rPr lang="en-US" dirty="0" smtClean="0">
                <a:solidFill>
                  <a:srgbClr val="558ED5"/>
                </a:solidFill>
              </a:rPr>
            </a:br>
            <a:r>
              <a:rPr lang="en-US" sz="1800" u="sng" dirty="0" smtClean="0">
                <a:solidFill>
                  <a:srgbClr val="558ED5"/>
                </a:solidFill>
              </a:rPr>
              <a:t>C</a:t>
            </a:r>
            <a:r>
              <a:rPr lang="en-US" sz="1800" dirty="0" smtClean="0">
                <a:solidFill>
                  <a:srgbClr val="558ED5"/>
                </a:solidFill>
              </a:rPr>
              <a:t>ontinuous </a:t>
            </a:r>
            <a:r>
              <a:rPr lang="en-US" sz="1800" u="sng" dirty="0" smtClean="0">
                <a:solidFill>
                  <a:srgbClr val="558ED5"/>
                </a:solidFill>
              </a:rPr>
              <a:t>D</a:t>
            </a:r>
            <a:r>
              <a:rPr lang="en-US" sz="1800" dirty="0" smtClean="0">
                <a:solidFill>
                  <a:srgbClr val="558ED5"/>
                </a:solidFill>
              </a:rPr>
              <a:t>ata-driven </a:t>
            </a:r>
            <a:r>
              <a:rPr lang="en-US" sz="1800" u="sng" dirty="0" smtClean="0">
                <a:solidFill>
                  <a:srgbClr val="558ED5"/>
                </a:solidFill>
              </a:rPr>
              <a:t>A</a:t>
            </a:r>
            <a:r>
              <a:rPr lang="en-US" sz="1800" dirty="0" smtClean="0">
                <a:solidFill>
                  <a:srgbClr val="558ED5"/>
                </a:solidFill>
              </a:rPr>
              <a:t>nalysis of </a:t>
            </a:r>
            <a:r>
              <a:rPr lang="en-US" sz="1800" u="sng" dirty="0" smtClean="0">
                <a:solidFill>
                  <a:srgbClr val="558ED5"/>
                </a:solidFill>
              </a:rPr>
              <a:t>R</a:t>
            </a:r>
            <a:r>
              <a:rPr lang="en-US" sz="1800" dirty="0" smtClean="0">
                <a:solidFill>
                  <a:srgbClr val="558ED5"/>
                </a:solidFill>
              </a:rPr>
              <a:t>oot Stability</a:t>
            </a:r>
            <a:endParaRPr lang="en-US" sz="1800" dirty="0">
              <a:solidFill>
                <a:srgbClr val="558ED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Thursday March 31, 2016</a:t>
            </a:r>
            <a:br>
              <a:rPr lang="en-US" b="1" dirty="0" smtClean="0"/>
            </a:br>
            <a:r>
              <a:rPr lang="en-US" b="1" dirty="0" smtClean="0"/>
              <a:t>DNS OARC 24, Buenos Aires</a:t>
            </a:r>
          </a:p>
          <a:p>
            <a:endParaRPr lang="en-US" sz="1500" dirty="0" smtClean="0"/>
          </a:p>
          <a:p>
            <a:endParaRPr lang="en-US" sz="1500" dirty="0" smtClean="0"/>
          </a:p>
          <a:p>
            <a:r>
              <a:rPr lang="en-US" sz="1500" dirty="0" smtClean="0"/>
              <a:t>Bart Gijsen (TNO)</a:t>
            </a:r>
          </a:p>
        </p:txBody>
      </p:sp>
    </p:spTree>
    <p:extLst>
      <p:ext uri="{BB962C8B-B14F-4D97-AF65-F5344CB8AC3E}">
        <p14:creationId xmlns:p14="http://schemas.microsoft.com/office/powerpoint/2010/main" val="118392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Rule of Thumb for Valid </a:t>
            </a:r>
            <a:r>
              <a:rPr lang="en-GB" dirty="0"/>
              <a:t>Q</a:t>
            </a:r>
            <a:r>
              <a:rPr lang="en-GB" dirty="0" smtClean="0"/>
              <a:t>uery </a:t>
            </a:r>
            <a:r>
              <a:rPr lang="en-GB" dirty="0"/>
              <a:t>R</a:t>
            </a:r>
            <a:r>
              <a:rPr lang="en-GB" dirty="0" smtClean="0"/>
              <a:t>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60" y="1281356"/>
            <a:ext cx="8105789" cy="4741142"/>
          </a:xfrm>
        </p:spPr>
        <p:txBody>
          <a:bodyPr/>
          <a:lstStyle/>
          <a:p>
            <a:pPr marL="342891" lvl="1" indent="-342891">
              <a:buFont typeface="Arial" pitchFamily="34" charset="0"/>
              <a:buChar char="•"/>
            </a:pPr>
            <a:r>
              <a:rPr lang="en-US" dirty="0"/>
              <a:t>A statistical rule of thumb</a:t>
            </a:r>
          </a:p>
          <a:p>
            <a:pPr marL="742931" lvl="2" indent="-342891"/>
            <a:r>
              <a:rPr lang="en-US" dirty="0"/>
              <a:t>Intuition: #valid TLD queries to the root is ‘bound’ by the TLDs ‘popularity’ (in terms of #domains)</a:t>
            </a:r>
          </a:p>
          <a:p>
            <a:pPr marL="742931" lvl="2" indent="-342891"/>
            <a:r>
              <a:rPr lang="en-US" dirty="0" smtClean="0"/>
              <a:t>No </a:t>
            </a:r>
            <a:r>
              <a:rPr lang="en-US" dirty="0"/>
              <a:t>conclusive DNS rational </a:t>
            </a:r>
            <a:r>
              <a:rPr lang="en-US" dirty="0" smtClean="0"/>
              <a:t>found for this observation, yet</a:t>
            </a:r>
          </a:p>
          <a:p>
            <a:pPr marL="742931" lvl="2" indent="-342891"/>
            <a:endParaRPr lang="en-US" dirty="0"/>
          </a:p>
          <a:p>
            <a:pPr marL="342891" lvl="1" indent="-342891">
              <a:buFont typeface="Arial" pitchFamily="34" charset="0"/>
              <a:buChar char="•"/>
            </a:pPr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 err="1"/>
              <a:t>observation</a:t>
            </a:r>
            <a:r>
              <a:rPr lang="nl-NL" dirty="0"/>
              <a:t> </a:t>
            </a:r>
            <a:r>
              <a:rPr lang="nl-NL" dirty="0" err="1"/>
              <a:t>provides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easily</a:t>
            </a:r>
            <a:r>
              <a:rPr lang="nl-NL" dirty="0"/>
              <a:t> </a:t>
            </a:r>
            <a:r>
              <a:rPr lang="nl-NL" dirty="0" err="1"/>
              <a:t>verifiable</a:t>
            </a:r>
            <a:r>
              <a:rPr lang="nl-NL" dirty="0"/>
              <a:t> </a:t>
            </a:r>
            <a:r>
              <a:rPr lang="nl-NL" dirty="0" err="1"/>
              <a:t>bound</a:t>
            </a:r>
            <a:r>
              <a:rPr lang="nl-NL" dirty="0"/>
              <a:t> on </a:t>
            </a:r>
            <a:r>
              <a:rPr lang="nl-NL" dirty="0" err="1"/>
              <a:t>valid</a:t>
            </a:r>
            <a:r>
              <a:rPr lang="nl-NL" dirty="0"/>
              <a:t> </a:t>
            </a:r>
            <a:r>
              <a:rPr lang="nl-NL" dirty="0" err="1"/>
              <a:t>queries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smtClean="0"/>
              <a:t>root</a:t>
            </a:r>
          </a:p>
          <a:p>
            <a:pPr marL="342891" lvl="1" indent="-342891">
              <a:buFont typeface="Arial" pitchFamily="34" charset="0"/>
              <a:buChar char="•"/>
            </a:pPr>
            <a:endParaRPr lang="nl-NL" dirty="0" smtClean="0"/>
          </a:p>
          <a:p>
            <a:pPr marL="342891" lvl="1" indent="-342891">
              <a:buFont typeface="Arial" pitchFamily="34" charset="0"/>
              <a:buChar char="•"/>
            </a:pPr>
            <a:r>
              <a:rPr lang="nl-NL" dirty="0" err="1" smtClean="0"/>
              <a:t>We’d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happy </a:t>
            </a:r>
            <a:r>
              <a:rPr lang="nl-NL" dirty="0" err="1" smtClean="0"/>
              <a:t>to</a:t>
            </a:r>
            <a:r>
              <a:rPr lang="nl-NL" dirty="0" smtClean="0"/>
              <a:t> go </a:t>
            </a:r>
            <a:r>
              <a:rPr lang="nl-NL" dirty="0" err="1" smtClean="0"/>
              <a:t>into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details, </a:t>
            </a:r>
            <a:r>
              <a:rPr lang="nl-NL" dirty="0" err="1" smtClean="0"/>
              <a:t>during</a:t>
            </a:r>
            <a:r>
              <a:rPr lang="nl-NL" dirty="0" smtClean="0"/>
              <a:t> coffee break …</a:t>
            </a:r>
            <a:endParaRPr lang="nl-NL" dirty="0"/>
          </a:p>
          <a:p>
            <a:endParaRPr lang="en-US" i="1" dirty="0" smtClean="0">
              <a:latin typeface="Cambria Math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" r="63791" b="28809"/>
          <a:stretch/>
        </p:blipFill>
        <p:spPr bwMode="auto">
          <a:xfrm>
            <a:off x="981076" y="3696154"/>
            <a:ext cx="3514724" cy="2661188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1" y="3696154"/>
            <a:ext cx="3548249" cy="2661187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4891"/>
            <a:ext cx="1489336" cy="638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03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Initial </a:t>
            </a:r>
            <a:r>
              <a:rPr lang="en-US" dirty="0"/>
              <a:t>D</a:t>
            </a:r>
            <a:r>
              <a:rPr lang="en-US" dirty="0" smtClean="0"/>
              <a:t>elegation (Query </a:t>
            </a:r>
            <a:r>
              <a:rPr lang="en-US" dirty="0"/>
              <a:t>R</a:t>
            </a:r>
            <a:r>
              <a:rPr lang="en-US" dirty="0" smtClean="0"/>
              <a:t>ate)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89051" y="1270000"/>
            <a:ext cx="6711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The volume of root traffic for a new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gTLD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often decreases significantly after delegation (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gTLDs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A and B), but sometimes also increases (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gTLD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C) or increases temporarily (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gTLD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D)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2425701"/>
            <a:ext cx="8976360" cy="343852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0"/>
            <a:ext cx="1504950" cy="64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41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918" y="3937994"/>
            <a:ext cx="4065756" cy="215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"/>
          <a:stretch/>
        </p:blipFill>
        <p:spPr bwMode="auto">
          <a:xfrm>
            <a:off x="3726179" y="2467839"/>
            <a:ext cx="3723237" cy="215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Impact of </a:t>
            </a:r>
            <a:r>
              <a:rPr lang="en-US" dirty="0" smtClean="0"/>
              <a:t>Initial </a:t>
            </a:r>
            <a:r>
              <a:rPr lang="en-US" dirty="0"/>
              <a:t>D</a:t>
            </a:r>
            <a:r>
              <a:rPr lang="en-US" dirty="0" smtClean="0"/>
              <a:t>elegation (RTT)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40252" y="1503202"/>
            <a:ext cx="8089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en-US" dirty="0" smtClean="0"/>
              <a:t>Considering 22 days in which 7 or more new </a:t>
            </a:r>
            <a:r>
              <a:rPr lang="en-US" dirty="0" err="1" smtClean="0"/>
              <a:t>gTLDs</a:t>
            </a:r>
            <a:r>
              <a:rPr lang="en-US" dirty="0" smtClean="0"/>
              <a:t> were delegated</a:t>
            </a:r>
          </a:p>
          <a:p>
            <a:pPr marL="285750" lvl="0" indent="-285750">
              <a:buFontTx/>
              <a:buChar char="-"/>
            </a:pPr>
            <a:r>
              <a:rPr lang="en-US" dirty="0" smtClean="0"/>
              <a:t>Using RTT measurements from Atlas RIPE to all root servers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4786" y="1103092"/>
            <a:ext cx="823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RTT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not significantly affected 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after delegation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New 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gTLDs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the RZF</a:t>
            </a:r>
            <a:endParaRPr lang="en-US" sz="2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05491" y="4457888"/>
            <a:ext cx="4070669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7 </a:t>
            </a:r>
            <a:r>
              <a:rPr lang="en-US" sz="15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en-US" sz="15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ew </a:t>
            </a:r>
            <a:r>
              <a:rPr lang="en-US" sz="15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gTLDs</a:t>
            </a:r>
            <a:r>
              <a:rPr lang="en-US" sz="15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5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delegated on Jun 22, 2015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7"/>
          <a:stretch/>
        </p:blipFill>
        <p:spPr bwMode="auto">
          <a:xfrm>
            <a:off x="-190500" y="2451304"/>
            <a:ext cx="3710940" cy="215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404005" y="5989002"/>
            <a:ext cx="4070669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10 </a:t>
            </a:r>
            <a:r>
              <a:rPr lang="en-US" sz="15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en-US" sz="15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ew </a:t>
            </a:r>
            <a:r>
              <a:rPr lang="en-US" sz="15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gTLDs</a:t>
            </a:r>
            <a:r>
              <a:rPr lang="en-US" sz="15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5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delegated on Aug 30, 2015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387221" y="4454426"/>
            <a:ext cx="662617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16 new </a:t>
            </a:r>
            <a:r>
              <a:rPr lang="en-US" sz="15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gTLDs</a:t>
            </a:r>
            <a:r>
              <a:rPr lang="en-US" sz="15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5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delegated on Jan 18, 2014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1059" y="5395174"/>
            <a:ext cx="4813917" cy="61555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700" dirty="0" smtClean="0"/>
              <a:t>In </a:t>
            </a:r>
            <a:r>
              <a:rPr lang="nl-NL" sz="1700" dirty="0" err="1" smtClean="0"/>
              <a:t>general</a:t>
            </a:r>
            <a:r>
              <a:rPr lang="nl-NL" sz="1700" dirty="0" smtClean="0"/>
              <a:t> changes in </a:t>
            </a:r>
            <a:r>
              <a:rPr lang="nl-NL" sz="1700" dirty="0" err="1" smtClean="0"/>
              <a:t>the</a:t>
            </a:r>
            <a:r>
              <a:rPr lang="nl-NL" sz="1700" dirty="0" smtClean="0"/>
              <a:t> RTT </a:t>
            </a:r>
            <a:r>
              <a:rPr lang="nl-NL" sz="1700" dirty="0" err="1" smtClean="0"/>
              <a:t>before</a:t>
            </a:r>
            <a:r>
              <a:rPr lang="nl-NL" sz="1700" dirty="0" smtClean="0"/>
              <a:t> </a:t>
            </a:r>
            <a:r>
              <a:rPr lang="nl-NL" sz="1700" dirty="0" err="1" smtClean="0"/>
              <a:t>and</a:t>
            </a:r>
            <a:r>
              <a:rPr lang="nl-NL" sz="1700" dirty="0" smtClean="0"/>
              <a:t> </a:t>
            </a:r>
            <a:r>
              <a:rPr lang="nl-NL" sz="1700" dirty="0" err="1" smtClean="0"/>
              <a:t>after</a:t>
            </a:r>
            <a:r>
              <a:rPr lang="nl-NL" sz="1700" dirty="0" smtClean="0"/>
              <a:t> </a:t>
            </a:r>
            <a:r>
              <a:rPr lang="nl-NL" sz="1700" dirty="0" err="1" smtClean="0"/>
              <a:t>delegation</a:t>
            </a:r>
            <a:r>
              <a:rPr lang="nl-NL" sz="1700" dirty="0" smtClean="0"/>
              <a:t> are </a:t>
            </a:r>
            <a:r>
              <a:rPr lang="nl-NL" sz="1700" b="1" dirty="0" smtClean="0"/>
              <a:t>minor</a:t>
            </a:r>
            <a:r>
              <a:rPr lang="nl-NL" sz="1700" dirty="0" smtClean="0"/>
              <a:t>, </a:t>
            </a:r>
            <a:r>
              <a:rPr lang="nl-NL" sz="1700" dirty="0" err="1" smtClean="0"/>
              <a:t>both</a:t>
            </a:r>
            <a:r>
              <a:rPr lang="nl-NL" sz="1700" dirty="0" smtClean="0"/>
              <a:t> up </a:t>
            </a:r>
            <a:r>
              <a:rPr lang="nl-NL" sz="1700" dirty="0" err="1" smtClean="0"/>
              <a:t>and</a:t>
            </a:r>
            <a:r>
              <a:rPr lang="nl-NL" sz="1700" dirty="0" smtClean="0"/>
              <a:t> down  </a:t>
            </a: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7" y="7300"/>
            <a:ext cx="1525588" cy="65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15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Impact </a:t>
            </a:r>
            <a:r>
              <a:rPr lang="en-US" dirty="0" smtClean="0"/>
              <a:t>on DNS Data </a:t>
            </a:r>
            <a:r>
              <a:rPr lang="en-US" dirty="0"/>
              <a:t>C</a:t>
            </a:r>
            <a:r>
              <a:rPr lang="en-US" dirty="0" smtClean="0"/>
              <a:t>orrectness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23860" y="1257300"/>
            <a:ext cx="8315340" cy="4765198"/>
          </a:xfrm>
        </p:spPr>
        <p:txBody>
          <a:bodyPr/>
          <a:lstStyle/>
          <a:p>
            <a:r>
              <a:rPr lang="en-US" dirty="0" smtClean="0"/>
              <a:t>DNSSEC broken chain validation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Structurally no more failures for new gTLDs than for other TLDs</a:t>
            </a:r>
          </a:p>
          <a:p>
            <a:pPr lvl="1"/>
            <a:r>
              <a:rPr lang="en-US" dirty="0" smtClean="0"/>
              <a:t>Some single failures on startup for new gTLDs</a:t>
            </a:r>
          </a:p>
          <a:p>
            <a:pPr lvl="1"/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702583"/>
            <a:ext cx="3314700" cy="249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677" y="4891"/>
            <a:ext cx="1559560" cy="668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54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60" y="1676400"/>
            <a:ext cx="8096279" cy="4346098"/>
          </a:xfrm>
        </p:spPr>
        <p:txBody>
          <a:bodyPr/>
          <a:lstStyle/>
          <a:p>
            <a:r>
              <a:rPr lang="en-US" dirty="0" smtClean="0"/>
              <a:t>Data quality varies and completeness can be improved</a:t>
            </a:r>
          </a:p>
          <a:p>
            <a:pPr lvl="1"/>
            <a:r>
              <a:rPr lang="en-US" dirty="0" smtClean="0"/>
              <a:t>Encouraging is that standardization of data collection (DITL, RSSAC002) is improving</a:t>
            </a:r>
            <a:endParaRPr lang="en-US" dirty="0"/>
          </a:p>
          <a:p>
            <a:pPr lvl="1"/>
            <a:r>
              <a:rPr lang="en-US" dirty="0" smtClean="0"/>
              <a:t>Collecting &amp; analyzing per-TLD data provides new insights</a:t>
            </a:r>
          </a:p>
          <a:p>
            <a:endParaRPr lang="en-US" dirty="0" smtClean="0"/>
          </a:p>
          <a:p>
            <a:r>
              <a:rPr lang="en-US" dirty="0" smtClean="0"/>
              <a:t>Preliminary conclusion</a:t>
            </a:r>
          </a:p>
          <a:p>
            <a:pPr lvl="1"/>
            <a:r>
              <a:rPr lang="en-US" dirty="0" smtClean="0"/>
              <a:t>So </a:t>
            </a:r>
            <a:r>
              <a:rPr lang="en-US" dirty="0"/>
              <a:t>far, we did not observe </a:t>
            </a:r>
            <a:r>
              <a:rPr lang="en-US" dirty="0" smtClean="0"/>
              <a:t>significant </a:t>
            </a:r>
            <a:r>
              <a:rPr lang="en-US" dirty="0"/>
              <a:t>stability </a:t>
            </a:r>
            <a:r>
              <a:rPr lang="en-US" dirty="0" smtClean="0"/>
              <a:t>or </a:t>
            </a:r>
            <a:r>
              <a:rPr lang="en-US" dirty="0"/>
              <a:t>security </a:t>
            </a:r>
            <a:r>
              <a:rPr lang="en-US" dirty="0" smtClean="0"/>
              <a:t>impact of new </a:t>
            </a:r>
            <a:r>
              <a:rPr lang="en-US" dirty="0"/>
              <a:t>gTLD </a:t>
            </a:r>
            <a:r>
              <a:rPr lang="en-US" dirty="0" smtClean="0"/>
              <a:t>on </a:t>
            </a:r>
            <a:r>
              <a:rPr lang="en-US" dirty="0"/>
              <a:t>RSS scale</a:t>
            </a:r>
          </a:p>
          <a:p>
            <a:pPr lvl="1"/>
            <a:r>
              <a:rPr lang="en-US" dirty="0" smtClean="0"/>
              <a:t>In microscopic </a:t>
            </a:r>
            <a:r>
              <a:rPr lang="en-US" dirty="0"/>
              <a:t>view some impact of new gTLDs </a:t>
            </a:r>
            <a:r>
              <a:rPr lang="en-US" dirty="0" smtClean="0"/>
              <a:t>is </a:t>
            </a:r>
            <a:r>
              <a:rPr lang="en-US" dirty="0"/>
              <a:t>observed</a:t>
            </a:r>
          </a:p>
          <a:p>
            <a:pPr lvl="2"/>
            <a:r>
              <a:rPr lang="en-US" dirty="0" smtClean="0"/>
              <a:t>query rate fluctuations / </a:t>
            </a:r>
            <a:r>
              <a:rPr lang="en-US" dirty="0"/>
              <a:t>DNSSEC </a:t>
            </a:r>
            <a:r>
              <a:rPr lang="en-US" dirty="0" smtClean="0"/>
              <a:t>validation errors around initial delegation</a:t>
            </a:r>
          </a:p>
          <a:p>
            <a:pPr lvl="1"/>
            <a:r>
              <a:rPr lang="en-US" dirty="0" smtClean="0"/>
              <a:t>The impact of new gTLDs on “invalid” queries to the Root remains an open issue</a:t>
            </a:r>
          </a:p>
          <a:p>
            <a:pPr lvl="2"/>
            <a:r>
              <a:rPr lang="en-US" dirty="0" smtClean="0"/>
              <a:t>For valid (new gTLD) queries an </a:t>
            </a:r>
            <a:r>
              <a:rPr lang="en-US" dirty="0"/>
              <a:t>upper-bound is </a:t>
            </a:r>
            <a:r>
              <a:rPr lang="en-US" dirty="0" smtClean="0"/>
              <a:t>observed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79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60" y="1562100"/>
            <a:ext cx="8096279" cy="4572000"/>
          </a:xfrm>
        </p:spPr>
        <p:txBody>
          <a:bodyPr/>
          <a:lstStyle/>
          <a:p>
            <a:r>
              <a:rPr lang="en-US" dirty="0" smtClean="0"/>
              <a:t>Additional CDAR analyses</a:t>
            </a:r>
          </a:p>
          <a:p>
            <a:pPr lvl="1"/>
            <a:r>
              <a:rPr lang="en-US" dirty="0" smtClean="0"/>
              <a:t>Investigate impact of new gTLDs on “invalid” queries</a:t>
            </a:r>
          </a:p>
          <a:p>
            <a:pPr lvl="2"/>
            <a:r>
              <a:rPr lang="en-US" dirty="0" smtClean="0"/>
              <a:t>Analysis of resolver behavior </a:t>
            </a:r>
          </a:p>
          <a:p>
            <a:pPr lvl="1"/>
            <a:r>
              <a:rPr lang="en-US" dirty="0" smtClean="0"/>
              <a:t>Complement analyses with additional data</a:t>
            </a:r>
          </a:p>
          <a:p>
            <a:pPr lvl="2"/>
            <a:r>
              <a:rPr lang="en-US" dirty="0" smtClean="0"/>
              <a:t>DITL’16, historical DSC data, New gTLD monitor</a:t>
            </a:r>
          </a:p>
          <a:p>
            <a:pPr lvl="2"/>
            <a:r>
              <a:rPr lang="en-US" dirty="0" smtClean="0"/>
              <a:t>Geographic effects of regional new gTLDs</a:t>
            </a:r>
          </a:p>
          <a:p>
            <a:pPr lvl="1"/>
            <a:r>
              <a:rPr lang="en-US" dirty="0" smtClean="0"/>
              <a:t>Develop qualitative scenarios for further root zone expansion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More </a:t>
            </a:r>
            <a:r>
              <a:rPr lang="en-US" dirty="0"/>
              <a:t>in depth </a:t>
            </a:r>
            <a:r>
              <a:rPr lang="en-US" dirty="0" smtClean="0"/>
              <a:t>session opportunities </a:t>
            </a:r>
          </a:p>
          <a:p>
            <a:pPr lvl="1"/>
            <a:r>
              <a:rPr lang="en-US" dirty="0"/>
              <a:t>After this </a:t>
            </a:r>
            <a:r>
              <a:rPr lang="en-US" dirty="0" smtClean="0"/>
              <a:t>presentation</a:t>
            </a:r>
            <a:endParaRPr lang="en-US" dirty="0"/>
          </a:p>
          <a:p>
            <a:pPr lvl="1"/>
            <a:r>
              <a:rPr lang="en-US" dirty="0" smtClean="0"/>
              <a:t>IEPG meeting (Sunday)</a:t>
            </a:r>
          </a:p>
          <a:p>
            <a:pPr lvl="1"/>
            <a:r>
              <a:rPr lang="en-US" dirty="0" smtClean="0"/>
              <a:t>Continue outreach and community interaction</a:t>
            </a:r>
          </a:p>
          <a:p>
            <a:pPr lvl="1"/>
            <a:endParaRPr lang="en-US" dirty="0"/>
          </a:p>
          <a:p>
            <a:r>
              <a:rPr lang="en-US" dirty="0" smtClean="0"/>
              <a:t>Challenges for the DNS community:</a:t>
            </a:r>
          </a:p>
          <a:p>
            <a:pPr lvl="1"/>
            <a:r>
              <a:rPr lang="en-US" dirty="0" smtClean="0"/>
              <a:t>Continuous improvement &amp; standardization of data collection</a:t>
            </a:r>
          </a:p>
          <a:p>
            <a:pPr lvl="1"/>
            <a:r>
              <a:rPr lang="en-US" dirty="0" smtClean="0"/>
              <a:t>More continuous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02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61" y="1617984"/>
            <a:ext cx="8096400" cy="4575964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CDAR Project Team</a:t>
            </a:r>
            <a:endParaRPr lang="en-US" sz="1800" b="1" dirty="0"/>
          </a:p>
          <a:p>
            <a:pPr marL="0" indent="0">
              <a:buNone/>
            </a:pPr>
            <a:r>
              <a:rPr lang="en-US" sz="1800" dirty="0"/>
              <a:t>Bart Gijsen (</a:t>
            </a:r>
            <a:r>
              <a:rPr lang="en-US" sz="1800" dirty="0" smtClean="0"/>
              <a:t>TNO)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Benno Overeinder (</a:t>
            </a:r>
            <a:r>
              <a:rPr lang="en-US" sz="1800" dirty="0" err="1" smtClean="0"/>
              <a:t>NLnet</a:t>
            </a:r>
            <a:r>
              <a:rPr lang="en-US" sz="1800" dirty="0" smtClean="0"/>
              <a:t> Labs)</a:t>
            </a:r>
          </a:p>
          <a:p>
            <a:pPr marL="0" indent="0">
              <a:buNone/>
            </a:pPr>
            <a:r>
              <a:rPr lang="en-US" sz="1800" dirty="0"/>
              <a:t>Cristian Hesselman (SIDN)</a:t>
            </a:r>
          </a:p>
          <a:p>
            <a:pPr marL="0" indent="0">
              <a:buNone/>
            </a:pPr>
            <a:r>
              <a:rPr lang="en-US" sz="1800" dirty="0"/>
              <a:t>Daniël Worm (TNO)</a:t>
            </a:r>
          </a:p>
          <a:p>
            <a:pPr marL="0" indent="0">
              <a:buNone/>
            </a:pPr>
            <a:r>
              <a:rPr lang="en-US" sz="1800" dirty="0"/>
              <a:t>Giovane Moura (SIDN)</a:t>
            </a:r>
          </a:p>
          <a:p>
            <a:pPr marL="0" indent="0">
              <a:buNone/>
            </a:pPr>
            <a:r>
              <a:rPr lang="en-US" sz="1800" dirty="0" err="1" smtClean="0"/>
              <a:t>Jaap</a:t>
            </a:r>
            <a:r>
              <a:rPr lang="en-US" sz="1800" dirty="0" smtClean="0"/>
              <a:t> </a:t>
            </a:r>
            <a:r>
              <a:rPr lang="en-US" sz="1800" dirty="0" err="1" smtClean="0"/>
              <a:t>Akkerhuis</a:t>
            </a:r>
            <a:r>
              <a:rPr lang="en-US" sz="1800" dirty="0" smtClean="0"/>
              <a:t> (</a:t>
            </a:r>
            <a:r>
              <a:rPr lang="en-US" sz="1800" dirty="0" err="1" smtClean="0"/>
              <a:t>NLnet</a:t>
            </a:r>
            <a:r>
              <a:rPr lang="en-US" sz="1800" dirty="0" smtClean="0"/>
              <a:t> Labs)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 smtClean="0"/>
              <a:t>Coordinator</a:t>
            </a:r>
            <a:endParaRPr lang="en-US" sz="1800" b="1" dirty="0"/>
          </a:p>
          <a:p>
            <a:pPr marL="0" indent="0">
              <a:buNone/>
            </a:pPr>
            <a:r>
              <a:rPr lang="en-US" sz="1800" dirty="0" smtClean="0"/>
              <a:t>Bart Gijsen (</a:t>
            </a:r>
            <a:r>
              <a:rPr lang="en-US" sz="1800" dirty="0" err="1" smtClean="0"/>
              <a:t>Msc</a:t>
            </a:r>
            <a:r>
              <a:rPr lang="en-US" sz="1800" dirty="0" smtClean="0"/>
              <a:t>.)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+31 6 53 72 52 18 </a:t>
            </a:r>
          </a:p>
          <a:p>
            <a:pPr marL="0" indent="0">
              <a:buNone/>
            </a:pPr>
            <a:r>
              <a:rPr lang="en-US" sz="1800" dirty="0"/>
              <a:t>bart.gijsen@tno.nl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b="1" dirty="0" smtClean="0"/>
              <a:t>CDAR Home:</a:t>
            </a:r>
            <a:r>
              <a:rPr lang="en-US" sz="1800" dirty="0" smtClean="0"/>
              <a:t> http://www.cdar.nl</a:t>
            </a:r>
            <a:endParaRPr lang="en-US" sz="1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3860" y="274637"/>
            <a:ext cx="8096279" cy="835199"/>
          </a:xfrm>
        </p:spPr>
        <p:txBody>
          <a:bodyPr/>
          <a:lstStyle/>
          <a:p>
            <a:r>
              <a:rPr lang="en-US" dirty="0" smtClean="0"/>
              <a:t>Questions and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2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CDAR Study</a:t>
            </a:r>
            <a:endParaRPr lang="en-GB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3859" y="1371600"/>
            <a:ext cx="8420115" cy="4650897"/>
          </a:xfrm>
          <a:prstGeom prst="rect">
            <a:avLst/>
          </a:prstGeom>
        </p:spPr>
        <p:txBody>
          <a:bodyPr vert="horz" lIns="91438" tIns="45718" rIns="91438" bIns="45718" rtlCol="0">
            <a:noAutofit/>
          </a:bodyPr>
          <a:lstStyle>
            <a:lvl1pPr marL="342891" indent="-342891" algn="l" defTabSz="914376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742929" indent="-285743" algn="l" defTabSz="914376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1142969" indent="-228593" algn="l" defTabSz="914376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600157" indent="-228593" algn="l" defTabSz="914376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2057345" indent="-228593" algn="l" defTabSz="914376" rtl="0" eaLnBrk="1" latinLnBrk="0" hangingPunct="1">
              <a:spcBef>
                <a:spcPts val="0"/>
              </a:spcBef>
              <a:buFont typeface="Arial" pitchFamily="34" charset="0"/>
              <a:buChar char="»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514532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9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7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4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Objective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</a:p>
          <a:p>
            <a:pPr marL="628650" indent="0">
              <a:buNone/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Analyze the technical </a:t>
            </a: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impact of the </a:t>
            </a: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introduction of new gTLDs on </a:t>
            </a: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the </a:t>
            </a: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stability &amp; security of the root </a:t>
            </a: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server system</a:t>
            </a:r>
            <a:endParaRPr lang="en-US" sz="20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n-US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n-US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Approach</a:t>
            </a:r>
          </a:p>
          <a:p>
            <a:pPr lvl="1"/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Data-driven, using wide variety of DNS data</a:t>
            </a:r>
          </a:p>
          <a:p>
            <a:pPr marL="1027103" lvl="2" indent="0">
              <a:buNone/>
            </a:pPr>
            <a:r>
              <a:rPr lang="en-US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RSSAC002, DITL </a:t>
            </a:r>
            <a:r>
              <a:rPr lang="en-US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‘13, ‘14</a:t>
            </a:r>
            <a:r>
              <a:rPr lang="en-US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,`15 </a:t>
            </a:r>
            <a:r>
              <a:rPr lang="en-US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(, ‘16</a:t>
            </a:r>
            <a:r>
              <a:rPr lang="en-US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), RSO’s </a:t>
            </a:r>
            <a:r>
              <a:rPr lang="en-US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PCAP </a:t>
            </a:r>
            <a:r>
              <a:rPr lang="en-US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and DSC data,</a:t>
            </a:r>
          </a:p>
          <a:p>
            <a:pPr marL="1027103" lvl="2" indent="0">
              <a:buNone/>
            </a:pPr>
            <a:r>
              <a:rPr lang="en-US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ATLAS </a:t>
            </a:r>
            <a:r>
              <a:rPr lang="en-US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/ </a:t>
            </a:r>
            <a:r>
              <a:rPr lang="en-US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DNSMON, </a:t>
            </a:r>
            <a:r>
              <a:rPr lang="en-US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Zone File Repository, </a:t>
            </a:r>
            <a:r>
              <a:rPr lang="en-US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gTLD </a:t>
            </a:r>
            <a:r>
              <a:rPr lang="en-US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Registry </a:t>
            </a:r>
            <a:r>
              <a:rPr lang="en-US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reports, </a:t>
            </a:r>
            <a:endParaRPr lang="en-US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1027103" lvl="2" indent="0">
              <a:buNone/>
            </a:pPr>
            <a:r>
              <a:rPr lang="en-US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specific </a:t>
            </a:r>
            <a:r>
              <a:rPr lang="en-US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tools </a:t>
            </a:r>
            <a:r>
              <a:rPr lang="en-US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and public data sources</a:t>
            </a:r>
          </a:p>
          <a:p>
            <a:pPr marL="1027103" lvl="2" indent="0">
              <a:buNone/>
            </a:pPr>
            <a:endParaRPr lang="en-US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1"/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Interaction 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with the broader tech community</a:t>
            </a:r>
          </a:p>
          <a:p>
            <a:pPr marL="1027103" lvl="2" indent="0">
              <a:buNone/>
            </a:pPr>
            <a:r>
              <a:rPr lang="en-US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ICANN and advisory committees, RSOs, DNS-OARC</a:t>
            </a:r>
            <a:r>
              <a:rPr lang="en-US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, IEPG/IETF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endParaRPr lang="en-US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1027103" lvl="2" indent="0">
              <a:buNone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1"/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Using and expanding previous studies 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of RSS 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behavior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1027103" lvl="2" indent="0">
              <a:buNone/>
            </a:pPr>
            <a:r>
              <a:rPr lang="en-US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DITL papers, L-Root scaling report, </a:t>
            </a:r>
            <a:r>
              <a:rPr lang="en-US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Name Collision report, …</a:t>
            </a:r>
          </a:p>
          <a:p>
            <a:pPr marL="1027103" lvl="2" indent="0">
              <a:buNone/>
            </a:pPr>
            <a:r>
              <a:rPr lang="en-US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DNS Health reports and DNS threat analysis papers</a:t>
            </a:r>
            <a:endParaRPr lang="en-US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3790950" y="5919069"/>
            <a:ext cx="2657475" cy="913052"/>
          </a:xfrm>
          <a:prstGeom prst="wedgeRoundRectCallout">
            <a:avLst>
              <a:gd name="adj1" fmla="val 28559"/>
              <a:gd name="adj2" fmla="val -1503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Today’s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objective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Share </a:t>
            </a:r>
            <a:r>
              <a:rPr lang="nl-NL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observations</a:t>
            </a:r>
            <a:endParaRPr lang="nl-NL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Obtain</a:t>
            </a:r>
            <a:r>
              <a:rPr lang="nl-NL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feedback</a:t>
            </a: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44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Stability</a:t>
            </a:r>
            <a:r>
              <a:rPr lang="nl-NL" dirty="0" smtClean="0"/>
              <a:t> of the Root Server System</a:t>
            </a:r>
            <a:endParaRPr lang="nl-NL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3859" y="1281356"/>
            <a:ext cx="8420115" cy="4741142"/>
          </a:xfrm>
          <a:prstGeom prst="rect">
            <a:avLst/>
          </a:prstGeom>
        </p:spPr>
        <p:txBody>
          <a:bodyPr vert="horz" lIns="91438" tIns="45718" rIns="91438" bIns="45718" rtlCol="0">
            <a:noAutofit/>
          </a:bodyPr>
          <a:lstStyle>
            <a:lvl1pPr marL="342891" indent="-342891" algn="l" defTabSz="914376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742929" indent="-285743" algn="l" defTabSz="914376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1142969" indent="-228593" algn="l" defTabSz="914376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600157" indent="-228593" algn="l" defTabSz="914376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2057345" indent="-228593" algn="l" defTabSz="914376" rtl="0" eaLnBrk="1" latinLnBrk="0" hangingPunct="1">
              <a:spcBef>
                <a:spcPts val="0"/>
              </a:spcBef>
              <a:buFont typeface="Arial" pitchFamily="34" charset="0"/>
              <a:buChar char="»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514532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9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7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4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Stability levels</a:t>
            </a:r>
            <a:endParaRPr lang="en-US" sz="20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indent="0">
              <a:buNone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7" t="23078" r="50382" b="28858"/>
          <a:stretch/>
        </p:blipFill>
        <p:spPr bwMode="auto">
          <a:xfrm>
            <a:off x="466709" y="1776518"/>
            <a:ext cx="5495941" cy="406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029324" y="2231156"/>
            <a:ext cx="2781299" cy="1426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7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8" algn="l" defTabSz="91437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6" algn="l" defTabSz="91437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3" algn="l" defTabSz="91437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0" algn="l" defTabSz="91437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38" algn="l" defTabSz="91437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26" algn="l" defTabSz="91437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13" algn="l" defTabSz="91437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1" algn="l" defTabSz="91437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Illustration of the distinction between macroscopic and microscopic scale for RSS stability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209925" y="2299335"/>
            <a:ext cx="5876922" cy="2321105"/>
            <a:chOff x="3209925" y="2299335"/>
            <a:chExt cx="5876922" cy="232110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3209925" y="3007995"/>
              <a:ext cx="1028700" cy="1396092"/>
            </a:xfrm>
            <a:prstGeom prst="line">
              <a:avLst/>
            </a:prstGeom>
            <a:ln w="57150">
              <a:solidFill>
                <a:schemeClr val="tx2">
                  <a:lumMod val="60000"/>
                  <a:lumOff val="40000"/>
                </a:schemeClr>
              </a:solidFill>
              <a:prstDash val="sys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231005" y="2299335"/>
              <a:ext cx="1379220" cy="716280"/>
            </a:xfrm>
            <a:prstGeom prst="line">
              <a:avLst/>
            </a:prstGeom>
            <a:ln w="57150">
              <a:solidFill>
                <a:schemeClr val="tx2">
                  <a:lumMod val="60000"/>
                  <a:lumOff val="40000"/>
                </a:schemeClr>
              </a:solidFill>
              <a:prstDash val="sys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5810248" y="3963215"/>
              <a:ext cx="3276599" cy="6572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rIns="54000" rtlCol="0" anchor="ctr"/>
            <a:lstStyle>
              <a:defPPr>
                <a:defRPr lang="en-US"/>
              </a:defPPr>
              <a:lvl1pPr marL="0" algn="l" defTabSz="91437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8" algn="l" defTabSz="91437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6" algn="l" defTabSz="91437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3" algn="l" defTabSz="91437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0" algn="l" defTabSz="91437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38" algn="l" defTabSz="91437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26" algn="l" defTabSz="91437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13" algn="l" defTabSz="91437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1" algn="l" defTabSz="91437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Example of RSS stability level: </a:t>
              </a:r>
            </a:p>
            <a:p>
              <a:pPr algn="ctr"/>
              <a:r>
                <a:rPr lang="en-GB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Nov./Dec. ‘15 attack traffic</a:t>
              </a:r>
              <a:endPara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 flipV="1">
              <a:off x="4638675" y="2922270"/>
              <a:ext cx="1323975" cy="955220"/>
            </a:xfrm>
            <a:prstGeom prst="straightConnector1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781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Possible Impact of New </a:t>
            </a:r>
            <a:r>
              <a:rPr lang="en-GB" dirty="0" err="1" smtClean="0"/>
              <a:t>gTLD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3859" y="1524000"/>
            <a:ext cx="8420115" cy="4498498"/>
          </a:xfrm>
          <a:prstGeom prst="rect">
            <a:avLst/>
          </a:prstGeom>
        </p:spPr>
        <p:txBody>
          <a:bodyPr vert="horz" lIns="91438" tIns="45718" rIns="91438" bIns="45718" rtlCol="0">
            <a:noAutofit/>
          </a:bodyPr>
          <a:lstStyle>
            <a:lvl1pPr marL="342891" indent="-342891" algn="l" defTabSz="914376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742929" indent="-285743" algn="l" defTabSz="914376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1142969" indent="-228593" algn="l" defTabSz="914376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600157" indent="-228593" algn="l" defTabSz="914376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2057345" indent="-228593" algn="l" defTabSz="914376" rtl="0" eaLnBrk="1" latinLnBrk="0" hangingPunct="1">
              <a:spcBef>
                <a:spcPts val="0"/>
              </a:spcBef>
              <a:buFont typeface="Arial" pitchFamily="34" charset="0"/>
              <a:buChar char="»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514532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9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7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4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Analysis of a range of RSS stability indicators</a:t>
            </a:r>
          </a:p>
          <a:p>
            <a:pPr lvl="1"/>
            <a:r>
              <a:rPr lang="en-GB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As observed from the ‘outside’</a:t>
            </a:r>
          </a:p>
          <a:p>
            <a:endParaRPr lang="en-GB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n-GB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n-GB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n-GB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n-GB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n-GB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n-GB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695700" y="2305050"/>
            <a:ext cx="1819274" cy="95249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RSS stability</a:t>
            </a:r>
          </a:p>
        </p:txBody>
      </p:sp>
      <p:sp>
        <p:nvSpPr>
          <p:cNvPr id="13" name="Oval 12"/>
          <p:cNvSpPr/>
          <p:nvPr/>
        </p:nvSpPr>
        <p:spPr>
          <a:xfrm>
            <a:off x="1609725" y="4327732"/>
            <a:ext cx="1920946" cy="6919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Query rate stability</a:t>
            </a:r>
          </a:p>
        </p:txBody>
      </p:sp>
      <p:sp>
        <p:nvSpPr>
          <p:cNvPr id="14" name="Oval 13"/>
          <p:cNvSpPr/>
          <p:nvPr/>
        </p:nvSpPr>
        <p:spPr>
          <a:xfrm>
            <a:off x="5495925" y="3219448"/>
            <a:ext cx="2057400" cy="95249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DNS Data correctness</a:t>
            </a:r>
          </a:p>
        </p:txBody>
      </p:sp>
      <p:sp>
        <p:nvSpPr>
          <p:cNvPr id="15" name="Oval 14"/>
          <p:cNvSpPr/>
          <p:nvPr/>
        </p:nvSpPr>
        <p:spPr>
          <a:xfrm>
            <a:off x="1028701" y="5086350"/>
            <a:ext cx="971549" cy="61229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45720" rIns="54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Valid queries</a:t>
            </a:r>
            <a:endParaRPr lang="en-GB" sz="1400" b="1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057401" y="5257800"/>
            <a:ext cx="952499" cy="61229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45720" rIns="54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Invalid queries</a:t>
            </a:r>
            <a:endParaRPr lang="en-GB" sz="1400" b="1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076574" y="5114925"/>
            <a:ext cx="1181102" cy="62182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400" b="1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Incidental queries</a:t>
            </a:r>
          </a:p>
        </p:txBody>
      </p:sp>
      <p:cxnSp>
        <p:nvCxnSpPr>
          <p:cNvPr id="11" name="Straight Arrow Connector 10"/>
          <p:cNvCxnSpPr>
            <a:stCxn id="15" idx="0"/>
            <a:endCxn id="13" idx="3"/>
          </p:cNvCxnSpPr>
          <p:nvPr/>
        </p:nvCxnSpPr>
        <p:spPr>
          <a:xfrm flipV="1">
            <a:off x="1514476" y="4918340"/>
            <a:ext cx="376565" cy="16801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0"/>
            <a:endCxn id="13" idx="4"/>
          </p:cNvCxnSpPr>
          <p:nvPr/>
        </p:nvCxnSpPr>
        <p:spPr>
          <a:xfrm flipV="1">
            <a:off x="2533651" y="5019672"/>
            <a:ext cx="36547" cy="23812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0"/>
            <a:endCxn id="13" idx="5"/>
          </p:cNvCxnSpPr>
          <p:nvPr/>
        </p:nvCxnSpPr>
        <p:spPr>
          <a:xfrm flipH="1" flipV="1">
            <a:off x="3249355" y="4918340"/>
            <a:ext cx="417770" cy="196585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5644824" y="4476750"/>
            <a:ext cx="1632275" cy="6477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Accuracy of root data</a:t>
            </a:r>
          </a:p>
        </p:txBody>
      </p:sp>
      <p:cxnSp>
        <p:nvCxnSpPr>
          <p:cNvPr id="29" name="Straight Arrow Connector 28"/>
          <p:cNvCxnSpPr>
            <a:stCxn id="40" idx="1"/>
            <a:endCxn id="14" idx="5"/>
          </p:cNvCxnSpPr>
          <p:nvPr/>
        </p:nvCxnSpPr>
        <p:spPr>
          <a:xfrm flipH="1" flipV="1">
            <a:off x="7252026" y="4032457"/>
            <a:ext cx="365786" cy="374923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4" idx="1"/>
            <a:endCxn id="8" idx="5"/>
          </p:cNvCxnSpPr>
          <p:nvPr/>
        </p:nvCxnSpPr>
        <p:spPr>
          <a:xfrm flipH="1" flipV="1">
            <a:off x="5248547" y="3118059"/>
            <a:ext cx="548677" cy="240879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1" idx="7"/>
            <a:endCxn id="8" idx="3"/>
          </p:cNvCxnSpPr>
          <p:nvPr/>
        </p:nvCxnSpPr>
        <p:spPr>
          <a:xfrm flipV="1">
            <a:off x="3643439" y="3118059"/>
            <a:ext cx="318688" cy="17759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8" idx="0"/>
            <a:endCxn id="14" idx="4"/>
          </p:cNvCxnSpPr>
          <p:nvPr/>
        </p:nvCxnSpPr>
        <p:spPr>
          <a:xfrm flipV="1">
            <a:off x="6460962" y="4171947"/>
            <a:ext cx="63663" cy="304803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7429500" y="4305300"/>
            <a:ext cx="1285876" cy="69704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en-GB" sz="1600" b="1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Broken chain</a:t>
            </a:r>
          </a:p>
        </p:txBody>
      </p:sp>
      <p:sp>
        <p:nvSpPr>
          <p:cNvPr id="19" name="Oval 18"/>
          <p:cNvSpPr/>
          <p:nvPr/>
        </p:nvSpPr>
        <p:spPr>
          <a:xfrm>
            <a:off x="376287" y="3846723"/>
            <a:ext cx="1409700" cy="74294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en-GB" sz="1600" b="1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Missing responses</a:t>
            </a:r>
          </a:p>
        </p:txBody>
      </p:sp>
      <p:sp>
        <p:nvSpPr>
          <p:cNvPr id="21" name="Oval 20"/>
          <p:cNvSpPr/>
          <p:nvPr/>
        </p:nvSpPr>
        <p:spPr>
          <a:xfrm>
            <a:off x="1785987" y="3156159"/>
            <a:ext cx="2176140" cy="95249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Operational stability</a:t>
            </a:r>
          </a:p>
        </p:txBody>
      </p:sp>
      <p:cxnSp>
        <p:nvCxnSpPr>
          <p:cNvPr id="33" name="Straight Arrow Connector 32"/>
          <p:cNvCxnSpPr>
            <a:stCxn id="19" idx="0"/>
            <a:endCxn id="21" idx="2"/>
          </p:cNvCxnSpPr>
          <p:nvPr/>
        </p:nvCxnSpPr>
        <p:spPr>
          <a:xfrm flipV="1">
            <a:off x="1081137" y="3632409"/>
            <a:ext cx="704850" cy="21431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0"/>
            <a:endCxn id="21" idx="4"/>
          </p:cNvCxnSpPr>
          <p:nvPr/>
        </p:nvCxnSpPr>
        <p:spPr>
          <a:xfrm flipV="1">
            <a:off x="2570198" y="4108658"/>
            <a:ext cx="303859" cy="21907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3551614" y="4074897"/>
            <a:ext cx="1838702" cy="6919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en-GB" sz="1600" b="1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Response time stability</a:t>
            </a:r>
          </a:p>
        </p:txBody>
      </p:sp>
      <p:cxnSp>
        <p:nvCxnSpPr>
          <p:cNvPr id="47" name="Straight Arrow Connector 46"/>
          <p:cNvCxnSpPr>
            <a:stCxn id="43" idx="1"/>
            <a:endCxn id="21" idx="5"/>
          </p:cNvCxnSpPr>
          <p:nvPr/>
        </p:nvCxnSpPr>
        <p:spPr>
          <a:xfrm flipH="1" flipV="1">
            <a:off x="3643439" y="3969168"/>
            <a:ext cx="177447" cy="207061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5657852" y="5279548"/>
            <a:ext cx="866773" cy="5905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45720" rIns="54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Zero-error</a:t>
            </a:r>
            <a:endParaRPr lang="en-GB" sz="1400" b="1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cxnSp>
        <p:nvCxnSpPr>
          <p:cNvPr id="99" name="Straight Arrow Connector 98"/>
          <p:cNvCxnSpPr>
            <a:stCxn id="95" idx="7"/>
            <a:endCxn id="28" idx="4"/>
          </p:cNvCxnSpPr>
          <p:nvPr/>
        </p:nvCxnSpPr>
        <p:spPr>
          <a:xfrm flipV="1">
            <a:off x="6397689" y="5124450"/>
            <a:ext cx="63273" cy="24158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6657975" y="5286039"/>
            <a:ext cx="1409699" cy="34593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" tIns="45720" rIns="18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Consistency</a:t>
            </a:r>
            <a:endParaRPr lang="en-GB" sz="1400" b="1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cxnSp>
        <p:nvCxnSpPr>
          <p:cNvPr id="104" name="Straight Arrow Connector 103"/>
          <p:cNvCxnSpPr>
            <a:stCxn id="103" idx="0"/>
            <a:endCxn id="28" idx="5"/>
          </p:cNvCxnSpPr>
          <p:nvPr/>
        </p:nvCxnSpPr>
        <p:spPr>
          <a:xfrm flipH="1" flipV="1">
            <a:off x="7038058" y="5029597"/>
            <a:ext cx="324767" cy="25644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5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Precaution: Limitations of Data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38" tIns="45718" rIns="91438" bIns="45718" rtlCol="0">
            <a:noAutofit/>
          </a:bodyPr>
          <a:lstStyle/>
          <a:p>
            <a:r>
              <a:rPr lang="en-US" dirty="0" smtClean="0"/>
              <a:t>Limited data </a:t>
            </a:r>
            <a:r>
              <a:rPr lang="en-US" dirty="0"/>
              <a:t>accuracy</a:t>
            </a:r>
          </a:p>
          <a:p>
            <a:pPr lvl="1"/>
            <a:r>
              <a:rPr lang="en-US" dirty="0" smtClean="0"/>
              <a:t>Measurement breakdowns </a:t>
            </a:r>
            <a:r>
              <a:rPr lang="en-US" dirty="0"/>
              <a:t>don’t always add up to the total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Different data collection methods lead to different results</a:t>
            </a:r>
          </a:p>
          <a:p>
            <a:endParaRPr lang="en-US" dirty="0"/>
          </a:p>
          <a:p>
            <a:r>
              <a:rPr lang="en-US" dirty="0"/>
              <a:t>Incomplete </a:t>
            </a:r>
          </a:p>
          <a:p>
            <a:pPr lvl="1"/>
            <a:r>
              <a:rPr lang="en-US" dirty="0"/>
              <a:t>Collected data sets are not always complete</a:t>
            </a:r>
          </a:p>
          <a:p>
            <a:pPr lvl="1"/>
            <a:r>
              <a:rPr lang="en-US" dirty="0"/>
              <a:t>Not all relevant stakeholders contribute to RSSAC002, DITL</a:t>
            </a:r>
          </a:p>
          <a:p>
            <a:pPr lvl="1"/>
            <a:r>
              <a:rPr lang="en-US" dirty="0"/>
              <a:t>History of some data sets is relatively short</a:t>
            </a:r>
          </a:p>
          <a:p>
            <a:endParaRPr lang="en-US" dirty="0"/>
          </a:p>
          <a:p>
            <a:r>
              <a:rPr lang="en-US" dirty="0"/>
              <a:t>Lack of </a:t>
            </a:r>
            <a:r>
              <a:rPr lang="en-US" dirty="0" smtClean="0"/>
              <a:t>standardized data format</a:t>
            </a:r>
            <a:endParaRPr lang="en-US" dirty="0"/>
          </a:p>
          <a:p>
            <a:pPr lvl="1"/>
            <a:r>
              <a:rPr lang="en-US" dirty="0"/>
              <a:t>Different sources use different data </a:t>
            </a:r>
            <a:r>
              <a:rPr lang="en-US" dirty="0" smtClean="0"/>
              <a:t>formats and collection</a:t>
            </a:r>
            <a:endParaRPr lang="en-US" dirty="0"/>
          </a:p>
          <a:p>
            <a:pPr lvl="1"/>
            <a:r>
              <a:rPr lang="en-US" dirty="0" smtClean="0"/>
              <a:t>Is improving with </a:t>
            </a:r>
            <a:r>
              <a:rPr lang="en-US" dirty="0"/>
              <a:t>RSSAC002 and </a:t>
            </a:r>
            <a:r>
              <a:rPr lang="en-US" dirty="0" smtClean="0"/>
              <a:t>DITL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11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11" y="1285874"/>
            <a:ext cx="6838761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CDAR Analyses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1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11" y="1285874"/>
            <a:ext cx="6838761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CDAR Analyses Presented Today</a:t>
            </a:r>
            <a:endParaRPr lang="en-GB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584" y="1285875"/>
            <a:ext cx="8029591" cy="4962524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vert="horz" lIns="91438" tIns="45718" rIns="91438" bIns="45718" rtlCol="0">
            <a:noAutofit/>
          </a:bodyPr>
          <a:lstStyle>
            <a:lvl1pPr marL="342891" indent="-342891" algn="l" defTabSz="914376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742929" indent="-285743" algn="l" defTabSz="914376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1142969" indent="-228593" algn="l" defTabSz="914376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600157" indent="-228593" algn="l" defTabSz="914376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2057345" indent="-228593" algn="l" defTabSz="914376" rtl="0" eaLnBrk="1" latinLnBrk="0" hangingPunct="1">
              <a:spcBef>
                <a:spcPts val="0"/>
              </a:spcBef>
              <a:buFont typeface="Arial" pitchFamily="34" charset="0"/>
              <a:buChar char="»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514532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9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7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4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What is impact of increased number </a:t>
            </a:r>
            <a:r>
              <a:rPr lang="en-US" sz="1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of TLDs </a:t>
            </a: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on </a:t>
            </a:r>
            <a:r>
              <a:rPr lang="en-US" sz="1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the query rate to the </a:t>
            </a: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root?</a:t>
            </a:r>
          </a:p>
          <a:p>
            <a:pPr marL="0" indent="0">
              <a:buNone/>
            </a:pPr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Is the </a:t>
            </a:r>
            <a:r>
              <a:rPr lang="en-US" sz="1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ratio between #domains in a TLD and </a:t>
            </a: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the query </a:t>
            </a:r>
            <a:r>
              <a:rPr lang="en-US" sz="1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rate to the </a:t>
            </a: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root comparable </a:t>
            </a:r>
            <a:r>
              <a:rPr lang="en-US" sz="1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for New gTLDs and other </a:t>
            </a: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TLDs?</a:t>
            </a:r>
          </a:p>
          <a:p>
            <a:pPr marL="0" indent="0">
              <a:buNone/>
            </a:pPr>
            <a:endParaRPr lang="en-US" sz="6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400038" lvl="1" indent="0">
              <a:buNone/>
            </a:pPr>
            <a:r>
              <a:rPr lang="en-US" sz="16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Are cache </a:t>
            </a:r>
            <a:r>
              <a:rPr lang="en-US" sz="160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hit rates for New gTLDs </a:t>
            </a:r>
            <a:r>
              <a:rPr lang="en-US" sz="16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comparable </a:t>
            </a:r>
            <a:r>
              <a:rPr lang="en-US" sz="160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to cache hit rates for other </a:t>
            </a:r>
            <a:r>
              <a:rPr lang="en-US" sz="16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TLDs?</a:t>
            </a:r>
            <a:endParaRPr lang="en-US" sz="1600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What is the impact of a new </a:t>
            </a:r>
            <a:r>
              <a:rPr lang="en-US" sz="18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gTLD’s</a:t>
            </a: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initial delegation </a:t>
            </a:r>
            <a:r>
              <a:rPr lang="en-US" sz="1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in the RZF </a:t>
            </a: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on </a:t>
            </a:r>
            <a:r>
              <a:rPr lang="en-US" sz="1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the query rate to the </a:t>
            </a: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Root (in </a:t>
            </a:r>
            <a:r>
              <a:rPr lang="en-US" sz="1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the </a:t>
            </a: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delegation period)?</a:t>
            </a:r>
            <a:endParaRPr lang="en-US" sz="18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indent="0">
              <a:buNone/>
            </a:pPr>
            <a:endParaRPr lang="en-US" sz="6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400038" lvl="1" indent="0">
              <a:buNone/>
            </a:pPr>
            <a:r>
              <a:rPr lang="en-US" sz="16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What is the impact of a new </a:t>
            </a:r>
            <a:r>
              <a:rPr lang="en-US" sz="1600" i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gTLD’s</a:t>
            </a:r>
            <a:r>
              <a:rPr lang="en-US" sz="16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initial </a:t>
            </a:r>
            <a:r>
              <a:rPr lang="en-US" sz="160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delegation </a:t>
            </a:r>
            <a:r>
              <a:rPr lang="en-US" sz="16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on the RTT? </a:t>
            </a:r>
            <a:endParaRPr lang="en-US" sz="1600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Do DNSSEC </a:t>
            </a:r>
            <a:r>
              <a:rPr lang="en-US" sz="1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validation errors (broken chain) </a:t>
            </a: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occur </a:t>
            </a:r>
            <a:r>
              <a:rPr lang="en-US" sz="1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more frequently for New gTLDs, than for other </a:t>
            </a: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TLDs?</a:t>
            </a:r>
          </a:p>
          <a:p>
            <a:pPr marL="0" indent="0">
              <a:buNone/>
            </a:pPr>
            <a:endParaRPr lang="en-US" sz="6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400038" lvl="1" indent="0">
              <a:buNone/>
            </a:pPr>
            <a:r>
              <a:rPr lang="en-US" sz="16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What is the </a:t>
            </a:r>
            <a:r>
              <a:rPr lang="en-US" sz="1600" i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behaviour</a:t>
            </a:r>
            <a:r>
              <a:rPr lang="en-US" sz="16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of resolvers with validation errors? </a:t>
            </a:r>
            <a:endParaRPr lang="en-US" sz="1600" i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+mn-cs"/>
            </a:endParaRPr>
          </a:p>
          <a:p>
            <a:pPr marL="809625" lvl="1" indent="-809625">
              <a:buNone/>
            </a:pPr>
            <a:endParaRPr lang="en-US" sz="1600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809625" indent="-809625">
              <a:buNone/>
            </a:pPr>
            <a:endParaRPr lang="en-US" sz="18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809625" indent="-809625">
              <a:buNone/>
            </a:pPr>
            <a:endParaRPr lang="en-US" sz="18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809625" indent="-809625">
              <a:buNone/>
            </a:pPr>
            <a:endParaRPr lang="en-US" sz="18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809625" indent="-809625">
              <a:buNone/>
            </a:pPr>
            <a:endParaRPr lang="en-US" sz="18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809625" indent="-809625">
              <a:buNone/>
            </a:pPr>
            <a:endParaRPr lang="en-US" sz="18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indent="0">
              <a:buNone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38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00646"/>
            <a:ext cx="7734957" cy="378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66725" y="1281356"/>
            <a:ext cx="8553450" cy="966544"/>
          </a:xfrm>
          <a:prstGeom prst="rect">
            <a:avLst/>
          </a:prstGeom>
        </p:spPr>
        <p:txBody>
          <a:bodyPr vert="horz" lIns="91438" tIns="45718" rIns="91438" bIns="45718" rtlCol="0">
            <a:noAutofit/>
          </a:bodyPr>
          <a:lstStyle>
            <a:lvl1pPr marL="342891" indent="-342891" algn="l" defTabSz="914376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742929" indent="-285743" algn="l" defTabSz="914376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1142969" indent="-228593" algn="l" defTabSz="914376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600157" indent="-228593" algn="l" defTabSz="914376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2057345" indent="-228593" algn="l" defTabSz="914376" rtl="0" eaLnBrk="1" latinLnBrk="0" hangingPunct="1">
              <a:spcBef>
                <a:spcPts val="0"/>
              </a:spcBef>
              <a:buFont typeface="Arial" pitchFamily="34" charset="0"/>
              <a:buChar char="»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514532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9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7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4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dirty="0" smtClean="0"/>
              <a:t>The percentage of queries </a:t>
            </a:r>
            <a:r>
              <a:rPr lang="en-US" sz="1800" i="1" dirty="0" smtClean="0"/>
              <a:t>to New gTLDs has increased over time, but is still very low compared to other queries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Using DITL data offers possibility </a:t>
            </a:r>
          </a:p>
          <a:p>
            <a:pPr marL="361950" indent="0">
              <a:buNone/>
            </a:pPr>
            <a:r>
              <a:rPr lang="en-US" sz="1800" dirty="0"/>
              <a:t>to </a:t>
            </a:r>
            <a:r>
              <a:rPr lang="en-US" sz="1800" dirty="0" smtClean="0"/>
              <a:t>relate results to period prior </a:t>
            </a:r>
          </a:p>
          <a:p>
            <a:pPr marL="361950" indent="0">
              <a:buNone/>
            </a:pPr>
            <a:r>
              <a:rPr lang="en-US" sz="1800" dirty="0" smtClean="0"/>
              <a:t>to new gTLD program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3" name="Rectangle 2"/>
          <p:cNvSpPr/>
          <p:nvPr/>
        </p:nvSpPr>
        <p:spPr>
          <a:xfrm>
            <a:off x="5464089" y="2085975"/>
            <a:ext cx="612861" cy="3048000"/>
          </a:xfrm>
          <a:prstGeom prst="rect">
            <a:avLst/>
          </a:prstGeom>
          <a:solidFill>
            <a:schemeClr val="bg1">
              <a:alpha val="3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8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</a:t>
            </a:r>
            <a:r>
              <a:rPr lang="en-GB" dirty="0" err="1" smtClean="0"/>
              <a:t>gTLD</a:t>
            </a:r>
            <a:r>
              <a:rPr lang="en-GB" dirty="0" smtClean="0"/>
              <a:t> Queries to the Root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019301" y="3771900"/>
            <a:ext cx="21907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61690" y="3494901"/>
            <a:ext cx="7377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New gTLD </a:t>
            </a: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queries:</a:t>
            </a: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0.00</a:t>
            </a:r>
            <a:r>
              <a:rPr lang="en-US" sz="1000" dirty="0" smtClean="0">
                <a:solidFill>
                  <a:schemeClr val="accent6">
                    <a:lumMod val="75000"/>
                  </a:schemeClr>
                </a:solidFill>
              </a:rPr>
              <a:t>%</a:t>
            </a:r>
            <a:endParaRPr lang="en-US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371851" y="3448050"/>
            <a:ext cx="21907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23765" y="3161526"/>
            <a:ext cx="7377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New gTLD </a:t>
            </a: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queries:</a:t>
            </a:r>
          </a:p>
          <a:p>
            <a:r>
              <a:rPr lang="en-US" sz="1000" dirty="0" smtClean="0">
                <a:solidFill>
                  <a:schemeClr val="accent6">
                    <a:lumMod val="75000"/>
                  </a:schemeClr>
                </a:solidFill>
              </a:rPr>
              <a:t>0.04%</a:t>
            </a:r>
            <a:endParaRPr lang="en-US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705351" y="3295650"/>
            <a:ext cx="21907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66790" y="3018651"/>
            <a:ext cx="7377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New gTLD </a:t>
            </a: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queries:</a:t>
            </a:r>
          </a:p>
          <a:p>
            <a:r>
              <a:rPr lang="en-US" sz="1000" dirty="0" smtClean="0">
                <a:solidFill>
                  <a:schemeClr val="accent6">
                    <a:lumMod val="75000"/>
                  </a:schemeClr>
                </a:solidFill>
              </a:rPr>
              <a:t>0.20%</a:t>
            </a:r>
            <a:endParaRPr lang="en-US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076951" y="2857500"/>
            <a:ext cx="21907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38390" y="2742426"/>
            <a:ext cx="7377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New gTLD </a:t>
            </a: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queries:</a:t>
            </a:r>
          </a:p>
          <a:p>
            <a:r>
              <a:rPr lang="en-US" sz="1000" dirty="0" smtClean="0">
                <a:solidFill>
                  <a:schemeClr val="accent6">
                    <a:lumMod val="75000"/>
                  </a:schemeClr>
                </a:solidFill>
              </a:rPr>
              <a:t>0.43%</a:t>
            </a:r>
            <a:endParaRPr lang="en-US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058" name="Group 2057"/>
          <p:cNvGrpSpPr/>
          <p:nvPr/>
        </p:nvGrpSpPr>
        <p:grpSpPr>
          <a:xfrm>
            <a:off x="5486372" y="1952238"/>
            <a:ext cx="445754" cy="1175276"/>
            <a:chOff x="5810222" y="2047488"/>
            <a:chExt cx="445754" cy="1175276"/>
          </a:xfrm>
        </p:grpSpPr>
        <p:grpSp>
          <p:nvGrpSpPr>
            <p:cNvPr id="2053" name="Group 2052"/>
            <p:cNvGrpSpPr/>
            <p:nvPr/>
          </p:nvGrpSpPr>
          <p:grpSpPr>
            <a:xfrm>
              <a:off x="5810222" y="2734531"/>
              <a:ext cx="274267" cy="488233"/>
              <a:chOff x="8293871" y="2418956"/>
              <a:chExt cx="274267" cy="488233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8322446" y="2418956"/>
                <a:ext cx="231004" cy="48823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dirty="0" smtClean="0">
                  <a:solidFill>
                    <a:schemeClr val="bg1"/>
                  </a:solidFill>
                  <a:latin typeface="Candara" panose="020E0502030303020204" pitchFamily="34" charset="0"/>
                </a:endParaRPr>
              </a:p>
            </p:txBody>
          </p:sp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8293871" y="2447531"/>
                <a:ext cx="274267" cy="4501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048" name="Group 2047"/>
            <p:cNvGrpSpPr/>
            <p:nvPr/>
          </p:nvGrpSpPr>
          <p:grpSpPr>
            <a:xfrm>
              <a:off x="6021788" y="2047488"/>
              <a:ext cx="140917" cy="267474"/>
              <a:chOff x="8585817" y="2837676"/>
              <a:chExt cx="140917" cy="267474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8585817" y="2837676"/>
                <a:ext cx="140917" cy="2674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dirty="0" smtClean="0">
                  <a:solidFill>
                    <a:schemeClr val="bg1"/>
                  </a:solidFill>
                  <a:latin typeface="Candara" panose="020E0502030303020204" pitchFamily="34" charset="0"/>
                </a:endParaRPr>
              </a:p>
            </p:txBody>
          </p:sp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10601" y="2909325"/>
                <a:ext cx="87740" cy="14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049" name="Group 2048"/>
            <p:cNvGrpSpPr/>
            <p:nvPr/>
          </p:nvGrpSpPr>
          <p:grpSpPr>
            <a:xfrm>
              <a:off x="6023592" y="2532876"/>
              <a:ext cx="140917" cy="241200"/>
              <a:chOff x="8738217" y="3228201"/>
              <a:chExt cx="140917" cy="241200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8738217" y="3228201"/>
                <a:ext cx="140917" cy="241200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dirty="0" smtClean="0">
                  <a:solidFill>
                    <a:schemeClr val="bg1"/>
                  </a:solidFill>
                  <a:latin typeface="Candara" panose="020E0502030303020204" pitchFamily="34" charset="0"/>
                </a:endParaRPr>
              </a:p>
            </p:txBody>
          </p:sp>
          <p:pic>
            <p:nvPicPr>
              <p:cNvPr id="4101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1369" y="3294331"/>
                <a:ext cx="75370" cy="126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057" name="Group 2056"/>
            <p:cNvGrpSpPr/>
            <p:nvPr/>
          </p:nvGrpSpPr>
          <p:grpSpPr>
            <a:xfrm>
              <a:off x="6185518" y="2872551"/>
              <a:ext cx="70458" cy="120600"/>
              <a:chOff x="7995268" y="2805876"/>
              <a:chExt cx="70458" cy="1206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7995268" y="2805876"/>
                <a:ext cx="70458" cy="120600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dirty="0" smtClean="0">
                  <a:solidFill>
                    <a:schemeClr val="bg1"/>
                  </a:solidFill>
                  <a:latin typeface="Candara" panose="020E0502030303020204" pitchFamily="34" charset="0"/>
                </a:endParaRPr>
              </a:p>
            </p:txBody>
          </p:sp>
          <p:pic>
            <p:nvPicPr>
              <p:cNvPr id="4102" name="Picture 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96420" y="2844914"/>
                <a:ext cx="66423" cy="7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810124" y="5362485"/>
            <a:ext cx="4143224" cy="1015663"/>
            <a:chOff x="4810124" y="5362485"/>
            <a:chExt cx="4143224" cy="1015663"/>
          </a:xfrm>
        </p:grpSpPr>
        <p:sp>
          <p:nvSpPr>
            <p:cNvPr id="28" name="TextBox 27"/>
            <p:cNvSpPr txBox="1"/>
            <p:nvPr/>
          </p:nvSpPr>
          <p:spPr>
            <a:xfrm>
              <a:off x="5378364" y="5362485"/>
              <a:ext cx="3574984" cy="101566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u="sng" dirty="0" smtClean="0">
                  <a:solidFill>
                    <a:schemeClr val="accent6">
                      <a:lumMod val="75000"/>
                    </a:schemeClr>
                  </a:solidFill>
                </a:rPr>
                <a:t>A </a:t>
              </a:r>
              <a:r>
                <a:rPr lang="nl-NL" u="sng" dirty="0" err="1" smtClean="0">
                  <a:solidFill>
                    <a:schemeClr val="accent6">
                      <a:lumMod val="75000"/>
                    </a:schemeClr>
                  </a:solidFill>
                </a:rPr>
                <a:t>note</a:t>
              </a:r>
              <a:r>
                <a:rPr lang="nl-NL" u="sng" dirty="0" smtClean="0">
                  <a:solidFill>
                    <a:schemeClr val="accent6">
                      <a:lumMod val="75000"/>
                    </a:schemeClr>
                  </a:solidFill>
                </a:rPr>
                <a:t> on </a:t>
              </a:r>
              <a:r>
                <a:rPr lang="nl-NL" u="sng" dirty="0" err="1" smtClean="0">
                  <a:solidFill>
                    <a:schemeClr val="accent6">
                      <a:lumMod val="75000"/>
                    </a:schemeClr>
                  </a:solidFill>
                </a:rPr>
                <a:t>historic</a:t>
              </a:r>
              <a:r>
                <a:rPr lang="nl-NL" u="sng" dirty="0" smtClean="0">
                  <a:solidFill>
                    <a:schemeClr val="accent6">
                      <a:lumMod val="75000"/>
                    </a:schemeClr>
                  </a:solidFill>
                </a:rPr>
                <a:t> “</a:t>
              </a:r>
              <a:r>
                <a:rPr lang="nl-NL" u="sng" dirty="0" err="1" smtClean="0">
                  <a:solidFill>
                    <a:schemeClr val="accent6">
                      <a:lumMod val="75000"/>
                    </a:schemeClr>
                  </a:solidFill>
                </a:rPr>
                <a:t>invalid</a:t>
              </a:r>
              <a:r>
                <a:rPr lang="nl-NL" u="sng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nl-NL" u="sng" dirty="0" err="1" smtClean="0">
                  <a:solidFill>
                    <a:schemeClr val="accent6">
                      <a:lumMod val="75000"/>
                    </a:schemeClr>
                  </a:solidFill>
                </a:rPr>
                <a:t>queries</a:t>
              </a:r>
              <a:r>
                <a:rPr lang="nl-NL" u="sng" dirty="0" smtClean="0">
                  <a:solidFill>
                    <a:schemeClr val="accent6">
                      <a:lumMod val="75000"/>
                    </a:schemeClr>
                  </a:solidFill>
                </a:rPr>
                <a:t>”</a:t>
              </a:r>
              <a:r>
                <a:rPr lang="nl-NL" dirty="0" smtClean="0">
                  <a:solidFill>
                    <a:schemeClr val="accent6">
                      <a:lumMod val="75000"/>
                    </a:schemeClr>
                  </a:solidFill>
                </a:rPr>
                <a:t>:</a:t>
              </a:r>
            </a:p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nl-NL" sz="1400" dirty="0">
                  <a:solidFill>
                    <a:schemeClr val="accent6">
                      <a:lumMod val="75000"/>
                    </a:schemeClr>
                  </a:solidFill>
                </a:rPr>
                <a:t>F-root analysis </a:t>
              </a:r>
              <a:r>
                <a:rPr lang="nl-NL" sz="1400" dirty="0" smtClean="0">
                  <a:solidFill>
                    <a:schemeClr val="accent6">
                      <a:lumMod val="75000"/>
                    </a:schemeClr>
                  </a:solidFill>
                </a:rPr>
                <a:t>Jan2001:   %</a:t>
              </a:r>
              <a:r>
                <a:rPr lang="nl-NL" sz="1400" dirty="0" err="1">
                  <a:solidFill>
                    <a:schemeClr val="accent6">
                      <a:lumMod val="75000"/>
                    </a:schemeClr>
                  </a:solidFill>
                </a:rPr>
                <a:t>Invalid</a:t>
              </a:r>
              <a:r>
                <a:rPr lang="nl-NL" sz="1400" dirty="0">
                  <a:solidFill>
                    <a:schemeClr val="accent6">
                      <a:lumMod val="75000"/>
                    </a:schemeClr>
                  </a:solidFill>
                </a:rPr>
                <a:t> = </a:t>
              </a:r>
              <a:r>
                <a:rPr lang="nl-NL" sz="1400" dirty="0" smtClean="0">
                  <a:solidFill>
                    <a:schemeClr val="accent6">
                      <a:lumMod val="75000"/>
                    </a:schemeClr>
                  </a:solidFill>
                </a:rPr>
                <a:t>20%</a:t>
              </a:r>
            </a:p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nl-NL" sz="1400" dirty="0" smtClean="0">
                  <a:solidFill>
                    <a:schemeClr val="accent6">
                      <a:lumMod val="75000"/>
                    </a:schemeClr>
                  </a:solidFill>
                </a:rPr>
                <a:t>F-root analysis Oct2002:  %</a:t>
              </a:r>
              <a:r>
                <a:rPr lang="nl-NL" sz="1400" dirty="0" err="1" smtClean="0">
                  <a:solidFill>
                    <a:schemeClr val="accent6">
                      <a:lumMod val="75000"/>
                    </a:schemeClr>
                  </a:solidFill>
                </a:rPr>
                <a:t>Invalid</a:t>
              </a:r>
              <a:r>
                <a:rPr lang="nl-NL" sz="14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nl-NL" sz="1400" smtClean="0">
                  <a:solidFill>
                    <a:schemeClr val="accent6">
                      <a:lumMod val="75000"/>
                    </a:schemeClr>
                  </a:solidFill>
                </a:rPr>
                <a:t>= 19,6%</a:t>
              </a:r>
              <a:endParaRPr lang="nl-NL" sz="1400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nl-NL" sz="1400" dirty="0" smtClean="0">
                  <a:solidFill>
                    <a:schemeClr val="accent6">
                      <a:lumMod val="75000"/>
                    </a:schemeClr>
                  </a:solidFill>
                </a:rPr>
                <a:t>DITL Mar2009: 	     %</a:t>
              </a:r>
              <a:r>
                <a:rPr lang="nl-NL" sz="1400" dirty="0" err="1">
                  <a:solidFill>
                    <a:schemeClr val="accent6">
                      <a:lumMod val="75000"/>
                    </a:schemeClr>
                  </a:solidFill>
                </a:rPr>
                <a:t>Invalid</a:t>
              </a:r>
              <a:r>
                <a:rPr lang="nl-NL" sz="14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nl-NL" sz="1400" dirty="0" smtClean="0">
                  <a:solidFill>
                    <a:schemeClr val="accent6">
                      <a:lumMod val="75000"/>
                    </a:schemeClr>
                  </a:solidFill>
                </a:rPr>
                <a:t>≈ 30</a:t>
              </a:r>
              <a:r>
                <a:rPr lang="nl-NL" sz="1600" baseline="30000" dirty="0" smtClean="0">
                  <a:solidFill>
                    <a:schemeClr val="accent6">
                      <a:lumMod val="75000"/>
                    </a:schemeClr>
                  </a:solidFill>
                </a:rPr>
                <a:t>+</a:t>
              </a:r>
              <a:r>
                <a:rPr lang="nl-NL" sz="1400" baseline="300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nl-NL" sz="1400" dirty="0" smtClean="0">
                  <a:solidFill>
                    <a:schemeClr val="accent6">
                      <a:lumMod val="75000"/>
                    </a:schemeClr>
                  </a:solidFill>
                </a:rPr>
                <a:t>%</a:t>
              </a:r>
            </a:p>
          </p:txBody>
        </p:sp>
        <p:sp>
          <p:nvSpPr>
            <p:cNvPr id="4" name="Right Arrow 3"/>
            <p:cNvSpPr/>
            <p:nvPr/>
          </p:nvSpPr>
          <p:spPr>
            <a:xfrm>
              <a:off x="4810124" y="5698867"/>
              <a:ext cx="425517" cy="397133"/>
            </a:xfrm>
            <a:prstGeom prst="right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nl-NL" u="sng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473001" y="5170353"/>
            <a:ext cx="603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(H-root)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57" y="19050"/>
            <a:ext cx="1544343" cy="66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53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Rule of Thumb for Valid </a:t>
            </a:r>
            <a:r>
              <a:rPr lang="en-GB" dirty="0"/>
              <a:t>Q</a:t>
            </a:r>
            <a:r>
              <a:rPr lang="en-GB" dirty="0" smtClean="0"/>
              <a:t>uery Rates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60" y="1281356"/>
            <a:ext cx="8429641" cy="4741142"/>
          </a:xfrm>
        </p:spPr>
        <p:txBody>
          <a:bodyPr/>
          <a:lstStyle/>
          <a:p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Data shows that </a:t>
            </a: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 TLD’s valid </a:t>
            </a: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query rate to the root is ‘bound</a:t>
            </a: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’ by the number of domains in the TLD</a:t>
            </a:r>
          </a:p>
          <a:p>
            <a:pPr lvl="1"/>
            <a:r>
              <a:rPr lang="en-US" sz="17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Example from DITL’15, K-root data:</a:t>
            </a:r>
          </a:p>
          <a:p>
            <a:endParaRPr lang="en-US" i="1" dirty="0" smtClean="0">
              <a:latin typeface="Cambria Math"/>
            </a:endParaRPr>
          </a:p>
          <a:p>
            <a:endParaRPr lang="en-US" i="1" dirty="0">
              <a:latin typeface="Cambria Math"/>
            </a:endParaRPr>
          </a:p>
          <a:p>
            <a:endParaRPr lang="en-US" i="1" dirty="0" smtClean="0">
              <a:latin typeface="Cambria Math"/>
            </a:endParaRPr>
          </a:p>
          <a:p>
            <a:endParaRPr lang="en-US" i="1" dirty="0">
              <a:latin typeface="Cambria Math"/>
            </a:endParaRPr>
          </a:p>
          <a:p>
            <a:endParaRPr lang="en-US" i="1" dirty="0" smtClean="0">
              <a:latin typeface="Cambria Math"/>
            </a:endParaRPr>
          </a:p>
          <a:p>
            <a:endParaRPr lang="en-US" i="1" dirty="0">
              <a:latin typeface="Cambria Math"/>
            </a:endParaRPr>
          </a:p>
          <a:p>
            <a:endParaRPr lang="en-US" i="1" dirty="0" smtClean="0">
              <a:latin typeface="Cambria Math"/>
            </a:endParaRPr>
          </a:p>
          <a:p>
            <a:endParaRPr lang="en-US" i="1" dirty="0">
              <a:latin typeface="Cambria Math"/>
            </a:endParaRPr>
          </a:p>
          <a:p>
            <a:endParaRPr lang="en-US" i="1" dirty="0" smtClean="0">
              <a:latin typeface="Cambria Math"/>
            </a:endParaRPr>
          </a:p>
          <a:p>
            <a:r>
              <a:rPr lang="en-US" dirty="0" smtClean="0"/>
              <a:t>More in general, this ratio</a:t>
            </a:r>
            <a:r>
              <a:rPr lang="en-US" b="1" dirty="0" smtClean="0"/>
              <a:t> </a:t>
            </a:r>
            <a:r>
              <a:rPr lang="en-US" u="sng" dirty="0" smtClean="0"/>
              <a:t>rarely exceeds 10</a:t>
            </a:r>
          </a:p>
          <a:p>
            <a:pPr lvl="1"/>
            <a:r>
              <a:rPr lang="nl-NL" dirty="0" smtClean="0"/>
              <a:t>For </a:t>
            </a:r>
            <a:r>
              <a:rPr lang="nl-NL" dirty="0" err="1" smtClean="0"/>
              <a:t>any</a:t>
            </a:r>
            <a:r>
              <a:rPr lang="nl-NL" dirty="0" smtClean="0"/>
              <a:t> </a:t>
            </a:r>
            <a:r>
              <a:rPr lang="nl-NL" dirty="0" err="1" smtClean="0"/>
              <a:t>TLDs</a:t>
            </a:r>
            <a:r>
              <a:rPr lang="nl-NL" dirty="0" smtClean="0"/>
              <a:t> in </a:t>
            </a:r>
            <a:r>
              <a:rPr lang="nl-NL" dirty="0" err="1" smtClean="0"/>
              <a:t>each</a:t>
            </a:r>
            <a:r>
              <a:rPr lang="nl-NL" dirty="0" smtClean="0"/>
              <a:t> of </a:t>
            </a:r>
            <a:r>
              <a:rPr lang="nl-NL" dirty="0" err="1" smtClean="0"/>
              <a:t>the</a:t>
            </a:r>
            <a:r>
              <a:rPr lang="nl-NL" dirty="0" smtClean="0"/>
              <a:t> DITL‘13</a:t>
            </a:r>
            <a:r>
              <a:rPr lang="nl-NL" dirty="0"/>
              <a:t>, ‘14, ‘15 </a:t>
            </a:r>
            <a:r>
              <a:rPr lang="nl-NL" dirty="0" err="1" smtClean="0"/>
              <a:t>and</a:t>
            </a:r>
            <a:r>
              <a:rPr lang="nl-NL" dirty="0" smtClean="0"/>
              <a:t> recent H-Root data sets</a:t>
            </a:r>
          </a:p>
          <a:p>
            <a:pPr lvl="1"/>
            <a:r>
              <a:rPr lang="nl-NL" dirty="0" err="1" smtClean="0"/>
              <a:t>Moreover</a:t>
            </a:r>
            <a:r>
              <a:rPr lang="nl-NL" dirty="0" smtClean="0"/>
              <a:t>, </a:t>
            </a:r>
            <a:r>
              <a:rPr lang="nl-NL" u="sng" dirty="0" err="1" smtClean="0"/>
              <a:t>for</a:t>
            </a:r>
            <a:r>
              <a:rPr lang="nl-NL" u="sng" dirty="0" smtClean="0"/>
              <a:t> new gTLDs </a:t>
            </a:r>
            <a:r>
              <a:rPr lang="nl-NL" u="sng" dirty="0" err="1" smtClean="0"/>
              <a:t>the</a:t>
            </a:r>
            <a:r>
              <a:rPr lang="nl-NL" u="sng" dirty="0" smtClean="0"/>
              <a:t> ratio is </a:t>
            </a:r>
            <a:r>
              <a:rPr lang="nl-NL" u="sng" dirty="0" err="1" smtClean="0"/>
              <a:t>lower</a:t>
            </a:r>
            <a:r>
              <a:rPr lang="nl-NL" u="sng" dirty="0" smtClean="0"/>
              <a:t> </a:t>
            </a:r>
            <a:r>
              <a:rPr lang="nl-NL" dirty="0" err="1" smtClean="0"/>
              <a:t>than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other</a:t>
            </a:r>
            <a:r>
              <a:rPr lang="nl-NL" dirty="0" smtClean="0"/>
              <a:t> </a:t>
            </a:r>
            <a:r>
              <a:rPr lang="nl-NL" dirty="0" err="1" smtClean="0"/>
              <a:t>TLDs</a:t>
            </a:r>
            <a:endParaRPr lang="nl-NL" dirty="0" smtClean="0"/>
          </a:p>
        </p:txBody>
      </p:sp>
      <p:graphicFrame>
        <p:nvGraphicFramePr>
          <p:cNvPr id="2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8120057"/>
              </p:ext>
            </p:extLst>
          </p:nvPr>
        </p:nvGraphicFramePr>
        <p:xfrm>
          <a:off x="714375" y="2344143"/>
          <a:ext cx="809625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549"/>
                <a:gridCol w="2483892"/>
                <a:gridCol w="2471809"/>
                <a:gridCol w="22860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TLD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Nr. of </a:t>
                      </a:r>
                      <a:r>
                        <a:rPr lang="nl-NL" dirty="0" err="1" smtClean="0"/>
                        <a:t>queries</a:t>
                      </a:r>
                      <a:r>
                        <a:rPr lang="nl-NL" dirty="0" smtClean="0"/>
                        <a:t> / TLD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Nr. of </a:t>
                      </a:r>
                      <a:r>
                        <a:rPr lang="nl-NL" dirty="0" err="1" smtClean="0"/>
                        <a:t>domains</a:t>
                      </a:r>
                      <a:r>
                        <a:rPr lang="nl-NL" dirty="0" smtClean="0"/>
                        <a:t> / TLD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Query/domain ratio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.com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  779.171.677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120.585.440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6,46 E+00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.</a:t>
                      </a:r>
                      <a:r>
                        <a:rPr lang="de-DE" dirty="0" err="1" smtClean="0"/>
                        <a:t>org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    91.095.714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10.569.583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8,62 E+00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.</a:t>
                      </a:r>
                      <a:r>
                        <a:rPr lang="de-DE" dirty="0" err="1" smtClean="0"/>
                        <a:t>cn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    51.949.760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11.678.026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4,45 E+00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.</a:t>
                      </a:r>
                      <a:r>
                        <a:rPr lang="de-DE" dirty="0" err="1" smtClean="0"/>
                        <a:t>br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    15.696.021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3.568.492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4,40 E+00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.</a:t>
                      </a:r>
                      <a:r>
                        <a:rPr lang="de-DE" dirty="0" err="1" smtClean="0"/>
                        <a:t>club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         651.082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   202.519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3,21 E+00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3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.</a:t>
                      </a:r>
                      <a:r>
                        <a:rPr lang="de-DE" dirty="0" err="1" smtClean="0"/>
                        <a:t>xyz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         420.885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   842.340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5,00 E-01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4891"/>
            <a:ext cx="1489336" cy="638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6686550" y="4886325"/>
            <a:ext cx="19050" cy="257175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31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c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50000"/>
            <a:lumOff val="50000"/>
          </a:schemeClr>
        </a:solidFill>
        <a:ln w="19050">
          <a:solidFill>
            <a:schemeClr val="tx1">
              <a:lumMod val="65000"/>
              <a:lumOff val="3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800" dirty="0" smtClean="0">
            <a:solidFill>
              <a:schemeClr val="bg1"/>
            </a:solidFill>
            <a:latin typeface="Candara" panose="020E0502030303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6">
              <a:lumMod val="75000"/>
            </a:schemeClr>
          </a:solidFill>
          <a:tailEnd type="stealth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lanc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50000"/>
            <a:lumOff val="50000"/>
          </a:schemeClr>
        </a:solidFill>
        <a:ln w="19050">
          <a:solidFill>
            <a:schemeClr val="tx1">
              <a:lumMod val="65000"/>
              <a:lumOff val="3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800" dirty="0" smtClean="0">
            <a:solidFill>
              <a:schemeClr val="bg1"/>
            </a:solidFill>
            <a:latin typeface="Candara" panose="020E0502030303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6">
              <a:lumMod val="75000"/>
            </a:schemeClr>
          </a:solidFill>
          <a:tailEnd type="stealth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Blanc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50000"/>
            <a:lumOff val="50000"/>
          </a:schemeClr>
        </a:solidFill>
        <a:ln w="19050">
          <a:solidFill>
            <a:schemeClr val="tx1">
              <a:lumMod val="65000"/>
              <a:lumOff val="3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800" dirty="0" smtClean="0">
            <a:solidFill>
              <a:schemeClr val="bg1"/>
            </a:solidFill>
            <a:latin typeface="Candara" panose="020E0502030303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6">
              <a:lumMod val="75000"/>
            </a:schemeClr>
          </a:solidFill>
          <a:tailEnd type="stealth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695F19E6E06F479F6F871C96F00953" ma:contentTypeVersion="0" ma:contentTypeDescription="Create a new document." ma:contentTypeScope="" ma:versionID="7df87cc23f8cfd922aca758d7399bab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3c855dca9bfab792097b9f965e4835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674BB3-5713-4B5F-B73C-CC8A06DB8369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EFC4A55-5565-44CD-B817-5B923B1524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5C2841-783A-4955-AEA4-0C65591EF0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Blanco</Template>
  <TotalTime>5297</TotalTime>
  <Words>1138</Words>
  <Application>Microsoft Office PowerPoint</Application>
  <PresentationFormat>Letter Paper (8.5x11 in)</PresentationFormat>
  <Paragraphs>254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Blanco</vt:lpstr>
      <vt:lpstr>1_Blanco</vt:lpstr>
      <vt:lpstr>2_Blanco</vt:lpstr>
      <vt:lpstr>CDAR Continuous Data-driven Analysis of Root Stability</vt:lpstr>
      <vt:lpstr>CDAR Study</vt:lpstr>
      <vt:lpstr>Stability of the Root Server System</vt:lpstr>
      <vt:lpstr>Possible Impact of New gTLD</vt:lpstr>
      <vt:lpstr>Precaution: Limitations of Data Used</vt:lpstr>
      <vt:lpstr>CDAR Analyses</vt:lpstr>
      <vt:lpstr>CDAR Analyses Presented Today</vt:lpstr>
      <vt:lpstr>New gTLD Queries to the Root</vt:lpstr>
      <vt:lpstr>Rule of Thumb for Valid Query Rates</vt:lpstr>
      <vt:lpstr>Rule of Thumb for Valid Query Rates</vt:lpstr>
      <vt:lpstr>Impact of Initial Delegation (Query Rate)</vt:lpstr>
      <vt:lpstr>Impact of Initial Delegation (RTT)</vt:lpstr>
      <vt:lpstr>Impact on DNS Data Correctness</vt:lpstr>
      <vt:lpstr>Summary</vt:lpstr>
      <vt:lpstr>Next Steps</vt:lpstr>
      <vt:lpstr>Questions and Discussion</vt:lpstr>
    </vt:vector>
  </TitlesOfParts>
  <Company>SIDN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Bestuursplanning</dc:title>
  <dc:creator>Cristian Hesselman</dc:creator>
  <cp:lastModifiedBy>Bart Gijsen</cp:lastModifiedBy>
  <cp:revision>2036</cp:revision>
  <cp:lastPrinted>2015-10-27T08:01:35Z</cp:lastPrinted>
  <dcterms:created xsi:type="dcterms:W3CDTF">2013-01-24T13:47:09Z</dcterms:created>
  <dcterms:modified xsi:type="dcterms:W3CDTF">2016-03-25T17:21:18Z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0x0101005D695F19E6E06F479F6F871C96F00953</vt:lpwstr>
  </property>
  <property fmtid="{D5CDD505-2E9C-101B-9397-08002B2CF9AE}" pid="4" name="Order">
    <vt:r8>886500</vt:r8>
  </property>
  <property fmtid="{D5CDD505-2E9C-101B-9397-08002B2CF9AE}" pid="5" name="SharedWithInternal">
    <vt:lpwstr/>
  </property>
</Properties>
</file>