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41"/>
  </p:notesMasterIdLst>
  <p:handoutMasterIdLst>
    <p:handoutMasterId r:id="rId42"/>
  </p:handoutMasterIdLst>
  <p:sldIdLst>
    <p:sldId id="260" r:id="rId5"/>
    <p:sldId id="258" r:id="rId6"/>
    <p:sldId id="275" r:id="rId7"/>
    <p:sldId id="282" r:id="rId8"/>
    <p:sldId id="272" r:id="rId9"/>
    <p:sldId id="273" r:id="rId10"/>
    <p:sldId id="274" r:id="rId11"/>
    <p:sldId id="279" r:id="rId12"/>
    <p:sldId id="293" r:id="rId13"/>
    <p:sldId id="278" r:id="rId14"/>
    <p:sldId id="276" r:id="rId15"/>
    <p:sldId id="277" r:id="rId16"/>
    <p:sldId id="280" r:id="rId17"/>
    <p:sldId id="268" r:id="rId18"/>
    <p:sldId id="283" r:id="rId19"/>
    <p:sldId id="284" r:id="rId20"/>
    <p:sldId id="285" r:id="rId21"/>
    <p:sldId id="291" r:id="rId22"/>
    <p:sldId id="286" r:id="rId23"/>
    <p:sldId id="288" r:id="rId24"/>
    <p:sldId id="287" r:id="rId25"/>
    <p:sldId id="289" r:id="rId26"/>
    <p:sldId id="290" r:id="rId27"/>
    <p:sldId id="292" r:id="rId28"/>
    <p:sldId id="295" r:id="rId29"/>
    <p:sldId id="296" r:id="rId30"/>
    <p:sldId id="300" r:id="rId31"/>
    <p:sldId id="301" r:id="rId32"/>
    <p:sldId id="302" r:id="rId33"/>
    <p:sldId id="303" r:id="rId34"/>
    <p:sldId id="299" r:id="rId35"/>
    <p:sldId id="294" r:id="rId36"/>
    <p:sldId id="297" r:id="rId37"/>
    <p:sldId id="298" r:id="rId38"/>
    <p:sldId id="304" r:id="rId39"/>
    <p:sldId id="269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D4D4"/>
    <a:srgbClr val="707070"/>
    <a:srgbClr val="99DDF5"/>
    <a:srgbClr val="FFFFFF"/>
    <a:srgbClr val="D9D9D9"/>
    <a:srgbClr val="0E273E"/>
    <a:srgbClr val="0061A3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885" autoAdjust="0"/>
  </p:normalViewPr>
  <p:slideViewPr>
    <p:cSldViewPr snapToGrid="0" snapToObjects="1">
      <p:cViewPr varScale="1">
        <p:scale>
          <a:sx n="98" d="100"/>
          <a:sy n="98" d="100"/>
        </p:scale>
        <p:origin x="-1432" y="-112"/>
      </p:cViewPr>
      <p:guideLst>
        <p:guide orient="horz" pos="688"/>
        <p:guide orient="horz" pos="3998"/>
        <p:guide pos="2880"/>
        <p:guide pos="297"/>
        <p:guide pos="548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notesViewPr>
    <p:cSldViewPr snapToGrid="0" snapToObjects="1">
      <p:cViewPr varScale="1">
        <p:scale>
          <a:sx n="101" d="100"/>
          <a:sy n="101" d="100"/>
        </p:scale>
        <p:origin x="-357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40" Type="http://schemas.openxmlformats.org/officeDocument/2006/relationships/slide" Target="slides/slide36.xml"/><Relationship Id="rId41" Type="http://schemas.openxmlformats.org/officeDocument/2006/relationships/notesMaster" Target="notesMasters/notesMaster1.xml"/><Relationship Id="rId42" Type="http://schemas.openxmlformats.org/officeDocument/2006/relationships/handoutMaster" Target="handoutMasters/handoutMaster1.xml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0BB6C6-E002-4D2F-A43C-D4EF1C1E3B1C}" type="datetimeFigureOut">
              <a:rPr lang="en-US" smtClean="0"/>
              <a:t>3/31/16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D725F8-A2AC-410E-8BA9-E751105CCF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140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EE4639-7281-4FF4-81B7-10FBC2685C5A}" type="datetimeFigureOut">
              <a:rPr lang="en-US" smtClean="0"/>
              <a:t>3/31/16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0DCDC1-0459-4649-9404-C11007ADD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05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a graphic</a:t>
            </a:r>
            <a:r>
              <a:rPr lang="en-US" baseline="0" dirty="0" smtClean="0"/>
              <a:t> representation of the schedule, showing KSK ceremonies and the publication of keys signed at each ceremony.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DCDC1-0459-4649-9404-C11007ADD73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4263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Similar to previous slide, the size distribution only depends</a:t>
            </a:r>
            <a:r>
              <a:rPr lang="en-US" baseline="0" dirty="0" smtClean="0"/>
              <a:t> on the size of the ZSK.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DCDC1-0459-4649-9404-C11007ADD73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122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mostly</a:t>
            </a:r>
            <a:r>
              <a:rPr lang="en-US" baseline="0" dirty="0" smtClean="0"/>
              <a:t> of interest to root server operators.</a:t>
            </a:r>
          </a:p>
          <a:p>
            <a:r>
              <a:rPr lang="en-US" baseline="0" dirty="0" smtClean="0"/>
              <a:t>Their response bandwidth will increase noticeably due to the 2048-bit ZSK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DCDC1-0459-4649-9404-C11007ADD73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367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much like</a:t>
            </a:r>
            <a:r>
              <a:rPr lang="en-US" baseline="0" dirty="0" smtClean="0"/>
              <a:t> a slide shown earlier, except now we also so the fallback KSR at the bottom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DCDC1-0459-4649-9404-C11007ADD73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2259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Point out that we</a:t>
            </a:r>
            <a:r>
              <a:rPr lang="en-US" baseline="0" dirty="0" smtClean="0"/>
              <a:t> plan to reuse the Q3 key as the Q4 fallback key.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DCDC1-0459-4649-9404-C11007ADD73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1738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green boxes show</a:t>
            </a:r>
            <a:r>
              <a:rPr lang="en-US" baseline="0" dirty="0" smtClean="0"/>
              <a:t> the sets of keys that will be submitted for signing at the May ceremony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DCDC1-0459-4649-9404-C11007ADD73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7226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And blue</a:t>
            </a:r>
            <a:r>
              <a:rPr lang="en-US" baseline="0" dirty="0" smtClean="0"/>
              <a:t> shows the key sets that will make up the two KSRs at the August ceremony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DCDC1-0459-4649-9404-C11007ADD73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6884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DCDC1-0459-4649-9404-C11007ADD73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717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Highlighted area shows the first time a 2048-bit</a:t>
            </a:r>
            <a:r>
              <a:rPr lang="en-US" baseline="0" dirty="0" smtClean="0"/>
              <a:t> key is published in the root zone.</a:t>
            </a:r>
          </a:p>
          <a:p>
            <a:r>
              <a:rPr lang="en-US" baseline="0" dirty="0" smtClean="0"/>
              <a:t>This key is signed at Root KSK Ceremony in Q2 (May).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DCDC1-0459-4649-9404-C11007ADD73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030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 background, first we describe</a:t>
            </a:r>
            <a:r>
              <a:rPr lang="en-US" baseline="0" dirty="0" smtClean="0"/>
              <a:t> the normal quarterly rollover process.</a:t>
            </a:r>
          </a:p>
          <a:p>
            <a:r>
              <a:rPr lang="en-US" baseline="0" dirty="0" smtClean="0"/>
              <a:t>Point out on the diagram: quarters, slots, colored boxes represent DNSKEY RRSIGs, pre- and post-publish</a:t>
            </a:r>
          </a:p>
          <a:p>
            <a:r>
              <a:rPr lang="en-US" baseline="0" dirty="0" smtClean="0"/>
              <a:t>Note size of DNSKEY response message increases on quarter boundaries due to pre-/post-publish, but only one key signs at a time so other responses do not increase in size.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DCDC1-0459-4649-9404-C11007ADD73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4918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Key points:</a:t>
            </a:r>
          </a:p>
          <a:p>
            <a:r>
              <a:rPr lang="en-US" dirty="0" smtClean="0"/>
              <a:t>very</a:t>
            </a:r>
            <a:r>
              <a:rPr lang="en-US" baseline="0" dirty="0" smtClean="0"/>
              <a:t> much like normal 1024 rollover, except we introduce 2048-bit key (light green box)</a:t>
            </a:r>
          </a:p>
          <a:p>
            <a:r>
              <a:rPr lang="en-US" baseline="0" dirty="0" smtClean="0"/>
              <a:t>the outgoing 1024-bit key will be post-published for longer than normal (3 slots instead of 1)</a:t>
            </a:r>
          </a:p>
          <a:p>
            <a:r>
              <a:rPr lang="en-US" baseline="0" dirty="0" smtClean="0"/>
              <a:t>DNSKEY response size will be larger with 2048-bit keys.  We’ll talk about that later.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DCDC1-0459-4649-9404-C11007ADD73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1991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Say more about the longer post-publish and “just in case” when talking about fallback later in the presentation.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DCDC1-0459-4649-9404-C11007ADD73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2659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bars in this</a:t>
            </a:r>
            <a:r>
              <a:rPr lang="en-US" baseline="0" dirty="0" smtClean="0"/>
              <a:t> chart are ordered by time that these events would occur, starting at the top with a normal 1024 ZSK and ending at the bottom with a 2048-2048 rollover.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DCDC1-0459-4649-9404-C11007ADD73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4577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DCDC1-0459-4649-9404-C11007ADD73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0731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shows how</a:t>
            </a:r>
            <a:r>
              <a:rPr lang="en-US" baseline="0" dirty="0" smtClean="0"/>
              <a:t> many DNSKEY responses would be returned with TC=1 in a UDP response.</a:t>
            </a:r>
          </a:p>
          <a:p>
            <a:r>
              <a:rPr lang="en-US" baseline="0" dirty="0" smtClean="0"/>
              <a:t>The difference between “1024 normal” and “1024-1024 roll” is about 150 bytes, but it is enough to result in much more truncation.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DCDC1-0459-4649-9404-C11007ADD73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3739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Taking all responses together (not just DNSKEY responses) the level</a:t>
            </a:r>
            <a:r>
              <a:rPr lang="en-US" baseline="0" dirty="0" smtClean="0"/>
              <a:t> of truncation really only depends on the size of the ZSK. </a:t>
            </a:r>
          </a:p>
          <a:p>
            <a:r>
              <a:rPr lang="en-US" baseline="0" dirty="0" smtClean="0"/>
              <a:t>In the “1024-2048 pre pub” mode (red) we are still signing with the 1024-bit key.</a:t>
            </a:r>
          </a:p>
          <a:p>
            <a:r>
              <a:rPr lang="en-US" baseline="0" dirty="0" smtClean="0"/>
              <a:t>whereas in the “1024-2048 post pub” mode (brown) we are now signing with the 2048-bit key.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DCDC1-0459-4649-9404-C11007ADD73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169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gradFill flip="none" rotWithShape="1">
          <a:gsLst>
            <a:gs pos="60000">
              <a:srgbClr val="0E273E"/>
            </a:gs>
            <a:gs pos="90000">
              <a:srgbClr val="0061A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500582"/>
            <a:ext cx="8229600" cy="1001280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523509"/>
            <a:ext cx="8229600" cy="1823315"/>
          </a:xfrm>
        </p:spPr>
        <p:txBody>
          <a:bodyPr>
            <a:noAutofit/>
          </a:bodyPr>
          <a:lstStyle>
            <a:lvl1pPr marL="0" indent="0" algn="l">
              <a:buNone/>
              <a:defRPr lang="en-US" sz="2400" kern="1200" dirty="0">
                <a:solidFill>
                  <a:srgbClr val="99DDF5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6812280"/>
            <a:ext cx="9144000" cy="45720"/>
          </a:xfrm>
          <a:prstGeom prst="rect">
            <a:avLst/>
          </a:prstGeom>
          <a:solidFill>
            <a:srgbClr val="69B453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 descr="VRSN_logo_vertical_RGB_transparent_reverse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27668" y="5500846"/>
            <a:ext cx="1226958" cy="1179802"/>
          </a:xfrm>
          <a:prstGeom prst="rect">
            <a:avLst/>
          </a:prstGeom>
        </p:spPr>
      </p:pic>
      <p:pic>
        <p:nvPicPr>
          <p:cNvPr id="8" name="Picture 7" descr="VRSN-ROCC-17yr (1 of 3) NEW LowRes.jp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22872" r="16528" b="32126"/>
          <a:stretch/>
        </p:blipFill>
        <p:spPr>
          <a:xfrm>
            <a:off x="0" y="0"/>
            <a:ext cx="9144000" cy="350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181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Gr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897467"/>
            <a:ext cx="9144000" cy="3691466"/>
          </a:xfrm>
          <a:prstGeom prst="rect">
            <a:avLst/>
          </a:prstGeom>
          <a:gradFill>
            <a:gsLst>
              <a:gs pos="0">
                <a:srgbClr val="D4D4D4"/>
              </a:gs>
              <a:gs pos="100000">
                <a:srgbClr val="707070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1038225"/>
            <a:ext cx="8229600" cy="1066800"/>
          </a:xfrm>
        </p:spPr>
        <p:txBody>
          <a:bodyPr anchor="b" anchorCtr="0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457200" y="2106900"/>
            <a:ext cx="8229600" cy="2331749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0" indent="0">
              <a:buNone/>
              <a:defRPr sz="1600">
                <a:solidFill>
                  <a:schemeClr val="bg1"/>
                </a:solidFill>
              </a:defRPr>
            </a:lvl3pPr>
            <a:lvl4pPr marL="0" indent="0">
              <a:buNone/>
              <a:defRPr sz="1400">
                <a:solidFill>
                  <a:schemeClr val="bg1"/>
                </a:solidFill>
              </a:defRPr>
            </a:lvl4pPr>
            <a:lvl5pPr marL="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07C8B75-4858-41E6-BEC3-A0853FA4AC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524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Lt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897467"/>
            <a:ext cx="9144000" cy="3691466"/>
          </a:xfrm>
          <a:prstGeom prst="rect">
            <a:avLst/>
          </a:prstGeom>
          <a:gradFill>
            <a:gsLst>
              <a:gs pos="0">
                <a:srgbClr val="61A1D4"/>
              </a:gs>
              <a:gs pos="100000">
                <a:srgbClr val="0061A3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457200" y="2106900"/>
            <a:ext cx="8229600" cy="2331749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99DDF5"/>
                </a:solidFill>
              </a:defRPr>
            </a:lvl1pPr>
            <a:lvl2pPr marL="0" indent="0">
              <a:buNone/>
              <a:defRPr sz="1800">
                <a:solidFill>
                  <a:srgbClr val="99DDF5"/>
                </a:solidFill>
              </a:defRPr>
            </a:lvl2pPr>
            <a:lvl3pPr marL="0" indent="0">
              <a:buNone/>
              <a:defRPr sz="1600">
                <a:solidFill>
                  <a:srgbClr val="99DDF5"/>
                </a:solidFill>
              </a:defRPr>
            </a:lvl3pPr>
            <a:lvl4pPr marL="0" indent="0">
              <a:buNone/>
              <a:defRPr sz="1400">
                <a:solidFill>
                  <a:srgbClr val="99DDF5"/>
                </a:solidFill>
              </a:defRPr>
            </a:lvl4pPr>
            <a:lvl5pPr marL="0" indent="0">
              <a:buNone/>
              <a:defRPr sz="1400">
                <a:solidFill>
                  <a:srgbClr val="99DDF5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07C8B75-4858-41E6-BEC3-A0853FA4AC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6424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loser - Dark">
    <p:bg>
      <p:bgPr>
        <a:gradFill flip="none" rotWithShape="1">
          <a:gsLst>
            <a:gs pos="60000">
              <a:srgbClr val="0E273E"/>
            </a:gs>
            <a:gs pos="90000">
              <a:srgbClr val="0061A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812280"/>
            <a:ext cx="9144000" cy="45720"/>
          </a:xfrm>
          <a:prstGeom prst="rect">
            <a:avLst/>
          </a:prstGeom>
          <a:solidFill>
            <a:srgbClr val="69B453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1335650" y="6445994"/>
            <a:ext cx="64727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lvl="1" algn="ctr">
              <a:buFont typeface="Arial" charset="0"/>
              <a:buNone/>
            </a:pPr>
            <a:r>
              <a:rPr lang="en-US" sz="700" b="1" dirty="0">
                <a:solidFill>
                  <a:schemeClr val="bg1"/>
                </a:solidFill>
              </a:rPr>
              <a:t>© </a:t>
            </a:r>
            <a:r>
              <a:rPr lang="en-US" sz="700" b="1" dirty="0" smtClean="0">
                <a:solidFill>
                  <a:schemeClr val="bg1"/>
                </a:solidFill>
              </a:rPr>
              <a:t>2016 </a:t>
            </a:r>
            <a:r>
              <a:rPr lang="en-US" sz="700" b="1" dirty="0">
                <a:solidFill>
                  <a:schemeClr val="bg1"/>
                </a:solidFill>
              </a:rPr>
              <a:t>VeriSign, Inc. All rights reserved. </a:t>
            </a:r>
            <a:r>
              <a:rPr lang="en-US" sz="700" b="1" dirty="0" smtClean="0">
                <a:solidFill>
                  <a:schemeClr val="bg1"/>
                </a:solidFill>
              </a:rPr>
              <a:t>VERISIGN </a:t>
            </a:r>
            <a:r>
              <a:rPr lang="en-US" sz="700" b="1" dirty="0">
                <a:solidFill>
                  <a:schemeClr val="bg1"/>
                </a:solidFill>
              </a:rPr>
              <a:t>and other trademarks, service marks, and designs are registered or unregistered trademarks of VeriSign, Inc. and its subsidiaries in the United States and in foreign countries. </a:t>
            </a:r>
            <a:r>
              <a:rPr lang="en-US" sz="700" b="1" dirty="0" smtClean="0">
                <a:solidFill>
                  <a:schemeClr val="bg1"/>
                </a:solidFill>
              </a:rPr>
              <a:t>All </a:t>
            </a:r>
            <a:r>
              <a:rPr lang="en-US" sz="700" b="1" dirty="0">
                <a:solidFill>
                  <a:schemeClr val="bg1"/>
                </a:solidFill>
              </a:rPr>
              <a:t>other trademarks are property of their respective owners.</a:t>
            </a:r>
            <a:endParaRPr lang="en-US" sz="700" dirty="0">
              <a:solidFill>
                <a:schemeClr val="bg1"/>
              </a:solidFill>
            </a:endParaRPr>
          </a:p>
        </p:txBody>
      </p:sp>
      <p:pic>
        <p:nvPicPr>
          <p:cNvPr id="5" name="Picture 4" descr="PoweredBy_lockup_RGB_vector_revers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2103" y="2007704"/>
            <a:ext cx="2131030" cy="233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375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8B75-4858-41E6-BEC3-A0853FA4AC5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273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92200"/>
            <a:ext cx="4038600" cy="5254625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92200"/>
            <a:ext cx="4038600" cy="5254625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7C8B75-4858-41E6-BEC3-A0853FA4AC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582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7C8B75-4858-41E6-BEC3-A0853FA4AC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253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7C8B75-4858-41E6-BEC3-A0853FA4AC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518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er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812280"/>
            <a:ext cx="9144000" cy="45720"/>
          </a:xfrm>
          <a:prstGeom prst="rect">
            <a:avLst/>
          </a:prstGeom>
          <a:solidFill>
            <a:srgbClr val="69B453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VRSN_logo_vertical_RGB_vector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558" y="2154922"/>
            <a:ext cx="2733958" cy="2540142"/>
          </a:xfrm>
          <a:prstGeom prst="rect">
            <a:avLst/>
          </a:prstGeom>
        </p:spPr>
      </p:pic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1335650" y="6445994"/>
            <a:ext cx="64727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lvl="1" algn="ctr">
              <a:buFont typeface="Arial" charset="0"/>
              <a:buNone/>
            </a:pPr>
            <a:r>
              <a:rPr lang="en-US" sz="700" b="1" dirty="0">
                <a:solidFill>
                  <a:srgbClr val="7F7F7F"/>
                </a:solidFill>
              </a:rPr>
              <a:t>© </a:t>
            </a:r>
            <a:r>
              <a:rPr lang="en-US" sz="700" b="1" dirty="0" smtClean="0">
                <a:solidFill>
                  <a:srgbClr val="7F7F7F"/>
                </a:solidFill>
              </a:rPr>
              <a:t>2016 </a:t>
            </a:r>
            <a:r>
              <a:rPr lang="en-US" sz="700" b="1" dirty="0">
                <a:solidFill>
                  <a:srgbClr val="7F7F7F"/>
                </a:solidFill>
              </a:rPr>
              <a:t>VeriSign, Inc. All rights reserved. </a:t>
            </a:r>
            <a:r>
              <a:rPr lang="en-US" sz="700" b="1" dirty="0" smtClean="0">
                <a:solidFill>
                  <a:srgbClr val="7F7F7F"/>
                </a:solidFill>
              </a:rPr>
              <a:t>VERISIGN </a:t>
            </a:r>
            <a:r>
              <a:rPr lang="en-US" sz="700" b="1" dirty="0">
                <a:solidFill>
                  <a:srgbClr val="7F7F7F"/>
                </a:solidFill>
              </a:rPr>
              <a:t>and other trademarks, service marks, and designs are registered or unregistered trademarks of VeriSign, Inc. and its subsidiaries in the United States and in foreign countries. </a:t>
            </a:r>
            <a:r>
              <a:rPr lang="en-US" sz="700" b="1" dirty="0" smtClean="0">
                <a:solidFill>
                  <a:srgbClr val="7F7F7F"/>
                </a:solidFill>
              </a:rPr>
              <a:t>All </a:t>
            </a:r>
            <a:r>
              <a:rPr lang="en-US" sz="700" b="1" dirty="0">
                <a:solidFill>
                  <a:srgbClr val="7F7F7F"/>
                </a:solidFill>
              </a:rPr>
              <a:t>other trademarks are property of their respective owners.</a:t>
            </a:r>
            <a:endParaRPr lang="en-US" sz="7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245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TLD">
    <p:bg>
      <p:bgPr>
        <a:gradFill flip="none" rotWithShape="1">
          <a:gsLst>
            <a:gs pos="60000">
              <a:srgbClr val="0E273E"/>
            </a:gs>
            <a:gs pos="90000">
              <a:srgbClr val="0061A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500582"/>
            <a:ext cx="8229600" cy="1001280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523509"/>
            <a:ext cx="8229600" cy="1823315"/>
          </a:xfrm>
        </p:spPr>
        <p:txBody>
          <a:bodyPr>
            <a:noAutofit/>
          </a:bodyPr>
          <a:lstStyle>
            <a:lvl1pPr marL="0" indent="0" algn="l">
              <a:buNone/>
              <a:defRPr lang="en-US" sz="2400" kern="1200" dirty="0">
                <a:solidFill>
                  <a:srgbClr val="99DDF5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6812280"/>
            <a:ext cx="9144000" cy="45720"/>
          </a:xfrm>
          <a:prstGeom prst="rect">
            <a:avLst/>
          </a:prstGeom>
          <a:solidFill>
            <a:srgbClr val="69B453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9144000" cy="3421063"/>
          </a:xfrm>
          <a:prstGeom prst="rect">
            <a:avLst/>
          </a:prstGeom>
          <a:gradFill flip="none" rotWithShape="1">
            <a:gsLst>
              <a:gs pos="0">
                <a:srgbClr val="DCDCDC"/>
              </a:gs>
              <a:gs pos="100000">
                <a:srgbClr val="DCDCDC"/>
              </a:gs>
              <a:gs pos="85000">
                <a:srgbClr val="FFFFFF"/>
              </a:gs>
              <a:gs pos="15000">
                <a:schemeClr val="bg1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6" name="Picture 15" descr="PbVRSN_Portfolio_Vert_Final_201309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8836" y="355779"/>
            <a:ext cx="6446735" cy="2773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865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Servers">
    <p:bg>
      <p:bgPr>
        <a:gradFill flip="none" rotWithShape="1">
          <a:gsLst>
            <a:gs pos="60000">
              <a:srgbClr val="0E273E"/>
            </a:gs>
            <a:gs pos="90000">
              <a:srgbClr val="0061A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500582"/>
            <a:ext cx="8229600" cy="1001280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523509"/>
            <a:ext cx="8229600" cy="1823315"/>
          </a:xfrm>
        </p:spPr>
        <p:txBody>
          <a:bodyPr>
            <a:noAutofit/>
          </a:bodyPr>
          <a:lstStyle>
            <a:lvl1pPr marL="0" indent="0" algn="l">
              <a:buNone/>
              <a:defRPr lang="en-US" sz="2400" kern="1200" dirty="0">
                <a:solidFill>
                  <a:srgbClr val="99DDF5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6812280"/>
            <a:ext cx="9144000" cy="45720"/>
          </a:xfrm>
          <a:prstGeom prst="rect">
            <a:avLst/>
          </a:prstGeom>
          <a:solidFill>
            <a:srgbClr val="69B453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3" name="Picture 12" descr="VRSN_PPT_Master2_FullSlide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b="841"/>
          <a:stretch/>
        </p:blipFill>
        <p:spPr>
          <a:xfrm>
            <a:off x="0" y="1"/>
            <a:ext cx="9144000" cy="342106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 descr="VRSN_logo_vertical_RGB_transparent_reverse.pn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27668" y="116046"/>
            <a:ext cx="1226958" cy="117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301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Dots">
    <p:bg>
      <p:bgPr>
        <a:gradFill flip="none" rotWithShape="1">
          <a:gsLst>
            <a:gs pos="60000">
              <a:srgbClr val="0E273E"/>
            </a:gs>
            <a:gs pos="90000">
              <a:srgbClr val="0061A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500582"/>
            <a:ext cx="8229600" cy="1001280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523509"/>
            <a:ext cx="8229600" cy="1823315"/>
          </a:xfrm>
        </p:spPr>
        <p:txBody>
          <a:bodyPr>
            <a:noAutofit/>
          </a:bodyPr>
          <a:lstStyle>
            <a:lvl1pPr marL="0" indent="0" algn="l">
              <a:buNone/>
              <a:defRPr lang="en-US" sz="2400" kern="1200" dirty="0">
                <a:solidFill>
                  <a:srgbClr val="99DDF5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6812280"/>
            <a:ext cx="9144000" cy="45720"/>
          </a:xfrm>
          <a:prstGeom prst="rect">
            <a:avLst/>
          </a:prstGeom>
          <a:solidFill>
            <a:srgbClr val="69B453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3" name="Picture 12" descr="VRSN_PPT_Master3_FullSlide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43"/>
          <a:stretch/>
        </p:blipFill>
        <p:spPr>
          <a:xfrm>
            <a:off x="0" y="1"/>
            <a:ext cx="9144000" cy="342106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 descr="VRSN_logo_vertical_RGB_transparent_reverse.pn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27668" y="116046"/>
            <a:ext cx="1226958" cy="117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763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46888"/>
            <a:ext cx="8229600" cy="5577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78992"/>
            <a:ext cx="8229600" cy="52554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74100" y="6537323"/>
            <a:ext cx="355600" cy="15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lang="en-US" sz="8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407C8B75-4858-41E6-BEC3-A0853FA4AC5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4760" y="6451598"/>
            <a:ext cx="1554480" cy="32385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812280"/>
            <a:ext cx="9144000" cy="45720"/>
          </a:xfrm>
          <a:prstGeom prst="rect">
            <a:avLst/>
          </a:prstGeom>
          <a:solidFill>
            <a:srgbClr val="69B453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l"/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-1085274" y="6565902"/>
            <a:ext cx="842818" cy="15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120650" y="6521449"/>
            <a:ext cx="3035300" cy="1841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r>
              <a:rPr lang="en-US" sz="800" b="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Verisign</a:t>
            </a:r>
            <a:r>
              <a:rPr lang="en-US" sz="800" b="0" kern="1200" baseline="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 Public</a:t>
            </a:r>
            <a:endParaRPr lang="en-US" b="0" dirty="0" smtClean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215900" y="6409094"/>
            <a:ext cx="3282950" cy="12311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lang="en-US" sz="8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456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57" r:id="rId6"/>
    <p:sldLayoutId id="2147483659" r:id="rId7"/>
    <p:sldLayoutId id="2147483660" r:id="rId8"/>
    <p:sldLayoutId id="2147483661" r:id="rId9"/>
    <p:sldLayoutId id="2147483664" r:id="rId10"/>
    <p:sldLayoutId id="2147483666" r:id="rId11"/>
    <p:sldLayoutId id="2147483665" r:id="rId1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lang="en-US" sz="2800" kern="1200" dirty="0">
          <a:solidFill>
            <a:srgbClr val="0661A3"/>
          </a:solidFill>
          <a:latin typeface="+mj-lt"/>
          <a:ea typeface="+mj-ea"/>
          <a:cs typeface="+mj-cs"/>
        </a:defRPr>
      </a:lvl1pPr>
    </p:titleStyle>
    <p:bodyStyle>
      <a:lvl1pPr marL="176213" indent="-176213" algn="l" defTabSz="914400" rtl="0" eaLnBrk="1" latinLnBrk="0" hangingPunct="1">
        <a:spcBef>
          <a:spcPts val="900"/>
        </a:spcBef>
        <a:buClr>
          <a:schemeClr val="bg2"/>
        </a:buClr>
        <a:buSzPct val="65000"/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21208" indent="-165100" algn="l" defTabSz="914400" rtl="0" eaLnBrk="1" latinLnBrk="0" hangingPunct="1">
        <a:spcBef>
          <a:spcPts val="900"/>
        </a:spcBef>
        <a:buClr>
          <a:schemeClr val="bg2"/>
        </a:buClr>
        <a:buSzPct val="65000"/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86968" indent="-176213" algn="l" defTabSz="914400" rtl="0" eaLnBrk="1" latinLnBrk="0" hangingPunct="1">
        <a:spcBef>
          <a:spcPts val="900"/>
        </a:spcBef>
        <a:buClr>
          <a:schemeClr val="bg2"/>
        </a:buClr>
        <a:buSzPct val="65000"/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197864" indent="-165100" algn="l" defTabSz="914400" rtl="0" eaLnBrk="1" latinLnBrk="0" hangingPunct="1">
        <a:spcBef>
          <a:spcPts val="900"/>
        </a:spcBef>
        <a:buClr>
          <a:schemeClr val="bg2"/>
        </a:buClr>
        <a:buSzPct val="65000"/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14400" indent="-176213" algn="l" defTabSz="914400" rtl="0" eaLnBrk="1" latinLnBrk="0" hangingPunct="1">
        <a:spcBef>
          <a:spcPts val="900"/>
        </a:spcBef>
        <a:buClr>
          <a:schemeClr val="bg2"/>
        </a:buClr>
        <a:buSzPct val="65000"/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9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0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1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2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Increasing the Zone Signing Key Size</a:t>
            </a:r>
            <a:br>
              <a:rPr lang="en-US" dirty="0" smtClean="0"/>
            </a:br>
            <a:r>
              <a:rPr lang="en-US" dirty="0" smtClean="0"/>
              <a:t>for the Root Zone</a:t>
            </a:r>
            <a:endParaRPr lang="en-US" dirty="0"/>
          </a:p>
        </p:txBody>
      </p:sp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Duane Wessels</a:t>
            </a:r>
          </a:p>
          <a:p>
            <a:r>
              <a:rPr lang="en-US" sz="1800" dirty="0" smtClean="0"/>
              <a:t>DNS-OARC 24, Buenos Aires</a:t>
            </a:r>
          </a:p>
          <a:p>
            <a:r>
              <a:rPr lang="en-US" sz="1800" dirty="0" smtClean="0"/>
              <a:t>April 1, </a:t>
            </a:r>
            <a:r>
              <a:rPr lang="en-US" sz="1800" dirty="0" smtClean="0"/>
              <a:t>2016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086478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ZSK Rollover Process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ZSK is Rolled quarterly</a:t>
            </a:r>
          </a:p>
          <a:p>
            <a:r>
              <a:rPr lang="en-US" dirty="0" smtClean="0"/>
              <a:t>Quarter is divided into 9 slots of 10 days each</a:t>
            </a:r>
          </a:p>
          <a:p>
            <a:pPr lvl="1"/>
            <a:r>
              <a:rPr lang="en-US" dirty="0" smtClean="0"/>
              <a:t>Sometimes the 9</a:t>
            </a:r>
            <a:r>
              <a:rPr lang="en-US" baseline="30000" dirty="0" smtClean="0"/>
              <a:t>th</a:t>
            </a:r>
            <a:r>
              <a:rPr lang="en-US" dirty="0" smtClean="0"/>
              <a:t> slot is longer</a:t>
            </a:r>
          </a:p>
          <a:p>
            <a:r>
              <a:rPr lang="en-US" dirty="0" smtClean="0"/>
              <a:t>The DNSKEY RRSIG record changes in each slot</a:t>
            </a:r>
          </a:p>
          <a:p>
            <a:r>
              <a:rPr lang="en-US" dirty="0" smtClean="0"/>
              <a:t>Uses pre-publish technique</a:t>
            </a:r>
          </a:p>
          <a:p>
            <a:pPr lvl="1"/>
            <a:r>
              <a:rPr lang="en-US" dirty="0" smtClean="0"/>
              <a:t>Incoming ZSKs pre-published for one slot (9</a:t>
            </a:r>
            <a:r>
              <a:rPr lang="en-US" baseline="30000" dirty="0" smtClean="0"/>
              <a:t>th</a:t>
            </a:r>
            <a:r>
              <a:rPr lang="en-US" dirty="0" smtClean="0"/>
              <a:t> slot)</a:t>
            </a:r>
          </a:p>
          <a:p>
            <a:pPr lvl="1"/>
            <a:r>
              <a:rPr lang="en-US" dirty="0" smtClean="0"/>
              <a:t>Outgoing ZSKs post-published for one slot (1</a:t>
            </a:r>
            <a:r>
              <a:rPr lang="en-US" baseline="30000" dirty="0" smtClean="0"/>
              <a:t>st</a:t>
            </a:r>
            <a:r>
              <a:rPr lang="en-US" dirty="0" smtClean="0"/>
              <a:t> slot)</a:t>
            </a:r>
          </a:p>
          <a:p>
            <a:r>
              <a:rPr lang="en-US" dirty="0" smtClean="0"/>
              <a:t>Size of DNSKEY response message increased due to pre-/post-publish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8B75-4858-41E6-BEC3-A0853FA4AC5B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946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8B75-4858-41E6-BEC3-A0853FA4AC5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1024-normal-oarc-talk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0" y="0"/>
            <a:ext cx="8509000" cy="6477000"/>
          </a:xfrm>
          <a:prstGeom prst="rect">
            <a:avLst/>
          </a:prstGeom>
        </p:spPr>
      </p:pic>
      <p:sp>
        <p:nvSpPr>
          <p:cNvPr id="7" name="Left Brace 6"/>
          <p:cNvSpPr/>
          <p:nvPr/>
        </p:nvSpPr>
        <p:spPr>
          <a:xfrm rot="16200000">
            <a:off x="2932210" y="2445871"/>
            <a:ext cx="545354" cy="1867646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Brace 7"/>
          <p:cNvSpPr/>
          <p:nvPr/>
        </p:nvSpPr>
        <p:spPr>
          <a:xfrm rot="16200000">
            <a:off x="5699316" y="2445121"/>
            <a:ext cx="545354" cy="1867646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569882" y="3712136"/>
            <a:ext cx="1232429" cy="73866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DNSKEY</a:t>
            </a:r>
          </a:p>
          <a:p>
            <a:pPr algn="ctr"/>
            <a:r>
              <a:rPr lang="en-US" sz="1400" dirty="0" smtClean="0"/>
              <a:t>response</a:t>
            </a:r>
          </a:p>
          <a:p>
            <a:pPr algn="ctr"/>
            <a:r>
              <a:rPr lang="en-US" sz="1400" dirty="0" smtClean="0"/>
              <a:t>size increase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51929" y="3713453"/>
            <a:ext cx="1232429" cy="73866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DNSKEY</a:t>
            </a:r>
          </a:p>
          <a:p>
            <a:pPr algn="ctr"/>
            <a:r>
              <a:rPr lang="en-US" sz="1400" dirty="0" smtClean="0"/>
              <a:t>response</a:t>
            </a:r>
          </a:p>
          <a:p>
            <a:pPr algn="ctr"/>
            <a:r>
              <a:rPr lang="en-US" sz="1400" dirty="0" smtClean="0"/>
              <a:t>size increase</a:t>
            </a:r>
          </a:p>
        </p:txBody>
      </p:sp>
    </p:spTree>
    <p:extLst>
      <p:ext uri="{BB962C8B-B14F-4D97-AF65-F5344CB8AC3E}">
        <p14:creationId xmlns:p14="http://schemas.microsoft.com/office/powerpoint/2010/main" val="3237004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7C8B75-4858-41E6-BEC3-A0853FA4AC5B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3" name="Picture 2" descr="1024-2048-oarc-talk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50" y="0"/>
            <a:ext cx="8597900" cy="6350000"/>
          </a:xfrm>
          <a:prstGeom prst="rect">
            <a:avLst/>
          </a:prstGeom>
        </p:spPr>
      </p:pic>
      <p:cxnSp>
        <p:nvCxnSpPr>
          <p:cNvPr id="8" name="Elbow Connector 7"/>
          <p:cNvCxnSpPr>
            <a:stCxn id="4" idx="0"/>
          </p:cNvCxnSpPr>
          <p:nvPr/>
        </p:nvCxnSpPr>
        <p:spPr>
          <a:xfrm flipH="1" flipV="1">
            <a:off x="4241800" y="1651000"/>
            <a:ext cx="330200" cy="16713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517900" y="3322310"/>
            <a:ext cx="2108200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Old 1024-bit ZSK will be</a:t>
            </a:r>
          </a:p>
          <a:p>
            <a:pPr algn="ctr"/>
            <a:r>
              <a:rPr lang="en-US" sz="1400" dirty="0" smtClean="0"/>
              <a:t>post-published through slot 3.</a:t>
            </a:r>
          </a:p>
        </p:txBody>
      </p:sp>
    </p:spTree>
    <p:extLst>
      <p:ext uri="{BB962C8B-B14F-4D97-AF65-F5344CB8AC3E}">
        <p14:creationId xmlns:p14="http://schemas.microsoft.com/office/powerpoint/2010/main" val="2432844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1024-2048 Rollover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Much like normal 1024 rollover</a:t>
            </a:r>
          </a:p>
          <a:p>
            <a:r>
              <a:rPr lang="en-US" dirty="0" smtClean="0"/>
              <a:t>Except longer post-publish period for outgoing 1024-bit key</a:t>
            </a:r>
          </a:p>
          <a:p>
            <a:pPr lvl="1"/>
            <a:r>
              <a:rPr lang="en-US" dirty="0" smtClean="0"/>
              <a:t>...just in case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8B75-4858-41E6-BEC3-A0853FA4AC5B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460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Consequences of a 2048-bit ZSK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07C8B75-4858-41E6-BEC3-A0853FA4AC5B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752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Size of Signed DNSKEY Response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44" y="1013849"/>
            <a:ext cx="8358111" cy="324464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8B75-4858-41E6-BEC3-A0853FA4AC5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4258492"/>
            <a:ext cx="8229600" cy="20759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6213" indent="-176213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1208" indent="-165100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86968" indent="-176213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97864" indent="-165100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14400" indent="-176213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DNSKEY response size changes throughout this process</a:t>
            </a:r>
          </a:p>
          <a:p>
            <a:r>
              <a:rPr lang="en-US" dirty="0" smtClean="0"/>
              <a:t>Normal (non-roll) size increases from 736 to 864 octets</a:t>
            </a:r>
          </a:p>
          <a:p>
            <a:r>
              <a:rPr lang="en-US" dirty="0" smtClean="0"/>
              <a:t>ZSK rollover size increases from 883 to 1138 octets</a:t>
            </a:r>
          </a:p>
          <a:p>
            <a:r>
              <a:rPr lang="en-US" dirty="0" smtClean="0"/>
              <a:t>Future KSK revoke size would be 1425 octets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76941" y="3276921"/>
            <a:ext cx="7974114" cy="8880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 smtClean="0"/>
          </a:p>
        </p:txBody>
      </p:sp>
      <p:sp>
        <p:nvSpPr>
          <p:cNvPr id="8" name="Rectangle 7"/>
          <p:cNvSpPr/>
          <p:nvPr/>
        </p:nvSpPr>
        <p:spPr>
          <a:xfrm>
            <a:off x="392944" y="5778501"/>
            <a:ext cx="7974114" cy="374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 smtClean="0"/>
          </a:p>
        </p:txBody>
      </p:sp>
    </p:spTree>
    <p:extLst>
      <p:ext uri="{BB962C8B-B14F-4D97-AF65-F5344CB8AC3E}">
        <p14:creationId xmlns:p14="http://schemas.microsoft.com/office/powerpoint/2010/main" val="3574020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Size of Other Signed Responses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non-DNSKEY RRSets are signed by the ZSK</a:t>
            </a:r>
          </a:p>
          <a:p>
            <a:r>
              <a:rPr lang="en-US" dirty="0" smtClean="0"/>
              <a:t>DO=1 responses will be larger</a:t>
            </a:r>
          </a:p>
          <a:p>
            <a:r>
              <a:rPr lang="en-US" dirty="0" smtClean="0"/>
              <a:t>1024-bit ZSK signature (RRSIG) : 159 octets</a:t>
            </a:r>
          </a:p>
          <a:p>
            <a:r>
              <a:rPr lang="en-US" dirty="0" smtClean="0"/>
              <a:t>2048-bit ZSK signature (RRSIG) : 287 octets</a:t>
            </a:r>
          </a:p>
          <a:p>
            <a:r>
              <a:rPr lang="en-US" dirty="0" smtClean="0"/>
              <a:t>But its not that simple....</a:t>
            </a:r>
            <a:endParaRPr lang="en-US" dirty="0"/>
          </a:p>
          <a:p>
            <a:r>
              <a:rPr lang="en-US" dirty="0" smtClean="0"/>
              <a:t>We replayed real query logs to various DNSSEC configurations to understand traffic impacts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8B75-4858-41E6-BEC3-A0853FA4AC5B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570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 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Captured 10 minutes of queries sent to </a:t>
            </a:r>
            <a:r>
              <a:rPr lang="en-US" dirty="0" err="1" smtClean="0"/>
              <a:t>a.root-servers.net</a:t>
            </a:r>
            <a:endParaRPr lang="en-US" dirty="0" smtClean="0"/>
          </a:p>
          <a:p>
            <a:r>
              <a:rPr lang="en-US" dirty="0" smtClean="0"/>
              <a:t>Signed a root zone with various DNSSEC configurations</a:t>
            </a:r>
          </a:p>
          <a:p>
            <a:r>
              <a:rPr lang="en-US" dirty="0" smtClean="0"/>
              <a:t>Replayed traffic over both UDP and TCP</a:t>
            </a:r>
          </a:p>
          <a:p>
            <a:pPr lvl="1"/>
            <a:r>
              <a:rPr lang="en-US" dirty="0" smtClean="0"/>
              <a:t>Including client EDNS0 UDP message sizes and DO flag values</a:t>
            </a:r>
          </a:p>
          <a:p>
            <a:r>
              <a:rPr lang="en-US" dirty="0" smtClean="0"/>
              <a:t>Recorded the response size, TC flag,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8B75-4858-41E6-BEC3-A0853FA4AC5B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867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Stats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Zone File</a:t>
            </a:r>
          </a:p>
          <a:p>
            <a:pPr lvl="1"/>
            <a:r>
              <a:rPr lang="en-US" dirty="0"/>
              <a:t>SOA Serial </a:t>
            </a:r>
            <a:r>
              <a:rPr lang="en-US" dirty="0" smtClean="0"/>
              <a:t>2016022401</a:t>
            </a:r>
            <a:endParaRPr lang="en-US" dirty="0"/>
          </a:p>
          <a:p>
            <a:r>
              <a:rPr lang="en-US" dirty="0"/>
              <a:t>Input Trace:</a:t>
            </a:r>
          </a:p>
          <a:p>
            <a:pPr lvl="1"/>
            <a:r>
              <a:rPr lang="en-US" dirty="0" smtClean="0"/>
              <a:t>February 24, 2016</a:t>
            </a:r>
            <a:endParaRPr lang="en-US" dirty="0"/>
          </a:p>
          <a:p>
            <a:pPr lvl="1"/>
            <a:r>
              <a:rPr lang="en-US" dirty="0" smtClean="0"/>
              <a:t>22:00:</a:t>
            </a:r>
            <a:r>
              <a:rPr lang="en-US" dirty="0"/>
              <a:t>00 -- </a:t>
            </a:r>
            <a:r>
              <a:rPr lang="en-US" dirty="0" smtClean="0"/>
              <a:t>22:10</a:t>
            </a:r>
            <a:r>
              <a:rPr lang="en-US" dirty="0"/>
              <a:t>:00 UTC (10 minutes duration)</a:t>
            </a:r>
          </a:p>
          <a:p>
            <a:pPr lvl="1"/>
            <a:r>
              <a:rPr lang="en-US" dirty="0" smtClean="0"/>
              <a:t>40,993,338 </a:t>
            </a:r>
            <a:r>
              <a:rPr lang="en-US" dirty="0"/>
              <a:t>IP packets captured</a:t>
            </a:r>
          </a:p>
          <a:p>
            <a:pPr lvl="1"/>
            <a:r>
              <a:rPr lang="en-US" dirty="0" smtClean="0"/>
              <a:t>37,494,153 </a:t>
            </a:r>
            <a:r>
              <a:rPr lang="en-US" dirty="0"/>
              <a:t>DNS UDP queries captured</a:t>
            </a:r>
          </a:p>
          <a:p>
            <a:pPr lvl="2"/>
            <a:r>
              <a:rPr lang="en-US" dirty="0" smtClean="0"/>
              <a:t>62,490 </a:t>
            </a:r>
            <a:r>
              <a:rPr lang="en-US" dirty="0"/>
              <a:t>queries/second</a:t>
            </a:r>
          </a:p>
          <a:p>
            <a:pPr lvl="1"/>
            <a:r>
              <a:rPr lang="en-US" dirty="0" smtClean="0"/>
              <a:t>A-root sites: NYC3</a:t>
            </a:r>
            <a:r>
              <a:rPr lang="en-US" dirty="0"/>
              <a:t>, LON3, LAX2, FRA1, HKG5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8B75-4858-41E6-BEC3-A0853FA4AC5B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769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fragmentation-All.eps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13" b="5113"/>
          <a:stretch>
            <a:fillRect/>
          </a:stretch>
        </p:blipFill>
        <p:spPr>
          <a:xfrm>
            <a:off x="0" y="608990"/>
            <a:ext cx="9144000" cy="583943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Fragmentation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8B75-4858-41E6-BEC3-A0853FA4AC5B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16365" y="3005297"/>
            <a:ext cx="3851413" cy="1200329"/>
          </a:xfrm>
          <a:prstGeom prst="rect">
            <a:avLst/>
          </a:prstGeom>
          <a:solidFill>
            <a:schemeClr val="bg1"/>
          </a:solidFill>
          <a:ln w="38100" cmpd="sng">
            <a:solidFill>
              <a:srgbClr val="D4D4D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Essentially zero fragmentation.  Only responses to “ANY” queries exceed the fragmentation limit.  Very few of those in the input trace.</a:t>
            </a:r>
          </a:p>
        </p:txBody>
      </p:sp>
    </p:spTree>
    <p:extLst>
      <p:ext uri="{BB962C8B-B14F-4D97-AF65-F5344CB8AC3E}">
        <p14:creationId xmlns:p14="http://schemas.microsoft.com/office/powerpoint/2010/main" val="3395357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Current root zone DNSSEC parameters</a:t>
            </a:r>
          </a:p>
          <a:p>
            <a:r>
              <a:rPr lang="en-US" dirty="0" smtClean="0"/>
              <a:t>Schedule</a:t>
            </a:r>
          </a:p>
          <a:p>
            <a:r>
              <a:rPr lang="en-US" dirty="0" smtClean="0"/>
              <a:t>Change details</a:t>
            </a:r>
            <a:endParaRPr lang="en-US" dirty="0" smtClean="0"/>
          </a:p>
          <a:p>
            <a:r>
              <a:rPr lang="en-US" dirty="0" smtClean="0"/>
              <a:t>Consequences of a 2048-bit ZSK</a:t>
            </a:r>
          </a:p>
          <a:p>
            <a:r>
              <a:rPr lang="en-US" dirty="0" smtClean="0"/>
              <a:t>Fallback plan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8B75-4858-41E6-BEC3-A0853FA4AC5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966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182879"/>
            <a:ext cx="8778240" cy="624334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Truncation -- DNSKEY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8B75-4858-41E6-BEC3-A0853FA4AC5B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874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182880"/>
            <a:ext cx="8778240" cy="624334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Truncation -- All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8B75-4858-41E6-BEC3-A0853FA4AC5B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70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respsizecdf-All.eps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13" b="5113"/>
          <a:stretch>
            <a:fillRect/>
          </a:stretch>
        </p:blipFill>
        <p:spPr>
          <a:xfrm>
            <a:off x="0" y="501961"/>
            <a:ext cx="9144000" cy="583943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Response Size Distribution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8B75-4858-41E6-BEC3-A0853FA4AC5B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55215" y="2986794"/>
            <a:ext cx="3090930" cy="2031325"/>
          </a:xfrm>
          <a:prstGeom prst="rect">
            <a:avLst/>
          </a:prstGeom>
          <a:solidFill>
            <a:schemeClr val="bg1"/>
          </a:solidFill>
          <a:ln w="38100" cmpd="sng">
            <a:solidFill>
              <a:srgbClr val="D4D4D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size of the key used for signing determines the difference in response sizes.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Lines with the same signing key size are stacked on top of each other.</a:t>
            </a:r>
          </a:p>
        </p:txBody>
      </p:sp>
    </p:spTree>
    <p:extLst>
      <p:ext uri="{BB962C8B-B14F-4D97-AF65-F5344CB8AC3E}">
        <p14:creationId xmlns:p14="http://schemas.microsoft.com/office/powerpoint/2010/main" val="804288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182880"/>
            <a:ext cx="8778240" cy="624334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Bandwidth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8B75-4858-41E6-BEC3-A0853FA4AC5B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21467" y="3139194"/>
            <a:ext cx="2252634" cy="954107"/>
          </a:xfrm>
          <a:prstGeom prst="rect">
            <a:avLst/>
          </a:prstGeom>
          <a:solidFill>
            <a:schemeClr val="bg1"/>
          </a:solidFill>
          <a:ln w="38100" cmpd="sng">
            <a:solidFill>
              <a:srgbClr val="D4D4D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This is the bandwidth measured by the simulation for a single root server letter (A).</a:t>
            </a:r>
          </a:p>
        </p:txBody>
      </p:sp>
    </p:spTree>
    <p:extLst>
      <p:ext uri="{BB962C8B-B14F-4D97-AF65-F5344CB8AC3E}">
        <p14:creationId xmlns:p14="http://schemas.microsoft.com/office/powerpoint/2010/main" val="901770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Fallback Plan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07C8B75-4858-41E6-BEC3-A0853FA4AC5B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91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 for Fallback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</a:t>
            </a:r>
            <a:r>
              <a:rPr lang="en-US" dirty="0" smtClean="0"/>
              <a:t>e fully expect the length change to occur without incident</a:t>
            </a:r>
          </a:p>
          <a:p>
            <a:r>
              <a:rPr lang="en-US" dirty="0" smtClean="0"/>
              <a:t>However, unforeseen problems may be beyond our control</a:t>
            </a:r>
          </a:p>
          <a:p>
            <a:r>
              <a:rPr lang="en-US" dirty="0" smtClean="0"/>
              <a:t>Should it be necessary, we are prepared to </a:t>
            </a:r>
            <a:r>
              <a:rPr lang="en-US" dirty="0"/>
              <a:t>r</a:t>
            </a:r>
            <a:r>
              <a:rPr lang="en-US" dirty="0" smtClean="0"/>
              <a:t>evert to a “known good state”</a:t>
            </a:r>
          </a:p>
          <a:p>
            <a:pPr lvl="1"/>
            <a:r>
              <a:rPr lang="en-US" dirty="0" smtClean="0"/>
              <a:t>i.e. a 1024-bit ZSK</a:t>
            </a:r>
          </a:p>
          <a:p>
            <a:r>
              <a:rPr lang="en-US" dirty="0" smtClean="0"/>
              <a:t>In fact the exact same 1024-bit key just prior to the length change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8B75-4858-41E6-BEC3-A0853FA4AC5B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46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Dual KSRs / SKRs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In support of this fallback plan, ICANN will sign two KSRs at two root KSK ceremonies:</a:t>
            </a:r>
          </a:p>
          <a:p>
            <a:pPr marL="468313" indent="-457200"/>
            <a:r>
              <a:rPr lang="en-US" dirty="0"/>
              <a:t>T</a:t>
            </a:r>
            <a:r>
              <a:rPr lang="en-US" dirty="0" smtClean="0"/>
              <a:t>he 2048-bit ZSK</a:t>
            </a:r>
          </a:p>
          <a:p>
            <a:pPr lvl="1"/>
            <a:r>
              <a:rPr lang="en-US" dirty="0" smtClean="0"/>
              <a:t>plus associated post-publish and pre-publish keys</a:t>
            </a:r>
          </a:p>
          <a:p>
            <a:pPr marL="468313" indent="-457200"/>
            <a:r>
              <a:rPr lang="en-US" dirty="0" smtClean="0"/>
              <a:t>The fallback 1024-bit ZSK</a:t>
            </a:r>
          </a:p>
          <a:p>
            <a:pPr lvl="1"/>
            <a:r>
              <a:rPr lang="en-US" dirty="0"/>
              <a:t>plus associated post-publish and pre-publish </a:t>
            </a:r>
            <a:r>
              <a:rPr lang="en-US" dirty="0" smtClean="0"/>
              <a:t>keys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8B75-4858-41E6-BEC3-A0853FA4AC5B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314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84" y="0"/>
            <a:ext cx="8580016" cy="633679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8B75-4858-41E6-BEC3-A0853FA4AC5B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745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33240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8B75-4858-41E6-BEC3-A0853FA4AC5B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69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33240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8B75-4858-41E6-BEC3-A0853FA4AC5B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69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Initialisms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5507728"/>
              </p:ext>
            </p:extLst>
          </p:nvPr>
        </p:nvGraphicFramePr>
        <p:xfrm>
          <a:off x="457200" y="1079500"/>
          <a:ext cx="8229600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7741"/>
                <a:gridCol w="2599765"/>
                <a:gridCol w="480209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KSK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Key Signing Key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Operated by IANA/ICANN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ZSK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Zone Signing Key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Operated by Verisign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KSR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Key Signing Request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XML-formatted bundle of keys to be signed</a:t>
                      </a:r>
                      <a:endParaRPr lang="en-US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SKR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Signed Key Response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XML-formatted</a:t>
                      </a:r>
                      <a:r>
                        <a:rPr lang="en-US" baseline="0" dirty="0" smtClean="0"/>
                        <a:t> bundle of signatures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8B75-4858-41E6-BEC3-A0853FA4AC5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874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33241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8B75-4858-41E6-BEC3-A0853FA4AC5B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69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Fallback 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Something unforeseen</a:t>
            </a:r>
          </a:p>
          <a:p>
            <a:r>
              <a:rPr lang="en-US" dirty="0" smtClean="0"/>
              <a:t>Something very serious</a:t>
            </a:r>
          </a:p>
          <a:p>
            <a:r>
              <a:rPr lang="en-US" dirty="0" smtClean="0"/>
              <a:t>Something that can not be solved by (temporarily) disabling DNSSEC validation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8B75-4858-41E6-BEC3-A0853FA4AC5B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582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Milestones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 of 2048-bit ZSK to zone (pre-publish)</a:t>
            </a:r>
          </a:p>
          <a:p>
            <a:pPr lvl="1"/>
            <a:r>
              <a:rPr lang="en-US" dirty="0" smtClean="0"/>
              <a:t>Slot 9 of Q3</a:t>
            </a:r>
          </a:p>
          <a:p>
            <a:r>
              <a:rPr lang="en-US" dirty="0" smtClean="0"/>
              <a:t>Zone signed by 2048-bit ZSK</a:t>
            </a:r>
          </a:p>
          <a:p>
            <a:pPr lvl="1"/>
            <a:r>
              <a:rPr lang="en-US" dirty="0" smtClean="0"/>
              <a:t>Slot 1 of Q4</a:t>
            </a:r>
          </a:p>
          <a:p>
            <a:pPr lvl="1"/>
            <a:r>
              <a:rPr lang="en-US" dirty="0" smtClean="0"/>
              <a:t>Cached RRSIGs will expire over the course of a few days</a:t>
            </a:r>
          </a:p>
          <a:p>
            <a:r>
              <a:rPr lang="en-US" dirty="0" smtClean="0"/>
              <a:t>Removal of old 1024-bit ZSK (end of post-publish)</a:t>
            </a:r>
          </a:p>
          <a:p>
            <a:pPr lvl="1"/>
            <a:r>
              <a:rPr lang="en-US" dirty="0" smtClean="0"/>
              <a:t>Point of No Return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8B75-4858-41E6-BEC3-A0853FA4AC5B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474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“Slot 9” Fallback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If a problem arises during the slot 9 2048-bit pre-publish phase:</a:t>
            </a:r>
            <a:endParaRPr lang="en-US" dirty="0"/>
          </a:p>
          <a:p>
            <a:r>
              <a:rPr lang="en-US" dirty="0" smtClean="0"/>
              <a:t>Simply un-publish the 2048-bit ZSK from the root zone</a:t>
            </a:r>
          </a:p>
          <a:p>
            <a:r>
              <a:rPr lang="en-US" dirty="0" smtClean="0"/>
              <a:t>Publish only the current 1024-bit ZSK</a:t>
            </a:r>
          </a:p>
          <a:p>
            <a:r>
              <a:rPr lang="en-US" dirty="0" smtClean="0"/>
              <a:t>Continue signing with the current 1024-bit ZSK</a:t>
            </a:r>
          </a:p>
          <a:p>
            <a:r>
              <a:rPr lang="en-US" dirty="0" smtClean="0"/>
              <a:t>There will be no ZSK roll for the next calendar quarter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8B75-4858-41E6-BEC3-A0853FA4AC5B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592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“Slot 1” Fallback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If a problem arises during </a:t>
            </a:r>
            <a:r>
              <a:rPr lang="en-US" dirty="0" smtClean="0"/>
              <a:t>slot 1 after signing with the 2048-bit ZSK:</a:t>
            </a:r>
          </a:p>
          <a:p>
            <a:r>
              <a:rPr lang="en-US" dirty="0" smtClean="0"/>
              <a:t>Revert to signing with the old 1024-bit ZSK</a:t>
            </a:r>
          </a:p>
          <a:p>
            <a:pPr lvl="1"/>
            <a:r>
              <a:rPr lang="en-US" dirty="0" smtClean="0"/>
              <a:t>It is still being published</a:t>
            </a:r>
            <a:endParaRPr lang="en-US" dirty="0"/>
          </a:p>
          <a:p>
            <a:r>
              <a:rPr lang="en-US" dirty="0" smtClean="0"/>
              <a:t>When to remove 2048-bit ZSK from zone depends on nature and severity of problem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8B75-4858-41E6-BEC3-A0853FA4AC5B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122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07C8B75-4858-41E6-BEC3-A0853FA4AC5B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086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52889" y="6533444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endParaRPr lang="en-US" sz="1400" dirty="0" err="1" smtClean="0"/>
          </a:p>
        </p:txBody>
      </p:sp>
      <p:sp>
        <p:nvSpPr>
          <p:cNvPr id="3" name="TextBox 2"/>
          <p:cNvSpPr txBox="1"/>
          <p:nvPr/>
        </p:nvSpPr>
        <p:spPr>
          <a:xfrm>
            <a:off x="2215444" y="6533444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endParaRPr lang="en-US" sz="1400" dirty="0" err="1" smtClean="0"/>
          </a:p>
        </p:txBody>
      </p:sp>
      <p:sp>
        <p:nvSpPr>
          <p:cNvPr id="4" name="TextBox 3"/>
          <p:cNvSpPr txBox="1"/>
          <p:nvPr/>
        </p:nvSpPr>
        <p:spPr>
          <a:xfrm>
            <a:off x="1735667" y="6589889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endParaRPr lang="en-US" sz="1400" dirty="0" err="1" smtClean="0"/>
          </a:p>
        </p:txBody>
      </p:sp>
      <p:sp>
        <p:nvSpPr>
          <p:cNvPr id="5" name="TextBox 4"/>
          <p:cNvSpPr txBox="1"/>
          <p:nvPr/>
        </p:nvSpPr>
        <p:spPr>
          <a:xfrm>
            <a:off x="959556" y="6519333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endParaRPr lang="en-US" sz="1400" dirty="0" err="1" smtClean="0"/>
          </a:p>
        </p:txBody>
      </p:sp>
    </p:spTree>
    <p:extLst>
      <p:ext uri="{BB962C8B-B14F-4D97-AF65-F5344CB8AC3E}">
        <p14:creationId xmlns:p14="http://schemas.microsoft.com/office/powerpoint/2010/main" val="2112999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is not the KSK Rollover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may have recently heard about work underway to roll the root zone Key Signing Key (aka Trust Anchor).</a:t>
            </a:r>
          </a:p>
          <a:p>
            <a:endParaRPr lang="en-US" dirty="0" smtClean="0"/>
          </a:p>
          <a:p>
            <a:r>
              <a:rPr lang="en-US" dirty="0" smtClean="0"/>
              <a:t>That’s </a:t>
            </a:r>
            <a:r>
              <a:rPr lang="en-US" b="1" dirty="0" smtClean="0"/>
              <a:t>not</a:t>
            </a:r>
            <a:r>
              <a:rPr lang="en-US" dirty="0" smtClean="0"/>
              <a:t> what this is.</a:t>
            </a:r>
          </a:p>
          <a:p>
            <a:endParaRPr lang="en-US" dirty="0"/>
          </a:p>
          <a:p>
            <a:r>
              <a:rPr lang="en-US" dirty="0"/>
              <a:t>Verisign </a:t>
            </a:r>
            <a:r>
              <a:rPr lang="en-US" dirty="0" smtClean="0"/>
              <a:t>is working </a:t>
            </a:r>
            <a:r>
              <a:rPr lang="en-US" dirty="0"/>
              <a:t>closely with the other Root Zone Management partners to ensure that the ZSK length change does not coincide with other activity that would increase </a:t>
            </a:r>
            <a:r>
              <a:rPr lang="en-US" dirty="0" smtClean="0"/>
              <a:t>the root </a:t>
            </a:r>
            <a:r>
              <a:rPr lang="en-US" dirty="0"/>
              <a:t>zone DNSKEY response size.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8B75-4858-41E6-BEC3-A0853FA4AC5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196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DNSSEC parameters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8B75-4858-41E6-BEC3-A0853FA4AC5B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8913179"/>
              </p:ext>
            </p:extLst>
          </p:nvPr>
        </p:nvGraphicFramePr>
        <p:xfrm>
          <a:off x="457200" y="1079500"/>
          <a:ext cx="8229600" cy="25958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Parameter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KSK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ZSK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Algorithm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Size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2048-bits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1024-bits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Rolled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(not yet*)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quarterly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Re-sign period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 days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 hours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Signature</a:t>
                      </a:r>
                      <a:r>
                        <a:rPr lang="en-US" baseline="0" dirty="0" smtClean="0"/>
                        <a:t> validity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trike="noStrike" dirty="0" smtClean="0"/>
                        <a:t>15</a:t>
                      </a:r>
                      <a:r>
                        <a:rPr lang="en-US" dirty="0" smtClean="0"/>
                        <a:t> days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trike="noStrike" dirty="0" smtClean="0"/>
                        <a:t>10</a:t>
                      </a:r>
                      <a:r>
                        <a:rPr lang="en-US" dirty="0" smtClean="0"/>
                        <a:t> days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Signs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DNSKEYs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everything</a:t>
                      </a:r>
                      <a:r>
                        <a:rPr lang="en-US" baseline="0" dirty="0" smtClean="0"/>
                        <a:t> else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00" y="4153648"/>
            <a:ext cx="49680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 smtClean="0"/>
              <a:t>ZSK size will be increased to 2048-bits</a:t>
            </a:r>
          </a:p>
          <a:p>
            <a:pPr marL="342900" indent="-342900">
              <a:buFont typeface="Arial"/>
              <a:buChar char="•"/>
            </a:pPr>
            <a:endParaRPr lang="en-US" sz="2000" dirty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No other parameters will be changed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889823"/>
            <a:ext cx="41960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*Sticklers will bring up the DURZ transition in 2010</a:t>
            </a:r>
          </a:p>
        </p:txBody>
      </p:sp>
    </p:spTree>
    <p:extLst>
      <p:ext uri="{BB962C8B-B14F-4D97-AF65-F5344CB8AC3E}">
        <p14:creationId xmlns:p14="http://schemas.microsoft.com/office/powerpoint/2010/main" val="477309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629066"/>
              </p:ext>
            </p:extLst>
          </p:nvPr>
        </p:nvGraphicFramePr>
        <p:xfrm>
          <a:off x="457200" y="1079500"/>
          <a:ext cx="8229600" cy="22250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903506"/>
                <a:gridCol w="632609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Milestone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2016-04-15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Testing between ICANN and Verisign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2016-05-12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KSK ceremony</a:t>
                      </a:r>
                      <a:r>
                        <a:rPr lang="en-US" baseline="0" dirty="0" smtClean="0"/>
                        <a:t> #25; sign 2016Q3 ZSKs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2016-08-11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KSK ceremony #26;</a:t>
                      </a:r>
                      <a:r>
                        <a:rPr lang="en-US" baseline="0" dirty="0" smtClean="0"/>
                        <a:t> sign 2016Q4 ZSKs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2016-09-21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First 2048-bit ZSK pre-published in root zone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2016-10-01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Root zone signed with 2048-bit ZSK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8B75-4858-41E6-BEC3-A0853FA4AC5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407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7C8B75-4858-41E6-BEC3-A0853FA4AC5B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62" y="1101641"/>
            <a:ext cx="7991145" cy="509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045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7C8B75-4858-41E6-BEC3-A0853FA4AC5B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69759" y="-3482455"/>
            <a:ext cx="15708976" cy="10019778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5" name="Oval 4"/>
          <p:cNvSpPr/>
          <p:nvPr/>
        </p:nvSpPr>
        <p:spPr>
          <a:xfrm>
            <a:off x="5528232" y="3447308"/>
            <a:ext cx="1284943" cy="1270000"/>
          </a:xfrm>
          <a:prstGeom prst="ellipse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 smtClean="0"/>
          </a:p>
        </p:txBody>
      </p:sp>
    </p:spTree>
    <p:extLst>
      <p:ext uri="{BB962C8B-B14F-4D97-AF65-F5344CB8AC3E}">
        <p14:creationId xmlns:p14="http://schemas.microsoft.com/office/powerpoint/2010/main" val="3214982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repeatCount="5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Rollover Details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07C8B75-4858-41E6-BEC3-A0853FA4AC5B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431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Verisign Theme 2013">
  <a:themeElements>
    <a:clrScheme name="VRSN Corporate Colors 2013">
      <a:dk1>
        <a:srgbClr val="000000"/>
      </a:dk1>
      <a:lt1>
        <a:srgbClr val="FFFFFF"/>
      </a:lt1>
      <a:dk2>
        <a:srgbClr val="707070"/>
      </a:dk2>
      <a:lt2>
        <a:srgbClr val="0061A3"/>
      </a:lt2>
      <a:accent1>
        <a:srgbClr val="61A1D4"/>
      </a:accent1>
      <a:accent2>
        <a:srgbClr val="6BB02E"/>
      </a:accent2>
      <a:accent3>
        <a:srgbClr val="99D4F5"/>
      </a:accent3>
      <a:accent4>
        <a:srgbClr val="FFCB03"/>
      </a:accent4>
      <a:accent5>
        <a:srgbClr val="5B8F22"/>
      </a:accent5>
      <a:accent6>
        <a:srgbClr val="F2821D"/>
      </a:accent6>
      <a:hlink>
        <a:srgbClr val="1DA4FF"/>
      </a:hlink>
      <a:folHlink>
        <a:srgbClr val="995BD7"/>
      </a:folHlink>
    </a:clrScheme>
    <a:fontScheme name="Helvetica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 sz="1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4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33CD5CB74A5A4A8061C9B58BB62E43" ma:contentTypeVersion="4" ma:contentTypeDescription="Create a new document." ma:contentTypeScope="" ma:versionID="14f889aad3f1a7ffd3497c7c62da6df4">
  <xsd:schema xmlns:xsd="http://www.w3.org/2001/XMLSchema" xmlns:xs="http://www.w3.org/2001/XMLSchema" xmlns:p="http://schemas.microsoft.com/office/2006/metadata/properties" xmlns:ns1="http://schemas.microsoft.com/sharepoint/v3" xmlns:ns2="ed4a67f4-52d1-4cb9-9a19-fae63c0a5318" targetNamespace="http://schemas.microsoft.com/office/2006/metadata/properties" ma:root="true" ma:fieldsID="5df434559fb3f9250e313da71b932b4a" ns1:_="" ns2:_="">
    <xsd:import namespace="http://schemas.microsoft.com/sharepoint/v3"/>
    <xsd:import namespace="ed4a67f4-52d1-4cb9-9a19-fae63c0a5318"/>
    <xsd:element name="properties">
      <xsd:complexType>
        <xsd:sequence>
          <xsd:element name="documentManagement">
            <xsd:complexType>
              <xsd:all>
                <xsd:element ref="ns1:ReportOwner" minOccurs="0"/>
                <xsd:element ref="ns2:SourceOfRecord" minOccurs="0"/>
                <xsd:element ref="ns2:Expire_x0020_Date" minOccurs="0"/>
                <xsd:element ref="ns2:MDALExpire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ReportOwner" ma:index="8" nillable="true" ma:displayName="Owner" ma:description="Owner of this document" ma:list="UserInfo" ma:internalName="Report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4a67f4-52d1-4cb9-9a19-fae63c0a5318" elementFormDefault="qualified">
    <xsd:import namespace="http://schemas.microsoft.com/office/2006/documentManagement/types"/>
    <xsd:import namespace="http://schemas.microsoft.com/office/infopath/2007/PartnerControls"/>
    <xsd:element name="SourceOfRecord" ma:index="9" nillable="true" ma:displayName="Source Of Record" ma:description="Allow user to provide where the asset is published" ma:format="Hyperlink" ma:internalName="SourceOfRecord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Expire_x0020_Date" ma:index="10" nillable="true" ma:displayName="Expire Date" ma:format="DateOnly" ma:internalName="Expire_x0020_Date">
      <xsd:simpleType>
        <xsd:restriction base="dms:DateTime"/>
      </xsd:simpleType>
    </xsd:element>
    <xsd:element name="MDALExpireDate" ma:index="11" nillable="true" ma:displayName="MDALExpireDate" ma:format="DateOnly" ma:internalName="MDALExpireDat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xpire_x0020_Date xmlns="ed4a67f4-52d1-4cb9-9a19-fae63c0a5318">2017-01-18T05:00:00+00:00</Expire_x0020_Date>
    <SourceOfRecord xmlns="ed4a67f4-52d1-4cb9-9a19-fae63c0a5318">
      <Url xsi:nil="true"/>
      <Description xsi:nil="true"/>
    </SourceOfRecord>
    <ReportOwner xmlns="http://schemas.microsoft.com/sharepoint/v3">
      <UserInfo>
        <DisplayName>Bator, John</DisplayName>
        <AccountId>17</AccountId>
        <AccountType/>
      </UserInfo>
    </ReportOwner>
    <MDALExpireDate xmlns="ed4a67f4-52d1-4cb9-9a19-fae63c0a5318" xsi:nil="true"/>
  </documentManagement>
</p:properties>
</file>

<file path=customXml/itemProps1.xml><?xml version="1.0" encoding="utf-8"?>
<ds:datastoreItem xmlns:ds="http://schemas.openxmlformats.org/officeDocument/2006/customXml" ds:itemID="{6AA05C76-685F-499E-8869-E56749EAB94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382FC06-3FD3-4034-BB35-3EAE0AE976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d4a67f4-52d1-4cb9-9a19-fae63c0a531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C3F281D-C424-4743-9E3C-D73528C98969}">
  <ds:schemaRefs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terms/"/>
    <ds:schemaRef ds:uri="http://www.w3.org/XML/1998/namespace"/>
    <ds:schemaRef ds:uri="http://schemas.microsoft.com/office/2006/documentManagement/types"/>
    <ds:schemaRef ds:uri="ed4a67f4-52d1-4cb9-9a19-fae63c0a5318"/>
    <ds:schemaRef ds:uri="http://schemas.microsoft.com/sharepoint/v3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6571</TotalTime>
  <Words>1555</Words>
  <Application>Microsoft Macintosh PowerPoint</Application>
  <PresentationFormat>On-screen Show (4:3)</PresentationFormat>
  <Paragraphs>242</Paragraphs>
  <Slides>36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Verisign Theme 2013</vt:lpstr>
      <vt:lpstr>Increasing the Zone Signing Key Size for the Root Zone</vt:lpstr>
      <vt:lpstr>Presentation Outline</vt:lpstr>
      <vt:lpstr>Initialisms</vt:lpstr>
      <vt:lpstr>This is not the KSK Rollover</vt:lpstr>
      <vt:lpstr>Current DNSSEC parameters</vt:lpstr>
      <vt:lpstr>Schedule</vt:lpstr>
      <vt:lpstr>Schedule</vt:lpstr>
      <vt:lpstr>Schedule</vt:lpstr>
      <vt:lpstr>Rollover Details</vt:lpstr>
      <vt:lpstr>The ZSK Rollover Process </vt:lpstr>
      <vt:lpstr>PowerPoint Presentation</vt:lpstr>
      <vt:lpstr>PowerPoint Presentation</vt:lpstr>
      <vt:lpstr>1024-2048 Rollover</vt:lpstr>
      <vt:lpstr>Consequences of a 2048-bit ZSK</vt:lpstr>
      <vt:lpstr>Size of Signed DNSKEY Response</vt:lpstr>
      <vt:lpstr>Size of Other Signed Responses</vt:lpstr>
      <vt:lpstr>Measurement Methodology</vt:lpstr>
      <vt:lpstr>Quick Stats</vt:lpstr>
      <vt:lpstr>Fragmentation</vt:lpstr>
      <vt:lpstr>Truncation -- DNSKEY</vt:lpstr>
      <vt:lpstr>Truncation -- All</vt:lpstr>
      <vt:lpstr>Response Size Distribution</vt:lpstr>
      <vt:lpstr>Bandwidth</vt:lpstr>
      <vt:lpstr>Fallback Plan</vt:lpstr>
      <vt:lpstr>Need for Fallback</vt:lpstr>
      <vt:lpstr>Dual KSRs / SKRs</vt:lpstr>
      <vt:lpstr>PowerPoint Presentation</vt:lpstr>
      <vt:lpstr>PowerPoint Presentation</vt:lpstr>
      <vt:lpstr>PowerPoint Presentation</vt:lpstr>
      <vt:lpstr>PowerPoint Presentation</vt:lpstr>
      <vt:lpstr>Fallback Criteria</vt:lpstr>
      <vt:lpstr>Important Milestones</vt:lpstr>
      <vt:lpstr>A “Slot 9” Fallback</vt:lpstr>
      <vt:lpstr>A “Slot 1” Fallback</vt:lpstr>
      <vt:lpstr>Questions?</vt:lpstr>
      <vt:lpstr>PowerPoint Presentation</vt:lpstr>
    </vt:vector>
  </TitlesOfParts>
  <Manager/>
  <Company>Verisign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Verisign Template 2016</dc:title>
  <dc:subject/>
  <dc:creator>jbator</dc:creator>
  <cp:keywords/>
  <dc:description/>
  <cp:lastModifiedBy>Wessels, Duane</cp:lastModifiedBy>
  <cp:revision>103</cp:revision>
  <dcterms:created xsi:type="dcterms:W3CDTF">2013-11-06T02:31:54Z</dcterms:created>
  <dcterms:modified xsi:type="dcterms:W3CDTF">2016-04-01T11:28:52Z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-1025626430</vt:i4>
  </property>
  <property fmtid="{D5CDD505-2E9C-101B-9397-08002B2CF9AE}" pid="3" name="_NewReviewCycle">
    <vt:lpwstr/>
  </property>
  <property fmtid="{D5CDD505-2E9C-101B-9397-08002B2CF9AE}" pid="4" name="_EmailSubject">
    <vt:lpwstr>latest corp ppt templates</vt:lpwstr>
  </property>
  <property fmtid="{D5CDD505-2E9C-101B-9397-08002B2CF9AE}" pid="5" name="_AuthorEmailDisplayName">
    <vt:lpwstr>Clark, Paul</vt:lpwstr>
  </property>
  <property fmtid="{D5CDD505-2E9C-101B-9397-08002B2CF9AE}" pid="6" name="_AuthorEmail">
    <vt:lpwstr>pclark@verisign.com</vt:lpwstr>
  </property>
  <property fmtid="{D5CDD505-2E9C-101B-9397-08002B2CF9AE}" pid="7" name="_PreviousAdHocReviewCycleID">
    <vt:i4>235010477</vt:i4>
  </property>
  <property fmtid="{D5CDD505-2E9C-101B-9397-08002B2CF9AE}" pid="8" name="ContentTypeId">
    <vt:lpwstr>0x0101007533CD5CB74A5A4A8061C9B58BB62E43</vt:lpwstr>
  </property>
</Properties>
</file>