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8" r:id="rId1"/>
    <p:sldMasterId id="2147483698" r:id="rId2"/>
    <p:sldMasterId id="2147483708" r:id="rId3"/>
    <p:sldMasterId id="2147483718" r:id="rId4"/>
  </p:sldMasterIdLst>
  <p:notesMasterIdLst>
    <p:notesMasterId r:id="rId18"/>
  </p:notesMasterIdLst>
  <p:handoutMasterIdLst>
    <p:handoutMasterId r:id="rId19"/>
  </p:handoutMasterIdLst>
  <p:sldIdLst>
    <p:sldId id="256" r:id="rId5"/>
    <p:sldId id="257" r:id="rId6"/>
    <p:sldId id="258" r:id="rId7"/>
    <p:sldId id="259" r:id="rId8"/>
    <p:sldId id="261" r:id="rId9"/>
    <p:sldId id="270" r:id="rId10"/>
    <p:sldId id="263" r:id="rId11"/>
    <p:sldId id="264" r:id="rId12"/>
    <p:sldId id="265" r:id="rId13"/>
    <p:sldId id="266" r:id="rId14"/>
    <p:sldId id="267" r:id="rId15"/>
    <p:sldId id="268" r:id="rId16"/>
    <p:sldId id="269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41" autoAdjust="0"/>
    <p:restoredTop sz="94707" autoAdjust="0"/>
  </p:normalViewPr>
  <p:slideViewPr>
    <p:cSldViewPr snapToGrid="0">
      <p:cViewPr varScale="1">
        <p:scale>
          <a:sx n="141" d="100"/>
          <a:sy n="141" d="100"/>
        </p:scale>
        <p:origin x="192" y="20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3786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notesMaster" Target="notesMasters/notesMaster1.xml"/><Relationship Id="rId1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D45CD0-5213-4A66-8769-AD863ED429F3}" type="datetimeFigureOut">
              <a:rPr lang="en-US" smtClean="0"/>
              <a:t>10/10/16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5B2FC8-AB6B-44F7-BCE3-1F5C688A5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06437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0975DE-7D5D-44C7-98F4-56162628EC01}" type="datetimeFigureOut">
              <a:rPr lang="en-US" smtClean="0"/>
              <a:t>10/10/16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29AE8A-625E-450B-9D75-FF4EBC450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67603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29AE8A-625E-450B-9D75-FF4EBC45020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2599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6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2.png"/><Relationship Id="rId3" Type="http://schemas.openxmlformats.org/officeDocument/2006/relationships/image" Target="../media/image8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3.png"/><Relationship Id="rId3" Type="http://schemas.openxmlformats.org/officeDocument/2006/relationships/image" Target="../media/image8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2.png"/><Relationship Id="rId3" Type="http://schemas.openxmlformats.org/officeDocument/2006/relationships/image" Target="../media/image8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Relationship Id="rId2" Type="http://schemas.openxmlformats.org/officeDocument/2006/relationships/image" Target="../media/image2.png"/><Relationship Id="rId3" Type="http://schemas.openxmlformats.org/officeDocument/2006/relationships/image" Target="../media/image10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Relationship Id="rId2" Type="http://schemas.openxmlformats.org/officeDocument/2006/relationships/image" Target="../media/image10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Relationship Id="rId2" Type="http://schemas.openxmlformats.org/officeDocument/2006/relationships/image" Target="../media/image2.png"/><Relationship Id="rId3" Type="http://schemas.openxmlformats.org/officeDocument/2006/relationships/image" Target="../media/image10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Relationship Id="rId3" Type="http://schemas.openxmlformats.org/officeDocument/2006/relationships/image" Target="../media/image6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842837" y="1669773"/>
            <a:ext cx="7885007" cy="1840189"/>
          </a:xfrm>
        </p:spPr>
        <p:txBody>
          <a:bodyPr anchor="b">
            <a:normAutofit/>
          </a:bodyPr>
          <a:lstStyle>
            <a:lvl1pPr algn="l">
              <a:defRPr sz="4400"/>
            </a:lvl1pPr>
          </a:lstStyle>
          <a:p>
            <a:r>
              <a:rPr lang="en-US" dirty="0" smtClean="0"/>
              <a:t>ADD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42837" y="3586037"/>
            <a:ext cx="7879559" cy="1160891"/>
          </a:xfrm>
        </p:spPr>
        <p:txBody>
          <a:bodyPr/>
          <a:lstStyle>
            <a:lvl1pPr marL="0" indent="0" algn="l">
              <a:buNone/>
              <a:defRPr sz="2400" baseline="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Add date, location, presenter</a:t>
            </a:r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3702" y="291275"/>
            <a:ext cx="1683570" cy="70858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7953" y="0"/>
            <a:ext cx="1655067" cy="240792"/>
          </a:xfrm>
          <a:prstGeom prst="rect">
            <a:avLst/>
          </a:prstGeom>
        </p:spPr>
      </p:pic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6480903" y="6522720"/>
            <a:ext cx="1304014" cy="3025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mi-NZ" smtClean="0"/>
              <a:t>Oct 2016</a:t>
            </a:r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790" y="6522720"/>
            <a:ext cx="3681454" cy="2993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DNS-OARC 25</a:t>
            </a: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40576" y="6522720"/>
            <a:ext cx="976134" cy="30829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BD8B18-5CB0-4F84-8271-67BA7B8E4F0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69954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ew Section Title Magen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842837" y="1669773"/>
            <a:ext cx="7885007" cy="1840189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dirty="0" smtClean="0"/>
              <a:t>NEW SECTION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42837" y="3586037"/>
            <a:ext cx="7879559" cy="1160891"/>
          </a:xfrm>
        </p:spPr>
        <p:txBody>
          <a:bodyPr/>
          <a:lstStyle>
            <a:lvl1pPr marL="0" indent="0" algn="l">
              <a:buNone/>
              <a:defRPr sz="2400" baseline="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Add Description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7329" y="0"/>
            <a:ext cx="1655067" cy="240792"/>
          </a:xfrm>
          <a:prstGeom prst="rect">
            <a:avLst/>
          </a:prstGeom>
        </p:spPr>
      </p:pic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6438572" y="6522720"/>
            <a:ext cx="1304014" cy="3025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r>
              <a:rPr lang="mi-NZ" smtClean="0"/>
              <a:t>Oct 2016</a:t>
            </a:r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01459" y="6522720"/>
            <a:ext cx="3681454" cy="2993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DNS-OARC 25</a:t>
            </a: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98245" y="6522720"/>
            <a:ext cx="976134" cy="30829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2"/>
                </a:solidFill>
              </a:defRPr>
            </a:lvl1pPr>
          </a:lstStyle>
          <a:p>
            <a:fld id="{CDBD8B18-5CB0-4F84-8271-67BA7B8E4F0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46443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Presentation Magen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183898" y="4894092"/>
            <a:ext cx="5312918" cy="355690"/>
          </a:xfrm>
        </p:spPr>
        <p:txBody>
          <a:bodyPr>
            <a:normAutofit/>
          </a:bodyPr>
          <a:lstStyle>
            <a:lvl1pPr>
              <a:defRPr sz="2000" baseline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 smtClean="0"/>
              <a:t>Add email/contact details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3702" y="5825563"/>
            <a:ext cx="1658695" cy="698115"/>
          </a:xfrm>
          <a:prstGeom prst="rect">
            <a:avLst/>
          </a:prstGeom>
        </p:spPr>
      </p:pic>
      <p:sp>
        <p:nvSpPr>
          <p:cNvPr id="16" name="TextBox 15"/>
          <p:cNvSpPr txBox="1"/>
          <p:nvPr userDrawn="1"/>
        </p:nvSpPr>
        <p:spPr>
          <a:xfrm>
            <a:off x="862716" y="4849672"/>
            <a:ext cx="15524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5"/>
                </a:solidFill>
              </a:rPr>
              <a:t>Contact:</a:t>
            </a:r>
            <a:endParaRPr lang="en-US" sz="2000" b="1" dirty="0">
              <a:solidFill>
                <a:schemeClr val="accent5"/>
              </a:solidFill>
            </a:endParaRPr>
          </a:p>
        </p:txBody>
      </p:sp>
      <p:sp>
        <p:nvSpPr>
          <p:cNvPr id="18" name="TextBox 17"/>
          <p:cNvSpPr txBox="1"/>
          <p:nvPr userDrawn="1"/>
        </p:nvSpPr>
        <p:spPr>
          <a:xfrm>
            <a:off x="863712" y="5167527"/>
            <a:ext cx="29638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5"/>
                </a:solidFill>
              </a:rPr>
              <a:t>www.nzrs.net.nz</a:t>
            </a:r>
            <a:endParaRPr lang="en-US" sz="2000" b="1" dirty="0">
              <a:solidFill>
                <a:schemeClr val="accent5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7330" y="6617208"/>
            <a:ext cx="1655067" cy="240792"/>
          </a:xfrm>
          <a:prstGeom prst="rect">
            <a:avLst/>
          </a:prstGeom>
        </p:spPr>
      </p:pic>
      <p:sp>
        <p:nvSpPr>
          <p:cNvPr id="12" name="Title 1"/>
          <p:cNvSpPr>
            <a:spLocks noGrp="1"/>
          </p:cNvSpPr>
          <p:nvPr>
            <p:ph type="ctrTitle" hasCustomPrompt="1"/>
          </p:nvPr>
        </p:nvSpPr>
        <p:spPr>
          <a:xfrm>
            <a:off x="842837" y="1669773"/>
            <a:ext cx="7885007" cy="1840189"/>
          </a:xfrm>
        </p:spPr>
        <p:txBody>
          <a:bodyPr anchor="b">
            <a:normAutofit/>
          </a:bodyPr>
          <a:lstStyle>
            <a:lvl1pPr algn="l">
              <a:defRPr sz="4400"/>
            </a:lvl1pPr>
          </a:lstStyle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1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42837" y="3586037"/>
            <a:ext cx="7879559" cy="1160891"/>
          </a:xfrm>
        </p:spPr>
        <p:txBody>
          <a:bodyPr>
            <a:normAutofit/>
          </a:bodyPr>
          <a:lstStyle>
            <a:lvl1pPr marL="0" indent="0" algn="l">
              <a:buNone/>
              <a:defRPr sz="2800" baseline="0">
                <a:solidFill>
                  <a:schemeClr val="accent5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Any 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17476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842837" y="1669773"/>
            <a:ext cx="7885007" cy="1840189"/>
          </a:xfrm>
        </p:spPr>
        <p:txBody>
          <a:bodyPr anchor="b">
            <a:normAutofit/>
          </a:bodyPr>
          <a:lstStyle>
            <a:lvl1pPr algn="l">
              <a:defRPr sz="4400"/>
            </a:lvl1pPr>
          </a:lstStyle>
          <a:p>
            <a:r>
              <a:rPr lang="en-US" dirty="0" smtClean="0"/>
              <a:t>ADD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42837" y="3586037"/>
            <a:ext cx="7879559" cy="1160891"/>
          </a:xfrm>
        </p:spPr>
        <p:txBody>
          <a:bodyPr/>
          <a:lstStyle>
            <a:lvl1pPr marL="0" indent="0" algn="l">
              <a:buNone/>
              <a:defRPr sz="2400" baseline="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Add date, location, presenter</a:t>
            </a:r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3702" y="291275"/>
            <a:ext cx="1683570" cy="70858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3702" y="291275"/>
            <a:ext cx="1683570" cy="70858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3702" y="-11283"/>
            <a:ext cx="1655067" cy="240792"/>
          </a:xfrm>
          <a:prstGeom prst="rect">
            <a:avLst/>
          </a:prstGeom>
        </p:spPr>
      </p:pic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6438569" y="6522720"/>
            <a:ext cx="1304014" cy="3025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r>
              <a:rPr lang="mi-NZ" smtClean="0"/>
              <a:t>Oct 2016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01456" y="6522720"/>
            <a:ext cx="3681454" cy="2993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r>
              <a:rPr lang="en-US" smtClean="0"/>
              <a:t>DNS-OARC 25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98242" y="6522720"/>
            <a:ext cx="976134" cy="30829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CDBD8B18-5CB0-4F84-8271-67BA7B8E4F0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87585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ew Section Title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842837" y="1669773"/>
            <a:ext cx="7885007" cy="1840189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dirty="0" smtClean="0"/>
              <a:t>NEW SECTION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42837" y="3586037"/>
            <a:ext cx="7879559" cy="1160891"/>
          </a:xfrm>
        </p:spPr>
        <p:txBody>
          <a:bodyPr/>
          <a:lstStyle>
            <a:lvl1pPr marL="0" indent="0" algn="l">
              <a:buNone/>
              <a:defRPr sz="2400" baseline="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Add Description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7953" y="0"/>
            <a:ext cx="1655067" cy="24079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3702" y="-11283"/>
            <a:ext cx="1655067" cy="240792"/>
          </a:xfrm>
          <a:prstGeom prst="rect">
            <a:avLst/>
          </a:prstGeom>
        </p:spPr>
      </p:pic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6438569" y="6522720"/>
            <a:ext cx="1304014" cy="3025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r>
              <a:rPr lang="mi-NZ" smtClean="0"/>
              <a:t>Oct 2016</a:t>
            </a:r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01456" y="6522720"/>
            <a:ext cx="3681454" cy="2993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r>
              <a:rPr lang="en-US" smtClean="0"/>
              <a:t>DNS-OARC 25</a:t>
            </a:r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98242" y="6522720"/>
            <a:ext cx="976134" cy="30829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CDBD8B18-5CB0-4F84-8271-67BA7B8E4F0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067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Presentation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3702" y="5825563"/>
            <a:ext cx="1658695" cy="69811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7330" y="6617208"/>
            <a:ext cx="1655067" cy="240792"/>
          </a:xfrm>
          <a:prstGeom prst="rect">
            <a:avLst/>
          </a:prstGeom>
        </p:spPr>
      </p:pic>
      <p:sp>
        <p:nvSpPr>
          <p:cNvPr id="12" name="TextBox 11"/>
          <p:cNvSpPr txBox="1"/>
          <p:nvPr userDrawn="1"/>
        </p:nvSpPr>
        <p:spPr>
          <a:xfrm>
            <a:off x="862716" y="4849672"/>
            <a:ext cx="15524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5"/>
                </a:solidFill>
              </a:rPr>
              <a:t>Contact:</a:t>
            </a:r>
            <a:endParaRPr lang="en-US" sz="2000" b="1" dirty="0">
              <a:solidFill>
                <a:schemeClr val="accent5"/>
              </a:solidFill>
            </a:endParaRPr>
          </a:p>
        </p:txBody>
      </p:sp>
      <p:sp>
        <p:nvSpPr>
          <p:cNvPr id="13" name="TextBox 12"/>
          <p:cNvSpPr txBox="1"/>
          <p:nvPr userDrawn="1"/>
        </p:nvSpPr>
        <p:spPr>
          <a:xfrm>
            <a:off x="863712" y="5167527"/>
            <a:ext cx="29638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5"/>
                </a:solidFill>
              </a:rPr>
              <a:t>www.nzrs.net.nz</a:t>
            </a:r>
            <a:endParaRPr lang="en-US" sz="2000" b="1" dirty="0">
              <a:solidFill>
                <a:schemeClr val="accent5"/>
              </a:solidFill>
            </a:endParaRPr>
          </a:p>
        </p:txBody>
      </p:sp>
      <p:sp>
        <p:nvSpPr>
          <p:cNvPr id="14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183898" y="4894092"/>
            <a:ext cx="5312918" cy="355690"/>
          </a:xfrm>
        </p:spPr>
        <p:txBody>
          <a:bodyPr>
            <a:normAutofit/>
          </a:bodyPr>
          <a:lstStyle>
            <a:lvl1pPr>
              <a:defRPr sz="2000" baseline="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dirty="0" smtClean="0"/>
              <a:t>Add email/contact details</a:t>
            </a:r>
          </a:p>
        </p:txBody>
      </p:sp>
      <p:sp>
        <p:nvSpPr>
          <p:cNvPr id="15" name="Title 1"/>
          <p:cNvSpPr>
            <a:spLocks noGrp="1"/>
          </p:cNvSpPr>
          <p:nvPr>
            <p:ph type="ctrTitle" hasCustomPrompt="1"/>
          </p:nvPr>
        </p:nvSpPr>
        <p:spPr>
          <a:xfrm>
            <a:off x="842837" y="1669773"/>
            <a:ext cx="7885007" cy="1840189"/>
          </a:xfrm>
        </p:spPr>
        <p:txBody>
          <a:bodyPr anchor="b">
            <a:normAutofit/>
          </a:bodyPr>
          <a:lstStyle>
            <a:lvl1pPr algn="l">
              <a:defRPr sz="4400"/>
            </a:lvl1pPr>
          </a:lstStyle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17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42837" y="3586037"/>
            <a:ext cx="7879559" cy="1160891"/>
          </a:xfrm>
        </p:spPr>
        <p:txBody>
          <a:bodyPr>
            <a:normAutofit/>
          </a:bodyPr>
          <a:lstStyle>
            <a:lvl1pPr marL="0" indent="0" algn="l">
              <a:buNone/>
              <a:defRPr sz="2800" baseline="0">
                <a:solidFill>
                  <a:schemeClr val="accent5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Any 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67185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Yel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842837" y="1669773"/>
            <a:ext cx="7885007" cy="1840189"/>
          </a:xfrm>
        </p:spPr>
        <p:txBody>
          <a:bodyPr anchor="b">
            <a:normAutofit/>
          </a:bodyPr>
          <a:lstStyle>
            <a:lvl1pPr algn="l">
              <a:defRPr sz="4400"/>
            </a:lvl1pPr>
          </a:lstStyle>
          <a:p>
            <a:r>
              <a:rPr lang="en-US" dirty="0" smtClean="0"/>
              <a:t>ADD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42837" y="3586037"/>
            <a:ext cx="7879559" cy="1160891"/>
          </a:xfrm>
        </p:spPr>
        <p:txBody>
          <a:bodyPr/>
          <a:lstStyle>
            <a:lvl1pPr marL="0" indent="0" algn="l">
              <a:buNone/>
              <a:defRPr sz="2400" baseline="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Add date, location, presenter</a:t>
            </a:r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3702" y="291275"/>
            <a:ext cx="1683570" cy="70858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3702" y="0"/>
            <a:ext cx="1655067" cy="240792"/>
          </a:xfrm>
          <a:prstGeom prst="rect">
            <a:avLst/>
          </a:prstGeom>
        </p:spPr>
      </p:pic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6438569" y="6522720"/>
            <a:ext cx="1304014" cy="3025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4"/>
                </a:solidFill>
              </a:defRPr>
            </a:lvl1pPr>
          </a:lstStyle>
          <a:p>
            <a:r>
              <a:rPr lang="mi-NZ" smtClean="0"/>
              <a:t>Oct 2016</a:t>
            </a:r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01456" y="6522720"/>
            <a:ext cx="3681454" cy="2993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4"/>
                </a:solidFill>
              </a:defRPr>
            </a:lvl1pPr>
          </a:lstStyle>
          <a:p>
            <a:r>
              <a:rPr lang="en-US" smtClean="0"/>
              <a:t>DNS-OARC 25</a:t>
            </a: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98242" y="6522720"/>
            <a:ext cx="976134" cy="30829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4"/>
                </a:solidFill>
              </a:defRPr>
            </a:lvl1pPr>
          </a:lstStyle>
          <a:p>
            <a:fld id="{CDBD8B18-5CB0-4F84-8271-67BA7B8E4F0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50867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ew Section Title Yel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842837" y="1669773"/>
            <a:ext cx="7885007" cy="1840189"/>
          </a:xfrm>
        </p:spPr>
        <p:txBody>
          <a:bodyPr anchor="b">
            <a:normAutofit/>
          </a:bodyPr>
          <a:lstStyle>
            <a:lvl1pPr algn="l">
              <a:defRPr sz="4400"/>
            </a:lvl1pPr>
          </a:lstStyle>
          <a:p>
            <a:r>
              <a:rPr lang="en-US" dirty="0" smtClean="0"/>
              <a:t>NEW SECTION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42837" y="3586037"/>
            <a:ext cx="7879559" cy="1160891"/>
          </a:xfrm>
        </p:spPr>
        <p:txBody>
          <a:bodyPr/>
          <a:lstStyle>
            <a:lvl1pPr marL="0" indent="0" algn="l">
              <a:buNone/>
              <a:defRPr sz="2400" baseline="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Add Description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3702" y="0"/>
            <a:ext cx="1655067" cy="240792"/>
          </a:xfrm>
          <a:prstGeom prst="rect">
            <a:avLst/>
          </a:prstGeom>
        </p:spPr>
      </p:pic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6438569" y="6522720"/>
            <a:ext cx="1304014" cy="3025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4"/>
                </a:solidFill>
              </a:defRPr>
            </a:lvl1pPr>
          </a:lstStyle>
          <a:p>
            <a:r>
              <a:rPr lang="mi-NZ" smtClean="0"/>
              <a:t>Oct 2016</a:t>
            </a:r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01456" y="6522720"/>
            <a:ext cx="3681454" cy="2993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4"/>
                </a:solidFill>
              </a:defRPr>
            </a:lvl1pPr>
          </a:lstStyle>
          <a:p>
            <a:r>
              <a:rPr lang="en-US" smtClean="0"/>
              <a:t>DNS-OARC 25</a:t>
            </a: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98242" y="6522720"/>
            <a:ext cx="976134" cy="30829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4"/>
                </a:solidFill>
              </a:defRPr>
            </a:lvl1pPr>
          </a:lstStyle>
          <a:p>
            <a:fld id="{CDBD8B18-5CB0-4F84-8271-67BA7B8E4F0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21311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Presentation Yel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3702" y="5825563"/>
            <a:ext cx="1658695" cy="698115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862716" y="4849672"/>
            <a:ext cx="15524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5"/>
                </a:solidFill>
              </a:rPr>
              <a:t>Contact:</a:t>
            </a:r>
            <a:endParaRPr lang="en-US" sz="2000" b="1" dirty="0">
              <a:solidFill>
                <a:schemeClr val="accent5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63712" y="5167527"/>
            <a:ext cx="29638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5"/>
                </a:solidFill>
              </a:rPr>
              <a:t>www.nzrs.net.nz</a:t>
            </a:r>
            <a:endParaRPr lang="en-US" sz="2000" b="1" dirty="0">
              <a:solidFill>
                <a:schemeClr val="accent5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7330" y="6617208"/>
            <a:ext cx="1655067" cy="240792"/>
          </a:xfrm>
          <a:prstGeom prst="rect">
            <a:avLst/>
          </a:prstGeom>
        </p:spPr>
      </p:pic>
      <p:sp>
        <p:nvSpPr>
          <p:cNvPr id="9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183898" y="4894092"/>
            <a:ext cx="5312918" cy="355690"/>
          </a:xfrm>
        </p:spPr>
        <p:txBody>
          <a:bodyPr>
            <a:normAutofit/>
          </a:bodyPr>
          <a:lstStyle>
            <a:lvl1pPr>
              <a:defRPr sz="20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Add email/contact details</a:t>
            </a:r>
          </a:p>
        </p:txBody>
      </p:sp>
      <p:sp>
        <p:nvSpPr>
          <p:cNvPr id="12" name="Title 1"/>
          <p:cNvSpPr>
            <a:spLocks noGrp="1"/>
          </p:cNvSpPr>
          <p:nvPr>
            <p:ph type="ctrTitle" hasCustomPrompt="1"/>
          </p:nvPr>
        </p:nvSpPr>
        <p:spPr>
          <a:xfrm>
            <a:off x="842837" y="1669773"/>
            <a:ext cx="7885007" cy="1840189"/>
          </a:xfrm>
        </p:spPr>
        <p:txBody>
          <a:bodyPr anchor="b">
            <a:normAutofit/>
          </a:bodyPr>
          <a:lstStyle>
            <a:lvl1pPr algn="l">
              <a:defRPr sz="4400"/>
            </a:lvl1pPr>
          </a:lstStyle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1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42837" y="3586037"/>
            <a:ext cx="7879559" cy="1160891"/>
          </a:xfrm>
        </p:spPr>
        <p:txBody>
          <a:bodyPr>
            <a:normAutofit/>
          </a:bodyPr>
          <a:lstStyle>
            <a:lvl1pPr marL="0" indent="0" algn="l">
              <a:buNone/>
              <a:defRPr sz="2800" baseline="0">
                <a:solidFill>
                  <a:schemeClr val="accent5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Any 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34538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ew Section Titl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842837" y="1669773"/>
            <a:ext cx="7885007" cy="1840189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dirty="0" smtClean="0"/>
              <a:t>NEW SECTION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42837" y="3586037"/>
            <a:ext cx="7879559" cy="1160891"/>
          </a:xfrm>
        </p:spPr>
        <p:txBody>
          <a:bodyPr/>
          <a:lstStyle>
            <a:lvl1pPr marL="0" indent="0" algn="l">
              <a:buNone/>
              <a:defRPr sz="2400" baseline="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Add Description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7953" y="0"/>
            <a:ext cx="1655067" cy="240792"/>
          </a:xfrm>
          <a:prstGeom prst="rect">
            <a:avLst/>
          </a:prstGeom>
        </p:spPr>
      </p:pic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6480903" y="6522720"/>
            <a:ext cx="1304014" cy="3025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mi-NZ" smtClean="0"/>
              <a:t>Oct 2016</a:t>
            </a:r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790" y="6522720"/>
            <a:ext cx="3681454" cy="2993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DNS-OARC 25</a:t>
            </a:r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40576" y="6522720"/>
            <a:ext cx="976134" cy="30829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BD8B18-5CB0-4F84-8271-67BA7B8E4F0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9815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486968"/>
            <a:ext cx="8265196" cy="4689995"/>
          </a:xfrm>
        </p:spPr>
        <p:txBody>
          <a:bodyPr/>
          <a:lstStyle>
            <a:lvl1pPr marL="457200" indent="-457200">
              <a:buClr>
                <a:schemeClr val="tx2"/>
              </a:buClr>
              <a:buFont typeface="Arial" panose="020B0604020202020204" pitchFamily="34" charset="0"/>
              <a:buChar char="•"/>
              <a:defRPr baseline="0">
                <a:solidFill>
                  <a:schemeClr val="accent5"/>
                </a:solidFill>
              </a:defRPr>
            </a:lvl1pPr>
            <a:lvl2pPr marL="457200" indent="0">
              <a:buClr>
                <a:schemeClr val="accent3"/>
              </a:buClr>
              <a:buFont typeface="Arial" panose="020B0604020202020204" pitchFamily="34" charset="0"/>
              <a:buNone/>
              <a:defRPr baseline="0"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 smtClean="0"/>
              <a:t>Click to add content</a:t>
            </a:r>
          </a:p>
          <a:p>
            <a:pPr lvl="0"/>
            <a:endParaRPr lang="en-US" dirty="0" smtClean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457201" y="365126"/>
            <a:ext cx="8265196" cy="875277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dirty="0" smtClean="0"/>
              <a:t>Slide Title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88" y="6555312"/>
            <a:ext cx="680476" cy="208359"/>
          </a:xfrm>
          <a:prstGeom prst="rect">
            <a:avLst/>
          </a:prstGeom>
        </p:spPr>
      </p:pic>
      <p:cxnSp>
        <p:nvCxnSpPr>
          <p:cNvPr id="11" name="Straight Connector 10"/>
          <p:cNvCxnSpPr/>
          <p:nvPr userDrawn="1"/>
        </p:nvCxnSpPr>
        <p:spPr>
          <a:xfrm>
            <a:off x="774154" y="6486627"/>
            <a:ext cx="797079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7953" y="0"/>
            <a:ext cx="1655067" cy="240792"/>
          </a:xfrm>
          <a:prstGeom prst="rect">
            <a:avLst/>
          </a:prstGeom>
        </p:spPr>
      </p:pic>
      <p:sp>
        <p:nvSpPr>
          <p:cNvPr id="16" name="Date Placeholder 3"/>
          <p:cNvSpPr>
            <a:spLocks noGrp="1"/>
          </p:cNvSpPr>
          <p:nvPr>
            <p:ph type="dt" sz="half" idx="2"/>
          </p:nvPr>
        </p:nvSpPr>
        <p:spPr>
          <a:xfrm>
            <a:off x="6480903" y="6522720"/>
            <a:ext cx="1304014" cy="3025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mi-NZ" smtClean="0"/>
              <a:t>Oct 2016</a:t>
            </a:r>
            <a:endParaRPr lang="en-US" dirty="0"/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790" y="6522720"/>
            <a:ext cx="3681454" cy="2993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DNS-OARC 25</a:t>
            </a:r>
            <a:endParaRPr lang="en-US" dirty="0"/>
          </a:p>
        </p:txBody>
      </p:sp>
      <p:sp>
        <p:nvSpPr>
          <p:cNvPr id="2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40576" y="6522720"/>
            <a:ext cx="976134" cy="30829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BD8B18-5CB0-4F84-8271-67BA7B8E4F0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9395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65667" y="1495514"/>
            <a:ext cx="4013199" cy="4681449"/>
          </a:xfrm>
        </p:spPr>
        <p:txBody>
          <a:bodyPr/>
          <a:lstStyle>
            <a:lvl1pPr marL="457200" indent="-457200">
              <a:buClr>
                <a:schemeClr val="tx1"/>
              </a:buClr>
              <a:buFont typeface="Arial" panose="020B0604020202020204" pitchFamily="34" charset="0"/>
              <a:buChar char="•"/>
              <a:defRPr>
                <a:solidFill>
                  <a:schemeClr val="accent5"/>
                </a:solidFill>
              </a:defRPr>
            </a:lvl1pPr>
          </a:lstStyle>
          <a:p>
            <a:pPr lvl="0"/>
            <a:r>
              <a:rPr lang="en-US" dirty="0" smtClean="0"/>
              <a:t>Click to add content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63534" y="1495514"/>
            <a:ext cx="4158862" cy="4681449"/>
          </a:xfrm>
        </p:spPr>
        <p:txBody>
          <a:bodyPr/>
          <a:lstStyle>
            <a:lvl1pPr marL="457200" indent="-457200">
              <a:buClr>
                <a:schemeClr val="tx1"/>
              </a:buClr>
              <a:buFont typeface="Arial" panose="020B0604020202020204" pitchFamily="34" charset="0"/>
              <a:buChar char="•"/>
              <a:defRPr>
                <a:solidFill>
                  <a:schemeClr val="accent5"/>
                </a:solidFill>
              </a:defRPr>
            </a:lvl1pPr>
          </a:lstStyle>
          <a:p>
            <a:pPr lvl="0"/>
            <a:r>
              <a:rPr lang="en-US" dirty="0" smtClean="0"/>
              <a:t>Click to add content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88" y="6555312"/>
            <a:ext cx="680476" cy="208359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>
            <a:off x="774154" y="6486627"/>
            <a:ext cx="794824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465667" y="365126"/>
            <a:ext cx="8256729" cy="875277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dirty="0" smtClean="0"/>
              <a:t>Slide Title</a:t>
            </a:r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7953" y="0"/>
            <a:ext cx="1655067" cy="240792"/>
          </a:xfrm>
          <a:prstGeom prst="rect">
            <a:avLst/>
          </a:prstGeom>
        </p:spPr>
      </p:pic>
      <p:sp>
        <p:nvSpPr>
          <p:cNvPr id="14" name="Date Placeholder 3"/>
          <p:cNvSpPr>
            <a:spLocks noGrp="1"/>
          </p:cNvSpPr>
          <p:nvPr>
            <p:ph type="dt" sz="half" idx="10"/>
          </p:nvPr>
        </p:nvSpPr>
        <p:spPr>
          <a:xfrm>
            <a:off x="6480903" y="6522720"/>
            <a:ext cx="1304014" cy="3025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mi-NZ" smtClean="0"/>
              <a:t>Oct 2016</a:t>
            </a:r>
            <a:endParaRPr lang="en-US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790" y="6522720"/>
            <a:ext cx="3681454" cy="2993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DNS-OARC 25</a:t>
            </a:r>
            <a:endParaRPr lang="en-US" dirty="0"/>
          </a:p>
        </p:txBody>
      </p:sp>
      <p:sp>
        <p:nvSpPr>
          <p:cNvPr id="2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40576" y="6522720"/>
            <a:ext cx="976134" cy="30829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BD8B18-5CB0-4F84-8271-67BA7B8E4F0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23793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On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65667" y="1495514"/>
            <a:ext cx="8256729" cy="4681449"/>
          </a:xfrm>
        </p:spPr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pPr lvl="0"/>
            <a:r>
              <a:rPr lang="en-US" dirty="0" smtClean="0"/>
              <a:t>Click to add a chart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88" y="6555312"/>
            <a:ext cx="680476" cy="208359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>
            <a:off x="774154" y="6486627"/>
            <a:ext cx="794824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465667" y="365126"/>
            <a:ext cx="8256729" cy="875277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dirty="0" smtClean="0"/>
              <a:t>Chart Slide</a:t>
            </a:r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7953" y="0"/>
            <a:ext cx="1655067" cy="240792"/>
          </a:xfrm>
          <a:prstGeom prst="rect">
            <a:avLst/>
          </a:prstGeom>
        </p:spPr>
      </p:pic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80903" y="6522720"/>
            <a:ext cx="1304014" cy="3025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mi-NZ" smtClean="0"/>
              <a:t>Oct 2016</a:t>
            </a:r>
            <a:endParaRPr lang="en-US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790" y="6522720"/>
            <a:ext cx="3681454" cy="2993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DNS-OARC 25</a:t>
            </a:r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40576" y="6522720"/>
            <a:ext cx="976134" cy="30829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BD8B18-5CB0-4F84-8271-67BA7B8E4F0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2609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465667" y="365126"/>
            <a:ext cx="8256729" cy="875277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dirty="0" smtClean="0"/>
              <a:t>Slide Title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88" y="6555312"/>
            <a:ext cx="680476" cy="208359"/>
          </a:xfrm>
          <a:prstGeom prst="rect">
            <a:avLst/>
          </a:prstGeom>
        </p:spPr>
      </p:pic>
      <p:cxnSp>
        <p:nvCxnSpPr>
          <p:cNvPr id="11" name="Straight Connector 10"/>
          <p:cNvCxnSpPr/>
          <p:nvPr userDrawn="1"/>
        </p:nvCxnSpPr>
        <p:spPr>
          <a:xfrm>
            <a:off x="774154" y="6486627"/>
            <a:ext cx="794824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7953" y="0"/>
            <a:ext cx="1655067" cy="240792"/>
          </a:xfrm>
          <a:prstGeom prst="rect">
            <a:avLst/>
          </a:prstGeom>
        </p:spPr>
      </p:pic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6480903" y="6522720"/>
            <a:ext cx="1304014" cy="3025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mi-NZ" smtClean="0"/>
              <a:t>Oct 2016</a:t>
            </a:r>
            <a:endParaRPr lang="en-US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790" y="6522720"/>
            <a:ext cx="3681454" cy="2993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DNS-OARC 25</a:t>
            </a:r>
            <a:endParaRPr lang="en-US" dirty="0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40576" y="6522720"/>
            <a:ext cx="976134" cy="30829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BD8B18-5CB0-4F84-8271-67BA7B8E4F0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67705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88" y="6555312"/>
            <a:ext cx="680476" cy="208359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>
            <a:off x="774154" y="6486627"/>
            <a:ext cx="794824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6480903" y="6522720"/>
            <a:ext cx="1304014" cy="3025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mi-NZ" smtClean="0"/>
              <a:t>Oct 2016</a:t>
            </a:r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790" y="6522720"/>
            <a:ext cx="3681454" cy="2993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DNS-OARC 25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40576" y="6522720"/>
            <a:ext cx="976134" cy="30829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BD8B18-5CB0-4F84-8271-67BA7B8E4F0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2009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Presentation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183898" y="4894092"/>
            <a:ext cx="5312918" cy="355690"/>
          </a:xfrm>
        </p:spPr>
        <p:txBody>
          <a:bodyPr>
            <a:normAutofit/>
          </a:bodyPr>
          <a:lstStyle>
            <a:lvl1pPr>
              <a:defRPr sz="20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Add email/contact details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3702" y="5825563"/>
            <a:ext cx="1658695" cy="698115"/>
          </a:xfrm>
          <a:prstGeom prst="rect">
            <a:avLst/>
          </a:prstGeom>
        </p:spPr>
      </p:pic>
      <p:sp>
        <p:nvSpPr>
          <p:cNvPr id="16" name="TextBox 15"/>
          <p:cNvSpPr txBox="1"/>
          <p:nvPr userDrawn="1"/>
        </p:nvSpPr>
        <p:spPr>
          <a:xfrm>
            <a:off x="862716" y="4849672"/>
            <a:ext cx="15524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5"/>
                </a:solidFill>
              </a:rPr>
              <a:t>Contact:</a:t>
            </a:r>
            <a:endParaRPr lang="en-US" sz="2000" b="1" dirty="0">
              <a:solidFill>
                <a:schemeClr val="accent5"/>
              </a:solidFill>
            </a:endParaRPr>
          </a:p>
        </p:txBody>
      </p:sp>
      <p:sp>
        <p:nvSpPr>
          <p:cNvPr id="18" name="TextBox 17"/>
          <p:cNvSpPr txBox="1"/>
          <p:nvPr userDrawn="1"/>
        </p:nvSpPr>
        <p:spPr>
          <a:xfrm>
            <a:off x="863712" y="5167527"/>
            <a:ext cx="29638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5"/>
                </a:solidFill>
              </a:rPr>
              <a:t>www.nzrs.net.nz</a:t>
            </a:r>
            <a:endParaRPr lang="en-US" sz="2000" b="1" dirty="0">
              <a:solidFill>
                <a:schemeClr val="accent5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7330" y="6617208"/>
            <a:ext cx="1655067" cy="240792"/>
          </a:xfrm>
          <a:prstGeom prst="rect">
            <a:avLst/>
          </a:prstGeom>
        </p:spPr>
      </p:pic>
      <p:sp>
        <p:nvSpPr>
          <p:cNvPr id="12" name="Title 1"/>
          <p:cNvSpPr>
            <a:spLocks noGrp="1"/>
          </p:cNvSpPr>
          <p:nvPr>
            <p:ph type="ctrTitle" hasCustomPrompt="1"/>
          </p:nvPr>
        </p:nvSpPr>
        <p:spPr>
          <a:xfrm>
            <a:off x="842837" y="1669773"/>
            <a:ext cx="7885007" cy="1840189"/>
          </a:xfrm>
        </p:spPr>
        <p:txBody>
          <a:bodyPr anchor="b">
            <a:normAutofit/>
          </a:bodyPr>
          <a:lstStyle>
            <a:lvl1pPr algn="l">
              <a:defRPr sz="4400"/>
            </a:lvl1pPr>
          </a:lstStyle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1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42837" y="3586037"/>
            <a:ext cx="7879559" cy="1160891"/>
          </a:xfrm>
        </p:spPr>
        <p:txBody>
          <a:bodyPr>
            <a:normAutofit/>
          </a:bodyPr>
          <a:lstStyle>
            <a:lvl1pPr marL="0" indent="0" algn="l">
              <a:buNone/>
              <a:defRPr sz="2800" baseline="0">
                <a:solidFill>
                  <a:schemeClr val="accent5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Any 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86562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Magen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842837" y="1669773"/>
            <a:ext cx="7885007" cy="1840189"/>
          </a:xfrm>
        </p:spPr>
        <p:txBody>
          <a:bodyPr anchor="b">
            <a:normAutofit/>
          </a:bodyPr>
          <a:lstStyle>
            <a:lvl1pPr algn="l">
              <a:defRPr sz="4400"/>
            </a:lvl1pPr>
          </a:lstStyle>
          <a:p>
            <a:r>
              <a:rPr lang="en-US" dirty="0" smtClean="0"/>
              <a:t>ADD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42837" y="3586037"/>
            <a:ext cx="7879559" cy="1160891"/>
          </a:xfrm>
        </p:spPr>
        <p:txBody>
          <a:bodyPr/>
          <a:lstStyle>
            <a:lvl1pPr marL="0" indent="0" algn="l">
              <a:buNone/>
              <a:defRPr sz="2400" baseline="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Add date, location, presenter</a:t>
            </a:r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3702" y="291275"/>
            <a:ext cx="1683570" cy="70858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7329" y="0"/>
            <a:ext cx="1655067" cy="240792"/>
          </a:xfrm>
          <a:prstGeom prst="rect">
            <a:avLst/>
          </a:prstGeom>
        </p:spPr>
      </p:pic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6438572" y="6522720"/>
            <a:ext cx="1304014" cy="3025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r>
              <a:rPr lang="mi-NZ" smtClean="0"/>
              <a:t>Oct 2016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01459" y="6522720"/>
            <a:ext cx="3681454" cy="2993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DNS-OARC 25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98245" y="6522720"/>
            <a:ext cx="976134" cy="30829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2"/>
                </a:solidFill>
              </a:defRPr>
            </a:lvl1pPr>
          </a:lstStyle>
          <a:p>
            <a:fld id="{CDBD8B18-5CB0-4F84-8271-67BA7B8E4F0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95454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theme" Target="../theme/theme1.xml"/><Relationship Id="rId1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4" Type="http://schemas.openxmlformats.org/officeDocument/2006/relationships/theme" Target="../theme/theme2.xml"/><Relationship Id="rId5" Type="http://schemas.openxmlformats.org/officeDocument/2006/relationships/image" Target="../media/image5.png"/><Relationship Id="rId1" Type="http://schemas.openxmlformats.org/officeDocument/2006/relationships/slideLayout" Target="../slideLayouts/slideLayout9.xml"/><Relationship Id="rId2" Type="http://schemas.openxmlformats.org/officeDocument/2006/relationships/slideLayout" Target="../slideLayouts/slideLayout10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4" Type="http://schemas.openxmlformats.org/officeDocument/2006/relationships/theme" Target="../theme/theme3.xml"/><Relationship Id="rId5" Type="http://schemas.openxmlformats.org/officeDocument/2006/relationships/image" Target="../media/image7.pn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7.xml"/><Relationship Id="rId4" Type="http://schemas.openxmlformats.org/officeDocument/2006/relationships/theme" Target="../theme/theme4.xml"/><Relationship Id="rId5" Type="http://schemas.openxmlformats.org/officeDocument/2006/relationships/image" Target="../media/image9.png"/><Relationship Id="rId1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mi-NZ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29538"/>
            <a:ext cx="4690882" cy="4626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8148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4" r:id="rId5"/>
    <p:sldLayoutId id="2147483695" r:id="rId6"/>
    <p:sldLayoutId id="2147483696" r:id="rId7"/>
    <p:sldLayoutId id="2147483697" r:id="rId8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lang="en-US" sz="2800" kern="1200" dirty="0" smtClean="0">
          <a:solidFill>
            <a:schemeClr val="accent5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31127"/>
            <a:ext cx="4690882" cy="4626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3831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29" r:id="rId3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lang="en-US" sz="2800" kern="1200" dirty="0" smtClean="0">
          <a:solidFill>
            <a:schemeClr val="accent5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77703" y="6522720"/>
            <a:ext cx="1304014" cy="3025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r>
              <a:rPr lang="mi-NZ" smtClean="0"/>
              <a:t>Oct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40590" y="6522720"/>
            <a:ext cx="3681454" cy="2993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r>
              <a:rPr lang="en-US" smtClean="0"/>
              <a:t>DNS-OARC 25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37376" y="6522720"/>
            <a:ext cx="976134" cy="30829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CDBD8B18-5CB0-4F84-8271-67BA7B8E4F0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0" y="2231127"/>
            <a:ext cx="4690882" cy="4626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1730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28" r:id="rId3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lang="en-US" sz="2800" kern="1200" dirty="0" smtClean="0">
          <a:solidFill>
            <a:schemeClr val="accent5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09969" y="6522720"/>
            <a:ext cx="1304014" cy="3025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4"/>
                </a:solidFill>
              </a:defRPr>
            </a:lvl1pPr>
          </a:lstStyle>
          <a:p>
            <a:r>
              <a:rPr lang="mi-NZ" smtClean="0"/>
              <a:t>Oct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2856" y="6522720"/>
            <a:ext cx="3681454" cy="2993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4"/>
                </a:solidFill>
              </a:defRPr>
            </a:lvl1pPr>
          </a:lstStyle>
          <a:p>
            <a:r>
              <a:rPr lang="en-US" smtClean="0"/>
              <a:t>DNS-OARC 25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69642" y="6522720"/>
            <a:ext cx="976134" cy="30829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4"/>
                </a:solidFill>
              </a:defRPr>
            </a:lvl1pPr>
          </a:lstStyle>
          <a:p>
            <a:fld id="{CDBD8B18-5CB0-4F84-8271-67BA7B8E4F0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31127"/>
            <a:ext cx="4690882" cy="4626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2672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7" r:id="rId3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4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lang="en-US" sz="2800" kern="1200" dirty="0" smtClean="0">
          <a:solidFill>
            <a:schemeClr val="accent5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30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hunger for AAAA</a:t>
            </a:r>
            <a:endParaRPr lang="en-US" dirty="0"/>
          </a:p>
        </p:txBody>
      </p:sp>
      <p:sp>
        <p:nvSpPr>
          <p:cNvPr id="32" name="Subtitle 3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Sebastian Castro – NZRS</a:t>
            </a:r>
          </a:p>
          <a:p>
            <a:r>
              <a:rPr lang="en-US" dirty="0" smtClean="0"/>
              <a:t>DNS-OARC 25, Dallas, October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8796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Based on a copy of the root zone</a:t>
            </a:r>
          </a:p>
          <a:p>
            <a:r>
              <a:rPr lang="en-US" dirty="0" smtClean="0"/>
              <a:t>There are 532 authoritative </a:t>
            </a:r>
            <a:r>
              <a:rPr lang="en-US" dirty="0" err="1" smtClean="0"/>
              <a:t>nameservers</a:t>
            </a:r>
            <a:r>
              <a:rPr lang="en-US" dirty="0" smtClean="0"/>
              <a:t> for TLDs without AAAA glue</a:t>
            </a:r>
          </a:p>
          <a:p>
            <a:r>
              <a:rPr lang="en-US" dirty="0" smtClean="0"/>
              <a:t>Covering 330 different TLDs</a:t>
            </a:r>
          </a:p>
          <a:p>
            <a:r>
              <a:rPr lang="en-US" dirty="0" smtClean="0"/>
              <a:t>It should be possible to verify if they are seeing large amount of traffic from eager sources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Others affected?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mi-NZ" smtClean="0"/>
              <a:t>Oct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DNS-OARC 25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DBD8B18-5CB0-4F84-8271-67BA7B8E4F0B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78953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the heck happened in Feb 2015?</a:t>
            </a:r>
          </a:p>
          <a:p>
            <a:r>
              <a:rPr lang="en-US" dirty="0" smtClean="0"/>
              <a:t>Happy eyeballs?</a:t>
            </a:r>
          </a:p>
          <a:p>
            <a:r>
              <a:rPr lang="en-US" dirty="0" smtClean="0"/>
              <a:t>OS update preferring AAAA over A</a:t>
            </a:r>
          </a:p>
          <a:p>
            <a:pPr lvl="1"/>
            <a:r>
              <a:rPr lang="en-US" dirty="0" smtClean="0"/>
              <a:t>And not handling the empty response properly?</a:t>
            </a:r>
          </a:p>
          <a:p>
            <a:pPr lvl="1"/>
            <a:r>
              <a:rPr lang="en-US" dirty="0" smtClean="0"/>
              <a:t>Negative TTL for .nz is  3600 seconds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Questions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mi-NZ" smtClean="0"/>
              <a:t>Oct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DNS-OARC 25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DBD8B18-5CB0-4F84-8271-67BA7B8E4F0B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50645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Don’t shoot yourself in the foot</a:t>
            </a:r>
          </a:p>
          <a:p>
            <a:r>
              <a:rPr lang="en-US" dirty="0" smtClean="0"/>
              <a:t>Pay attention to anomalies</a:t>
            </a:r>
          </a:p>
          <a:p>
            <a:r>
              <a:rPr lang="en-US" dirty="0" smtClean="0"/>
              <a:t>Keeping traffic counts helps a lot in forensics</a:t>
            </a:r>
          </a:p>
          <a:p>
            <a:pPr lvl="1"/>
            <a:r>
              <a:rPr lang="en-US" dirty="0" smtClean="0"/>
              <a:t>Our Big Data platform made possible to go back in time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Lessons learned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mi-NZ" smtClean="0"/>
              <a:t>Oct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DNS-OARC 25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DBD8B18-5CB0-4F84-8271-67BA7B8E4F0B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46400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sebastian@nzrs.net.nz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167688" y="6523038"/>
            <a:ext cx="976312" cy="307975"/>
          </a:xfrm>
          <a:prstGeom prst="rect">
            <a:avLst/>
          </a:prstGeom>
        </p:spPr>
        <p:txBody>
          <a:bodyPr/>
          <a:lstStyle/>
          <a:p>
            <a:fld id="{CDBD8B18-5CB0-4F84-8271-67BA7B8E4F0B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19462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Offshore </a:t>
            </a:r>
            <a:r>
              <a:rPr lang="en-US" dirty="0" smtClean="0"/>
              <a:t>provider’s </a:t>
            </a:r>
            <a:r>
              <a:rPr lang="en-US" dirty="0" smtClean="0"/>
              <a:t>bill was 20% higher that the previous month</a:t>
            </a:r>
          </a:p>
          <a:p>
            <a:pPr lvl="1"/>
            <a:r>
              <a:rPr lang="en-US" dirty="0" smtClean="0"/>
              <a:t>When you </a:t>
            </a:r>
            <a:r>
              <a:rPr lang="en-US" dirty="0" smtClean="0"/>
              <a:t>get billed by the query, it hurts.</a:t>
            </a:r>
          </a:p>
          <a:p>
            <a:r>
              <a:rPr lang="en-US" dirty="0" smtClean="0"/>
              <a:t>Started checking for anomalies in the traffic</a:t>
            </a:r>
          </a:p>
          <a:p>
            <a:pPr lvl="1"/>
            <a:r>
              <a:rPr lang="en-US" dirty="0" smtClean="0"/>
              <a:t>Using their snapshots and our own data</a:t>
            </a:r>
          </a:p>
          <a:p>
            <a:r>
              <a:rPr lang="en-US" dirty="0" smtClean="0"/>
              <a:t>Common pattern</a:t>
            </a:r>
          </a:p>
          <a:p>
            <a:pPr lvl="1"/>
            <a:r>
              <a:rPr lang="en-US" dirty="0" smtClean="0"/>
              <a:t>Large amount of AAAA queries for ns3.dns.net.nz and ns4.dns.net.nz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 all started with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mi-NZ" smtClean="0"/>
              <a:t>Oct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DNS-OARC 25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DBD8B18-5CB0-4F84-8271-67BA7B8E4F0B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99826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7 </a:t>
            </a:r>
            <a:r>
              <a:rPr lang="en-US" dirty="0" err="1" smtClean="0"/>
              <a:t>nameservers</a:t>
            </a:r>
            <a:endParaRPr lang="en-US" dirty="0" smtClean="0"/>
          </a:p>
          <a:p>
            <a:r>
              <a:rPr lang="en-US" dirty="0" smtClean="0"/>
              <a:t>4 managed by NZRS and with instances in New Zealand</a:t>
            </a:r>
          </a:p>
          <a:p>
            <a:r>
              <a:rPr lang="en-US" dirty="0" smtClean="0"/>
              <a:t>2 managed by one provider</a:t>
            </a:r>
          </a:p>
          <a:p>
            <a:r>
              <a:rPr lang="en-US" dirty="0" smtClean="0"/>
              <a:t>1 managed by another </a:t>
            </a:r>
            <a:r>
              <a:rPr lang="en-US" dirty="0" smtClean="0"/>
              <a:t>provider</a:t>
            </a:r>
            <a:endParaRPr lang="en-US" dirty="0" smtClean="0"/>
          </a:p>
          <a:p>
            <a:r>
              <a:rPr lang="en-US" dirty="0" smtClean="0"/>
              <a:t>Only ns3 and ns4 didn’t have AAAA glue in the root zone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.nz delegation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mi-NZ" smtClean="0"/>
              <a:t>Oct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DNS-OARC 25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DBD8B18-5CB0-4F84-8271-67BA7B8E4F0B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42859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bad it was?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mi-NZ" smtClean="0"/>
              <a:t>Oct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DNS-OARC 25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DBD8B18-5CB0-4F84-8271-67BA7B8E4F0B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119884"/>
            <a:ext cx="8264525" cy="3424683"/>
          </a:xfrm>
        </p:spPr>
      </p:pic>
    </p:spTree>
    <p:extLst>
      <p:ext uri="{BB962C8B-B14F-4D97-AF65-F5344CB8AC3E}">
        <p14:creationId xmlns:p14="http://schemas.microsoft.com/office/powerpoint/2010/main" val="16545377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one specific ASN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mi-NZ" smtClean="0"/>
              <a:t>Oct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DNS-OARC 25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DBD8B18-5CB0-4F84-8271-67BA7B8E4F0B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184767"/>
            <a:ext cx="8264525" cy="3294917"/>
          </a:xfrm>
        </p:spPr>
      </p:pic>
    </p:spTree>
    <p:extLst>
      <p:ext uri="{BB962C8B-B14F-4D97-AF65-F5344CB8AC3E}">
        <p14:creationId xmlns:p14="http://schemas.microsoft.com/office/powerpoint/2010/main" val="25530077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172462"/>
            <a:ext cx="8264525" cy="3319527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Combined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mi-NZ" smtClean="0"/>
              <a:t>Oct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DNS-OARC 25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DBD8B18-5CB0-4F84-8271-67BA7B8E4F0B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76616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Option 1</a:t>
            </a:r>
          </a:p>
          <a:p>
            <a:pPr lvl="1"/>
            <a:r>
              <a:rPr lang="en-US" dirty="0" smtClean="0"/>
              <a:t>Please &lt;provider&gt;, can you check why you suddenly started sending us million of queries and fix it?</a:t>
            </a:r>
          </a:p>
          <a:p>
            <a:r>
              <a:rPr lang="en-US" dirty="0" smtClean="0"/>
              <a:t>Option 2</a:t>
            </a:r>
          </a:p>
          <a:p>
            <a:pPr lvl="1"/>
            <a:r>
              <a:rPr lang="en-US" dirty="0" smtClean="0"/>
              <a:t>Add AAAA glue for the two </a:t>
            </a:r>
            <a:r>
              <a:rPr lang="en-US" dirty="0" err="1" smtClean="0"/>
              <a:t>nameservers</a:t>
            </a:r>
            <a:endParaRPr lang="en-US" dirty="0" smtClean="0"/>
          </a:p>
          <a:p>
            <a:pPr lvl="1"/>
            <a:r>
              <a:rPr lang="en-US" dirty="0" smtClean="0"/>
              <a:t>Not an easy fix, getting proper IPv6 connectivity in New Zealand is not that easy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fix it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mi-NZ" smtClean="0"/>
              <a:t>Oct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DNS-OARC 25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DBD8B18-5CB0-4F84-8271-67BA7B8E4F0B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75568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Option 1</a:t>
            </a:r>
          </a:p>
          <a:p>
            <a:pPr lvl="1"/>
            <a:r>
              <a:rPr lang="en-US" dirty="0" smtClean="0"/>
              <a:t>Dear NZRS, we will take a look and see what we can do -- &lt;provider&gt;</a:t>
            </a:r>
          </a:p>
          <a:p>
            <a:r>
              <a:rPr lang="en-US" dirty="0" smtClean="0"/>
              <a:t>Option 2</a:t>
            </a:r>
          </a:p>
          <a:p>
            <a:pPr lvl="1"/>
            <a:r>
              <a:rPr lang="en-US" dirty="0" smtClean="0"/>
              <a:t>Use the v6 address of an existing </a:t>
            </a:r>
            <a:r>
              <a:rPr lang="en-US" dirty="0" err="1" smtClean="0"/>
              <a:t>nameserver</a:t>
            </a:r>
            <a:r>
              <a:rPr lang="en-US" dirty="0" smtClean="0"/>
              <a:t> as glue for ns3 and ns4 – temporarily </a:t>
            </a:r>
          </a:p>
          <a:p>
            <a:pPr lvl="1"/>
            <a:r>
              <a:rPr lang="en-US" dirty="0" smtClean="0"/>
              <a:t>Speed up undergoing work to have real IPv6 connectivity</a:t>
            </a:r>
          </a:p>
          <a:p>
            <a:pPr lvl="2"/>
            <a:r>
              <a:rPr lang="en-US" dirty="0" smtClean="0"/>
              <a:t>Kudos to Daniel Griggs and Dane Foster for making it possible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Deployment of fixes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mi-NZ" smtClean="0"/>
              <a:t>Oct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DNS-OARC 25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DBD8B18-5CB0-4F84-8271-67BA7B8E4F0B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80931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Content Placeholder 1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883830"/>
            <a:ext cx="8264525" cy="322684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Combined </a:t>
            </a:r>
            <a:r>
              <a:rPr lang="en-US" dirty="0" smtClean="0"/>
              <a:t>solution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mi-NZ" smtClean="0"/>
              <a:t>Oct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DNS-OARC 25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DBD8B18-5CB0-4F84-8271-67BA7B8E4F0B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306178" y="5247525"/>
            <a:ext cx="21705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July 1</a:t>
            </a:r>
            <a:r>
              <a:rPr lang="en-US" baseline="30000" dirty="0" smtClean="0"/>
              <a:t>st</a:t>
            </a:r>
            <a:r>
              <a:rPr lang="en-US" dirty="0" smtClean="0"/>
              <a:t>: </a:t>
            </a:r>
            <a:r>
              <a:rPr lang="en-US" dirty="0" smtClean="0"/>
              <a:t>ns4 </a:t>
            </a:r>
            <a:r>
              <a:rPr lang="en-US" dirty="0" smtClean="0"/>
              <a:t>glue added to the root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930449" y="5247525"/>
            <a:ext cx="22629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July 7</a:t>
            </a:r>
            <a:r>
              <a:rPr lang="en-US" baseline="30000" dirty="0" smtClean="0"/>
              <a:t>th</a:t>
            </a:r>
            <a:r>
              <a:rPr lang="en-US" dirty="0" smtClean="0"/>
              <a:t>: &lt;provider&gt; fix starts to get deployed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193359" y="5247525"/>
            <a:ext cx="211281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July 29</a:t>
            </a:r>
            <a:r>
              <a:rPr lang="en-US" baseline="30000" dirty="0" smtClean="0"/>
              <a:t>th</a:t>
            </a:r>
            <a:r>
              <a:rPr lang="en-US" dirty="0" smtClean="0"/>
              <a:t>: </a:t>
            </a:r>
            <a:r>
              <a:rPr lang="en-US" dirty="0" smtClean="0"/>
              <a:t>ns3 </a:t>
            </a:r>
            <a:r>
              <a:rPr lang="en-US" dirty="0" smtClean="0"/>
              <a:t>glue added to the root</a:t>
            </a:r>
            <a:endParaRPr lang="en-US" dirty="0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1683945" y="3603279"/>
            <a:ext cx="0" cy="1644246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2353901" y="4318503"/>
            <a:ext cx="839458" cy="929022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4952246" y="4318503"/>
            <a:ext cx="633742" cy="929022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9555664"/>
      </p:ext>
    </p:extLst>
  </p:cSld>
  <p:clrMapOvr>
    <a:masterClrMapping/>
  </p:clrMapOvr>
</p:sld>
</file>

<file path=ppt/theme/theme1.xml><?xml version="1.0" encoding="utf-8"?>
<a:theme xmlns:a="http://schemas.openxmlformats.org/drawingml/2006/main" name="NZRS-Template (1)">
  <a:themeElements>
    <a:clrScheme name="NZRS Colours">
      <a:dk1>
        <a:srgbClr val="43B6E8"/>
      </a:dk1>
      <a:lt1>
        <a:srgbClr val="FFFFFF"/>
      </a:lt1>
      <a:dk2>
        <a:srgbClr val="43B6E8"/>
      </a:dk2>
      <a:lt2>
        <a:srgbClr val="FFFFFF"/>
      </a:lt2>
      <a:accent1>
        <a:srgbClr val="43B6E8"/>
      </a:accent1>
      <a:accent2>
        <a:srgbClr val="ED1D7A"/>
      </a:accent2>
      <a:accent3>
        <a:srgbClr val="B2C452"/>
      </a:accent3>
      <a:accent4>
        <a:srgbClr val="FEE52C"/>
      </a:accent4>
      <a:accent5>
        <a:srgbClr val="333333"/>
      </a:accent5>
      <a:accent6>
        <a:srgbClr val="ED1D7A"/>
      </a:accent6>
      <a:hlink>
        <a:srgbClr val="ED1D7A"/>
      </a:hlink>
      <a:folHlink>
        <a:srgbClr val="FEE52C"/>
      </a:folHlink>
    </a:clrScheme>
    <a:fontScheme name="Custom 2">
      <a:majorFont>
        <a:latin typeface="Gotham Rounded Bold"/>
        <a:ea typeface=""/>
        <a:cs typeface=""/>
      </a:majorFont>
      <a:minorFont>
        <a:latin typeface="Gotham Book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51B45660-5972-446D-99B0-38F3477ECA3E}" vid="{346C0A33-C547-4CC3-A844-3F36531FCDC8}"/>
    </a:ext>
  </a:extLst>
</a:theme>
</file>

<file path=ppt/theme/theme2.xml><?xml version="1.0" encoding="utf-8"?>
<a:theme xmlns:a="http://schemas.openxmlformats.org/drawingml/2006/main" name="NZRS_Magenta">
  <a:themeElements>
    <a:clrScheme name="NZRS Colours">
      <a:dk1>
        <a:srgbClr val="43B6E8"/>
      </a:dk1>
      <a:lt1>
        <a:srgbClr val="FFFFFF"/>
      </a:lt1>
      <a:dk2>
        <a:srgbClr val="43B6E8"/>
      </a:dk2>
      <a:lt2>
        <a:srgbClr val="FFFFFF"/>
      </a:lt2>
      <a:accent1>
        <a:srgbClr val="43B6E8"/>
      </a:accent1>
      <a:accent2>
        <a:srgbClr val="ED1D7A"/>
      </a:accent2>
      <a:accent3>
        <a:srgbClr val="B2C452"/>
      </a:accent3>
      <a:accent4>
        <a:srgbClr val="FEE52C"/>
      </a:accent4>
      <a:accent5>
        <a:srgbClr val="333333"/>
      </a:accent5>
      <a:accent6>
        <a:srgbClr val="ED1D7A"/>
      </a:accent6>
      <a:hlink>
        <a:srgbClr val="ED1D7A"/>
      </a:hlink>
      <a:folHlink>
        <a:srgbClr val="FEE52C"/>
      </a:folHlink>
    </a:clrScheme>
    <a:fontScheme name="Custom 2">
      <a:majorFont>
        <a:latin typeface="Gotham Rounded Bold"/>
        <a:ea typeface=""/>
        <a:cs typeface=""/>
      </a:majorFont>
      <a:minorFont>
        <a:latin typeface="Gotham Book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51B45660-5972-446D-99B0-38F3477ECA3E}" vid="{442E478F-A052-40B4-862E-056A7B2005BF}"/>
    </a:ext>
  </a:extLst>
</a:theme>
</file>

<file path=ppt/theme/theme3.xml><?xml version="1.0" encoding="utf-8"?>
<a:theme xmlns:a="http://schemas.openxmlformats.org/drawingml/2006/main" name="NZRS_Green">
  <a:themeElements>
    <a:clrScheme name="NZRS Colours">
      <a:dk1>
        <a:srgbClr val="43B6E8"/>
      </a:dk1>
      <a:lt1>
        <a:srgbClr val="FFFFFF"/>
      </a:lt1>
      <a:dk2>
        <a:srgbClr val="43B6E8"/>
      </a:dk2>
      <a:lt2>
        <a:srgbClr val="FFFFFF"/>
      </a:lt2>
      <a:accent1>
        <a:srgbClr val="43B6E8"/>
      </a:accent1>
      <a:accent2>
        <a:srgbClr val="ED1D7A"/>
      </a:accent2>
      <a:accent3>
        <a:srgbClr val="B2C452"/>
      </a:accent3>
      <a:accent4>
        <a:srgbClr val="FEE52C"/>
      </a:accent4>
      <a:accent5>
        <a:srgbClr val="333333"/>
      </a:accent5>
      <a:accent6>
        <a:srgbClr val="ED1D7A"/>
      </a:accent6>
      <a:hlink>
        <a:srgbClr val="ED1D7A"/>
      </a:hlink>
      <a:folHlink>
        <a:srgbClr val="FEE52C"/>
      </a:folHlink>
    </a:clrScheme>
    <a:fontScheme name="Custom 2">
      <a:majorFont>
        <a:latin typeface="Gotham Rounded Bold"/>
        <a:ea typeface=""/>
        <a:cs typeface=""/>
      </a:majorFont>
      <a:minorFont>
        <a:latin typeface="Gotham Book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51B45660-5972-446D-99B0-38F3477ECA3E}" vid="{F5EA2F64-31D1-49A5-A53D-F0D758A22D5B}"/>
    </a:ext>
  </a:extLst>
</a:theme>
</file>

<file path=ppt/theme/theme4.xml><?xml version="1.0" encoding="utf-8"?>
<a:theme xmlns:a="http://schemas.openxmlformats.org/drawingml/2006/main" name="NZRS_Yellow">
  <a:themeElements>
    <a:clrScheme name="NZRS Colours">
      <a:dk1>
        <a:srgbClr val="43B6E8"/>
      </a:dk1>
      <a:lt1>
        <a:srgbClr val="FFFFFF"/>
      </a:lt1>
      <a:dk2>
        <a:srgbClr val="43B6E8"/>
      </a:dk2>
      <a:lt2>
        <a:srgbClr val="FFFFFF"/>
      </a:lt2>
      <a:accent1>
        <a:srgbClr val="43B6E8"/>
      </a:accent1>
      <a:accent2>
        <a:srgbClr val="ED1D7A"/>
      </a:accent2>
      <a:accent3>
        <a:srgbClr val="B2C452"/>
      </a:accent3>
      <a:accent4>
        <a:srgbClr val="FEE52C"/>
      </a:accent4>
      <a:accent5>
        <a:srgbClr val="333333"/>
      </a:accent5>
      <a:accent6>
        <a:srgbClr val="ED1D7A"/>
      </a:accent6>
      <a:hlink>
        <a:srgbClr val="ED1D7A"/>
      </a:hlink>
      <a:folHlink>
        <a:srgbClr val="FEE52C"/>
      </a:folHlink>
    </a:clrScheme>
    <a:fontScheme name="Custom 2">
      <a:majorFont>
        <a:latin typeface="Gotham Rounded Bold"/>
        <a:ea typeface=""/>
        <a:cs typeface=""/>
      </a:majorFont>
      <a:minorFont>
        <a:latin typeface="Gotham Book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51B45660-5972-446D-99B0-38F3477ECA3E}" vid="{B79E7528-FCD1-4305-9D1D-E17C9A8CF782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NZRS-Template (1).potx</Template>
  <TotalTime>300</TotalTime>
  <Words>422</Words>
  <Application>Microsoft Macintosh PowerPoint</Application>
  <PresentationFormat>On-screen Show (4:3)</PresentationFormat>
  <Paragraphs>88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Calibri</vt:lpstr>
      <vt:lpstr>Gotham Book</vt:lpstr>
      <vt:lpstr>Gotham Rounded Bold</vt:lpstr>
      <vt:lpstr>Arial</vt:lpstr>
      <vt:lpstr>NZRS-Template (1)</vt:lpstr>
      <vt:lpstr>NZRS_Magenta</vt:lpstr>
      <vt:lpstr>NZRS_Green</vt:lpstr>
      <vt:lpstr>NZRS_Yellow</vt:lpstr>
      <vt:lpstr>The hunger for AAAA</vt:lpstr>
      <vt:lpstr>It all started with</vt:lpstr>
      <vt:lpstr>.nz delegation</vt:lpstr>
      <vt:lpstr>How bad it was?</vt:lpstr>
      <vt:lpstr>From one specific ASN</vt:lpstr>
      <vt:lpstr>Combined</vt:lpstr>
      <vt:lpstr>How to fix it</vt:lpstr>
      <vt:lpstr>Deployment of fixes</vt:lpstr>
      <vt:lpstr>Combined solution</vt:lpstr>
      <vt:lpstr>Others affected?</vt:lpstr>
      <vt:lpstr>Open Questions</vt:lpstr>
      <vt:lpstr>Lessons learned</vt:lpstr>
      <vt:lpstr>PowerPoint Presentation</vt:lpstr>
    </vt:vector>
  </TitlesOfParts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Maribel</dc:creator>
  <cp:lastModifiedBy>Sebastian Castro</cp:lastModifiedBy>
  <cp:revision>30</cp:revision>
  <dcterms:created xsi:type="dcterms:W3CDTF">2015-03-12T03:14:21Z</dcterms:created>
  <dcterms:modified xsi:type="dcterms:W3CDTF">2016-10-10T02:34:21Z</dcterms:modified>
</cp:coreProperties>
</file>