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83698" r:id="rId2"/>
    <p:sldMasterId id="2147483708" r:id="rId3"/>
    <p:sldMasterId id="214748371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8" r:id="rId6"/>
    <p:sldId id="286" r:id="rId7"/>
    <p:sldId id="260" r:id="rId8"/>
    <p:sldId id="273" r:id="rId9"/>
    <p:sldId id="274" r:id="rId10"/>
    <p:sldId id="261" r:id="rId11"/>
    <p:sldId id="275" r:id="rId12"/>
    <p:sldId id="263" r:id="rId13"/>
    <p:sldId id="264" r:id="rId14"/>
    <p:sldId id="276" r:id="rId15"/>
    <p:sldId id="266" r:id="rId16"/>
    <p:sldId id="277" r:id="rId17"/>
    <p:sldId id="278" r:id="rId18"/>
    <p:sldId id="279" r:id="rId19"/>
    <p:sldId id="280" r:id="rId20"/>
    <p:sldId id="281" r:id="rId21"/>
    <p:sldId id="272" r:id="rId22"/>
    <p:sldId id="282" r:id="rId23"/>
    <p:sldId id="285" r:id="rId24"/>
    <p:sldId id="287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1" autoAdjust="0"/>
    <p:restoredTop sz="94707" autoAdjust="0"/>
  </p:normalViewPr>
  <p:slideViewPr>
    <p:cSldViewPr snapToGrid="0">
      <p:cViewPr varScale="1">
        <p:scale>
          <a:sx n="141" d="100"/>
          <a:sy n="141" d="100"/>
        </p:scale>
        <p:origin x="192" y="2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5CD0-5213-4A66-8769-AD863ED429F3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2FC8-AB6B-44F7-BCE3-1F5C688A5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6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975DE-7D5D-44C7-98F4-56162628EC01}" type="datetimeFigureOut">
              <a:rPr lang="en-US" smtClean="0"/>
              <a:t>10/10/16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9AE8A-625E-450B-9D75-FF4EBC45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7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AE8A-625E-450B-9D75-FF4EBC45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5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9AE8A-625E-450B-9D75-FF4EBC4502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9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29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72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9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5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4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4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5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-11283"/>
            <a:ext cx="1655067" cy="24079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1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date, location, presenter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291275"/>
            <a:ext cx="1683570" cy="708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8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385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4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82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5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Add Description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6968"/>
            <a:ext cx="8265196" cy="4689995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 baseline="0">
                <a:solidFill>
                  <a:schemeClr val="accent5"/>
                </a:solidFill>
              </a:defRPr>
            </a:lvl1pPr>
            <a:lvl2pPr marL="457200" indent="0">
              <a:buClr>
                <a:schemeClr val="accent3"/>
              </a:buClr>
              <a:buFont typeface="Arial" panose="020B0604020202020204" pitchFamily="34" charset="0"/>
              <a:buNone/>
              <a:defRPr baseline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0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5126"/>
            <a:ext cx="8265196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707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4013199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63534" y="1495514"/>
            <a:ext cx="4158862" cy="4681449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7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5667" y="1495514"/>
            <a:ext cx="8256729" cy="4681449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add a chart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Chart Slide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5667" y="365126"/>
            <a:ext cx="8256729" cy="8752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53" y="0"/>
            <a:ext cx="1655067" cy="24079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" y="6555312"/>
            <a:ext cx="680476" cy="20835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74154" y="6486627"/>
            <a:ext cx="79482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4809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7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05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0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83898" y="4894092"/>
            <a:ext cx="5312918" cy="35569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Add email/contact details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2" y="5825563"/>
            <a:ext cx="1658695" cy="69811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62716" y="4849672"/>
            <a:ext cx="1552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Contact: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3712" y="5167527"/>
            <a:ext cx="296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www.nzrs.net.nz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30" y="6617208"/>
            <a:ext cx="1655067" cy="24079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842837" y="1669773"/>
            <a:ext cx="7885007" cy="184018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2837" y="3586037"/>
            <a:ext cx="7879559" cy="1160891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accent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5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3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4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538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4" r:id="rId5"/>
    <p:sldLayoutId id="2147483695" r:id="rId6"/>
    <p:sldLayoutId id="2147483696" r:id="rId7"/>
    <p:sldLayoutId id="2147483697" r:id="rId8"/>
    <p:sldLayoutId id="214748373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3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29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7703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0590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7376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9969" y="6522720"/>
            <a:ext cx="1304014" cy="3025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2856" y="6522720"/>
            <a:ext cx="3681454" cy="299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69642" y="6522720"/>
            <a:ext cx="976134" cy="3082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CDBD8B18-5CB0-4F84-8271-67BA7B8E4F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127"/>
            <a:ext cx="4690882" cy="46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7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800" kern="1200" dirty="0" smtClean="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jing@nzrs.net.n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log.nzrs.net.nz/characterization-of-popular-resolvers-from-our-point-of-view-2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 the search of resolvers</a:t>
            </a:r>
            <a:endParaRPr lang="en-US" dirty="0"/>
          </a:p>
        </p:txBody>
      </p:sp>
      <p:sp>
        <p:nvSpPr>
          <p:cNvPr id="32" name="Subtitle 3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Jing </a:t>
            </a:r>
            <a:r>
              <a:rPr lang="en-US" dirty="0" err="1" smtClean="0"/>
              <a:t>Qiao</a:t>
            </a:r>
            <a:r>
              <a:rPr lang="en-US" smtClean="0"/>
              <a:t> </a:t>
            </a:r>
            <a:r>
              <a:rPr lang="zh-TW" altLang="en-US" smtClean="0"/>
              <a:t>乔婧</a:t>
            </a:r>
            <a:r>
              <a:rPr lang="en-US" dirty="0" smtClean="0"/>
              <a:t>, Sebastian Castro – NZRS</a:t>
            </a:r>
          </a:p>
          <a:p>
            <a:endParaRPr lang="en-US" dirty="0" smtClean="0"/>
          </a:p>
          <a:p>
            <a:r>
              <a:rPr lang="en-US" dirty="0" smtClean="0"/>
              <a:t>DNS-OARC 25,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Most of the addresses </a:t>
            </a:r>
            <a:r>
              <a:rPr dirty="0" smtClean="0"/>
              <a:t>classified </a:t>
            </a:r>
            <a:r>
              <a:rPr dirty="0"/>
              <a:t>as </a:t>
            </a:r>
            <a:r>
              <a:rPr dirty="0" smtClean="0"/>
              <a:t>resolvers</a:t>
            </a:r>
            <a:endParaRPr lang="en-US" dirty="0"/>
          </a:p>
          <a:p>
            <a:pPr lvl="1"/>
            <a:r>
              <a:rPr lang="x-none" dirty="0" smtClean="0"/>
              <a:t>P</a:t>
            </a:r>
            <a:r>
              <a:rPr dirty="0" smtClean="0"/>
              <a:t>ossibly </a:t>
            </a:r>
            <a:r>
              <a:rPr dirty="0"/>
              <a:t>because the list of non-resolvers show a very specific </a:t>
            </a:r>
            <a:r>
              <a:rPr dirty="0" smtClean="0"/>
              <a:t>behaviour</a:t>
            </a:r>
            <a:endParaRPr lang="x-none" dirty="0" smtClean="0"/>
          </a:p>
          <a:p>
            <a:pPr lvl="1"/>
            <a:r>
              <a:rPr lang="x-none" dirty="0" smtClean="0"/>
              <a:t>Model fitting </a:t>
            </a:r>
            <a:r>
              <a:rPr dirty="0" smtClean="0"/>
              <a:t>specific </a:t>
            </a:r>
            <a:r>
              <a:rPr dirty="0"/>
              <a:t>behaviour, leaving any other address </a:t>
            </a:r>
            <a:r>
              <a:rPr dirty="0" smtClean="0"/>
              <a:t>as </a:t>
            </a:r>
            <a:r>
              <a:rPr dirty="0"/>
              <a:t>resolver.</a:t>
            </a:r>
          </a:p>
          <a:p>
            <a:r>
              <a:rPr dirty="0"/>
              <a:t>The next iteration of this work should to improve the training data to include different patterns.</a:t>
            </a:r>
          </a:p>
        </p:txBody>
      </p:sp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Preliminary Analysis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let a classifier to learn the structure instead of imposing</a:t>
            </a:r>
          </a:p>
          <a:p>
            <a:r>
              <a:rPr lang="en-US" dirty="0"/>
              <a:t>The same 14 features, 1 day’s DNS traffic</a:t>
            </a:r>
          </a:p>
          <a:p>
            <a:r>
              <a:rPr lang="en-US" dirty="0"/>
              <a:t>Ignore clients that send less than 10 queries</a:t>
            </a:r>
          </a:p>
          <a:p>
            <a:pPr lvl="1"/>
            <a:r>
              <a:rPr lang="en-US" dirty="0" smtClean="0"/>
              <a:t>Reduce the noise</a:t>
            </a:r>
          </a:p>
          <a:p>
            <a:r>
              <a:rPr lang="en-US" dirty="0"/>
              <a:t>Run K-Means Algorithm with K=</a:t>
            </a:r>
            <a:r>
              <a:rPr lang="en-US" dirty="0" smtClean="0"/>
              <a:t>6</a:t>
            </a:r>
          </a:p>
          <a:p>
            <a:pPr lvl="1"/>
            <a:r>
              <a:rPr lang="en-US" dirty="0" smtClean="0"/>
              <a:t>Inspired by </a:t>
            </a:r>
            <a:r>
              <a:rPr lang="en-US" dirty="0" err="1" smtClean="0"/>
              <a:t>Verisign</a:t>
            </a:r>
            <a:r>
              <a:rPr lang="en-US" dirty="0"/>
              <a:t> </a:t>
            </a:r>
            <a:r>
              <a:rPr lang="en-US" dirty="0" smtClean="0"/>
              <a:t>work from 2013</a:t>
            </a:r>
          </a:p>
          <a:p>
            <a:r>
              <a:rPr lang="en-US" dirty="0"/>
              <a:t>Calculate the percentage of clients distributed across </a:t>
            </a:r>
            <a:r>
              <a:rPr lang="en-US" dirty="0" smtClean="0"/>
              <a:t>clusters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classifier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4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K-Means </a:t>
            </a:r>
            <a:r>
              <a:rPr dirty="0" smtClean="0"/>
              <a:t>Cost </a:t>
            </a:r>
            <a:r>
              <a:rPr dirty="0"/>
              <a:t>Curve</a:t>
            </a:r>
          </a:p>
        </p:txBody>
      </p:sp>
      <p:pic>
        <p:nvPicPr>
          <p:cNvPr id="148" name="cost function curv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683" y="1866604"/>
            <a:ext cx="6056153" cy="38841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Type Profile per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qtype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286" y="1514924"/>
            <a:ext cx="7121301" cy="468085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Rcode</a:t>
            </a:r>
            <a:r>
              <a:rPr lang="en-US" dirty="0" smtClean="0"/>
              <a:t> profile per cluster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14</a:t>
            </a:fld>
            <a:endParaRPr lang="uk-UA"/>
          </a:p>
        </p:txBody>
      </p:sp>
      <p:pic>
        <p:nvPicPr>
          <p:cNvPr id="7" name="rcode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6882" y="1481265"/>
            <a:ext cx="7233664" cy="469577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 profile per cluster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dns_flag 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542" y="1510953"/>
            <a:ext cx="6992989" cy="46576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483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many known resolvers fall in the same cluster?</a:t>
            </a:r>
          </a:p>
          <a:p>
            <a:pPr lvl="1"/>
            <a:r>
              <a:rPr lang="en-US" dirty="0" smtClean="0"/>
              <a:t>How many known non-resolvers?</a:t>
            </a:r>
          </a:p>
          <a:p>
            <a:r>
              <a:rPr lang="en-US" dirty="0"/>
              <a:t>Tested on both week day and weekend, 98% ~ 99% known resolvers fit in the same </a:t>
            </a:r>
            <a:r>
              <a:rPr lang="en-US" dirty="0" smtClean="0"/>
              <a:t>cluster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accuracy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pic>
        <p:nvPicPr>
          <p:cNvPr id="6" name="resolver_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1592" y="1499158"/>
            <a:ext cx="3496465" cy="241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nonres_oar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2071" y="4090201"/>
            <a:ext cx="3318091" cy="207836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9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differentiating factor could be client persistence</a:t>
            </a:r>
          </a:p>
          <a:p>
            <a:r>
              <a:rPr lang="en-US" dirty="0"/>
              <a:t>Within a </a:t>
            </a:r>
            <a:r>
              <a:rPr lang="en-US" dirty="0" smtClean="0"/>
              <a:t>10-day rolling window, count </a:t>
            </a:r>
            <a:r>
              <a:rPr lang="en-US" dirty="0"/>
              <a:t>the </a:t>
            </a:r>
            <a:r>
              <a:rPr lang="en-US" dirty="0" smtClean="0"/>
              <a:t>addresses </a:t>
            </a:r>
            <a:r>
              <a:rPr lang="en-US" dirty="0"/>
              <a:t>seen on specific number of </a:t>
            </a:r>
            <a:r>
              <a:rPr lang="en-US" dirty="0" smtClean="0"/>
              <a:t>days</a:t>
            </a:r>
          </a:p>
          <a:p>
            <a:r>
              <a:rPr lang="en-US" dirty="0"/>
              <a:t>Addresses sending traffic all the time will fit into known resolvers and monitoring roles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persistence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53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Client Persistence</a:t>
            </a:r>
          </a:p>
        </p:txBody>
      </p:sp>
      <p:pic>
        <p:nvPicPr>
          <p:cNvPr id="168" name="client persistence oar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16" y="1476399"/>
            <a:ext cx="7795535" cy="469217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 persistence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known resolvers addresses fall into the hypothesis of persistence?</a:t>
            </a:r>
          </a:p>
          <a:p>
            <a:r>
              <a:rPr lang="en-US" dirty="0" smtClean="0"/>
              <a:t>What if we check their presence in different levels?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0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dirty="0"/>
              <a:t>Domain Popularity </a:t>
            </a:r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Derive Domain Popularity by mining DNS data</a:t>
            </a:r>
          </a:p>
          <a:p>
            <a:pPr lvl="1"/>
            <a:r>
              <a:rPr lang="en-US" dirty="0" smtClean="0"/>
              <a:t>Noisy nature of DNS data</a:t>
            </a:r>
          </a:p>
          <a:p>
            <a:pPr lvl="1"/>
            <a:r>
              <a:rPr lang="en-US" dirty="0" smtClean="0"/>
              <a:t>Certain source addresses represent resolvers, the rest a variety of behavior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we pinpoint the resolvers?</a:t>
            </a:r>
          </a:p>
          <a:p>
            <a:pPr lvl="1"/>
            <a:endParaRPr dirty="0"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esolvers persisten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4" r="-563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Resolvers persistence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55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unknown resolvers by checking membership to the “resolver like” cluster</a:t>
            </a:r>
          </a:p>
          <a:p>
            <a:r>
              <a:rPr lang="en-US" dirty="0" smtClean="0"/>
              <a:t>Exchange information with other operators about known resolvers.</a:t>
            </a:r>
          </a:p>
          <a:p>
            <a:endParaRPr lang="en-US" dirty="0"/>
          </a:p>
          <a:p>
            <a:r>
              <a:rPr lang="en-US" dirty="0" smtClean="0"/>
              <a:t>Potential uses: curated list of addresses, white listing, others.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39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analysis can be repeated to other </a:t>
            </a:r>
            <a:r>
              <a:rPr lang="en-US" dirty="0" err="1" smtClean="0"/>
              <a:t>ccTLDs</a:t>
            </a:r>
            <a:endParaRPr lang="en-US" dirty="0" smtClean="0"/>
          </a:p>
          <a:p>
            <a:r>
              <a:rPr lang="en-US" dirty="0" smtClean="0"/>
              <a:t>Using open source tools</a:t>
            </a:r>
          </a:p>
          <a:p>
            <a:r>
              <a:rPr lang="en-US" dirty="0" smtClean="0"/>
              <a:t>Code analysis will be made available</a:t>
            </a:r>
          </a:p>
          <a:p>
            <a:r>
              <a:rPr lang="en-US" dirty="0" smtClean="0"/>
              <a:t>Easily </a:t>
            </a:r>
            <a:r>
              <a:rPr lang="en-US" dirty="0" smtClean="0"/>
              <a:t>adaptable </a:t>
            </a:r>
            <a:r>
              <a:rPr lang="en-US" dirty="0" smtClean="0"/>
              <a:t>to use ENTRADA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61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jing@nzrs.net.nz</a:t>
            </a:r>
            <a:r>
              <a:rPr lang="en-US" dirty="0" smtClean="0"/>
              <a:t>, </a:t>
            </a:r>
            <a:r>
              <a:rPr lang="en-US" dirty="0" err="1" smtClean="0"/>
              <a:t>sebastian@nzrs.net.nz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7839075" y="6523038"/>
            <a:ext cx="1304925" cy="301625"/>
          </a:xfrm>
          <a:prstGeom prst="rect">
            <a:avLst/>
          </a:prstGeom>
        </p:spPr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462588" y="6523038"/>
            <a:ext cx="3681412" cy="298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67688" y="6523038"/>
            <a:ext cx="976312" cy="307975"/>
          </a:xfrm>
          <a:prstGeom prst="rect">
            <a:avLst/>
          </a:prstGeom>
        </p:spPr>
        <p:txBody>
          <a:bodyPr/>
          <a:lstStyle/>
          <a:p>
            <a:fld id="{CDBD8B18-5CB0-4F84-8271-67BA7B8E4F0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1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tail of addresses sending a few queries on a given 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DNS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3" y="2333177"/>
            <a:ext cx="8128647" cy="41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>To identify resolvers, we need some data</a:t>
            </a:r>
          </a:p>
          <a:p>
            <a:r>
              <a:rPr lang="x-none" dirty="0" smtClean="0"/>
              <a:t>Base curated data</a:t>
            </a:r>
          </a:p>
          <a:p>
            <a:pPr lvl="1"/>
            <a:r>
              <a:rPr dirty="0" smtClean="0"/>
              <a:t>836 </a:t>
            </a:r>
            <a:r>
              <a:rPr dirty="0"/>
              <a:t>known resolvers </a:t>
            </a:r>
            <a:r>
              <a:rPr dirty="0" smtClean="0"/>
              <a:t>addresse</a:t>
            </a:r>
            <a:r>
              <a:rPr lang="en-US" dirty="0" smtClean="0"/>
              <a:t>s</a:t>
            </a:r>
            <a:endParaRPr dirty="0"/>
          </a:p>
          <a:p>
            <a:pPr lvl="2"/>
            <a:r>
              <a:rPr dirty="0" smtClean="0"/>
              <a:t>Local </a:t>
            </a:r>
            <a:r>
              <a:rPr dirty="0"/>
              <a:t>ISPs, Google DNS, OpenDNS</a:t>
            </a:r>
          </a:p>
          <a:p>
            <a:pPr lvl="1"/>
            <a:r>
              <a:rPr dirty="0"/>
              <a:t>276 known non-resolvers addresses</a:t>
            </a:r>
          </a:p>
          <a:p>
            <a:pPr lvl="2"/>
            <a:r>
              <a:rPr dirty="0" smtClean="0"/>
              <a:t>Monitoring </a:t>
            </a:r>
            <a:r>
              <a:rPr dirty="0"/>
              <a:t>addresses from </a:t>
            </a:r>
            <a:r>
              <a:rPr dirty="0" smtClean="0"/>
              <a:t>ICANN</a:t>
            </a:r>
            <a:endParaRPr lang="x-none" dirty="0" smtClean="0"/>
          </a:p>
          <a:p>
            <a:pPr lvl="3"/>
            <a:r>
              <a:rPr lang="x-none" dirty="0" smtClean="0"/>
              <a:t>Asking for </a:t>
            </a:r>
            <a:r>
              <a:rPr lang="en-US" dirty="0" err="1"/>
              <a:t>www.zz</a:t>
            </a:r>
            <a:r>
              <a:rPr lang="en-US" dirty="0"/>
              <a:t>--</a:t>
            </a:r>
            <a:r>
              <a:rPr lang="en-US" dirty="0" err="1"/>
              <a:t>icann-sla-monitoring.nz</a:t>
            </a:r>
            <a:endParaRPr dirty="0"/>
          </a:p>
          <a:p>
            <a:pPr lvl="2"/>
            <a:r>
              <a:rPr dirty="0"/>
              <a:t>Addresses sending only NS queries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Data Collection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all resolvers behave in a similar way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://blog.nzrs.net.nz/characterization-of-popular-resolvers-from-our-point-of-view-2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There are some patterns</a:t>
            </a:r>
          </a:p>
          <a:p>
            <a:pPr lvl="2"/>
            <a:r>
              <a:rPr lang="en-US" dirty="0" smtClean="0"/>
              <a:t>Primary/secondary address</a:t>
            </a:r>
          </a:p>
          <a:p>
            <a:pPr lvl="2"/>
            <a:r>
              <a:rPr lang="en-US" dirty="0" smtClean="0"/>
              <a:t>Validating resolvers</a:t>
            </a:r>
          </a:p>
          <a:p>
            <a:pPr lvl="2"/>
            <a:r>
              <a:rPr lang="en-US" dirty="0" smtClean="0"/>
              <a:t>Resolvers in front of mail servers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predict if a source address is a resolver?</a:t>
            </a:r>
          </a:p>
          <a:p>
            <a:r>
              <a:rPr lang="en-US" dirty="0" smtClean="0"/>
              <a:t>14 features per day per address</a:t>
            </a:r>
          </a:p>
          <a:p>
            <a:pPr lvl="1"/>
            <a:r>
              <a:rPr lang="en-US" dirty="0" smtClean="0"/>
              <a:t>Fraction of </a:t>
            </a:r>
            <a:r>
              <a:rPr lang="en-US" dirty="0"/>
              <a:t>A, AAAA, MX, TXT, SPF, DS, DNSKEY, NS, SRV, </a:t>
            </a:r>
            <a:r>
              <a:rPr lang="en-US" dirty="0" smtClean="0"/>
              <a:t>SOA</a:t>
            </a:r>
          </a:p>
          <a:p>
            <a:pPr lvl="1"/>
            <a:r>
              <a:rPr lang="en-US" dirty="0" smtClean="0"/>
              <a:t>Fraction of </a:t>
            </a:r>
            <a:r>
              <a:rPr lang="en-US" dirty="0" err="1" smtClean="0"/>
              <a:t>NoError</a:t>
            </a:r>
            <a:r>
              <a:rPr lang="en-US" dirty="0" smtClean="0"/>
              <a:t> and </a:t>
            </a:r>
            <a:r>
              <a:rPr lang="en-US" dirty="0" err="1" smtClean="0"/>
              <a:t>NxDomain</a:t>
            </a:r>
            <a:r>
              <a:rPr lang="en-US" dirty="0" smtClean="0"/>
              <a:t> responses</a:t>
            </a:r>
          </a:p>
          <a:p>
            <a:pPr lvl="1"/>
            <a:r>
              <a:rPr lang="en-US" dirty="0" smtClean="0"/>
              <a:t>Fraction of CD and RD queries</a:t>
            </a:r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Extract 1 day of DNS traffic (653,232 unique source addresses)</a:t>
            </a:r>
          </a:p>
          <a:p>
            <a:pPr lvl="1"/>
            <a:r>
              <a:rPr lang="en-US" dirty="0" smtClean="0"/>
              <a:t>Base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classifier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Training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2644" y="1070429"/>
            <a:ext cx="8264070" cy="49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latin typeface="Courier"/>
                <a:cs typeface="Courier"/>
              </a:rPr>
              <a:t>LinearSVC</a:t>
            </a:r>
            <a:endParaRPr lang="en-US" sz="1400" dirty="0"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smtClean="0">
                <a:latin typeface="Courier"/>
                <a:cs typeface="Courier"/>
              </a:rPr>
              <a:t>__________________________________________________________________________</a:t>
            </a:r>
            <a:endParaRPr lang="en-US" sz="1400" dirty="0"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Training: 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latin typeface="Courier"/>
                <a:cs typeface="Courier"/>
              </a:rPr>
              <a:t>LinearSVC</a:t>
            </a:r>
            <a:r>
              <a:rPr lang="en-US" sz="1400" dirty="0">
                <a:latin typeface="Courier"/>
                <a:cs typeface="Courier"/>
              </a:rPr>
              <a:t>(C=1.0, </a:t>
            </a:r>
            <a:r>
              <a:rPr lang="en-US" sz="1400" dirty="0" err="1">
                <a:latin typeface="Courier"/>
                <a:cs typeface="Courier"/>
              </a:rPr>
              <a:t>class_weight</a:t>
            </a:r>
            <a:r>
              <a:rPr lang="en-US" sz="1400" dirty="0">
                <a:latin typeface="Courier"/>
                <a:cs typeface="Courier"/>
              </a:rPr>
              <a:t>='balanced', dual=True, </a:t>
            </a:r>
            <a:r>
              <a:rPr lang="en-US" sz="1400" dirty="0" err="1">
                <a:latin typeface="Courier"/>
                <a:cs typeface="Courier"/>
              </a:rPr>
              <a:t>fit_intercept</a:t>
            </a:r>
            <a:r>
              <a:rPr lang="en-US" sz="1400" dirty="0">
                <a:latin typeface="Courier"/>
                <a:cs typeface="Courier"/>
              </a:rPr>
              <a:t>=True,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</a:t>
            </a:r>
            <a:r>
              <a:rPr lang="en-US" sz="1400" dirty="0" err="1">
                <a:latin typeface="Courier"/>
                <a:cs typeface="Courier"/>
              </a:rPr>
              <a:t>intercept_scaling</a:t>
            </a:r>
            <a:r>
              <a:rPr lang="en-US" sz="1400" dirty="0">
                <a:latin typeface="Courier"/>
                <a:cs typeface="Courier"/>
              </a:rPr>
              <a:t>=1, loss='</a:t>
            </a:r>
            <a:r>
              <a:rPr lang="en-US" sz="1400" dirty="0" err="1">
                <a:latin typeface="Courier"/>
                <a:cs typeface="Courier"/>
              </a:rPr>
              <a:t>squared_hinge</a:t>
            </a:r>
            <a:r>
              <a:rPr lang="en-US" sz="1400" dirty="0">
                <a:latin typeface="Courier"/>
                <a:cs typeface="Courier"/>
              </a:rPr>
              <a:t>', </a:t>
            </a:r>
            <a:r>
              <a:rPr lang="en-US" sz="1400" dirty="0" err="1">
                <a:latin typeface="Courier"/>
                <a:cs typeface="Courier"/>
              </a:rPr>
              <a:t>max_iter</a:t>
            </a:r>
            <a:r>
              <a:rPr lang="en-US" sz="1400" dirty="0">
                <a:latin typeface="Courier"/>
                <a:cs typeface="Courier"/>
              </a:rPr>
              <a:t>=1000,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</a:t>
            </a:r>
            <a:r>
              <a:rPr lang="en-US" sz="1400" dirty="0" err="1">
                <a:latin typeface="Courier"/>
                <a:cs typeface="Courier"/>
              </a:rPr>
              <a:t>multi_class</a:t>
            </a:r>
            <a:r>
              <a:rPr lang="en-US" sz="1400" dirty="0">
                <a:latin typeface="Courier"/>
                <a:cs typeface="Courier"/>
              </a:rPr>
              <a:t>='</a:t>
            </a:r>
            <a:r>
              <a:rPr lang="en-US" sz="1400" dirty="0" err="1">
                <a:latin typeface="Courier"/>
                <a:cs typeface="Courier"/>
              </a:rPr>
              <a:t>ovr</a:t>
            </a:r>
            <a:r>
              <a:rPr lang="en-US" sz="1400" dirty="0">
                <a:latin typeface="Courier"/>
                <a:cs typeface="Courier"/>
              </a:rPr>
              <a:t>', penalty='l2', </a:t>
            </a:r>
            <a:r>
              <a:rPr lang="en-US" sz="1400" dirty="0" err="1">
                <a:latin typeface="Courier"/>
                <a:cs typeface="Courier"/>
              </a:rPr>
              <a:t>random_state</a:t>
            </a:r>
            <a:r>
              <a:rPr lang="en-US" sz="1400" dirty="0">
                <a:latin typeface="Courier"/>
                <a:cs typeface="Courier"/>
              </a:rPr>
              <a:t>=None, </a:t>
            </a:r>
            <a:r>
              <a:rPr lang="en-US" sz="1400" dirty="0" err="1">
                <a:latin typeface="Courier"/>
                <a:cs typeface="Courier"/>
              </a:rPr>
              <a:t>tol</a:t>
            </a:r>
            <a:r>
              <a:rPr lang="en-US" sz="1400" dirty="0">
                <a:latin typeface="Courier"/>
                <a:cs typeface="Courier"/>
              </a:rPr>
              <a:t>=0.0001,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verbose=0)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train time: 0.003s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Cross-validating: 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Accuracy: 1.00 (+/- 0.00)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CV time: 0.056s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test time:  0.000s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accuracy:   1.000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dimensionality: 14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density: 1.000000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classification report: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        precision    recall  f1-score   support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endParaRPr lang="en-US" sz="1400" dirty="0"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     0       1.00      1.00      1.00        73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>
                <a:latin typeface="Courier"/>
                <a:cs typeface="Courier"/>
              </a:rPr>
              <a:t>          1       1.00      1.00      1.00       206</a:t>
            </a: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endParaRPr lang="en-US" sz="1400" dirty="0">
              <a:latin typeface="Courier"/>
              <a:cs typeface="Courier"/>
            </a:endParaRPr>
          </a:p>
          <a:p>
            <a:pPr defTabSz="168408">
              <a:lnSpc>
                <a:spcPct val="30000"/>
              </a:lnSpc>
              <a:spcBef>
                <a:spcPts val="1195"/>
              </a:spcBef>
              <a:defRPr sz="1476"/>
            </a:pPr>
            <a:r>
              <a:rPr lang="en-US" sz="1400" dirty="0" err="1">
                <a:latin typeface="Courier"/>
                <a:cs typeface="Courier"/>
              </a:rPr>
              <a:t>avg</a:t>
            </a:r>
            <a:r>
              <a:rPr lang="en-US" sz="1400" dirty="0">
                <a:latin typeface="Courier"/>
                <a:cs typeface="Courier"/>
              </a:rPr>
              <a:t> / total       1.00      1.00      1.00       279</a:t>
            </a:r>
          </a:p>
          <a:p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classification problem with less than 100K samples, </a:t>
            </a:r>
            <a:r>
              <a:rPr lang="en-US" dirty="0" err="1"/>
              <a:t>LinearSVC</a:t>
            </a:r>
            <a:r>
              <a:rPr lang="en-US" dirty="0"/>
              <a:t> is the first choice</a:t>
            </a:r>
          </a:p>
          <a:p>
            <a:r>
              <a:rPr lang="en-US" dirty="0"/>
              <a:t>We also benchmarked some other algorithms such as </a:t>
            </a:r>
            <a:r>
              <a:rPr lang="en-US" dirty="0" smtClean="0"/>
              <a:t>K-Neighbors </a:t>
            </a:r>
            <a:r>
              <a:rPr lang="en-US" dirty="0"/>
              <a:t>and Random </a:t>
            </a:r>
            <a:r>
              <a:rPr lang="en-US" dirty="0" smtClean="0"/>
              <a:t>Forest.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of them achieved 100% accuracy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Learning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1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/>
          <a:lstStyle>
            <a:lvl1pPr marL="444500" indent="-444500">
              <a:defRPr sz="3100"/>
            </a:lvl1pPr>
          </a:lstStyle>
          <a:p>
            <a:r>
              <a:rPr lang="en-US" dirty="0" smtClean="0"/>
              <a:t>Apply the model to three different days</a:t>
            </a:r>
          </a:p>
          <a:p>
            <a:pPr lvl="1"/>
            <a:r>
              <a:rPr dirty="0" smtClean="0"/>
              <a:t>Resolver </a:t>
            </a:r>
            <a:r>
              <a:rPr dirty="0"/>
              <a:t>is represented as 1, and non-resolver as 0.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 the model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8786" y="3147786"/>
            <a:ext cx="45447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</a:t>
            </a:r>
            <a:r>
              <a:rPr lang="en-US" sz="1400" dirty="0" err="1" smtClean="0">
                <a:latin typeface="Courier"/>
                <a:cs typeface="Courier"/>
              </a:rPr>
              <a:t>f</a:t>
            </a:r>
            <a:r>
              <a:rPr lang="en-US" sz="1400" dirty="0" smtClean="0">
                <a:latin typeface="Courier"/>
                <a:cs typeface="Courier"/>
              </a:rPr>
              <a:t> = </a:t>
            </a:r>
            <a:r>
              <a:rPr lang="en-US" sz="1400" dirty="0" err="1" smtClean="0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 "20160301")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1    645060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0      8172</a:t>
            </a:r>
          </a:p>
          <a:p>
            <a:pPr defTabSz="410751">
              <a:defRPr sz="2200"/>
            </a:pPr>
            <a:endParaRPr lang="en-US" sz="1400" dirty="0">
              <a:latin typeface="Courier"/>
              <a:cs typeface="Courier"/>
            </a:endParaRP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(model,"20160429")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1    529757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0      6243</a:t>
            </a:r>
          </a:p>
          <a:p>
            <a:pPr defTabSz="410751">
              <a:defRPr sz="2200"/>
            </a:pPr>
            <a:endParaRPr lang="en-US" sz="1400" dirty="0">
              <a:latin typeface="Courier"/>
              <a:cs typeface="Courier"/>
            </a:endParaRP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predict_result</a:t>
            </a:r>
            <a:r>
              <a:rPr lang="en-US" sz="1400" dirty="0">
                <a:latin typeface="Courier"/>
                <a:cs typeface="Courier"/>
              </a:rPr>
              <a:t>(model,"20151212")</a:t>
            </a:r>
          </a:p>
          <a:p>
            <a:pPr defTabSz="410751">
              <a:defRPr sz="2200"/>
            </a:pPr>
            <a:r>
              <a:rPr lang="en-US" sz="1400" dirty="0" err="1">
                <a:latin typeface="Courier"/>
                <a:cs typeface="Courier"/>
              </a:rPr>
              <a:t>df.isresolver_predict.value_counts</a:t>
            </a:r>
            <a:r>
              <a:rPr lang="en-US" sz="1400" dirty="0">
                <a:latin typeface="Courier"/>
                <a:cs typeface="Courier"/>
              </a:rPr>
              <a:t>()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1    453640</a:t>
            </a:r>
          </a:p>
          <a:p>
            <a:pPr defTabSz="410751">
              <a:defRPr sz="2200"/>
            </a:pPr>
            <a:r>
              <a:rPr lang="en-US" sz="1400" dirty="0">
                <a:latin typeface="Courier"/>
                <a:cs typeface="Courier"/>
              </a:rPr>
              <a:t>0      9279</a:t>
            </a:r>
          </a:p>
          <a:p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NZ" smtClean="0"/>
              <a:t>Oct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DNS-OARC 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BD8B18-5CB0-4F84-8271-67BA7B8E4F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ZRS-Template (1)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346C0A33-C547-4CC3-A844-3F36531FCDC8}"/>
    </a:ext>
  </a:extLst>
</a:theme>
</file>

<file path=ppt/theme/theme2.xml><?xml version="1.0" encoding="utf-8"?>
<a:theme xmlns:a="http://schemas.openxmlformats.org/drawingml/2006/main" name="NZRS_Magenta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442E478F-A052-40B4-862E-056A7B2005BF}"/>
    </a:ext>
  </a:extLst>
</a:theme>
</file>

<file path=ppt/theme/theme3.xml><?xml version="1.0" encoding="utf-8"?>
<a:theme xmlns:a="http://schemas.openxmlformats.org/drawingml/2006/main" name="NZRS_Green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F5EA2F64-31D1-49A5-A53D-F0D758A22D5B}"/>
    </a:ext>
  </a:extLst>
</a:theme>
</file>

<file path=ppt/theme/theme4.xml><?xml version="1.0" encoding="utf-8"?>
<a:theme xmlns:a="http://schemas.openxmlformats.org/drawingml/2006/main" name="NZRS_Yellow">
  <a:themeElements>
    <a:clrScheme name="NZRS Colours">
      <a:dk1>
        <a:srgbClr val="43B6E8"/>
      </a:dk1>
      <a:lt1>
        <a:srgbClr val="FFFFFF"/>
      </a:lt1>
      <a:dk2>
        <a:srgbClr val="43B6E8"/>
      </a:dk2>
      <a:lt2>
        <a:srgbClr val="FFFFFF"/>
      </a:lt2>
      <a:accent1>
        <a:srgbClr val="43B6E8"/>
      </a:accent1>
      <a:accent2>
        <a:srgbClr val="ED1D7A"/>
      </a:accent2>
      <a:accent3>
        <a:srgbClr val="B2C452"/>
      </a:accent3>
      <a:accent4>
        <a:srgbClr val="FEE52C"/>
      </a:accent4>
      <a:accent5>
        <a:srgbClr val="333333"/>
      </a:accent5>
      <a:accent6>
        <a:srgbClr val="ED1D7A"/>
      </a:accent6>
      <a:hlink>
        <a:srgbClr val="ED1D7A"/>
      </a:hlink>
      <a:folHlink>
        <a:srgbClr val="FEE52C"/>
      </a:folHlink>
    </a:clrScheme>
    <a:fontScheme name="Custom 2">
      <a:majorFont>
        <a:latin typeface="Gotham Rounded Bold"/>
        <a:ea typeface=""/>
        <a:cs typeface=""/>
      </a:majorFont>
      <a:minorFont>
        <a:latin typeface="Gotham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B45660-5972-446D-99B0-38F3477ECA3E}" vid="{B79E7528-FCD1-4305-9D1D-E17C9A8CF78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NZRS-Template (1).potx</Template>
  <TotalTime>167</TotalTime>
  <Words>798</Words>
  <Application>Microsoft Macintosh PowerPoint</Application>
  <PresentationFormat>On-screen Show (4:3)</PresentationFormat>
  <Paragraphs>193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</vt:lpstr>
      <vt:lpstr>Gotham Book</vt:lpstr>
      <vt:lpstr>Gotham Rounded Bold</vt:lpstr>
      <vt:lpstr>NZRS-Template (1)</vt:lpstr>
      <vt:lpstr>NZRS_Magenta</vt:lpstr>
      <vt:lpstr>NZRS_Green</vt:lpstr>
      <vt:lpstr>NZRS_Yellow</vt:lpstr>
      <vt:lpstr>In the search of resolvers</vt:lpstr>
      <vt:lpstr>Background</vt:lpstr>
      <vt:lpstr>Noisy DNS</vt:lpstr>
      <vt:lpstr>Data Collection</vt:lpstr>
      <vt:lpstr>Exploratory Analysis</vt:lpstr>
      <vt:lpstr>Supervised classifier</vt:lpstr>
      <vt:lpstr>Training Model</vt:lpstr>
      <vt:lpstr>Other Learning Algorithms</vt:lpstr>
      <vt:lpstr>Test the model </vt:lpstr>
      <vt:lpstr>Preliminary Analysis</vt:lpstr>
      <vt:lpstr>Unsupervised classifier</vt:lpstr>
      <vt:lpstr>K-Means Cost Curve</vt:lpstr>
      <vt:lpstr>Query Type Profile per cluster</vt:lpstr>
      <vt:lpstr>Rcode profile per cluster</vt:lpstr>
      <vt:lpstr>Flag profile per cluster</vt:lpstr>
      <vt:lpstr>Clustering accuracy</vt:lpstr>
      <vt:lpstr>Client persistence</vt:lpstr>
      <vt:lpstr>Client Persistence</vt:lpstr>
      <vt:lpstr>Resolvers persistence</vt:lpstr>
      <vt:lpstr>Resolvers persistence</vt:lpstr>
      <vt:lpstr>Future work</vt:lpstr>
      <vt:lpstr>Conclusions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Maribel</dc:creator>
  <cp:lastModifiedBy>Sebastian Castro</cp:lastModifiedBy>
  <cp:revision>74</cp:revision>
  <cp:lastPrinted>2016-08-19T00:50:31Z</cp:lastPrinted>
  <dcterms:created xsi:type="dcterms:W3CDTF">2015-03-12T03:14:21Z</dcterms:created>
  <dcterms:modified xsi:type="dcterms:W3CDTF">2016-10-09T22:26:43Z</dcterms:modified>
</cp:coreProperties>
</file>