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10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0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221"/>
    <a:srgbClr val="22B9A5"/>
    <a:srgbClr val="BD0B9E"/>
    <a:srgbClr val="F94330"/>
    <a:srgbClr val="08228B"/>
    <a:srgbClr val="0000BD"/>
    <a:srgbClr val="12486C"/>
    <a:srgbClr val="404040"/>
    <a:srgbClr val="000000"/>
    <a:srgbClr val="197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0" autoAdjust="0"/>
    <p:restoredTop sz="93692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528" y="160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rweber/skye/Community/wd2go.com-offline/SummaryPerCustome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rweber/skye/Community/wd2go.com-offline/SummaryPerCustom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Sheet1!$C$27:$C$50</c:f>
              <c:numCache>
                <c:formatCode>General</c:formatCode>
                <c:ptCount val="24"/>
                <c:pt idx="0">
                  <c:v>1.811789E8</c:v>
                </c:pt>
                <c:pt idx="1">
                  <c:v>1.83985617E8</c:v>
                </c:pt>
                <c:pt idx="2">
                  <c:v>1.75173687E8</c:v>
                </c:pt>
                <c:pt idx="3">
                  <c:v>1.43859971E8</c:v>
                </c:pt>
                <c:pt idx="4">
                  <c:v>1.03668484E8</c:v>
                </c:pt>
                <c:pt idx="5">
                  <c:v>8.0232187E7</c:v>
                </c:pt>
                <c:pt idx="6">
                  <c:v>6.677914E7</c:v>
                </c:pt>
                <c:pt idx="7">
                  <c:v>6.0577309E7</c:v>
                </c:pt>
                <c:pt idx="8">
                  <c:v>5.8730176E7</c:v>
                </c:pt>
                <c:pt idx="9">
                  <c:v>7.2777912E7</c:v>
                </c:pt>
                <c:pt idx="10">
                  <c:v>8.6285745E7</c:v>
                </c:pt>
                <c:pt idx="11">
                  <c:v>1.06266112E8</c:v>
                </c:pt>
                <c:pt idx="12">
                  <c:v>1.25112438E8</c:v>
                </c:pt>
                <c:pt idx="13">
                  <c:v>1.37721209E8</c:v>
                </c:pt>
                <c:pt idx="14">
                  <c:v>1.47493233E8</c:v>
                </c:pt>
                <c:pt idx="15">
                  <c:v>1.51167826E8</c:v>
                </c:pt>
                <c:pt idx="16">
                  <c:v>1.5655999E8</c:v>
                </c:pt>
                <c:pt idx="17">
                  <c:v>1.640908E8</c:v>
                </c:pt>
                <c:pt idx="18">
                  <c:v>1.59486375E8</c:v>
                </c:pt>
                <c:pt idx="19">
                  <c:v>1.59393213E8</c:v>
                </c:pt>
                <c:pt idx="20">
                  <c:v>1.66449446E8</c:v>
                </c:pt>
                <c:pt idx="21">
                  <c:v>1.73024424E8</c:v>
                </c:pt>
                <c:pt idx="22">
                  <c:v>1.81400986E8</c:v>
                </c:pt>
                <c:pt idx="23">
                  <c:v>1.85410749E8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Sheet1!$D$27:$D$50</c:f>
              <c:numCache>
                <c:formatCode>General</c:formatCode>
                <c:ptCount val="24"/>
                <c:pt idx="0">
                  <c:v>1.81219334E8</c:v>
                </c:pt>
                <c:pt idx="1">
                  <c:v>1.84368477E8</c:v>
                </c:pt>
                <c:pt idx="2">
                  <c:v>1.73894362E8</c:v>
                </c:pt>
                <c:pt idx="3">
                  <c:v>1.40380353E8</c:v>
                </c:pt>
                <c:pt idx="4">
                  <c:v>1.01709903E8</c:v>
                </c:pt>
                <c:pt idx="5">
                  <c:v>7.8033486E7</c:v>
                </c:pt>
                <c:pt idx="6">
                  <c:v>6.5025925E7</c:v>
                </c:pt>
                <c:pt idx="7">
                  <c:v>5.9439096E7</c:v>
                </c:pt>
                <c:pt idx="8">
                  <c:v>5.9112497E7</c:v>
                </c:pt>
                <c:pt idx="9">
                  <c:v>7.0019127E7</c:v>
                </c:pt>
                <c:pt idx="10">
                  <c:v>8.7399822E7</c:v>
                </c:pt>
                <c:pt idx="11">
                  <c:v>1.06379201E8</c:v>
                </c:pt>
                <c:pt idx="12">
                  <c:v>1.23393009E8</c:v>
                </c:pt>
                <c:pt idx="13">
                  <c:v>1.39891238E8</c:v>
                </c:pt>
                <c:pt idx="14">
                  <c:v>1.55641192E8</c:v>
                </c:pt>
                <c:pt idx="15">
                  <c:v>1.68184734E8</c:v>
                </c:pt>
                <c:pt idx="16">
                  <c:v>1.74572669E8</c:v>
                </c:pt>
                <c:pt idx="17">
                  <c:v>1.73263207E8</c:v>
                </c:pt>
                <c:pt idx="18">
                  <c:v>1.67511671E8</c:v>
                </c:pt>
                <c:pt idx="19">
                  <c:v>1.64315665E8</c:v>
                </c:pt>
                <c:pt idx="20">
                  <c:v>1.66803641E8</c:v>
                </c:pt>
                <c:pt idx="21">
                  <c:v>1.66843406E8</c:v>
                </c:pt>
                <c:pt idx="22">
                  <c:v>1.8320882E8</c:v>
                </c:pt>
                <c:pt idx="23">
                  <c:v>1.86278887E8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Sheet1!$F$27:$F$50</c:f>
              <c:numCache>
                <c:formatCode>General</c:formatCode>
                <c:ptCount val="24"/>
                <c:pt idx="0">
                  <c:v>8566.0</c:v>
                </c:pt>
                <c:pt idx="1">
                  <c:v>7972.0</c:v>
                </c:pt>
                <c:pt idx="2">
                  <c:v>7494.0</c:v>
                </c:pt>
                <c:pt idx="3">
                  <c:v>8196.0</c:v>
                </c:pt>
                <c:pt idx="4">
                  <c:v>7203.0</c:v>
                </c:pt>
                <c:pt idx="5">
                  <c:v>8089.0</c:v>
                </c:pt>
                <c:pt idx="6">
                  <c:v>7578.0</c:v>
                </c:pt>
                <c:pt idx="7">
                  <c:v>6302.0</c:v>
                </c:pt>
                <c:pt idx="8">
                  <c:v>6861.0</c:v>
                </c:pt>
                <c:pt idx="9">
                  <c:v>6752.0</c:v>
                </c:pt>
                <c:pt idx="10">
                  <c:v>6815.0</c:v>
                </c:pt>
                <c:pt idx="11">
                  <c:v>6305.0</c:v>
                </c:pt>
                <c:pt idx="12">
                  <c:v>6604.0</c:v>
                </c:pt>
                <c:pt idx="13">
                  <c:v>7241.0</c:v>
                </c:pt>
                <c:pt idx="14">
                  <c:v>7310.0</c:v>
                </c:pt>
                <c:pt idx="15">
                  <c:v>7952.0</c:v>
                </c:pt>
                <c:pt idx="16">
                  <c:v>7346.0</c:v>
                </c:pt>
                <c:pt idx="17">
                  <c:v>7460.0</c:v>
                </c:pt>
                <c:pt idx="18">
                  <c:v>7257.0</c:v>
                </c:pt>
                <c:pt idx="19">
                  <c:v>7656.0</c:v>
                </c:pt>
                <c:pt idx="20">
                  <c:v>7414.0</c:v>
                </c:pt>
                <c:pt idx="21">
                  <c:v>7640.0</c:v>
                </c:pt>
                <c:pt idx="22">
                  <c:v>8788.0</c:v>
                </c:pt>
                <c:pt idx="23">
                  <c:v>8528.0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Sheet1!$H$27:$H$50</c:f>
              <c:numCache>
                <c:formatCode>General</c:formatCode>
                <c:ptCount val="24"/>
                <c:pt idx="0">
                  <c:v>9442.0</c:v>
                </c:pt>
                <c:pt idx="1">
                  <c:v>9001.0</c:v>
                </c:pt>
                <c:pt idx="2">
                  <c:v>8517.0</c:v>
                </c:pt>
                <c:pt idx="3">
                  <c:v>9368.0</c:v>
                </c:pt>
                <c:pt idx="4">
                  <c:v>8470.0</c:v>
                </c:pt>
                <c:pt idx="5">
                  <c:v>8633.0</c:v>
                </c:pt>
                <c:pt idx="6">
                  <c:v>8667.0</c:v>
                </c:pt>
                <c:pt idx="7">
                  <c:v>7450.0</c:v>
                </c:pt>
                <c:pt idx="8">
                  <c:v>7685.0</c:v>
                </c:pt>
                <c:pt idx="9">
                  <c:v>7266.0</c:v>
                </c:pt>
                <c:pt idx="10">
                  <c:v>104452.0</c:v>
                </c:pt>
                <c:pt idx="11">
                  <c:v>158146.0</c:v>
                </c:pt>
                <c:pt idx="12">
                  <c:v>423875.0</c:v>
                </c:pt>
                <c:pt idx="13">
                  <c:v>4.094176E6</c:v>
                </c:pt>
                <c:pt idx="14">
                  <c:v>9.2942E6</c:v>
                </c:pt>
                <c:pt idx="15">
                  <c:v>1.4981401E7</c:v>
                </c:pt>
                <c:pt idx="16">
                  <c:v>1.600037E7</c:v>
                </c:pt>
                <c:pt idx="17">
                  <c:v>1.4292071E7</c:v>
                </c:pt>
                <c:pt idx="18">
                  <c:v>1.228098E7</c:v>
                </c:pt>
                <c:pt idx="19">
                  <c:v>1.022716E7</c:v>
                </c:pt>
                <c:pt idx="20">
                  <c:v>8.607526E6</c:v>
                </c:pt>
                <c:pt idx="21">
                  <c:v>1.242331E6</c:v>
                </c:pt>
                <c:pt idx="22">
                  <c:v>27345.0</c:v>
                </c:pt>
                <c:pt idx="23">
                  <c:v>15532.0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5559408"/>
        <c:axId val="-2072024976"/>
      </c:lineChart>
      <c:catAx>
        <c:axId val="-1945559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024976"/>
        <c:crosses val="autoZero"/>
        <c:auto val="1"/>
        <c:lblAlgn val="ctr"/>
        <c:lblOffset val="100"/>
        <c:noMultiLvlLbl val="0"/>
      </c:catAx>
      <c:valAx>
        <c:axId val="-2072024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94555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Sheet1!$A$2:$A$60</c:f>
              <c:numCache>
                <c:formatCode>General</c:formatCode>
                <c:ptCount val="5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0.0</c:v>
                </c:pt>
                <c:pt idx="2">
                  <c:v>4358.195296</c:v>
                </c:pt>
                <c:pt idx="3">
                  <c:v>8997.696382</c:v>
                </c:pt>
                <c:pt idx="4">
                  <c:v>12976.206293</c:v>
                </c:pt>
                <c:pt idx="5">
                  <c:v>10054.754205</c:v>
                </c:pt>
                <c:pt idx="6">
                  <c:v>15864.374136</c:v>
                </c:pt>
                <c:pt idx="7">
                  <c:v>9826.799782</c:v>
                </c:pt>
                <c:pt idx="8">
                  <c:v>5947.582558</c:v>
                </c:pt>
                <c:pt idx="9">
                  <c:v>22148.543632</c:v>
                </c:pt>
                <c:pt idx="10">
                  <c:v>11818.602286</c:v>
                </c:pt>
                <c:pt idx="11">
                  <c:v>9999.780225</c:v>
                </c:pt>
                <c:pt idx="12">
                  <c:v>10004.555244</c:v>
                </c:pt>
                <c:pt idx="13">
                  <c:v>9997.611765</c:v>
                </c:pt>
                <c:pt idx="14">
                  <c:v>9999.170898</c:v>
                </c:pt>
                <c:pt idx="15">
                  <c:v>9999.081004</c:v>
                </c:pt>
                <c:pt idx="16">
                  <c:v>9998.561502</c:v>
                </c:pt>
                <c:pt idx="17">
                  <c:v>9972.568692999997</c:v>
                </c:pt>
                <c:pt idx="18">
                  <c:v>9921.413851</c:v>
                </c:pt>
                <c:pt idx="19">
                  <c:v>9820.24683</c:v>
                </c:pt>
                <c:pt idx="20">
                  <c:v>9872.357598999999</c:v>
                </c:pt>
                <c:pt idx="21">
                  <c:v>9905.233012</c:v>
                </c:pt>
                <c:pt idx="22">
                  <c:v>10129.040378</c:v>
                </c:pt>
                <c:pt idx="23">
                  <c:v>10384.825927</c:v>
                </c:pt>
                <c:pt idx="24">
                  <c:v>9999.180886</c:v>
                </c:pt>
                <c:pt idx="25">
                  <c:v>9999.130945</c:v>
                </c:pt>
                <c:pt idx="26">
                  <c:v>9999.021075</c:v>
                </c:pt>
                <c:pt idx="27">
                  <c:v>9999.170898</c:v>
                </c:pt>
                <c:pt idx="28">
                  <c:v>9999.210851</c:v>
                </c:pt>
                <c:pt idx="29">
                  <c:v>10000.579396</c:v>
                </c:pt>
                <c:pt idx="30">
                  <c:v>10000.549426</c:v>
                </c:pt>
                <c:pt idx="31">
                  <c:v>9967.444476</c:v>
                </c:pt>
                <c:pt idx="32">
                  <c:v>9919.297078</c:v>
                </c:pt>
                <c:pt idx="33">
                  <c:v>9806.556017999997</c:v>
                </c:pt>
                <c:pt idx="34">
                  <c:v>9850.351769999997</c:v>
                </c:pt>
                <c:pt idx="35">
                  <c:v>9904.494517</c:v>
                </c:pt>
                <c:pt idx="36">
                  <c:v>10204.581514</c:v>
                </c:pt>
                <c:pt idx="37">
                  <c:v>10348.124122</c:v>
                </c:pt>
                <c:pt idx="38">
                  <c:v>9999.120956</c:v>
                </c:pt>
                <c:pt idx="39">
                  <c:v>9999.520503</c:v>
                </c:pt>
                <c:pt idx="40">
                  <c:v>9999.250805</c:v>
                </c:pt>
                <c:pt idx="41">
                  <c:v>10001.778183</c:v>
                </c:pt>
                <c:pt idx="42">
                  <c:v>10001.778183</c:v>
                </c:pt>
                <c:pt idx="43">
                  <c:v>10002.527354</c:v>
                </c:pt>
                <c:pt idx="44">
                  <c:v>9995.644512</c:v>
                </c:pt>
                <c:pt idx="45">
                  <c:v>9963.558190999998</c:v>
                </c:pt>
                <c:pt idx="46">
                  <c:v>9912.512562</c:v>
                </c:pt>
                <c:pt idx="47">
                  <c:v>9805.596262</c:v>
                </c:pt>
                <c:pt idx="48">
                  <c:v>9876.451948999998</c:v>
                </c:pt>
                <c:pt idx="49">
                  <c:v>9910.143105</c:v>
                </c:pt>
                <c:pt idx="50">
                  <c:v>10162.051352</c:v>
                </c:pt>
                <c:pt idx="51">
                  <c:v>10368.672802</c:v>
                </c:pt>
                <c:pt idx="52">
                  <c:v>9999.680329999997</c:v>
                </c:pt>
                <c:pt idx="53">
                  <c:v>10000.279728</c:v>
                </c:pt>
                <c:pt idx="54">
                  <c:v>9999.920081</c:v>
                </c:pt>
                <c:pt idx="55">
                  <c:v>10000.109891</c:v>
                </c:pt>
                <c:pt idx="56">
                  <c:v>10000.0</c:v>
                </c:pt>
                <c:pt idx="57">
                  <c:v>10000.0</c:v>
                </c:pt>
                <c:pt idx="58">
                  <c:v>9995.624542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0463776"/>
        <c:axId val="-1940461568"/>
      </c:barChart>
      <c:catAx>
        <c:axId val="-19404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461568"/>
        <c:crosses val="autoZero"/>
        <c:auto val="1"/>
        <c:lblAlgn val="ctr"/>
        <c:lblOffset val="100"/>
        <c:noMultiLvlLbl val="0"/>
      </c:catAx>
      <c:valAx>
        <c:axId val="-194046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46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6784.808103</c:v>
                </c:pt>
                <c:pt idx="2">
                  <c:v>10055.391562</c:v>
                </c:pt>
                <c:pt idx="3">
                  <c:v>10271.010019</c:v>
                </c:pt>
                <c:pt idx="4">
                  <c:v>9999.370668999998</c:v>
                </c:pt>
                <c:pt idx="5">
                  <c:v>9999.320725</c:v>
                </c:pt>
                <c:pt idx="6">
                  <c:v>9999.310737</c:v>
                </c:pt>
                <c:pt idx="7">
                  <c:v>9999.350691999998</c:v>
                </c:pt>
                <c:pt idx="8">
                  <c:v>9999.330714</c:v>
                </c:pt>
                <c:pt idx="9">
                  <c:v>9999.310737</c:v>
                </c:pt>
                <c:pt idx="10">
                  <c:v>9999.340703</c:v>
                </c:pt>
                <c:pt idx="11">
                  <c:v>9999.370668999998</c:v>
                </c:pt>
                <c:pt idx="12">
                  <c:v>9999.410623999998</c:v>
                </c:pt>
                <c:pt idx="13">
                  <c:v>9999.330714</c:v>
                </c:pt>
                <c:pt idx="14">
                  <c:v>9999.280771</c:v>
                </c:pt>
                <c:pt idx="15">
                  <c:v>9999.320725</c:v>
                </c:pt>
                <c:pt idx="16">
                  <c:v>10000.429546</c:v>
                </c:pt>
                <c:pt idx="17">
                  <c:v>9998.561502</c:v>
                </c:pt>
                <c:pt idx="18">
                  <c:v>10000.529446</c:v>
                </c:pt>
                <c:pt idx="19">
                  <c:v>9998.291829</c:v>
                </c:pt>
                <c:pt idx="20">
                  <c:v>10009.070095</c:v>
                </c:pt>
                <c:pt idx="21">
                  <c:v>9999.390647</c:v>
                </c:pt>
                <c:pt idx="22">
                  <c:v>9999.400634999998</c:v>
                </c:pt>
                <c:pt idx="23">
                  <c:v>9999.370668999998</c:v>
                </c:pt>
                <c:pt idx="24">
                  <c:v>9999.350691999998</c:v>
                </c:pt>
                <c:pt idx="25">
                  <c:v>9999.370668999998</c:v>
                </c:pt>
                <c:pt idx="26">
                  <c:v>9999.360679999998</c:v>
                </c:pt>
                <c:pt idx="27">
                  <c:v>9999.330714</c:v>
                </c:pt>
                <c:pt idx="28">
                  <c:v>9999.320725</c:v>
                </c:pt>
                <c:pt idx="29">
                  <c:v>9999.270782</c:v>
                </c:pt>
                <c:pt idx="30">
                  <c:v>9999.350691999998</c:v>
                </c:pt>
                <c:pt idx="31">
                  <c:v>9999.330714</c:v>
                </c:pt>
                <c:pt idx="32">
                  <c:v>9999.580437</c:v>
                </c:pt>
                <c:pt idx="33">
                  <c:v>10000.739242</c:v>
                </c:pt>
                <c:pt idx="34">
                  <c:v>10002.747184</c:v>
                </c:pt>
                <c:pt idx="35">
                  <c:v>10005.744112</c:v>
                </c:pt>
                <c:pt idx="36">
                  <c:v>9999.590426</c:v>
                </c:pt>
                <c:pt idx="37">
                  <c:v>9999.170898</c:v>
                </c:pt>
                <c:pt idx="38">
                  <c:v>9999.370668999998</c:v>
                </c:pt>
                <c:pt idx="39">
                  <c:v>9999.170898</c:v>
                </c:pt>
                <c:pt idx="40">
                  <c:v>9999.450580000001</c:v>
                </c:pt>
                <c:pt idx="41">
                  <c:v>9999.340703</c:v>
                </c:pt>
                <c:pt idx="42">
                  <c:v>9999.370668999998</c:v>
                </c:pt>
                <c:pt idx="43">
                  <c:v>9999.320725</c:v>
                </c:pt>
                <c:pt idx="44">
                  <c:v>9999.370668999998</c:v>
                </c:pt>
                <c:pt idx="45">
                  <c:v>9999.061027</c:v>
                </c:pt>
                <c:pt idx="46">
                  <c:v>9999.380658</c:v>
                </c:pt>
                <c:pt idx="47">
                  <c:v>9999.250805</c:v>
                </c:pt>
                <c:pt idx="48">
                  <c:v>9999.490535000001</c:v>
                </c:pt>
                <c:pt idx="49">
                  <c:v>9999.570448</c:v>
                </c:pt>
                <c:pt idx="50">
                  <c:v>9999.750256</c:v>
                </c:pt>
                <c:pt idx="51">
                  <c:v>10002.747184</c:v>
                </c:pt>
                <c:pt idx="52">
                  <c:v>10006.733092</c:v>
                </c:pt>
                <c:pt idx="53">
                  <c:v>9999.780225</c:v>
                </c:pt>
                <c:pt idx="54">
                  <c:v>9999.790214</c:v>
                </c:pt>
                <c:pt idx="55">
                  <c:v>9999.780225</c:v>
                </c:pt>
                <c:pt idx="56">
                  <c:v>9999.760246</c:v>
                </c:pt>
                <c:pt idx="57">
                  <c:v>9999.780225</c:v>
                </c:pt>
                <c:pt idx="58">
                  <c:v>9999.720288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2792016"/>
        <c:axId val="-1942789536"/>
      </c:barChart>
      <c:catAx>
        <c:axId val="-19427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789536"/>
        <c:crosses val="autoZero"/>
        <c:auto val="1"/>
        <c:lblAlgn val="ctr"/>
        <c:lblOffset val="100"/>
        <c:noMultiLvlLbl val="0"/>
      </c:catAx>
      <c:valAx>
        <c:axId val="-19427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7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4522575670988"/>
          <c:y val="0.0479246833143396"/>
          <c:w val="0.904009276033757"/>
          <c:h val="0.75232237947939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8807.052035000001</c:v>
                </c:pt>
                <c:pt idx="26">
                  <c:v>10003.756154</c:v>
                </c:pt>
                <c:pt idx="27">
                  <c:v>9997.852179999998</c:v>
                </c:pt>
                <c:pt idx="28">
                  <c:v>9997.832205</c:v>
                </c:pt>
                <c:pt idx="29">
                  <c:v>9997.832205</c:v>
                </c:pt>
                <c:pt idx="30">
                  <c:v>9988.249119</c:v>
                </c:pt>
                <c:pt idx="31">
                  <c:v>9995.54466</c:v>
                </c:pt>
                <c:pt idx="32">
                  <c:v>9996.523296</c:v>
                </c:pt>
                <c:pt idx="33">
                  <c:v>9995.594586</c:v>
                </c:pt>
                <c:pt idx="34">
                  <c:v>9996.703396</c:v>
                </c:pt>
                <c:pt idx="35">
                  <c:v>9997.612481</c:v>
                </c:pt>
                <c:pt idx="36">
                  <c:v>9993.925515999998</c:v>
                </c:pt>
                <c:pt idx="37">
                  <c:v>9996.083885</c:v>
                </c:pt>
                <c:pt idx="38">
                  <c:v>9996.023968</c:v>
                </c:pt>
                <c:pt idx="39">
                  <c:v>9995.53021</c:v>
                </c:pt>
                <c:pt idx="40">
                  <c:v>10000.339638</c:v>
                </c:pt>
                <c:pt idx="41">
                  <c:v>9997.712354</c:v>
                </c:pt>
                <c:pt idx="42">
                  <c:v>9990.508068</c:v>
                </c:pt>
                <c:pt idx="43">
                  <c:v>9995.390281</c:v>
                </c:pt>
                <c:pt idx="44">
                  <c:v>9999.430602</c:v>
                </c:pt>
                <c:pt idx="45">
                  <c:v>9999.540481</c:v>
                </c:pt>
                <c:pt idx="46">
                  <c:v>9997.592506</c:v>
                </c:pt>
                <c:pt idx="47">
                  <c:v>9995.604571</c:v>
                </c:pt>
                <c:pt idx="48">
                  <c:v>9988.199216</c:v>
                </c:pt>
                <c:pt idx="49">
                  <c:v>9998.391706</c:v>
                </c:pt>
                <c:pt idx="50">
                  <c:v>10004.44531</c:v>
                </c:pt>
                <c:pt idx="51">
                  <c:v>10001.61832</c:v>
                </c:pt>
                <c:pt idx="52">
                  <c:v>10002.707214</c:v>
                </c:pt>
                <c:pt idx="53">
                  <c:v>9989.219476</c:v>
                </c:pt>
                <c:pt idx="54">
                  <c:v>10011.457935</c:v>
                </c:pt>
                <c:pt idx="55">
                  <c:v>9993.715838</c:v>
                </c:pt>
                <c:pt idx="56">
                  <c:v>10000.469506</c:v>
                </c:pt>
                <c:pt idx="57">
                  <c:v>9991.697729</c:v>
                </c:pt>
                <c:pt idx="58">
                  <c:v>9996.433413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0421904"/>
        <c:axId val="-1940419152"/>
      </c:barChart>
      <c:catAx>
        <c:axId val="-19404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419152"/>
        <c:crosses val="autoZero"/>
        <c:auto val="1"/>
        <c:lblAlgn val="ctr"/>
        <c:lblOffset val="100"/>
        <c:noMultiLvlLbl val="0"/>
      </c:catAx>
      <c:valAx>
        <c:axId val="-19404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42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Sheet1!$C$3:$C$26</c:f>
              <c:numCache>
                <c:formatCode>General</c:formatCode>
                <c:ptCount val="24"/>
                <c:pt idx="0">
                  <c:v>3.59191373E8</c:v>
                </c:pt>
                <c:pt idx="1">
                  <c:v>3.1318946E8</c:v>
                </c:pt>
                <c:pt idx="2">
                  <c:v>2.87606552E8</c:v>
                </c:pt>
                <c:pt idx="3">
                  <c:v>2.79705175E8</c:v>
                </c:pt>
                <c:pt idx="4">
                  <c:v>2.97855053E8</c:v>
                </c:pt>
                <c:pt idx="5">
                  <c:v>3.88021035E8</c:v>
                </c:pt>
                <c:pt idx="6">
                  <c:v>5.18604062E8</c:v>
                </c:pt>
                <c:pt idx="7">
                  <c:v>6.29182729E8</c:v>
                </c:pt>
                <c:pt idx="8">
                  <c:v>6.51571039E8</c:v>
                </c:pt>
                <c:pt idx="9">
                  <c:v>6.38114308E8</c:v>
                </c:pt>
                <c:pt idx="10">
                  <c:v>5.92106018E8</c:v>
                </c:pt>
                <c:pt idx="11">
                  <c:v>5.6208312E8</c:v>
                </c:pt>
                <c:pt idx="12">
                  <c:v>5.32522705E8</c:v>
                </c:pt>
                <c:pt idx="13">
                  <c:v>5.39590474E8</c:v>
                </c:pt>
                <c:pt idx="14">
                  <c:v>5.41246411E8</c:v>
                </c:pt>
                <c:pt idx="15">
                  <c:v>6.01920207E8</c:v>
                </c:pt>
                <c:pt idx="16">
                  <c:v>5.81229459E8</c:v>
                </c:pt>
                <c:pt idx="17">
                  <c:v>6.26717256E8</c:v>
                </c:pt>
                <c:pt idx="18">
                  <c:v>6.22832051E8</c:v>
                </c:pt>
                <c:pt idx="19">
                  <c:v>6.31481517E8</c:v>
                </c:pt>
                <c:pt idx="20">
                  <c:v>6.26446233E8</c:v>
                </c:pt>
                <c:pt idx="21">
                  <c:v>6.19772861E8</c:v>
                </c:pt>
                <c:pt idx="22">
                  <c:v>6.06509486E8</c:v>
                </c:pt>
                <c:pt idx="23">
                  <c:v>4.73886131E8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Sheet1!$D$3:$D$26</c:f>
              <c:numCache>
                <c:formatCode>General</c:formatCode>
                <c:ptCount val="24"/>
                <c:pt idx="0">
                  <c:v>3.6684126E8</c:v>
                </c:pt>
                <c:pt idx="1">
                  <c:v>3.16354078E8</c:v>
                </c:pt>
                <c:pt idx="2">
                  <c:v>2.87304162E8</c:v>
                </c:pt>
                <c:pt idx="3">
                  <c:v>2.7821809E8</c:v>
                </c:pt>
                <c:pt idx="4">
                  <c:v>2.96628951E8</c:v>
                </c:pt>
                <c:pt idx="5">
                  <c:v>3.88423955E8</c:v>
                </c:pt>
                <c:pt idx="6">
                  <c:v>5.32843085E8</c:v>
                </c:pt>
                <c:pt idx="7">
                  <c:v>6.49921978E8</c:v>
                </c:pt>
                <c:pt idx="8">
                  <c:v>7.21756158E8</c:v>
                </c:pt>
                <c:pt idx="9">
                  <c:v>7.29285032E8</c:v>
                </c:pt>
                <c:pt idx="10">
                  <c:v>6.76562323E8</c:v>
                </c:pt>
                <c:pt idx="11">
                  <c:v>6.24271909E8</c:v>
                </c:pt>
                <c:pt idx="12">
                  <c:v>6.60477183E8</c:v>
                </c:pt>
                <c:pt idx="13">
                  <c:v>6.4272325E8</c:v>
                </c:pt>
                <c:pt idx="14">
                  <c:v>6.68397801E8</c:v>
                </c:pt>
                <c:pt idx="15">
                  <c:v>6.75149437E8</c:v>
                </c:pt>
                <c:pt idx="16">
                  <c:v>6.49737228E8</c:v>
                </c:pt>
                <c:pt idx="17">
                  <c:v>6.77768655E8</c:v>
                </c:pt>
                <c:pt idx="18">
                  <c:v>6.40295433E8</c:v>
                </c:pt>
                <c:pt idx="19">
                  <c:v>6.55521337E8</c:v>
                </c:pt>
                <c:pt idx="20">
                  <c:v>6.445943E8</c:v>
                </c:pt>
                <c:pt idx="21">
                  <c:v>6.2162818E8</c:v>
                </c:pt>
                <c:pt idx="22">
                  <c:v>6.01496024E8</c:v>
                </c:pt>
                <c:pt idx="23">
                  <c:v>4.66077279E8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Sheet1!$F$3:$F$26</c:f>
              <c:numCache>
                <c:formatCode>General</c:formatCode>
                <c:ptCount val="24"/>
                <c:pt idx="0">
                  <c:v>170109.0</c:v>
                </c:pt>
                <c:pt idx="1">
                  <c:v>184900.0</c:v>
                </c:pt>
                <c:pt idx="2">
                  <c:v>194456.0</c:v>
                </c:pt>
                <c:pt idx="3">
                  <c:v>182159.0</c:v>
                </c:pt>
                <c:pt idx="4">
                  <c:v>172893.0</c:v>
                </c:pt>
                <c:pt idx="5">
                  <c:v>175671.0</c:v>
                </c:pt>
                <c:pt idx="6">
                  <c:v>171398.0</c:v>
                </c:pt>
                <c:pt idx="7">
                  <c:v>178365.0</c:v>
                </c:pt>
                <c:pt idx="8">
                  <c:v>170904.0</c:v>
                </c:pt>
                <c:pt idx="9">
                  <c:v>171730.0</c:v>
                </c:pt>
                <c:pt idx="10">
                  <c:v>160740.0</c:v>
                </c:pt>
                <c:pt idx="11">
                  <c:v>147778.0</c:v>
                </c:pt>
                <c:pt idx="12">
                  <c:v>136101.0</c:v>
                </c:pt>
                <c:pt idx="13">
                  <c:v>136889.0</c:v>
                </c:pt>
                <c:pt idx="14">
                  <c:v>130239.0</c:v>
                </c:pt>
                <c:pt idx="15">
                  <c:v>142570.0</c:v>
                </c:pt>
                <c:pt idx="16">
                  <c:v>131131.0</c:v>
                </c:pt>
                <c:pt idx="17">
                  <c:v>140076.0</c:v>
                </c:pt>
                <c:pt idx="18">
                  <c:v>134093.0</c:v>
                </c:pt>
                <c:pt idx="19">
                  <c:v>130717.0</c:v>
                </c:pt>
                <c:pt idx="20">
                  <c:v>130422.0</c:v>
                </c:pt>
                <c:pt idx="21">
                  <c:v>132718.0</c:v>
                </c:pt>
                <c:pt idx="22">
                  <c:v>157468.0</c:v>
                </c:pt>
                <c:pt idx="23">
                  <c:v>182503.0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Sheet1!$H$3:$H$26</c:f>
              <c:numCache>
                <c:formatCode>General</c:formatCode>
                <c:ptCount val="24"/>
                <c:pt idx="0">
                  <c:v>171534.0</c:v>
                </c:pt>
                <c:pt idx="1">
                  <c:v>186325.0</c:v>
                </c:pt>
                <c:pt idx="2">
                  <c:v>193352.0</c:v>
                </c:pt>
                <c:pt idx="3">
                  <c:v>179390.0</c:v>
                </c:pt>
                <c:pt idx="4">
                  <c:v>170664.0</c:v>
                </c:pt>
                <c:pt idx="5">
                  <c:v>172355.0</c:v>
                </c:pt>
                <c:pt idx="6">
                  <c:v>179033.0</c:v>
                </c:pt>
                <c:pt idx="7">
                  <c:v>186335.0</c:v>
                </c:pt>
                <c:pt idx="8">
                  <c:v>196516.0</c:v>
                </c:pt>
                <c:pt idx="9">
                  <c:v>200203.0</c:v>
                </c:pt>
                <c:pt idx="10">
                  <c:v>2.394624E6</c:v>
                </c:pt>
                <c:pt idx="11">
                  <c:v>3.410522E6</c:v>
                </c:pt>
                <c:pt idx="12">
                  <c:v>8.615468E6</c:v>
                </c:pt>
                <c:pt idx="13">
                  <c:v>1.30533709E8</c:v>
                </c:pt>
                <c:pt idx="14">
                  <c:v>2.58284922E8</c:v>
                </c:pt>
                <c:pt idx="15">
                  <c:v>2.93736169E8</c:v>
                </c:pt>
                <c:pt idx="16">
                  <c:v>2.80398405E8</c:v>
                </c:pt>
                <c:pt idx="17">
                  <c:v>2.39552674E8</c:v>
                </c:pt>
                <c:pt idx="18">
                  <c:v>1.56496856E8</c:v>
                </c:pt>
                <c:pt idx="19">
                  <c:v>1.0013339E8</c:v>
                </c:pt>
                <c:pt idx="20">
                  <c:v>8.8419009E7</c:v>
                </c:pt>
                <c:pt idx="21">
                  <c:v>2.0637778E7</c:v>
                </c:pt>
                <c:pt idx="22">
                  <c:v>1.001221E6</c:v>
                </c:pt>
                <c:pt idx="23">
                  <c:v>589406.0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6012304"/>
        <c:axId val="-1946009472"/>
      </c:lineChart>
      <c:catAx>
        <c:axId val="-1946012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009472"/>
        <c:crosses val="autoZero"/>
        <c:auto val="1"/>
        <c:lblAlgn val="ctr"/>
        <c:lblOffset val="100"/>
        <c:noMultiLvlLbl val="0"/>
      </c:catAx>
      <c:valAx>
        <c:axId val="-194600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-194601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88.90052</c:v>
                </c:pt>
                <c:pt idx="10">
                  <c:v>9902.780692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189.807535</c:v>
                </c:pt>
                <c:pt idx="20">
                  <c:v>9800.003995999998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255.972099</c:v>
                </c:pt>
                <c:pt idx="31">
                  <c:v>9734.012903000001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351.626221</c:v>
                </c:pt>
                <c:pt idx="42">
                  <c:v>9637.697302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459.530819</c:v>
                </c:pt>
                <c:pt idx="52">
                  <c:v>9530.136309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2802320"/>
        <c:axId val="-1942799568"/>
      </c:barChart>
      <c:catAx>
        <c:axId val="-194280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799568"/>
        <c:crosses val="autoZero"/>
        <c:auto val="1"/>
        <c:lblAlgn val="ctr"/>
        <c:lblOffset val="100"/>
        <c:noMultiLvlLbl val="0"/>
      </c:catAx>
      <c:valAx>
        <c:axId val="-194279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8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Sheet1!$A$2:$A$60</c:f>
              <c:numCache>
                <c:formatCode>General</c:formatCode>
                <c:ptCount val="5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0.0</c:v>
                </c:pt>
                <c:pt idx="2">
                  <c:v>29919.392462</c:v>
                </c:pt>
                <c:pt idx="3">
                  <c:v>9999.760246</c:v>
                </c:pt>
                <c:pt idx="4">
                  <c:v>4963.921908</c:v>
                </c:pt>
                <c:pt idx="5">
                  <c:v>0.0</c:v>
                </c:pt>
                <c:pt idx="6">
                  <c:v>8.990722</c:v>
                </c:pt>
                <c:pt idx="7">
                  <c:v>34942.72944699999</c:v>
                </c:pt>
                <c:pt idx="8">
                  <c:v>9920.67258</c:v>
                </c:pt>
                <c:pt idx="9">
                  <c:v>0.0</c:v>
                </c:pt>
                <c:pt idx="10">
                  <c:v>0.0</c:v>
                </c:pt>
                <c:pt idx="11">
                  <c:v>29977.823064</c:v>
                </c:pt>
                <c:pt idx="12">
                  <c:v>9999.660351</c:v>
                </c:pt>
                <c:pt idx="13">
                  <c:v>4884.905044</c:v>
                </c:pt>
                <c:pt idx="14">
                  <c:v>0.0</c:v>
                </c:pt>
                <c:pt idx="15">
                  <c:v>421.562418</c:v>
                </c:pt>
                <c:pt idx="16">
                  <c:v>34590.956224</c:v>
                </c:pt>
                <c:pt idx="17">
                  <c:v>9849.726735</c:v>
                </c:pt>
                <c:pt idx="18">
                  <c:v>0.0</c:v>
                </c:pt>
                <c:pt idx="19">
                  <c:v>0.0</c:v>
                </c:pt>
                <c:pt idx="20">
                  <c:v>30047.960457</c:v>
                </c:pt>
                <c:pt idx="21">
                  <c:v>9999.690319</c:v>
                </c:pt>
                <c:pt idx="22">
                  <c:v>4814.987597999999</c:v>
                </c:pt>
                <c:pt idx="23">
                  <c:v>0.0</c:v>
                </c:pt>
                <c:pt idx="24">
                  <c:v>2221.693882</c:v>
                </c:pt>
                <c:pt idx="25">
                  <c:v>32853.602278</c:v>
                </c:pt>
                <c:pt idx="26">
                  <c:v>9779.858286999997</c:v>
                </c:pt>
                <c:pt idx="27">
                  <c:v>0.0</c:v>
                </c:pt>
                <c:pt idx="28">
                  <c:v>0.0</c:v>
                </c:pt>
                <c:pt idx="29">
                  <c:v>30111.436892</c:v>
                </c:pt>
                <c:pt idx="30">
                  <c:v>9999.980020000001</c:v>
                </c:pt>
                <c:pt idx="31">
                  <c:v>4745.250005</c:v>
                </c:pt>
                <c:pt idx="32">
                  <c:v>0.0</c:v>
                </c:pt>
                <c:pt idx="33">
                  <c:v>3884.979047</c:v>
                </c:pt>
                <c:pt idx="34">
                  <c:v>31266.983696</c:v>
                </c:pt>
                <c:pt idx="35">
                  <c:v>9710.260609000001</c:v>
                </c:pt>
                <c:pt idx="36">
                  <c:v>0.0</c:v>
                </c:pt>
                <c:pt idx="37">
                  <c:v>0.0</c:v>
                </c:pt>
                <c:pt idx="38">
                  <c:v>30180.879482</c:v>
                </c:pt>
                <c:pt idx="39">
                  <c:v>10000.00999</c:v>
                </c:pt>
                <c:pt idx="40">
                  <c:v>4675.324675</c:v>
                </c:pt>
                <c:pt idx="41">
                  <c:v>0.0</c:v>
                </c:pt>
                <c:pt idx="42">
                  <c:v>5872.962594</c:v>
                </c:pt>
                <c:pt idx="43">
                  <c:v>29351.763603</c:v>
                </c:pt>
                <c:pt idx="44">
                  <c:v>9639.974427</c:v>
                </c:pt>
                <c:pt idx="45">
                  <c:v>0.0</c:v>
                </c:pt>
                <c:pt idx="46">
                  <c:v>0.0</c:v>
                </c:pt>
                <c:pt idx="47">
                  <c:v>30250.40989</c:v>
                </c:pt>
                <c:pt idx="48">
                  <c:v>9999.950049999998</c:v>
                </c:pt>
                <c:pt idx="49">
                  <c:v>4609.52061</c:v>
                </c:pt>
                <c:pt idx="50">
                  <c:v>0.0</c:v>
                </c:pt>
                <c:pt idx="51">
                  <c:v>7222.394818</c:v>
                </c:pt>
                <c:pt idx="52">
                  <c:v>28058.930948</c:v>
                </c:pt>
                <c:pt idx="53">
                  <c:v>9570.075830999998</c:v>
                </c:pt>
                <c:pt idx="54">
                  <c:v>0.0</c:v>
                </c:pt>
                <c:pt idx="55">
                  <c:v>0.0</c:v>
                </c:pt>
                <c:pt idx="56">
                  <c:v>30310.537662</c:v>
                </c:pt>
                <c:pt idx="57">
                  <c:v>9999.640373</c:v>
                </c:pt>
                <c:pt idx="58">
                  <c:v>4535.247061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0665840"/>
        <c:axId val="-1940663088"/>
      </c:barChart>
      <c:catAx>
        <c:axId val="-19406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663088"/>
        <c:crosses val="autoZero"/>
        <c:auto val="1"/>
        <c:lblAlgn val="ctr"/>
        <c:lblOffset val="100"/>
        <c:noMultiLvlLbl val="0"/>
      </c:catAx>
      <c:valAx>
        <c:axId val="-19406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6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Sheet1!$A$2:$A$60</c:f>
              <c:numCache>
                <c:formatCode>General</c:formatCode>
                <c:ptCount val="5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1.0E-6</c:v>
                </c:pt>
                <c:pt idx="1">
                  <c:v>18462.826564</c:v>
                </c:pt>
                <c:pt idx="2">
                  <c:v>10202.612301</c:v>
                </c:pt>
                <c:pt idx="3">
                  <c:v>10000.449571</c:v>
                </c:pt>
                <c:pt idx="4">
                  <c:v>9999.93007</c:v>
                </c:pt>
                <c:pt idx="5">
                  <c:v>9999.700309</c:v>
                </c:pt>
                <c:pt idx="6">
                  <c:v>10000.199804</c:v>
                </c:pt>
                <c:pt idx="7">
                  <c:v>9999.800203999997</c:v>
                </c:pt>
                <c:pt idx="8">
                  <c:v>9999.850152000001</c:v>
                </c:pt>
                <c:pt idx="9">
                  <c:v>10000.509516</c:v>
                </c:pt>
                <c:pt idx="10">
                  <c:v>10000.04995</c:v>
                </c:pt>
                <c:pt idx="11">
                  <c:v>9999.790214</c:v>
                </c:pt>
                <c:pt idx="12">
                  <c:v>9999.730277</c:v>
                </c:pt>
                <c:pt idx="13">
                  <c:v>10003.526308</c:v>
                </c:pt>
                <c:pt idx="14">
                  <c:v>9996.4434</c:v>
                </c:pt>
                <c:pt idx="15">
                  <c:v>10000.459562</c:v>
                </c:pt>
                <c:pt idx="16">
                  <c:v>9999.55047</c:v>
                </c:pt>
                <c:pt idx="17">
                  <c:v>10000.05994</c:v>
                </c:pt>
                <c:pt idx="18">
                  <c:v>9999.96004</c:v>
                </c:pt>
                <c:pt idx="19">
                  <c:v>10000.429589</c:v>
                </c:pt>
                <c:pt idx="20">
                  <c:v>9999.29005</c:v>
                </c:pt>
                <c:pt idx="21">
                  <c:v>10000.69935</c:v>
                </c:pt>
                <c:pt idx="22">
                  <c:v>9999.68001</c:v>
                </c:pt>
                <c:pt idx="23">
                  <c:v>10000.349663</c:v>
                </c:pt>
                <c:pt idx="24">
                  <c:v>9999.660012</c:v>
                </c:pt>
                <c:pt idx="25">
                  <c:v>10000.269738</c:v>
                </c:pt>
                <c:pt idx="26">
                  <c:v>10000.089911</c:v>
                </c:pt>
                <c:pt idx="27">
                  <c:v>9999.920081</c:v>
                </c:pt>
                <c:pt idx="28">
                  <c:v>9999.610444</c:v>
                </c:pt>
                <c:pt idx="29">
                  <c:v>9998.831188999999</c:v>
                </c:pt>
                <c:pt idx="30">
                  <c:v>10009.840012</c:v>
                </c:pt>
                <c:pt idx="31">
                  <c:v>9999.830172999998</c:v>
                </c:pt>
                <c:pt idx="32">
                  <c:v>9996.843207</c:v>
                </c:pt>
                <c:pt idx="33">
                  <c:v>10002.827125</c:v>
                </c:pt>
                <c:pt idx="34">
                  <c:v>9999.830172999998</c:v>
                </c:pt>
                <c:pt idx="35">
                  <c:v>9999.810192999998</c:v>
                </c:pt>
                <c:pt idx="36">
                  <c:v>9998.981122999998</c:v>
                </c:pt>
                <c:pt idx="37">
                  <c:v>9999.780225</c:v>
                </c:pt>
                <c:pt idx="38">
                  <c:v>9999.380658</c:v>
                </c:pt>
                <c:pt idx="39">
                  <c:v>9994.433101</c:v>
                </c:pt>
                <c:pt idx="40">
                  <c:v>9999.370668999998</c:v>
                </c:pt>
                <c:pt idx="41">
                  <c:v>9999.650362</c:v>
                </c:pt>
                <c:pt idx="42">
                  <c:v>10000.259747</c:v>
                </c:pt>
                <c:pt idx="43">
                  <c:v>10000.709341</c:v>
                </c:pt>
                <c:pt idx="44">
                  <c:v>10000.099901</c:v>
                </c:pt>
                <c:pt idx="45">
                  <c:v>9999.560459</c:v>
                </c:pt>
                <c:pt idx="46">
                  <c:v>9999.870131999998</c:v>
                </c:pt>
                <c:pt idx="47">
                  <c:v>10000.03996</c:v>
                </c:pt>
                <c:pt idx="48">
                  <c:v>9999.640373</c:v>
                </c:pt>
                <c:pt idx="49">
                  <c:v>9999.800203999997</c:v>
                </c:pt>
                <c:pt idx="50">
                  <c:v>10000.759223</c:v>
                </c:pt>
                <c:pt idx="51">
                  <c:v>10000.819166</c:v>
                </c:pt>
                <c:pt idx="52">
                  <c:v>10007.822045</c:v>
                </c:pt>
                <c:pt idx="53">
                  <c:v>9992.727476</c:v>
                </c:pt>
                <c:pt idx="54">
                  <c:v>9999.800203999997</c:v>
                </c:pt>
                <c:pt idx="55">
                  <c:v>10006.553159</c:v>
                </c:pt>
                <c:pt idx="56">
                  <c:v>9999.450580000001</c:v>
                </c:pt>
                <c:pt idx="57">
                  <c:v>9992.944981</c:v>
                </c:pt>
                <c:pt idx="58">
                  <c:v>9999.490535000001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0598496"/>
        <c:axId val="-1940596288"/>
      </c:barChart>
      <c:catAx>
        <c:axId val="-19405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596288"/>
        <c:crosses val="autoZero"/>
        <c:auto val="1"/>
        <c:lblAlgn val="ctr"/>
        <c:lblOffset val="100"/>
        <c:noMultiLvlLbl val="0"/>
      </c:catAx>
      <c:valAx>
        <c:axId val="-19405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59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Sheet1!$A$2:$A$60</c:f>
              <c:numCache>
                <c:formatCode>General</c:formatCode>
                <c:ptCount val="5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7999.720255</c:v>
                </c:pt>
                <c:pt idx="30">
                  <c:v>9999.920081</c:v>
                </c:pt>
                <c:pt idx="31">
                  <c:v>10000.079921</c:v>
                </c:pt>
                <c:pt idx="32">
                  <c:v>9999.950049999998</c:v>
                </c:pt>
                <c:pt idx="33">
                  <c:v>10000.03996</c:v>
                </c:pt>
                <c:pt idx="34">
                  <c:v>2287.694004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6935.655141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2912512"/>
        <c:axId val="-1942911152"/>
      </c:barChart>
      <c:catAx>
        <c:axId val="-19429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911152"/>
        <c:crosses val="autoZero"/>
        <c:auto val="1"/>
        <c:lblAlgn val="ctr"/>
        <c:lblOffset val="100"/>
        <c:noMultiLvlLbl val="0"/>
      </c:catAx>
      <c:valAx>
        <c:axId val="-194291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91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6430.546996</c:v>
                </c:pt>
                <c:pt idx="1">
                  <c:v>4966.030831</c:v>
                </c:pt>
                <c:pt idx="2">
                  <c:v>6005.154124</c:v>
                </c:pt>
                <c:pt idx="3">
                  <c:v>5639.937067999999</c:v>
                </c:pt>
                <c:pt idx="4">
                  <c:v>5363.917317999999</c:v>
                </c:pt>
                <c:pt idx="5">
                  <c:v>3496.898138</c:v>
                </c:pt>
                <c:pt idx="6">
                  <c:v>3081.477871</c:v>
                </c:pt>
                <c:pt idx="7">
                  <c:v>3430.024601</c:v>
                </c:pt>
                <c:pt idx="8">
                  <c:v>3703.80729</c:v>
                </c:pt>
                <c:pt idx="9">
                  <c:v>3996.539862</c:v>
                </c:pt>
                <c:pt idx="10">
                  <c:v>4535.851808</c:v>
                </c:pt>
                <c:pt idx="11">
                  <c:v>4812.321461</c:v>
                </c:pt>
                <c:pt idx="12">
                  <c:v>4504.891453</c:v>
                </c:pt>
                <c:pt idx="13">
                  <c:v>3757.543553</c:v>
                </c:pt>
                <c:pt idx="14">
                  <c:v>3537.045583</c:v>
                </c:pt>
                <c:pt idx="15">
                  <c:v>3756.709837</c:v>
                </c:pt>
                <c:pt idx="16">
                  <c:v>3591.887289</c:v>
                </c:pt>
                <c:pt idx="17">
                  <c:v>3717.576084</c:v>
                </c:pt>
                <c:pt idx="18">
                  <c:v>3679.8234</c:v>
                </c:pt>
                <c:pt idx="19">
                  <c:v>3642.712527</c:v>
                </c:pt>
                <c:pt idx="20">
                  <c:v>3587.88828</c:v>
                </c:pt>
                <c:pt idx="21">
                  <c:v>3721.619654</c:v>
                </c:pt>
                <c:pt idx="22">
                  <c:v>3665.817302</c:v>
                </c:pt>
                <c:pt idx="23">
                  <c:v>6559.915291</c:v>
                </c:pt>
                <c:pt idx="24">
                  <c:v>6326.907537</c:v>
                </c:pt>
                <c:pt idx="25">
                  <c:v>6434.960154</c:v>
                </c:pt>
                <c:pt idx="26">
                  <c:v>6097.067634</c:v>
                </c:pt>
                <c:pt idx="27">
                  <c:v>5171.88683</c:v>
                </c:pt>
                <c:pt idx="28">
                  <c:v>3164.386271</c:v>
                </c:pt>
                <c:pt idx="29">
                  <c:v>2928.535542</c:v>
                </c:pt>
                <c:pt idx="30">
                  <c:v>2922.66232</c:v>
                </c:pt>
                <c:pt idx="31">
                  <c:v>4115.530534</c:v>
                </c:pt>
                <c:pt idx="32">
                  <c:v>4534.89371</c:v>
                </c:pt>
                <c:pt idx="33">
                  <c:v>4286.92</c:v>
                </c:pt>
                <c:pt idx="34">
                  <c:v>3838.627803</c:v>
                </c:pt>
                <c:pt idx="35">
                  <c:v>3628.801477</c:v>
                </c:pt>
                <c:pt idx="36">
                  <c:v>3573.993553</c:v>
                </c:pt>
                <c:pt idx="37">
                  <c:v>3683.653289</c:v>
                </c:pt>
                <c:pt idx="38">
                  <c:v>3725.756364</c:v>
                </c:pt>
                <c:pt idx="39">
                  <c:v>3695.849561</c:v>
                </c:pt>
                <c:pt idx="40">
                  <c:v>3447.066897</c:v>
                </c:pt>
                <c:pt idx="41">
                  <c:v>3377.966708</c:v>
                </c:pt>
                <c:pt idx="42">
                  <c:v>3730.82148</c:v>
                </c:pt>
                <c:pt idx="43">
                  <c:v>3606.022557</c:v>
                </c:pt>
                <c:pt idx="44">
                  <c:v>6426.641495</c:v>
                </c:pt>
                <c:pt idx="45">
                  <c:v>6350.487372999999</c:v>
                </c:pt>
                <c:pt idx="46">
                  <c:v>6571.521608</c:v>
                </c:pt>
                <c:pt idx="47">
                  <c:v>6462.367943</c:v>
                </c:pt>
                <c:pt idx="48">
                  <c:v>6346.656918</c:v>
                </c:pt>
                <c:pt idx="49">
                  <c:v>5983.035746</c:v>
                </c:pt>
                <c:pt idx="50">
                  <c:v>5016.276429</c:v>
                </c:pt>
                <c:pt idx="51">
                  <c:v>3544.827738</c:v>
                </c:pt>
                <c:pt idx="52">
                  <c:v>3125.424514</c:v>
                </c:pt>
                <c:pt idx="53">
                  <c:v>2829.988892</c:v>
                </c:pt>
                <c:pt idx="54">
                  <c:v>2930.708814</c:v>
                </c:pt>
                <c:pt idx="55">
                  <c:v>3572.801958</c:v>
                </c:pt>
                <c:pt idx="56">
                  <c:v>4067.38352</c:v>
                </c:pt>
                <c:pt idx="57">
                  <c:v>4225.018703</c:v>
                </c:pt>
                <c:pt idx="58">
                  <c:v>3466.021008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5894224"/>
        <c:axId val="-1945507136"/>
      </c:barChart>
      <c:catAx>
        <c:axId val="-19458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5507136"/>
        <c:crosses val="autoZero"/>
        <c:auto val="1"/>
        <c:lblAlgn val="ctr"/>
        <c:lblOffset val="100"/>
        <c:noMultiLvlLbl val="0"/>
      </c:catAx>
      <c:valAx>
        <c:axId val="-194550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58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8037.584649</c:v>
                </c:pt>
                <c:pt idx="1">
                  <c:v>7549.111179</c:v>
                </c:pt>
                <c:pt idx="2">
                  <c:v>5499.390622</c:v>
                </c:pt>
                <c:pt idx="3">
                  <c:v>6186.671036</c:v>
                </c:pt>
                <c:pt idx="4">
                  <c:v>4905.990983</c:v>
                </c:pt>
                <c:pt idx="5">
                  <c:v>4119.785459</c:v>
                </c:pt>
                <c:pt idx="6">
                  <c:v>4157.750779</c:v>
                </c:pt>
                <c:pt idx="7">
                  <c:v>4643.259232</c:v>
                </c:pt>
                <c:pt idx="8">
                  <c:v>5021.786721</c:v>
                </c:pt>
                <c:pt idx="9">
                  <c:v>5182.661858</c:v>
                </c:pt>
                <c:pt idx="10">
                  <c:v>3866.072071</c:v>
                </c:pt>
                <c:pt idx="11">
                  <c:v>5756.122998</c:v>
                </c:pt>
                <c:pt idx="12">
                  <c:v>5333.581082</c:v>
                </c:pt>
                <c:pt idx="13">
                  <c:v>4340.550935</c:v>
                </c:pt>
                <c:pt idx="14">
                  <c:v>3642.284868999999</c:v>
                </c:pt>
                <c:pt idx="15">
                  <c:v>4077.832455</c:v>
                </c:pt>
                <c:pt idx="16">
                  <c:v>4048.882287</c:v>
                </c:pt>
                <c:pt idx="17">
                  <c:v>4033.865288</c:v>
                </c:pt>
                <c:pt idx="18">
                  <c:v>3937.979323</c:v>
                </c:pt>
                <c:pt idx="19">
                  <c:v>3773.12877</c:v>
                </c:pt>
                <c:pt idx="20">
                  <c:v>4037.877327</c:v>
                </c:pt>
                <c:pt idx="21">
                  <c:v>4013.821612</c:v>
                </c:pt>
                <c:pt idx="22">
                  <c:v>5246.227962</c:v>
                </c:pt>
                <c:pt idx="23">
                  <c:v>7877.759863</c:v>
                </c:pt>
                <c:pt idx="24">
                  <c:v>7128.285155</c:v>
                </c:pt>
                <c:pt idx="25">
                  <c:v>6455.544456</c:v>
                </c:pt>
                <c:pt idx="26">
                  <c:v>4658.248586</c:v>
                </c:pt>
                <c:pt idx="27">
                  <c:v>3323.553475</c:v>
                </c:pt>
                <c:pt idx="28">
                  <c:v>3577.354676</c:v>
                </c:pt>
                <c:pt idx="29">
                  <c:v>4035.202874</c:v>
                </c:pt>
                <c:pt idx="30">
                  <c:v>4644.114392</c:v>
                </c:pt>
                <c:pt idx="31">
                  <c:v>4871.031548</c:v>
                </c:pt>
                <c:pt idx="32">
                  <c:v>5328.538248</c:v>
                </c:pt>
                <c:pt idx="33">
                  <c:v>5645.247492999999</c:v>
                </c:pt>
                <c:pt idx="34">
                  <c:v>4362.554557</c:v>
                </c:pt>
                <c:pt idx="35">
                  <c:v>3782.13088</c:v>
                </c:pt>
                <c:pt idx="36">
                  <c:v>3921.000579</c:v>
                </c:pt>
                <c:pt idx="37">
                  <c:v>3994.921185</c:v>
                </c:pt>
                <c:pt idx="38">
                  <c:v>3940.976263</c:v>
                </c:pt>
                <c:pt idx="39">
                  <c:v>3624.306831</c:v>
                </c:pt>
                <c:pt idx="40">
                  <c:v>3816.111383</c:v>
                </c:pt>
                <c:pt idx="41">
                  <c:v>4014.712287</c:v>
                </c:pt>
                <c:pt idx="42">
                  <c:v>4097.750633</c:v>
                </c:pt>
                <c:pt idx="43">
                  <c:v>5438.436479</c:v>
                </c:pt>
                <c:pt idx="44">
                  <c:v>7482.330611</c:v>
                </c:pt>
                <c:pt idx="45">
                  <c:v>7014.704706999999</c:v>
                </c:pt>
                <c:pt idx="46">
                  <c:v>6544.194038</c:v>
                </c:pt>
                <c:pt idx="47">
                  <c:v>4389.513917</c:v>
                </c:pt>
                <c:pt idx="48">
                  <c:v>3454.455728</c:v>
                </c:pt>
                <c:pt idx="49">
                  <c:v>3914.99496</c:v>
                </c:pt>
                <c:pt idx="50">
                  <c:v>4398.504728</c:v>
                </c:pt>
                <c:pt idx="51">
                  <c:v>4726.169854</c:v>
                </c:pt>
                <c:pt idx="52">
                  <c:v>5360.521547</c:v>
                </c:pt>
                <c:pt idx="53">
                  <c:v>5438.436479</c:v>
                </c:pt>
                <c:pt idx="54">
                  <c:v>5963.881058</c:v>
                </c:pt>
                <c:pt idx="55">
                  <c:v>4475.403759999999</c:v>
                </c:pt>
                <c:pt idx="56">
                  <c:v>3991.920257</c:v>
                </c:pt>
                <c:pt idx="57">
                  <c:v>3880.026853</c:v>
                </c:pt>
                <c:pt idx="58">
                  <c:v>3870.048679999999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0812592"/>
        <c:axId val="-1940584224"/>
      </c:barChart>
      <c:catAx>
        <c:axId val="-194081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584224"/>
        <c:crosses val="autoZero"/>
        <c:auto val="1"/>
        <c:lblAlgn val="ctr"/>
        <c:lblOffset val="100"/>
        <c:noMultiLvlLbl val="0"/>
      </c:catAx>
      <c:valAx>
        <c:axId val="-19405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081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Packets answered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Sheet1!$B$2:$B$60</c:f>
              <c:numCache>
                <c:formatCode>General</c:formatCode>
                <c:ptCount val="59"/>
                <c:pt idx="0">
                  <c:v>9099.371933999999</c:v>
                </c:pt>
                <c:pt idx="1">
                  <c:v>10019.149261</c:v>
                </c:pt>
                <c:pt idx="2">
                  <c:v>9988.41344</c:v>
                </c:pt>
                <c:pt idx="3">
                  <c:v>9998.941171</c:v>
                </c:pt>
                <c:pt idx="4">
                  <c:v>9998.252054</c:v>
                </c:pt>
                <c:pt idx="5">
                  <c:v>9998.73143</c:v>
                </c:pt>
                <c:pt idx="6">
                  <c:v>9999.160910000001</c:v>
                </c:pt>
                <c:pt idx="7">
                  <c:v>10009.190075</c:v>
                </c:pt>
                <c:pt idx="8">
                  <c:v>9989.331394000001</c:v>
                </c:pt>
                <c:pt idx="9">
                  <c:v>10000.199784</c:v>
                </c:pt>
                <c:pt idx="10">
                  <c:v>10017.399851</c:v>
                </c:pt>
                <c:pt idx="11">
                  <c:v>9987.923393</c:v>
                </c:pt>
                <c:pt idx="12">
                  <c:v>9998.991212</c:v>
                </c:pt>
                <c:pt idx="13">
                  <c:v>10008.90013</c:v>
                </c:pt>
                <c:pt idx="14">
                  <c:v>9988.303696000001</c:v>
                </c:pt>
                <c:pt idx="15">
                  <c:v>9998.611581</c:v>
                </c:pt>
                <c:pt idx="16">
                  <c:v>10013.114433</c:v>
                </c:pt>
                <c:pt idx="17">
                  <c:v>9993.966660999999</c:v>
                </c:pt>
                <c:pt idx="18">
                  <c:v>9998.162176</c:v>
                </c:pt>
                <c:pt idx="19">
                  <c:v>10008.880134</c:v>
                </c:pt>
                <c:pt idx="20">
                  <c:v>9988.174002</c:v>
                </c:pt>
                <c:pt idx="21">
                  <c:v>9998.841293</c:v>
                </c:pt>
                <c:pt idx="22">
                  <c:v>10009.350052</c:v>
                </c:pt>
                <c:pt idx="23">
                  <c:v>9989.121846</c:v>
                </c:pt>
                <c:pt idx="24">
                  <c:v>10000.499426</c:v>
                </c:pt>
                <c:pt idx="25">
                  <c:v>10004.355366</c:v>
                </c:pt>
                <c:pt idx="26">
                  <c:v>10002.14767</c:v>
                </c:pt>
                <c:pt idx="27">
                  <c:v>9999.100979999997</c:v>
                </c:pt>
                <c:pt idx="28">
                  <c:v>9998.252054</c:v>
                </c:pt>
                <c:pt idx="29">
                  <c:v>9998.921195000001</c:v>
                </c:pt>
                <c:pt idx="30">
                  <c:v>9998.172162</c:v>
                </c:pt>
                <c:pt idx="31">
                  <c:v>9998.951158999998</c:v>
                </c:pt>
                <c:pt idx="32">
                  <c:v>9998.481749</c:v>
                </c:pt>
                <c:pt idx="33">
                  <c:v>10009.340053</c:v>
                </c:pt>
                <c:pt idx="34">
                  <c:v>9998.361906999999</c:v>
                </c:pt>
                <c:pt idx="35">
                  <c:v>9998.951158999998</c:v>
                </c:pt>
                <c:pt idx="36">
                  <c:v>9998.102258</c:v>
                </c:pt>
                <c:pt idx="37">
                  <c:v>9999.340703</c:v>
                </c:pt>
                <c:pt idx="38">
                  <c:v>9998.192134999998</c:v>
                </c:pt>
                <c:pt idx="39">
                  <c:v>9998.871256</c:v>
                </c:pt>
                <c:pt idx="40">
                  <c:v>10002.417201</c:v>
                </c:pt>
                <c:pt idx="41">
                  <c:v>10005.154413</c:v>
                </c:pt>
                <c:pt idx="42">
                  <c:v>9997.872581</c:v>
                </c:pt>
                <c:pt idx="43">
                  <c:v>9998.911207</c:v>
                </c:pt>
                <c:pt idx="44">
                  <c:v>9998.291999999998</c:v>
                </c:pt>
                <c:pt idx="45">
                  <c:v>9998.721442</c:v>
                </c:pt>
                <c:pt idx="46">
                  <c:v>9999.081004</c:v>
                </c:pt>
                <c:pt idx="47">
                  <c:v>9998.951158999998</c:v>
                </c:pt>
                <c:pt idx="48">
                  <c:v>10008.180339</c:v>
                </c:pt>
                <c:pt idx="49">
                  <c:v>9998.831305</c:v>
                </c:pt>
                <c:pt idx="50">
                  <c:v>9998.202121</c:v>
                </c:pt>
                <c:pt idx="51">
                  <c:v>9998.921195000001</c:v>
                </c:pt>
                <c:pt idx="52">
                  <c:v>9999.250805</c:v>
                </c:pt>
                <c:pt idx="53">
                  <c:v>9998.871256</c:v>
                </c:pt>
                <c:pt idx="54">
                  <c:v>9998.0723</c:v>
                </c:pt>
                <c:pt idx="55">
                  <c:v>9999.140933000001</c:v>
                </c:pt>
                <c:pt idx="56">
                  <c:v>10008.160346</c:v>
                </c:pt>
                <c:pt idx="57">
                  <c:v>9998.971134999998</c:v>
                </c:pt>
                <c:pt idx="58">
                  <c:v>9996.721075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8417264"/>
        <c:axId val="-2038305088"/>
      </c:barChart>
      <c:catAx>
        <c:axId val="-20384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305088"/>
        <c:crosses val="autoZero"/>
        <c:auto val="1"/>
        <c:lblAlgn val="ctr"/>
        <c:lblOffset val="100"/>
        <c:noMultiLvlLbl val="0"/>
      </c:catAx>
      <c:valAx>
        <c:axId val="-203830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841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FCFE-E627-A347-A7D0-C7F5EB34F531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286FC-76A7-9A4E-B971-6E7FDFCCD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02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EAF52-B781-4A4B-A123-E7A184835562}" type="datetimeFigureOut">
              <a:rPr lang="en-US" smtClean="0"/>
              <a:t>10/14/16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4B3F-CD72-0B41-8EA1-8EA15A267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9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traffic in mobile</a:t>
            </a:r>
            <a:r>
              <a:rPr lang="en-US" baseline="0" dirty="0" smtClean="0"/>
              <a:t> networks. Most traffic in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speaking first world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traffic means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rcode</a:t>
            </a:r>
            <a:r>
              <a:rPr lang="en-US" baseline="0" dirty="0" smtClean="0"/>
              <a:t>=0 on this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9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Powerdns</a:t>
            </a:r>
            <a:r>
              <a:rPr lang="en-US" dirty="0" smtClean="0"/>
              <a:t> default is</a:t>
            </a:r>
            <a:r>
              <a:rPr lang="en-US" baseline="0" dirty="0" smtClean="0"/>
              <a:t> 60, </a:t>
            </a:r>
            <a:r>
              <a:rPr lang="en-US" baseline="0" dirty="0" err="1" smtClean="0"/>
              <a:t>Cacheserve</a:t>
            </a:r>
            <a:r>
              <a:rPr lang="en-US" baseline="0" dirty="0" smtClean="0"/>
              <a:t> </a:t>
            </a:r>
            <a:r>
              <a:rPr lang="en-US" baseline="0" smtClean="0"/>
              <a:t>is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7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4B3F-CD72-0B41-8EA1-8EA15A2672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86433" y="-1"/>
            <a:ext cx="6104672" cy="513503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70" y="4240286"/>
            <a:ext cx="5309798" cy="6205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23029" y="2929467"/>
            <a:ext cx="5631480" cy="604863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22563" y="3542771"/>
            <a:ext cx="5632450" cy="612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96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5" y="197620"/>
            <a:ext cx="8640080" cy="51880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07963" y="854075"/>
            <a:ext cx="8640762" cy="36258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79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86433" y="0"/>
            <a:ext cx="6104672" cy="5143500"/>
          </a:xfrm>
          <a:prstGeom prst="rect">
            <a:avLst/>
          </a:prstGeom>
          <a:solidFill>
            <a:srgbClr val="000000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70" y="3579886"/>
            <a:ext cx="5309798" cy="62052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883870" y="2431276"/>
            <a:ext cx="5309799" cy="857250"/>
          </a:xfrm>
          <a:prstGeom prst="rect">
            <a:avLst/>
          </a:prstGeom>
        </p:spPr>
        <p:txBody>
          <a:bodyPr vert="horz" anchor="b"/>
          <a:lstStyle>
            <a:lvl1pPr algn="l">
              <a:defRPr sz="2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0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426259"/>
            <a:ext cx="6577928" cy="1170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0803" y="4722462"/>
            <a:ext cx="2057400" cy="273844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t>10/14/16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0275" y="4722462"/>
            <a:ext cx="4250531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720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 cstate="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86433" y="0"/>
            <a:ext cx="6104672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795569" y="2438931"/>
            <a:ext cx="5486400" cy="857250"/>
          </a:xfrm>
          <a:prstGeom prst="rect">
            <a:avLst/>
          </a:prstGeom>
        </p:spPr>
        <p:txBody>
          <a:bodyPr vert="horz" anchor="b"/>
          <a:lstStyle>
            <a:lvl1pPr algn="l">
              <a:defRPr sz="2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70" y="3579886"/>
            <a:ext cx="5309798" cy="6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86433" y="0"/>
            <a:ext cx="6104672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70" y="3579886"/>
            <a:ext cx="5309798" cy="62052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798810" y="2441912"/>
            <a:ext cx="5309798" cy="857250"/>
          </a:xfrm>
          <a:prstGeom prst="rect">
            <a:avLst/>
          </a:prstGeom>
        </p:spPr>
        <p:txBody>
          <a:bodyPr vert="horz" anchor="b"/>
          <a:lstStyle>
            <a:lvl1pPr algn="l">
              <a:defRPr sz="2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9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86433" y="0"/>
            <a:ext cx="6104672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870" y="3579886"/>
            <a:ext cx="5309798" cy="62052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2798811" y="2441909"/>
            <a:ext cx="5309798" cy="857250"/>
          </a:xfrm>
          <a:prstGeom prst="rect">
            <a:avLst/>
          </a:prstGeom>
        </p:spPr>
        <p:txBody>
          <a:bodyPr vert="horz" anchor="b"/>
          <a:lstStyle>
            <a:lvl1pPr algn="l">
              <a:defRPr sz="2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4" y="197620"/>
            <a:ext cx="8629937" cy="51880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16"/>
          </p:nvPr>
        </p:nvSpPr>
        <p:spPr>
          <a:xfrm>
            <a:off x="208644" y="853440"/>
            <a:ext cx="4109356" cy="3700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400" baseline="0">
                <a:latin typeface="Helvetica"/>
                <a:cs typeface="Helvetica"/>
              </a:defRPr>
            </a:lvl3pPr>
            <a:lvl4pPr marL="1371600" indent="0">
              <a:buNone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17"/>
          </p:nvPr>
        </p:nvSpPr>
        <p:spPr>
          <a:xfrm>
            <a:off x="4729225" y="853440"/>
            <a:ext cx="4109356" cy="3700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400" baseline="0">
                <a:latin typeface="Helvetica"/>
                <a:cs typeface="Helvetica"/>
              </a:defRPr>
            </a:lvl3pPr>
            <a:lvl4pPr marL="1371600" indent="0">
              <a:buNone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 w Photo or Info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4" y="197620"/>
            <a:ext cx="8740093" cy="503061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16"/>
          </p:nvPr>
        </p:nvSpPr>
        <p:spPr>
          <a:xfrm>
            <a:off x="208644" y="853440"/>
            <a:ext cx="4109356" cy="37008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400" baseline="0">
                <a:latin typeface="Helvetica"/>
                <a:cs typeface="Helvetica"/>
              </a:defRPr>
            </a:lvl3pPr>
            <a:lvl4pPr marL="1371600" indent="0">
              <a:buNone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94238" y="852749"/>
            <a:ext cx="4254500" cy="370179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8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-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4" y="202019"/>
            <a:ext cx="8640096" cy="51441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11"/>
          <p:cNvSpPr>
            <a:spLocks noGrp="1"/>
          </p:cNvSpPr>
          <p:nvPr>
            <p:ph sz="quarter" idx="16"/>
          </p:nvPr>
        </p:nvSpPr>
        <p:spPr>
          <a:xfrm>
            <a:off x="208643" y="853440"/>
            <a:ext cx="8640097" cy="3710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400" baseline="0">
                <a:latin typeface="Helvetica"/>
                <a:cs typeface="Helvetica"/>
              </a:defRPr>
            </a:lvl3pPr>
            <a:lvl4pPr marL="1371600" indent="0">
              <a:buNone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8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5" y="197620"/>
            <a:ext cx="8640096" cy="51880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1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5" y="197620"/>
            <a:ext cx="8640080" cy="51880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11"/>
          <p:cNvSpPr>
            <a:spLocks noGrp="1"/>
          </p:cNvSpPr>
          <p:nvPr>
            <p:ph sz="quarter" idx="17"/>
          </p:nvPr>
        </p:nvSpPr>
        <p:spPr>
          <a:xfrm>
            <a:off x="4615141" y="1287938"/>
            <a:ext cx="4233584" cy="3266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lang="en-US" sz="140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Content Placeholder 11"/>
          <p:cNvSpPr>
            <a:spLocks noGrp="1"/>
          </p:cNvSpPr>
          <p:nvPr>
            <p:ph sz="quarter" idx="16"/>
          </p:nvPr>
        </p:nvSpPr>
        <p:spPr>
          <a:xfrm>
            <a:off x="208644" y="1287938"/>
            <a:ext cx="4109356" cy="3266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>
                <a:latin typeface="Helvetica"/>
                <a:cs typeface="Helvetica"/>
              </a:defRPr>
            </a:lvl1pPr>
            <a:lvl2pPr>
              <a:buClr>
                <a:schemeClr val="accent1"/>
              </a:buClr>
              <a:defRPr sz="1600">
                <a:latin typeface="Helvetica"/>
                <a:cs typeface="Helvetica"/>
              </a:defRPr>
            </a:lvl2pPr>
            <a:lvl3pPr>
              <a:buClr>
                <a:schemeClr val="accent1"/>
              </a:buClr>
              <a:defRPr sz="1400" baseline="0">
                <a:latin typeface="Helvetica"/>
                <a:cs typeface="Helvetica"/>
              </a:defRPr>
            </a:lvl3pPr>
            <a:lvl4pPr marL="1371600" indent="0">
              <a:buNone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07963" y="853440"/>
            <a:ext cx="4110019" cy="434497"/>
          </a:xfrm>
          <a:prstGeom prst="rect">
            <a:avLst/>
          </a:prstGeom>
          <a:solidFill>
            <a:srgbClr val="1FA5DA"/>
          </a:solidFill>
        </p:spPr>
        <p:txBody>
          <a:bodyPr vert="horz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10334" y="853440"/>
            <a:ext cx="4238482" cy="434497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627" y="4706607"/>
            <a:ext cx="891114" cy="249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66" y="4788161"/>
            <a:ext cx="298017" cy="265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fld id="{275D4B68-B34F-AB4A-8EED-1F935B4392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6" r:id="rId2"/>
    <p:sldLayoutId id="2147483684" r:id="rId3"/>
    <p:sldLayoutId id="2147483685" r:id="rId4"/>
    <p:sldLayoutId id="2147483682" r:id="rId5"/>
    <p:sldLayoutId id="2147483679" r:id="rId6"/>
    <p:sldLayoutId id="2147483680" r:id="rId7"/>
    <p:sldLayoutId id="2147483683" r:id="rId8"/>
    <p:sldLayoutId id="2147483677" r:id="rId9"/>
    <p:sldLayoutId id="2147483678" r:id="rId10"/>
    <p:sldLayoutId id="2147483694" r:id="rId11"/>
    <p:sldLayoutId id="2147483686" r:id="rId12"/>
    <p:sldLayoutId id="214748369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SERVFAIL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day wd2go.com fell off the </a:t>
            </a:r>
            <a:r>
              <a:rPr lang="en-US" dirty="0" smtClean="0"/>
              <a:t>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51" y="340241"/>
            <a:ext cx="1439709" cy="4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Parameters (</a:t>
            </a:r>
            <a:r>
              <a:rPr lang="en-US" smtClean="0"/>
              <a:t>during incident)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26596616"/>
              </p:ext>
            </p:extLst>
          </p:nvPr>
        </p:nvGraphicFramePr>
        <p:xfrm>
          <a:off x="5350933" y="1287463"/>
          <a:ext cx="349779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82"/>
                <a:gridCol w="1078452"/>
                <a:gridCol w="14742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 smtClean="0"/>
                        <a:t>98.4618319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 smtClean="0"/>
                        <a:t>1.5381624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506843611"/>
              </p:ext>
            </p:extLst>
          </p:nvPr>
        </p:nvGraphicFramePr>
        <p:xfrm>
          <a:off x="207962" y="1287461"/>
          <a:ext cx="4821237" cy="289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590"/>
                <a:gridCol w="707647"/>
              </a:tblGrid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Name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%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www.wd2go.com.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aseline="0" dirty="0" smtClean="0"/>
                        <a:t>3.037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relay-prod-eucentral1-20.wd2go.com.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1.167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relay-prod-euwest1-12.wd2go.com..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1.162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web.wd2go.com.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0.665</a:t>
                      </a:r>
                      <a:endParaRPr lang="en-US" sz="1400" baseline="0" dirty="0"/>
                    </a:p>
                  </a:txBody>
                  <a:tcPr/>
                </a:tc>
              </a:tr>
              <a:tr h="33472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relay-prod-useast1-13.wd2go.com.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aseline="0" dirty="0" smtClean="0"/>
                        <a:t>0.265</a:t>
                      </a:r>
                      <a:endParaRPr lang="en-US" sz="1400" baseline="0" dirty="0"/>
                    </a:p>
                  </a:txBody>
                  <a:tcPr/>
                </a:tc>
              </a:tr>
              <a:tr h="33633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relay-prod-apsoutheast2-4.wd2go.com.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0.283</a:t>
                      </a:r>
                      <a:endParaRPr lang="en-US" sz="1400" baseline="0" dirty="0"/>
                    </a:p>
                  </a:txBody>
                  <a:tcPr/>
                </a:tc>
              </a:tr>
              <a:tr h="357352">
                <a:tc>
                  <a:txBody>
                    <a:bodyPr/>
                    <a:lstStyle/>
                    <a:p>
                      <a:r>
                        <a:rPr lang="pt-BR" sz="1400" baseline="0" dirty="0" smtClean="0"/>
                        <a:t>device3263568-9cfc0eee.wd2go.com.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0.001</a:t>
                      </a:r>
                      <a:endParaRPr lang="en-US" sz="1400" baseline="0" dirty="0"/>
                    </a:p>
                  </a:txBody>
                  <a:tcPr/>
                </a:tc>
              </a:tr>
              <a:tr h="346841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device1944395-96d9ffc1.wd2go.com.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0.001</a:t>
                      </a:r>
                      <a:endParaRPr lang="en-US" sz="1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7963" y="853440"/>
            <a:ext cx="4821236" cy="434497"/>
          </a:xfrm>
        </p:spPr>
        <p:txBody>
          <a:bodyPr/>
          <a:lstStyle/>
          <a:p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50932" y="853440"/>
            <a:ext cx="3497883" cy="434497"/>
          </a:xfrm>
        </p:spPr>
        <p:txBody>
          <a:bodyPr/>
          <a:lstStyle/>
          <a:p>
            <a:r>
              <a:rPr lang="en-US" dirty="0" smtClean="0"/>
              <a:t>Query types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A medium size domain going off can cause a lot of strain on the infrastructure </a:t>
            </a:r>
          </a:p>
          <a:p>
            <a:pPr lvl="1"/>
            <a:r>
              <a:rPr lang="en-US" dirty="0" smtClean="0"/>
              <a:t>Over provisioning still is good</a:t>
            </a:r>
          </a:p>
          <a:p>
            <a:pPr lvl="1"/>
            <a:r>
              <a:rPr lang="en-US" dirty="0" smtClean="0"/>
              <a:t>No IPv6 if things go south</a:t>
            </a:r>
          </a:p>
          <a:p>
            <a:r>
              <a:rPr lang="en-US" dirty="0" smtClean="0"/>
              <a:t>Would be good if clients didn’t retry as hard and back off</a:t>
            </a:r>
          </a:p>
          <a:p>
            <a:r>
              <a:rPr lang="en-US" dirty="0" smtClean="0"/>
              <a:t>How are servers responding to SERVFAIL storms caused by outages 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5" r="9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75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different software handle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replicate the event in a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08644" y="853440"/>
            <a:ext cx="4406568" cy="3700839"/>
          </a:xfrm>
        </p:spPr>
        <p:txBody>
          <a:bodyPr/>
          <a:lstStyle/>
          <a:p>
            <a:r>
              <a:rPr lang="en-US" dirty="0" smtClean="0"/>
              <a:t>Create a domain where all the name servers are not reachable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dnsperf</a:t>
            </a:r>
            <a:r>
              <a:rPr lang="en-US" dirty="0" smtClean="0"/>
              <a:t> file with a name that of that domain</a:t>
            </a:r>
          </a:p>
          <a:p>
            <a:r>
              <a:rPr lang="en-US" dirty="0" smtClean="0"/>
              <a:t>Start a caching server</a:t>
            </a:r>
          </a:p>
          <a:p>
            <a:r>
              <a:rPr lang="en-US" dirty="0" smtClean="0"/>
              <a:t>Fire up </a:t>
            </a:r>
            <a:r>
              <a:rPr lang="en-US" dirty="0" err="1" smtClean="0"/>
              <a:t>dnsperf</a:t>
            </a:r>
            <a:endParaRPr lang="en-US" dirty="0" smtClean="0"/>
          </a:p>
          <a:p>
            <a:pPr lvl="1"/>
            <a:r>
              <a:rPr lang="en-US" dirty="0" err="1" smtClean="0"/>
              <a:t>Timout</a:t>
            </a:r>
            <a:r>
              <a:rPr lang="en-US" dirty="0" smtClean="0"/>
              <a:t> 5 seconds </a:t>
            </a:r>
          </a:p>
          <a:p>
            <a:pPr lvl="1"/>
            <a:r>
              <a:rPr lang="en-US" dirty="0" smtClean="0"/>
              <a:t>-q large enough to still sending when server doesn’t answer</a:t>
            </a:r>
          </a:p>
          <a:p>
            <a:pPr lvl="1"/>
            <a:r>
              <a:rPr lang="en-US" dirty="0" smtClean="0"/>
              <a:t>-Q 10000 </a:t>
            </a:r>
            <a:r>
              <a:rPr lang="en-US" dirty="0" err="1" smtClean="0"/>
              <a:t>qps</a:t>
            </a:r>
            <a:r>
              <a:rPr lang="en-US" dirty="0" smtClean="0"/>
              <a:t> </a:t>
            </a:r>
          </a:p>
          <a:p>
            <a:pPr marL="57150" indent="0">
              <a:buNone/>
            </a:pPr>
            <a:r>
              <a:rPr lang="mr-IN" sz="900" dirty="0" err="1" smtClean="0"/>
              <a:t>dnsperf</a:t>
            </a:r>
            <a:r>
              <a:rPr lang="mr-IN" sz="900" dirty="0" smtClean="0"/>
              <a:t> </a:t>
            </a:r>
            <a:r>
              <a:rPr lang="mr-IN" sz="900" dirty="0"/>
              <a:t>-</a:t>
            </a:r>
            <a:r>
              <a:rPr lang="mr-IN" sz="900" dirty="0" err="1"/>
              <a:t>Q</a:t>
            </a:r>
            <a:r>
              <a:rPr lang="mr-IN" sz="900" dirty="0"/>
              <a:t> 10000 -</a:t>
            </a:r>
            <a:r>
              <a:rPr lang="mr-IN" sz="900" dirty="0" err="1"/>
              <a:t>c</a:t>
            </a:r>
            <a:r>
              <a:rPr lang="mr-IN" sz="900" dirty="0"/>
              <a:t> 100 -</a:t>
            </a:r>
            <a:r>
              <a:rPr lang="mr-IN" sz="900" dirty="0" err="1"/>
              <a:t>T</a:t>
            </a:r>
            <a:r>
              <a:rPr lang="mr-IN" sz="900" dirty="0"/>
              <a:t> 10 -</a:t>
            </a:r>
            <a:r>
              <a:rPr lang="mr-IN" sz="900" dirty="0" err="1"/>
              <a:t>q</a:t>
            </a:r>
            <a:r>
              <a:rPr lang="mr-IN" sz="900" dirty="0"/>
              <a:t> 250000 -</a:t>
            </a:r>
            <a:r>
              <a:rPr lang="mr-IN" sz="900" dirty="0" err="1"/>
              <a:t>t</a:t>
            </a:r>
            <a:r>
              <a:rPr lang="mr-IN" sz="900" dirty="0"/>
              <a:t> 5 -</a:t>
            </a:r>
            <a:r>
              <a:rPr lang="mr-IN" sz="900" dirty="0" err="1"/>
              <a:t>l</a:t>
            </a:r>
            <a:r>
              <a:rPr lang="mr-IN" sz="900" dirty="0"/>
              <a:t> 60 -</a:t>
            </a:r>
            <a:r>
              <a:rPr lang="mr-IN" sz="900" dirty="0" err="1"/>
              <a:t>S</a:t>
            </a:r>
            <a:r>
              <a:rPr lang="mr-IN" sz="900" dirty="0"/>
              <a:t> 1 -</a:t>
            </a:r>
            <a:r>
              <a:rPr lang="mr-IN" sz="900" dirty="0" err="1"/>
              <a:t>d</a:t>
            </a:r>
            <a:r>
              <a:rPr lang="mr-IN" sz="900" dirty="0"/>
              <a:t> </a:t>
            </a:r>
            <a:r>
              <a:rPr lang="mr-IN" sz="900" dirty="0" err="1"/>
              <a:t>oneservfail.q</a:t>
            </a:r>
            <a:r>
              <a:rPr lang="mr-IN" sz="900" dirty="0"/>
              <a:t> </a:t>
            </a:r>
            <a:r>
              <a:rPr lang="mr-IN" sz="900" dirty="0" smtClean="0"/>
              <a:t>–</a:t>
            </a:r>
            <a:r>
              <a:rPr lang="mr-IN" sz="900" dirty="0" err="1" smtClean="0"/>
              <a:t>s</a:t>
            </a:r>
            <a:r>
              <a:rPr lang="en-US" sz="900" dirty="0" smtClean="0"/>
              <a:t> I.P.I.P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Arrow Connector 6"/>
          <p:cNvCxnSpPr>
            <a:stCxn id="14" idx="3"/>
          </p:cNvCxnSpPr>
          <p:nvPr/>
        </p:nvCxnSpPr>
        <p:spPr>
          <a:xfrm flipV="1">
            <a:off x="6902104" y="2709466"/>
            <a:ext cx="1066561" cy="1969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6" idx="3"/>
          </p:cNvCxnSpPr>
          <p:nvPr/>
        </p:nvCxnSpPr>
        <p:spPr>
          <a:xfrm flipH="1">
            <a:off x="6903092" y="2870200"/>
            <a:ext cx="1065574" cy="1958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8008534" y="1178486"/>
            <a:ext cx="549275" cy="792163"/>
            <a:chOff x="171" y="844"/>
            <a:chExt cx="588" cy="848"/>
          </a:xfrm>
        </p:grpSpPr>
        <p:sp>
          <p:nvSpPr>
            <p:cNvPr id="10" name="Text Box 62"/>
            <p:cNvSpPr txBox="1">
              <a:spLocks noChangeArrowheads="1"/>
            </p:cNvSpPr>
            <p:nvPr/>
          </p:nvSpPr>
          <p:spPr bwMode="auto">
            <a:xfrm>
              <a:off x="179" y="1330"/>
              <a:ext cx="571" cy="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5170B6"/>
                  </a:solidFill>
                  <a:latin typeface="Calibri" charset="0"/>
                </a:rPr>
                <a:t>ANS</a:t>
              </a:r>
              <a:endParaRPr lang="en-US" altLang="en-US" sz="1200">
                <a:latin typeface="Calibri" charset="0"/>
              </a:endParaRPr>
            </a:p>
          </p:txBody>
        </p:sp>
        <p:pic>
          <p:nvPicPr>
            <p:cNvPr id="11" name="Picture 73" descr="iconV3-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846"/>
              <a:ext cx="5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64"/>
            <p:cNvSpPr>
              <a:spLocks noChangeArrowheads="1"/>
            </p:cNvSpPr>
            <p:nvPr/>
          </p:nvSpPr>
          <p:spPr bwMode="auto">
            <a:xfrm>
              <a:off x="171" y="844"/>
              <a:ext cx="588" cy="8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latin typeface="Calibri" charset="0"/>
              </a:endParaRPr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6322067" y="2470680"/>
            <a:ext cx="581025" cy="838200"/>
            <a:chOff x="1342" y="4502"/>
            <a:chExt cx="588" cy="848"/>
          </a:xfrm>
        </p:grpSpPr>
        <p:pic>
          <p:nvPicPr>
            <p:cNvPr id="14" name="Picture 112" descr="newicon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4506"/>
              <a:ext cx="586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1"/>
            <p:cNvSpPr txBox="1">
              <a:spLocks noChangeArrowheads="1"/>
            </p:cNvSpPr>
            <p:nvPr/>
          </p:nvSpPr>
          <p:spPr bwMode="auto">
            <a:xfrm>
              <a:off x="1344" y="5006"/>
              <a:ext cx="583" cy="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5170B6"/>
                  </a:solidFill>
                  <a:latin typeface="Calibri" charset="0"/>
                </a:rPr>
                <a:t>Vantio</a:t>
              </a:r>
              <a:endParaRPr lang="en-US" altLang="en-US" sz="1200">
                <a:latin typeface="Calibri" charset="0"/>
              </a:endParaRPr>
            </a:p>
          </p:txBody>
        </p:sp>
        <p:sp>
          <p:nvSpPr>
            <p:cNvPr id="16" name="AutoShape 123"/>
            <p:cNvSpPr>
              <a:spLocks noChangeArrowheads="1"/>
            </p:cNvSpPr>
            <p:nvPr/>
          </p:nvSpPr>
          <p:spPr bwMode="auto">
            <a:xfrm>
              <a:off x="1342" y="4502"/>
              <a:ext cx="588" cy="8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latin typeface="Calibri" charset="0"/>
              </a:endParaRPr>
            </a:p>
          </p:txBody>
        </p:sp>
      </p:grp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6610216" y="1567637"/>
            <a:ext cx="1398318" cy="693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12085" y="1574569"/>
            <a:ext cx="3707" cy="89611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1699" y="1817911"/>
            <a:ext cx="9632" cy="62049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1"/>
          </p:cNvCxnSpPr>
          <p:nvPr/>
        </p:nvCxnSpPr>
        <p:spPr>
          <a:xfrm flipV="1">
            <a:off x="6716048" y="1801567"/>
            <a:ext cx="1299959" cy="1634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</p:cNvCxnSpPr>
          <p:nvPr/>
        </p:nvCxnSpPr>
        <p:spPr>
          <a:xfrm>
            <a:off x="6612085" y="3302949"/>
            <a:ext cx="3707" cy="63848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610216" y="3934620"/>
            <a:ext cx="1358449" cy="681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8"/>
          <p:cNvSpPr txBox="1">
            <a:spLocks noChangeArrowheads="1"/>
          </p:cNvSpPr>
          <p:nvPr/>
        </p:nvSpPr>
        <p:spPr bwMode="auto">
          <a:xfrm>
            <a:off x="4997431" y="2389925"/>
            <a:ext cx="538275" cy="21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000" b="1" smtClean="0">
                <a:solidFill>
                  <a:srgbClr val="000000"/>
                </a:solidFill>
                <a:latin typeface="Calibri" charset="0"/>
              </a:rPr>
              <a:t>dnsperf</a:t>
            </a:r>
            <a:endParaRPr lang="en-US" altLang="en-US" sz="1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9" name="TextBox 69"/>
          <p:cNvSpPr txBox="1">
            <a:spLocks noChangeArrowheads="1"/>
          </p:cNvSpPr>
          <p:nvPr/>
        </p:nvSpPr>
        <p:spPr bwMode="auto">
          <a:xfrm>
            <a:off x="8029687" y="2055813"/>
            <a:ext cx="4651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" charset="0"/>
              </a:rPr>
              <a:t>com.</a:t>
            </a:r>
          </a:p>
        </p:txBody>
      </p:sp>
      <p:sp>
        <p:nvSpPr>
          <p:cNvPr id="30" name="TextBox 69"/>
          <p:cNvSpPr txBox="1">
            <a:spLocks noChangeArrowheads="1"/>
          </p:cNvSpPr>
          <p:nvPr/>
        </p:nvSpPr>
        <p:spPr bwMode="auto">
          <a:xfrm>
            <a:off x="7893692" y="3320941"/>
            <a:ext cx="880100" cy="25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200" dirty="0" err="1" smtClean="0">
                <a:solidFill>
                  <a:srgbClr val="000000"/>
                </a:solidFill>
                <a:latin typeface="Calibri" charset="0"/>
              </a:rPr>
              <a:t>kaputt.com</a:t>
            </a:r>
            <a:r>
              <a:rPr lang="en-US" altLang="en-US" sz="1200" dirty="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  <p:sp>
        <p:nvSpPr>
          <p:cNvPr id="31" name="TextBox 62"/>
          <p:cNvSpPr txBox="1">
            <a:spLocks noChangeArrowheads="1"/>
          </p:cNvSpPr>
          <p:nvPr/>
        </p:nvSpPr>
        <p:spPr bwMode="auto">
          <a:xfrm flipH="1">
            <a:off x="5849165" y="2022884"/>
            <a:ext cx="738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200" b="1">
                <a:solidFill>
                  <a:srgbClr val="000000"/>
                </a:solidFill>
                <a:latin typeface="Calibri" charset="0"/>
              </a:rPr>
              <a:t>Caching</a:t>
            </a:r>
            <a:br>
              <a:rPr lang="en-US" altLang="en-US" sz="1200" b="1">
                <a:solidFill>
                  <a:srgbClr val="000000"/>
                </a:solidFill>
                <a:latin typeface="Calibri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Calibri" charset="0"/>
              </a:rPr>
              <a:t>Servers</a:t>
            </a:r>
          </a:p>
        </p:txBody>
      </p: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5426869" y="2729158"/>
            <a:ext cx="896186" cy="2501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99"/>
          <p:cNvGrpSpPr>
            <a:grpSpLocks/>
          </p:cNvGrpSpPr>
          <p:nvPr/>
        </p:nvGrpSpPr>
        <p:grpSpPr bwMode="auto">
          <a:xfrm>
            <a:off x="7988412" y="2273301"/>
            <a:ext cx="549275" cy="792162"/>
            <a:chOff x="171" y="844"/>
            <a:chExt cx="588" cy="848"/>
          </a:xfrm>
        </p:grpSpPr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79" y="1330"/>
              <a:ext cx="571" cy="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5170B6"/>
                  </a:solidFill>
                  <a:latin typeface="Calibri" charset="0"/>
                </a:rPr>
                <a:t>ANS</a:t>
              </a:r>
              <a:endParaRPr lang="en-US" altLang="en-US" sz="1200">
                <a:latin typeface="Calibri" charset="0"/>
              </a:endParaRPr>
            </a:p>
          </p:txBody>
        </p:sp>
        <p:pic>
          <p:nvPicPr>
            <p:cNvPr id="39" name="Picture 73" descr="iconV3-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846"/>
              <a:ext cx="5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>
              <a:off x="171" y="844"/>
              <a:ext cx="588" cy="8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latin typeface="Calibri" charset="0"/>
              </a:endParaRPr>
            </a:p>
          </p:txBody>
        </p:sp>
      </p:grpSp>
      <p:grpSp>
        <p:nvGrpSpPr>
          <p:cNvPr id="41" name="Group 99"/>
          <p:cNvGrpSpPr>
            <a:grpSpLocks/>
          </p:cNvGrpSpPr>
          <p:nvPr/>
        </p:nvGrpSpPr>
        <p:grpSpPr bwMode="auto">
          <a:xfrm>
            <a:off x="7970534" y="3564284"/>
            <a:ext cx="549275" cy="792162"/>
            <a:chOff x="171" y="844"/>
            <a:chExt cx="588" cy="848"/>
          </a:xfrm>
        </p:grpSpPr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179" y="1330"/>
              <a:ext cx="571" cy="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5170B6"/>
                  </a:solidFill>
                  <a:latin typeface="Calibri" charset="0"/>
                </a:rPr>
                <a:t>ANS</a:t>
              </a:r>
              <a:endParaRPr lang="en-US" altLang="en-US" sz="1200">
                <a:latin typeface="Calibri" charset="0"/>
              </a:endParaRPr>
            </a:p>
          </p:txBody>
        </p:sp>
        <p:pic>
          <p:nvPicPr>
            <p:cNvPr id="43" name="Picture 73" descr="iconV3-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846"/>
              <a:ext cx="5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64"/>
            <p:cNvSpPr>
              <a:spLocks noChangeArrowheads="1"/>
            </p:cNvSpPr>
            <p:nvPr/>
          </p:nvSpPr>
          <p:spPr bwMode="auto">
            <a:xfrm>
              <a:off x="171" y="844"/>
              <a:ext cx="588" cy="84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latin typeface="Calibri" charset="0"/>
              </a:endParaRPr>
            </a:p>
          </p:txBody>
        </p:sp>
      </p:grpSp>
      <p:sp>
        <p:nvSpPr>
          <p:cNvPr id="90" name="TextBox 69"/>
          <p:cNvSpPr txBox="1">
            <a:spLocks noChangeArrowheads="1"/>
          </p:cNvSpPr>
          <p:nvPr/>
        </p:nvSpPr>
        <p:spPr bwMode="auto">
          <a:xfrm>
            <a:off x="7986312" y="921422"/>
            <a:ext cx="563090" cy="25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Calibri" charset="0"/>
              </a:rPr>
              <a:t>. (root)</a:t>
            </a:r>
            <a:endParaRPr lang="en-US" altLang="en-US" sz="1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1" name="Picture 46" descr="lapto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89" y="2616994"/>
            <a:ext cx="844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Box 62"/>
          <p:cNvSpPr txBox="1">
            <a:spLocks noChangeArrowheads="1"/>
          </p:cNvSpPr>
          <p:nvPr/>
        </p:nvSpPr>
        <p:spPr bwMode="auto">
          <a:xfrm flipH="1">
            <a:off x="6990293" y="952237"/>
            <a:ext cx="10191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22" tIns="32461" rIns="64922" bIns="324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charset="0"/>
              </a:rPr>
              <a:t>Authoritative </a:t>
            </a:r>
            <a:br>
              <a:rPr lang="en-US" altLang="en-US" sz="1200" b="1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en-US" sz="1200" b="1" dirty="0">
                <a:solidFill>
                  <a:srgbClr val="000000"/>
                </a:solidFill>
                <a:latin typeface="Calibri" charset="0"/>
              </a:rPr>
              <a:t>Servers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705301" y="3334029"/>
            <a:ext cx="939800" cy="1035505"/>
          </a:xfrm>
          <a:prstGeom prst="line">
            <a:avLst/>
          </a:prstGeom>
          <a:ln w="635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797800" y="3349891"/>
            <a:ext cx="758140" cy="1006555"/>
          </a:xfrm>
          <a:prstGeom prst="line">
            <a:avLst/>
          </a:prstGeom>
          <a:ln w="635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91" idx="3"/>
          </p:cNvCxnSpPr>
          <p:nvPr/>
        </p:nvCxnSpPr>
        <p:spPr>
          <a:xfrm flipH="1" flipV="1">
            <a:off x="5461739" y="2923382"/>
            <a:ext cx="786361" cy="4547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 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66887439"/>
              </p:ext>
            </p:extLst>
          </p:nvPr>
        </p:nvGraphicFramePr>
        <p:xfrm>
          <a:off x="207963" y="854075"/>
          <a:ext cx="86407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54"/>
                <a:gridCol w="2880254"/>
                <a:gridCol w="28802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</a:t>
                      </a:r>
                      <a:r>
                        <a:rPr lang="en-US" baseline="0" dirty="0" smtClean="0"/>
                        <a:t> answered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</a:t>
                      </a:r>
                      <a:r>
                        <a:rPr lang="en-US" baseline="0" dirty="0" smtClean="0"/>
                        <a:t> not answered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Bind-9.9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0 (0.00%)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600000 (100.00%)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Bind-9.10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0 (0.00%)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600000 (100.00%)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</a:t>
                      </a:r>
                      <a:r>
                        <a:rPr lang="en-US" baseline="0" dirty="0" smtClean="0"/>
                        <a:t>-9.11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50000 (8.33%)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550000 (91.67%)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Cacheserve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598552 (99.76%)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1448 (0.24%)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Powerdns-4.0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599476 (99.91%)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524 (0.09%)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Unbund</a:t>
                      </a:r>
                      <a:r>
                        <a:rPr lang="en-US" dirty="0" smtClean="0"/>
                        <a:t> 1.5.10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66734 (11.12%)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533266 (88.88%)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45"/>
          <p:cNvSpPr txBox="1">
            <a:spLocks/>
          </p:cNvSpPr>
          <p:nvPr/>
        </p:nvSpPr>
        <p:spPr>
          <a:xfrm>
            <a:off x="2006600" y="3587601"/>
            <a:ext cx="5003800" cy="106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 algn="l" defTabSz="457200" rtl="0" eaLnBrk="1" latinLnBrk="0" hangingPunct="1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That looks weird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/>
              <a:t>Am I doing something wrong?</a:t>
            </a:r>
          </a:p>
          <a:p>
            <a:pPr lvl="1"/>
            <a:r>
              <a:rPr lang="en-US" dirty="0" smtClean="0"/>
              <a:t>Lets look at the details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9.11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2347138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Cacheserve</a:t>
            </a:r>
            <a:r>
              <a:rPr lang="en-US" dirty="0" smtClean="0"/>
              <a:t> 7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3740563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Powerdns</a:t>
            </a:r>
            <a:r>
              <a:rPr lang="en-US" dirty="0" smtClean="0"/>
              <a:t> 4.0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26010991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Unbound 1.5.10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297255905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and more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Looks like different server software has different personality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cache </a:t>
            </a:r>
            <a:r>
              <a:rPr lang="en-US" dirty="0" err="1" smtClean="0"/>
              <a:t>servfail</a:t>
            </a:r>
            <a:r>
              <a:rPr lang="en-US" dirty="0" smtClean="0"/>
              <a:t> </a:t>
            </a:r>
            <a:r>
              <a:rPr lang="en-US" dirty="0" smtClean="0"/>
              <a:t>timers</a:t>
            </a:r>
          </a:p>
          <a:p>
            <a:pPr lvl="2"/>
            <a:r>
              <a:rPr lang="en-US" dirty="0" smtClean="0"/>
              <a:t>Longer timers means less work, but slower recovery</a:t>
            </a:r>
            <a:endParaRPr lang="en-US" dirty="0" smtClean="0"/>
          </a:p>
          <a:p>
            <a:pPr lvl="1"/>
            <a:r>
              <a:rPr lang="en-US" dirty="0" smtClean="0"/>
              <a:t>Different levels of persistence in trying to get an answer</a:t>
            </a:r>
          </a:p>
          <a:p>
            <a:r>
              <a:rPr lang="en-US" dirty="0" smtClean="0"/>
              <a:t>Test really didn’t reflect the outage</a:t>
            </a:r>
          </a:p>
          <a:p>
            <a:pPr lvl="1"/>
            <a:r>
              <a:rPr lang="en-US" dirty="0" smtClean="0"/>
              <a:t>More subdomains were asked</a:t>
            </a:r>
          </a:p>
          <a:p>
            <a:pPr lvl="1"/>
            <a:r>
              <a:rPr lang="en-US" dirty="0" smtClean="0"/>
              <a:t>Refine test to ask 5000 different subdomains</a:t>
            </a:r>
          </a:p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3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wd2go.com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 in (5000 different subdomains)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954156487"/>
              </p:ext>
            </p:extLst>
          </p:nvPr>
        </p:nvGraphicFramePr>
        <p:xfrm>
          <a:off x="207963" y="854075"/>
          <a:ext cx="86407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254"/>
                <a:gridCol w="2880254"/>
                <a:gridCol w="28802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</a:t>
                      </a:r>
                      <a:r>
                        <a:rPr lang="en-US" baseline="0" dirty="0" smtClean="0"/>
                        <a:t> answered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Packets</a:t>
                      </a:r>
                      <a:r>
                        <a:rPr lang="en-US" baseline="0" dirty="0" smtClean="0"/>
                        <a:t> not answered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Bind-9.9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260597 (43.43%)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339403 (56.57%)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Bind-9.10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288966 (48.16%)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311034 (51.84%)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Bind</a:t>
                      </a:r>
                      <a:r>
                        <a:rPr lang="en-US" baseline="0" dirty="0" smtClean="0"/>
                        <a:t>-9.11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599100 (99.85%)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900 (0.15%)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Cacheserve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591961 (98.66%)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8039 (1.34%)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Powerdns-4.0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587090 (97.85%)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12910 (2.15%)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Unbund</a:t>
                      </a:r>
                      <a:r>
                        <a:rPr lang="en-US" dirty="0" smtClean="0"/>
                        <a:t> 1.5.10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348456 (58.08%)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 smtClean="0"/>
                        <a:t>251544 (41.92%)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45"/>
          <p:cNvSpPr txBox="1">
            <a:spLocks/>
          </p:cNvSpPr>
          <p:nvPr/>
        </p:nvSpPr>
        <p:spPr>
          <a:xfrm>
            <a:off x="2006599" y="3587601"/>
            <a:ext cx="5122333" cy="106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tIns="91440"/>
          <a:lstStyle>
            <a:lvl1pPr marL="342900" indent="-342900" algn="l" defTabSz="457200" rtl="0" eaLnBrk="1" latinLnBrk="0" hangingPunct="1"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That looks more consistent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/>
              <a:t>With the exception of older bind and unbound</a:t>
            </a:r>
          </a:p>
          <a:p>
            <a:pPr lvl="1"/>
            <a:r>
              <a:rPr lang="en-US" dirty="0" smtClean="0"/>
              <a:t>Lets look at the details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9.9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09002314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9.10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25642024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9.11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7690907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Cacheserve</a:t>
            </a:r>
            <a:r>
              <a:rPr lang="en-US" dirty="0" smtClean="0"/>
              <a:t> 7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781936740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Powerdns</a:t>
            </a:r>
            <a:r>
              <a:rPr lang="en-US" dirty="0" smtClean="0"/>
              <a:t> 4.0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8049421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Unbound 1.5.10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07895559"/>
              </p:ext>
            </p:extLst>
          </p:nvPr>
        </p:nvGraphicFramePr>
        <p:xfrm>
          <a:off x="207963" y="854075"/>
          <a:ext cx="8640762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Given enough traffic </a:t>
            </a:r>
            <a:r>
              <a:rPr lang="en-US" dirty="0" smtClean="0"/>
              <a:t>to bad domains most </a:t>
            </a:r>
            <a:r>
              <a:rPr lang="en-US" dirty="0" smtClean="0"/>
              <a:t>software will answer a </a:t>
            </a:r>
            <a:r>
              <a:rPr lang="en-US" dirty="0" smtClean="0"/>
              <a:t>lot</a:t>
            </a:r>
          </a:p>
          <a:p>
            <a:pPr lvl="1"/>
            <a:r>
              <a:rPr lang="en-US" dirty="0" smtClean="0"/>
              <a:t>Not answering is bad for most use cases</a:t>
            </a:r>
            <a:endParaRPr lang="en-US" dirty="0" smtClean="0"/>
          </a:p>
          <a:p>
            <a:r>
              <a:rPr lang="en-US" dirty="0" smtClean="0"/>
              <a:t>Machines will keep on retrying</a:t>
            </a:r>
          </a:p>
          <a:p>
            <a:r>
              <a:rPr lang="en-US" dirty="0" smtClean="0"/>
              <a:t>Traffic increases</a:t>
            </a:r>
          </a:p>
          <a:p>
            <a:pPr lvl="1"/>
            <a:r>
              <a:rPr lang="en-US" dirty="0" smtClean="0"/>
              <a:t>Still good to over provision</a:t>
            </a:r>
            <a:endParaRPr lang="en-US" dirty="0" smtClean="0"/>
          </a:p>
          <a:p>
            <a:r>
              <a:rPr lang="en-US" dirty="0" smtClean="0"/>
              <a:t>Client </a:t>
            </a:r>
            <a:r>
              <a:rPr lang="en-US" dirty="0" smtClean="0"/>
              <a:t>coders really should do </a:t>
            </a:r>
            <a:r>
              <a:rPr lang="en-US" dirty="0" err="1" smtClean="0"/>
              <a:t>backoff</a:t>
            </a:r>
            <a:r>
              <a:rPr lang="en-US" dirty="0" smtClean="0"/>
              <a:t> strategies for SERVFAIL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5" r="9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6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7529" y="2372349"/>
            <a:ext cx="5631480" cy="6048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cloud storage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6"/>
          </p:nvPr>
        </p:nvSpPr>
        <p:spPr>
          <a:xfrm>
            <a:off x="5562600" y="894001"/>
            <a:ext cx="3386137" cy="3700839"/>
          </a:xfrm>
        </p:spPr>
        <p:txBody>
          <a:bodyPr/>
          <a:lstStyle/>
          <a:p>
            <a:r>
              <a:rPr lang="en-US" dirty="0" smtClean="0"/>
              <a:t>Local</a:t>
            </a:r>
            <a:r>
              <a:rPr lang="en-US" baseline="0" dirty="0" smtClean="0"/>
              <a:t> Disk Storage for </a:t>
            </a:r>
          </a:p>
          <a:p>
            <a:pPr lvl="1"/>
            <a:r>
              <a:rPr lang="en-US" dirty="0" smtClean="0"/>
              <a:t>Backups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pPr lvl="0"/>
            <a:r>
              <a:rPr lang="en-US" dirty="0" smtClean="0"/>
              <a:t>All</a:t>
            </a:r>
            <a:r>
              <a:rPr lang="en-US" baseline="0" dirty="0" smtClean="0"/>
              <a:t> content also accessible via Internet</a:t>
            </a:r>
          </a:p>
          <a:p>
            <a:pPr lvl="0"/>
            <a:r>
              <a:rPr lang="en-US" baseline="0" dirty="0" smtClean="0"/>
              <a:t>Acts as a cloud to your devices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r="8587"/>
          <a:stretch>
            <a:fillRect/>
          </a:stretch>
        </p:blipFill>
        <p:spPr>
          <a:xfrm>
            <a:off x="208644" y="700680"/>
            <a:ext cx="5074556" cy="44153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Parameters (on a normal day)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7844402"/>
              </p:ext>
            </p:extLst>
          </p:nvPr>
        </p:nvGraphicFramePr>
        <p:xfrm>
          <a:off x="5020733" y="1287463"/>
          <a:ext cx="382799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997"/>
                <a:gridCol w="1275997"/>
                <a:gridCol w="12759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61.985895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AAAA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38.010420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0.002190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DLV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 smtClean="0"/>
                        <a:t>32769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0.000940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0.000523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0.000019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 smtClean="0"/>
                        <a:t>0.000009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1980335"/>
              </p:ext>
            </p:extLst>
          </p:nvPr>
        </p:nvGraphicFramePr>
        <p:xfrm>
          <a:off x="207963" y="1287461"/>
          <a:ext cx="4516437" cy="320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704"/>
                <a:gridCol w="1210733"/>
              </a:tblGrid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Name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%</a:t>
                      </a:r>
                      <a:endParaRPr lang="en-US" sz="1400" baseline="0" dirty="0"/>
                    </a:p>
                  </a:txBody>
                  <a:tcPr/>
                </a:tc>
              </a:tr>
              <a:tr h="446512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www.wd2go.com.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aseline="0" dirty="0" smtClean="0"/>
                        <a:t>59.47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web.wd2go.com.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11.77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api.wd2go.com.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1.44</a:t>
                      </a:r>
                      <a:endParaRPr lang="en-US" sz="1400" baseline="0" dirty="0"/>
                    </a:p>
                  </a:txBody>
                  <a:tcPr/>
                </a:tc>
              </a:tr>
              <a:tr h="301979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discovery.wd2go.com.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aseline="0" dirty="0" smtClean="0"/>
                        <a:t>0.94</a:t>
                      </a:r>
                      <a:endParaRPr lang="en-US" sz="1400" baseline="0" dirty="0"/>
                    </a:p>
                  </a:txBody>
                  <a:tcPr/>
                </a:tc>
              </a:tr>
              <a:tr h="334727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relay-prod-apsoutheast2-3.wd2go.com.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0.29</a:t>
                      </a:r>
                      <a:endParaRPr lang="en-US" sz="1400" baseline="0" dirty="0"/>
                    </a:p>
                  </a:txBody>
                  <a:tcPr/>
                </a:tc>
              </a:tr>
              <a:tr h="336331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relay-prod-apsoutheast2-4.wd2go.com.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baseline="0" dirty="0" smtClean="0"/>
                        <a:t>0.28</a:t>
                      </a:r>
                      <a:endParaRPr lang="en-US" sz="1400" baseline="0" dirty="0"/>
                    </a:p>
                  </a:txBody>
                  <a:tcPr/>
                </a:tc>
              </a:tr>
              <a:tr h="357352">
                <a:tc>
                  <a:txBody>
                    <a:bodyPr/>
                    <a:lstStyle/>
                    <a:p>
                      <a:r>
                        <a:rPr lang="pt-BR" sz="1400" baseline="0" dirty="0" smtClean="0"/>
                        <a:t>device2998911-158c8433-local.wd2go.com.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aseline="0" dirty="0" smtClean="0"/>
                        <a:t>0.13</a:t>
                      </a:r>
                      <a:endParaRPr lang="en-US" sz="1400" baseline="0" dirty="0"/>
                    </a:p>
                  </a:txBody>
                  <a:tcPr/>
                </a:tc>
              </a:tr>
              <a:tr h="346841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device2998911-158c8433.wd2go.com.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aseline="0" dirty="0" smtClean="0"/>
                        <a:t>0.13</a:t>
                      </a:r>
                      <a:endParaRPr lang="en-US" sz="14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7963" y="853440"/>
            <a:ext cx="4516437" cy="434497"/>
          </a:xfrm>
        </p:spPr>
        <p:txBody>
          <a:bodyPr/>
          <a:lstStyle/>
          <a:p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16646" y="853440"/>
            <a:ext cx="3832170" cy="434497"/>
          </a:xfrm>
        </p:spPr>
        <p:txBody>
          <a:bodyPr/>
          <a:lstStyle/>
          <a:p>
            <a:r>
              <a:rPr lang="en-US" dirty="0" smtClean="0"/>
              <a:t>Query types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Setup (before the event)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485"/>
          <a:stretch>
            <a:fillRect/>
          </a:stretch>
        </p:blipFill>
        <p:spPr>
          <a:xfrm>
            <a:off x="264005" y="861645"/>
            <a:ext cx="4812492" cy="41872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7" y="245435"/>
            <a:ext cx="31623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Traffic (on a normal day)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/>
          </p:nvPr>
        </p:nvGraphicFramePr>
        <p:xfrm>
          <a:off x="208644" y="1340574"/>
          <a:ext cx="411003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019"/>
                <a:gridCol w="2055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Wd2go.com </a:t>
                      </a:r>
                      <a:r>
                        <a:rPr lang="en-US" dirty="0" err="1" smtClean="0"/>
                        <a:t>characterisitic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QPS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0.002% - 0.06%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QPS per client (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0.01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Clients sending 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0.03% - 0.5%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Placeholder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8" y="1318698"/>
            <a:ext cx="4254500" cy="276989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August 3 </a:t>
            </a:r>
            <a:r>
              <a:rPr lang="en-US" dirty="0" err="1" smtClean="0"/>
              <a:t>Oooops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Traffic on August 3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6"/>
            <p:extLst/>
          </p:nvPr>
        </p:nvGraphicFramePr>
        <p:xfrm>
          <a:off x="207963" y="854075"/>
          <a:ext cx="4110038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5019"/>
                <a:gridCol w="2055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Relative QPS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 - 43%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QPS per client (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qps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Clients sending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0.03% - 0.7%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8" y="1301672"/>
            <a:ext cx="4254500" cy="28039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88"/>
          <p:cNvSpPr txBox="1">
            <a:spLocks/>
          </p:cNvSpPr>
          <p:nvPr/>
        </p:nvSpPr>
        <p:spPr>
          <a:xfrm>
            <a:off x="207963" y="2772793"/>
            <a:ext cx="4110037" cy="1812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45720" rtlCol="0">
            <a:normAutofit fontScale="92500" lnSpcReduction="10000"/>
          </a:bodyPr>
          <a:lstStyle>
            <a:lvl1pPr marL="342900" indent="-342900" algn="l" defTabSz="685800" rtl="0" eaLnBrk="1" latinLnBrk="0" hangingPunct="1">
              <a:lnSpc>
                <a:spcPct val="111000"/>
              </a:lnSpc>
              <a:spcBef>
                <a:spcPts val="1032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Clr>
                <a:schemeClr val="accent1"/>
              </a:buClr>
              <a:buFont typeface="Corbel" panose="020B0503020204020204" pitchFamily="34" charset="0"/>
              <a:buChar char="–"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Clr>
                <a:schemeClr val="accent1"/>
              </a:buClr>
              <a:buFont typeface="Corbel" panose="020B0503020204020204" pitchFamily="34" charset="0"/>
              <a:buChar char="–"/>
              <a:defRPr sz="1400" i="1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8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Normal traffic 0.2 </a:t>
            </a:r>
            <a:r>
              <a:rPr lang="en-US" dirty="0" err="1" smtClean="0"/>
              <a:t>qps</a:t>
            </a:r>
            <a:r>
              <a:rPr lang="en-US" dirty="0" smtClean="0"/>
              <a:t> per sub</a:t>
            </a:r>
          </a:p>
          <a:p>
            <a:pPr lvl="1"/>
            <a:r>
              <a:rPr lang="en-US" dirty="0" smtClean="0"/>
              <a:t>200kqps per 1 million subs</a:t>
            </a:r>
          </a:p>
          <a:p>
            <a:r>
              <a:rPr lang="en-US" dirty="0" smtClean="0"/>
              <a:t>Now a few subs have more</a:t>
            </a:r>
          </a:p>
          <a:p>
            <a:pPr lvl="1"/>
            <a:r>
              <a:rPr lang="en-US" dirty="0" smtClean="0"/>
              <a:t>0.5% = 5000 clients</a:t>
            </a:r>
          </a:p>
          <a:p>
            <a:pPr lvl="1"/>
            <a:r>
              <a:rPr lang="en-US" dirty="0" smtClean="0"/>
              <a:t>5000 clients * 20 </a:t>
            </a:r>
            <a:r>
              <a:rPr lang="en-US" dirty="0" err="1" smtClean="0"/>
              <a:t>qps</a:t>
            </a:r>
            <a:r>
              <a:rPr lang="en-US" dirty="0" smtClean="0"/>
              <a:t> = 100kqps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100"/>
          <p:cNvSpPr txBox="1">
            <a:spLocks/>
          </p:cNvSpPr>
          <p:nvPr/>
        </p:nvSpPr>
        <p:spPr>
          <a:xfrm>
            <a:off x="207962" y="2337435"/>
            <a:ext cx="4110037" cy="4344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None/>
              <a:defRPr sz="200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35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698"/>
              </a:spcBef>
              <a:buFont typeface="Corbel" panose="020B0503020204020204" pitchFamily="34" charset="0"/>
              <a:buChar char="–"/>
              <a:defRPr sz="105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this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4B68-B34F-AB4A-8EED-1F935B43921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430594"/>
              </p:ext>
            </p:extLst>
          </p:nvPr>
        </p:nvGraphicFramePr>
        <p:xfrm>
          <a:off x="203996" y="1362800"/>
          <a:ext cx="4341164" cy="31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8802"/>
              </p:ext>
            </p:extLst>
          </p:nvPr>
        </p:nvGraphicFramePr>
        <p:xfrm>
          <a:off x="4435620" y="1709756"/>
          <a:ext cx="4342584" cy="283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3775443" y="2787766"/>
            <a:ext cx="1539433" cy="16577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404040"/>
                </a:solidFill>
              </a:rPr>
              <a:t>Normal </a:t>
            </a:r>
            <a:r>
              <a:rPr lang="en-US" sz="1000">
                <a:solidFill>
                  <a:srgbClr val="404040"/>
                </a:solidFill>
              </a:rPr>
              <a:t>traffic August </a:t>
            </a:r>
            <a:r>
              <a:rPr lang="en-US" sz="1000" dirty="0" smtClean="0">
                <a:solidFill>
                  <a:srgbClr val="404040"/>
                </a:solidFill>
              </a:rPr>
              <a:t>2</a:t>
            </a:r>
            <a:endParaRPr lang="en-US" sz="1000" dirty="0">
              <a:solidFill>
                <a:srgbClr val="404040"/>
              </a:solidFill>
            </a:endParaRPr>
          </a:p>
        </p:txBody>
      </p:sp>
      <p:cxnSp>
        <p:nvCxnSpPr>
          <p:cNvPr id="12" name="Straight Connector 11"/>
          <p:cNvCxnSpPr>
            <a:endCxn id="19" idx="1"/>
          </p:cNvCxnSpPr>
          <p:nvPr/>
        </p:nvCxnSpPr>
        <p:spPr>
          <a:xfrm flipV="1">
            <a:off x="4275667" y="1617324"/>
            <a:ext cx="396185" cy="100728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07267" y="2087284"/>
            <a:ext cx="668176" cy="700482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14876" y="2328333"/>
            <a:ext cx="823457" cy="459433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1852" y="1534439"/>
            <a:ext cx="1539433" cy="16577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404040"/>
                </a:solidFill>
              </a:rPr>
              <a:t>Normal </a:t>
            </a:r>
            <a:r>
              <a:rPr lang="en-US" sz="1000" dirty="0">
                <a:solidFill>
                  <a:srgbClr val="404040"/>
                </a:solidFill>
              </a:rPr>
              <a:t>traffic August </a:t>
            </a:r>
            <a:r>
              <a:rPr lang="en-US" sz="1000" dirty="0" smtClean="0">
                <a:solidFill>
                  <a:srgbClr val="404040"/>
                </a:solidFill>
              </a:rPr>
              <a:t>3</a:t>
            </a:r>
            <a:endParaRPr lang="en-US" sz="1000" dirty="0">
              <a:solidFill>
                <a:srgbClr val="40404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59667" y="2239684"/>
            <a:ext cx="515776" cy="548082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9" idx="3"/>
          </p:cNvCxnSpPr>
          <p:nvPr/>
        </p:nvCxnSpPr>
        <p:spPr>
          <a:xfrm flipH="1" flipV="1">
            <a:off x="6211285" y="1617324"/>
            <a:ext cx="126692" cy="6223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3755" y="4698905"/>
            <a:ext cx="1721121" cy="23605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smtClean="0">
                <a:solidFill>
                  <a:srgbClr val="404040"/>
                </a:solidFill>
              </a:rPr>
              <a:t>wd2go.com traffic </a:t>
            </a:r>
            <a:r>
              <a:rPr lang="en-US" sz="1000" dirty="0">
                <a:solidFill>
                  <a:srgbClr val="404040"/>
                </a:solidFill>
              </a:rPr>
              <a:t>August </a:t>
            </a:r>
            <a:r>
              <a:rPr lang="en-US" sz="1000" dirty="0" smtClean="0">
                <a:solidFill>
                  <a:srgbClr val="404040"/>
                </a:solidFill>
              </a:rPr>
              <a:t>2</a:t>
            </a:r>
            <a:endParaRPr lang="en-US" sz="1000" dirty="0">
              <a:solidFill>
                <a:srgbClr val="40404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259667" y="4233333"/>
            <a:ext cx="334088" cy="463339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3"/>
          </p:cNvCxnSpPr>
          <p:nvPr/>
        </p:nvCxnSpPr>
        <p:spPr>
          <a:xfrm flipH="1">
            <a:off x="5314876" y="4233333"/>
            <a:ext cx="2133556" cy="583602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15488" y="3724611"/>
            <a:ext cx="1721121" cy="23605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404040"/>
                </a:solidFill>
              </a:rPr>
              <a:t>wd2go.com traffic </a:t>
            </a:r>
            <a:r>
              <a:rPr lang="en-US" sz="1000" dirty="0">
                <a:solidFill>
                  <a:srgbClr val="404040"/>
                </a:solidFill>
              </a:rPr>
              <a:t>August 3</a:t>
            </a:r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flipH="1">
            <a:off x="5636609" y="3569978"/>
            <a:ext cx="1331458" cy="272663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5" idx="1"/>
          </p:cNvCxnSpPr>
          <p:nvPr/>
        </p:nvCxnSpPr>
        <p:spPr>
          <a:xfrm flipV="1">
            <a:off x="3200400" y="3842641"/>
            <a:ext cx="715088" cy="188905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minum_SKO_template_Final">
  <a:themeElements>
    <a:clrScheme name="Custom 7">
      <a:dk1>
        <a:srgbClr val="404040"/>
      </a:dk1>
      <a:lt1>
        <a:srgbClr val="FFFFFF"/>
      </a:lt1>
      <a:dk2>
        <a:srgbClr val="3F3F3F"/>
      </a:dk2>
      <a:lt2>
        <a:srgbClr val="FFFFFF"/>
      </a:lt2>
      <a:accent1>
        <a:srgbClr val="1FA5DA"/>
      </a:accent1>
      <a:accent2>
        <a:srgbClr val="1973A3"/>
      </a:accent2>
      <a:accent3>
        <a:srgbClr val="12486C"/>
      </a:accent3>
      <a:accent4>
        <a:srgbClr val="404040"/>
      </a:accent4>
      <a:accent5>
        <a:srgbClr val="717171"/>
      </a:accent5>
      <a:accent6>
        <a:srgbClr val="A5A5A5"/>
      </a:accent6>
      <a:hlink>
        <a:srgbClr val="A5A3A1"/>
      </a:hlink>
      <a:folHlink>
        <a:srgbClr val="D4CFCD"/>
      </a:folHlink>
    </a:clrScheme>
    <a:fontScheme name="Adjacency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1">
              <a:lumMod val="8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457200" indent="-457200">
          <a:buFont typeface="Arial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B850E19-EB9F-1240-A7C6-E325FF7F33BB}" vid="{C72B41E4-81D4-414B-B248-38E5027B21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Corporate_Powerpoint_Template_201606</Template>
  <TotalTime>377</TotalTime>
  <Words>810</Words>
  <Application>Microsoft Macintosh PowerPoint</Application>
  <PresentationFormat>On-screen Show (16:9)</PresentationFormat>
  <Paragraphs>271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Corbel</vt:lpstr>
      <vt:lpstr>Helvetica</vt:lpstr>
      <vt:lpstr>Mangal</vt:lpstr>
      <vt:lpstr>ＭＳ Ｐゴシック</vt:lpstr>
      <vt:lpstr>Wingdings</vt:lpstr>
      <vt:lpstr>Arial</vt:lpstr>
      <vt:lpstr>Nominum_SKO_template_Final</vt:lpstr>
      <vt:lpstr>What to do with SERVFAIL</vt:lpstr>
      <vt:lpstr>What is wd2go.com</vt:lpstr>
      <vt:lpstr>Personal cloud storage</vt:lpstr>
      <vt:lpstr>DNS Parameters (on a normal day)</vt:lpstr>
      <vt:lpstr>DNS Setup (before the event)</vt:lpstr>
      <vt:lpstr>DNS Traffic (on a normal day)</vt:lpstr>
      <vt:lpstr>The August 3 Oooops</vt:lpstr>
      <vt:lpstr>DNS Traffic on August 3</vt:lpstr>
      <vt:lpstr>Impact of problem</vt:lpstr>
      <vt:lpstr>DNS Parameters (during incident)</vt:lpstr>
      <vt:lpstr>Summary of findings</vt:lpstr>
      <vt:lpstr>How does different software handle this</vt:lpstr>
      <vt:lpstr>How to replicate the event in a lab</vt:lpstr>
      <vt:lpstr>First results in</vt:lpstr>
      <vt:lpstr>Bind 9.11 details</vt:lpstr>
      <vt:lpstr>Cacheserve 7 details</vt:lpstr>
      <vt:lpstr>Powerdns 4.0 details</vt:lpstr>
      <vt:lpstr>Unbound 1.5.10 details</vt:lpstr>
      <vt:lpstr>Thinking and more tests</vt:lpstr>
      <vt:lpstr>More results in (5000 different subdomains)</vt:lpstr>
      <vt:lpstr>Bind 9.9 details</vt:lpstr>
      <vt:lpstr>Bind 9.10 details</vt:lpstr>
      <vt:lpstr>Bind 9.11 details</vt:lpstr>
      <vt:lpstr>Cacheserve 7 details</vt:lpstr>
      <vt:lpstr>Powerdns 4.0 details</vt:lpstr>
      <vt:lpstr>Unbound 1.5.10 details</vt:lpstr>
      <vt:lpstr>Summary</vt:lpstr>
      <vt:lpstr>Thank You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with SERVFAIL</dc:title>
  <dc:creator>Ralf Weber</dc:creator>
  <cp:lastModifiedBy>Ralf Weber</cp:lastModifiedBy>
  <cp:revision>21</cp:revision>
  <dcterms:created xsi:type="dcterms:W3CDTF">2016-10-13T22:39:59Z</dcterms:created>
  <dcterms:modified xsi:type="dcterms:W3CDTF">2016-10-14T20:05:27Z</dcterms:modified>
</cp:coreProperties>
</file>