
<file path=[Content_Types].xml><?xml version="1.0" encoding="utf-8"?>
<Types xmlns="http://schemas.openxmlformats.org/package/2006/content-types">
  <Default Extension="xml" ContentType="application/xml"/>
  <Default Extension="tiff" ContentType="image/tiff"/>
  <Default Extension="emf" ContentType="image/x-emf"/>
  <Default Extension="rels" ContentType="application/vnd.openxmlformats-package.relationships+xml"/>
  <Default Extension="gif" ContentType="image/gif"/>
  <Default Extension="wav" ContentType="audio/x-wav"/>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801" r:id="rId2"/>
    <p:sldId id="1485" r:id="rId3"/>
    <p:sldId id="1487" r:id="rId4"/>
    <p:sldId id="1584" r:id="rId5"/>
    <p:sldId id="1544" r:id="rId6"/>
    <p:sldId id="1546" r:id="rId7"/>
    <p:sldId id="1552" r:id="rId8"/>
    <p:sldId id="1591" r:id="rId9"/>
    <p:sldId id="1592" r:id="rId10"/>
    <p:sldId id="1555" r:id="rId11"/>
    <p:sldId id="1596" r:id="rId12"/>
    <p:sldId id="1580" r:id="rId13"/>
    <p:sldId id="1581" r:id="rId14"/>
    <p:sldId id="1575" r:id="rId15"/>
    <p:sldId id="1582" r:id="rId16"/>
    <p:sldId id="1576" r:id="rId17"/>
    <p:sldId id="1577" r:id="rId18"/>
    <p:sldId id="1573" r:id="rId19"/>
    <p:sldId id="1597" r:id="rId20"/>
    <p:sldId id="1528" r:id="rId21"/>
    <p:sldId id="1529" r:id="rId22"/>
    <p:sldId id="1530" r:id="rId23"/>
    <p:sldId id="1531" r:id="rId24"/>
    <p:sldId id="1533" r:id="rId25"/>
    <p:sldId id="1595" r:id="rId26"/>
    <p:sldId id="1593" r:id="rId27"/>
    <p:sldId id="1594" r:id="rId28"/>
    <p:sldId id="1535" r:id="rId29"/>
    <p:sldId id="1488" r:id="rId30"/>
    <p:sldId id="1578" r:id="rId31"/>
    <p:sldId id="1534" r:id="rId32"/>
    <p:sldId id="1579" r:id="rId33"/>
    <p:sldId id="1583" r:id="rId34"/>
  </p:sldIdLst>
  <p:sldSz cx="9144000" cy="6858000" type="screen4x3"/>
  <p:notesSz cx="7315200" cy="9601200"/>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3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3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3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3200" kern="1200">
        <a:solidFill>
          <a:schemeClr val="tx1"/>
        </a:solidFill>
        <a:latin typeface="Times New Roman" pitchFamily="18" charset="0"/>
        <a:ea typeface="+mn-ea"/>
        <a:cs typeface="Arial" charset="0"/>
      </a:defRPr>
    </a:lvl5pPr>
    <a:lvl6pPr marL="2286000" algn="l" defTabSz="914400" rtl="0" eaLnBrk="1" latinLnBrk="0" hangingPunct="1">
      <a:defRPr sz="3200" kern="1200">
        <a:solidFill>
          <a:schemeClr val="tx1"/>
        </a:solidFill>
        <a:latin typeface="Times New Roman" pitchFamily="18" charset="0"/>
        <a:ea typeface="+mn-ea"/>
        <a:cs typeface="Arial" charset="0"/>
      </a:defRPr>
    </a:lvl6pPr>
    <a:lvl7pPr marL="2743200" algn="l" defTabSz="914400" rtl="0" eaLnBrk="1" latinLnBrk="0" hangingPunct="1">
      <a:defRPr sz="3200" kern="1200">
        <a:solidFill>
          <a:schemeClr val="tx1"/>
        </a:solidFill>
        <a:latin typeface="Times New Roman" pitchFamily="18" charset="0"/>
        <a:ea typeface="+mn-ea"/>
        <a:cs typeface="Arial" charset="0"/>
      </a:defRPr>
    </a:lvl7pPr>
    <a:lvl8pPr marL="3200400" algn="l" defTabSz="914400" rtl="0" eaLnBrk="1" latinLnBrk="0" hangingPunct="1">
      <a:defRPr sz="3200" kern="1200">
        <a:solidFill>
          <a:schemeClr val="tx1"/>
        </a:solidFill>
        <a:latin typeface="Times New Roman" pitchFamily="18" charset="0"/>
        <a:ea typeface="+mn-ea"/>
        <a:cs typeface="Arial" charset="0"/>
      </a:defRPr>
    </a:lvl8pPr>
    <a:lvl9pPr marL="3657600" algn="l" defTabSz="914400" rtl="0" eaLnBrk="1" latinLnBrk="0" hangingPunct="1">
      <a:defRPr sz="3200" kern="1200">
        <a:solidFill>
          <a:schemeClr val="tx1"/>
        </a:solidFill>
        <a:latin typeface="Times New Roman" pitchFamily="18" charset="0"/>
        <a:ea typeface="+mn-ea"/>
        <a:cs typeface="Arial" charset="0"/>
      </a:defRPr>
    </a:lvl9pPr>
  </p:defaultTextStyle>
  <p:extLst>
    <p:ext uri="{521415D9-36F7-43E2-AB2F-B90AF26B5E84}">
      <p14:sectionLst xmlns:p14="http://schemas.microsoft.com/office/powerpoint/2010/main">
        <p14:section name="Default Section" id="{52A15869-6987-4A6A-A476-3E504EF721A1}">
          <p14:sldIdLst>
            <p14:sldId id="801"/>
            <p14:sldId id="1485"/>
            <p14:sldId id="1487"/>
            <p14:sldId id="1584"/>
            <p14:sldId id="1544"/>
            <p14:sldId id="1546"/>
            <p14:sldId id="1552"/>
            <p14:sldId id="1591"/>
            <p14:sldId id="1592"/>
            <p14:sldId id="1555"/>
            <p14:sldId id="1596"/>
            <p14:sldId id="1580"/>
            <p14:sldId id="1581"/>
            <p14:sldId id="1575"/>
            <p14:sldId id="1582"/>
            <p14:sldId id="1576"/>
            <p14:sldId id="1577"/>
            <p14:sldId id="1573"/>
            <p14:sldId id="1597"/>
            <p14:sldId id="1528"/>
            <p14:sldId id="1529"/>
            <p14:sldId id="1530"/>
            <p14:sldId id="1531"/>
            <p14:sldId id="1533"/>
            <p14:sldId id="1595"/>
            <p14:sldId id="1593"/>
            <p14:sldId id="1594"/>
            <p14:sldId id="1535"/>
            <p14:sldId id="1488"/>
            <p14:sldId id="1578"/>
            <p14:sldId id="1534"/>
            <p14:sldId id="1579"/>
            <p14:sldId id="1583"/>
          </p14:sldIdLst>
        </p14:section>
      </p14:sectionLst>
    </p:ext>
    <p:ext uri="{EFAFB233-063F-42B5-8137-9DF3F51BA10A}">
      <p15:sldGuideLst xmlns:p15="http://schemas.microsoft.com/office/powerpoint/2012/main">
        <p15:guide id="1" orient="horz" pos="3216">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800080"/>
    <a:srgbClr val="008000"/>
    <a:srgbClr val="CC99FF"/>
    <a:srgbClr val="FFFFFF"/>
    <a:srgbClr val="FF3300"/>
    <a:srgbClr val="C00000"/>
    <a:srgbClr val="92D050"/>
    <a:srgbClr val="FF5353"/>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59" autoAdjust="0"/>
    <p:restoredTop sz="85520" autoAdjust="0"/>
  </p:normalViewPr>
  <p:slideViewPr>
    <p:cSldViewPr>
      <p:cViewPr varScale="1">
        <p:scale>
          <a:sx n="80" d="100"/>
          <a:sy n="80" d="100"/>
        </p:scale>
        <p:origin x="1120" y="192"/>
      </p:cViewPr>
      <p:guideLst>
        <p:guide orient="horz" pos="321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63" d="100"/>
          <a:sy n="63" d="100"/>
        </p:scale>
        <p:origin x="-2796" y="-12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6386" name="Rectangle 2"/>
          <p:cNvSpPr>
            <a:spLocks noGrp="1" noChangeArrowheads="1"/>
          </p:cNvSpPr>
          <p:nvPr>
            <p:ph type="hdr" sz="quarter"/>
          </p:nvPr>
        </p:nvSpPr>
        <p:spPr bwMode="auto">
          <a:xfrm>
            <a:off x="0" y="1"/>
            <a:ext cx="3170238" cy="479425"/>
          </a:xfrm>
          <a:prstGeom prst="rect">
            <a:avLst/>
          </a:prstGeom>
          <a:noFill/>
          <a:ln w="9525">
            <a:noFill/>
            <a:miter lim="800000"/>
            <a:headEnd/>
            <a:tailEnd/>
          </a:ln>
          <a:effectLst/>
        </p:spPr>
        <p:txBody>
          <a:bodyPr vert="horz" wrap="square" lIns="96644" tIns="48323" rIns="96644" bIns="48323" numCol="1" anchor="t" anchorCtr="0" compatLnSpc="1">
            <a:prstTxWarp prst="textNoShape">
              <a:avLst/>
            </a:prstTxWarp>
          </a:bodyPr>
          <a:lstStyle>
            <a:lvl1pPr algn="l">
              <a:defRPr sz="1300">
                <a:latin typeface="Times New Roman" pitchFamily="18" charset="0"/>
                <a:cs typeface="+mn-cs"/>
              </a:defRPr>
            </a:lvl1pPr>
          </a:lstStyle>
          <a:p>
            <a:pPr>
              <a:defRPr/>
            </a:pPr>
            <a:endParaRPr lang="en-US"/>
          </a:p>
        </p:txBody>
      </p:sp>
      <p:sp>
        <p:nvSpPr>
          <p:cNvPr id="656387" name="Rectangle 3"/>
          <p:cNvSpPr>
            <a:spLocks noGrp="1" noChangeArrowheads="1"/>
          </p:cNvSpPr>
          <p:nvPr>
            <p:ph type="dt" sz="quarter" idx="1"/>
          </p:nvPr>
        </p:nvSpPr>
        <p:spPr bwMode="auto">
          <a:xfrm>
            <a:off x="4144964" y="1"/>
            <a:ext cx="3170237" cy="479425"/>
          </a:xfrm>
          <a:prstGeom prst="rect">
            <a:avLst/>
          </a:prstGeom>
          <a:noFill/>
          <a:ln w="9525">
            <a:noFill/>
            <a:miter lim="800000"/>
            <a:headEnd/>
            <a:tailEnd/>
          </a:ln>
          <a:effectLst/>
        </p:spPr>
        <p:txBody>
          <a:bodyPr vert="horz" wrap="square" lIns="96644" tIns="48323" rIns="96644" bIns="48323" numCol="1" anchor="t" anchorCtr="0" compatLnSpc="1">
            <a:prstTxWarp prst="textNoShape">
              <a:avLst/>
            </a:prstTxWarp>
          </a:bodyPr>
          <a:lstStyle>
            <a:lvl1pPr algn="r">
              <a:defRPr sz="1300">
                <a:latin typeface="Times New Roman" pitchFamily="18" charset="0"/>
                <a:cs typeface="+mn-cs"/>
              </a:defRPr>
            </a:lvl1pPr>
          </a:lstStyle>
          <a:p>
            <a:pPr>
              <a:defRPr/>
            </a:pPr>
            <a:endParaRPr lang="en-US"/>
          </a:p>
        </p:txBody>
      </p:sp>
      <p:sp>
        <p:nvSpPr>
          <p:cNvPr id="656388" name="Rectangle 4"/>
          <p:cNvSpPr>
            <a:spLocks noGrp="1" noChangeArrowheads="1"/>
          </p:cNvSpPr>
          <p:nvPr>
            <p:ph type="ftr" sz="quarter" idx="2"/>
          </p:nvPr>
        </p:nvSpPr>
        <p:spPr bwMode="auto">
          <a:xfrm>
            <a:off x="0" y="9121777"/>
            <a:ext cx="3170238" cy="479425"/>
          </a:xfrm>
          <a:prstGeom prst="rect">
            <a:avLst/>
          </a:prstGeom>
          <a:noFill/>
          <a:ln w="9525">
            <a:noFill/>
            <a:miter lim="800000"/>
            <a:headEnd/>
            <a:tailEnd/>
          </a:ln>
          <a:effectLst/>
        </p:spPr>
        <p:txBody>
          <a:bodyPr vert="horz" wrap="square" lIns="96644" tIns="48323" rIns="96644" bIns="48323" numCol="1" anchor="b" anchorCtr="0" compatLnSpc="1">
            <a:prstTxWarp prst="textNoShape">
              <a:avLst/>
            </a:prstTxWarp>
          </a:bodyPr>
          <a:lstStyle>
            <a:lvl1pPr algn="l">
              <a:defRPr sz="1300">
                <a:latin typeface="Times New Roman" pitchFamily="18" charset="0"/>
                <a:cs typeface="+mn-cs"/>
              </a:defRPr>
            </a:lvl1pPr>
          </a:lstStyle>
          <a:p>
            <a:pPr>
              <a:defRPr/>
            </a:pPr>
            <a:endParaRPr lang="en-US"/>
          </a:p>
        </p:txBody>
      </p:sp>
      <p:sp>
        <p:nvSpPr>
          <p:cNvPr id="656389" name="Rectangle 5"/>
          <p:cNvSpPr>
            <a:spLocks noGrp="1" noChangeArrowheads="1"/>
          </p:cNvSpPr>
          <p:nvPr>
            <p:ph type="sldNum" sz="quarter" idx="3"/>
          </p:nvPr>
        </p:nvSpPr>
        <p:spPr bwMode="auto">
          <a:xfrm>
            <a:off x="4144964" y="9121777"/>
            <a:ext cx="3170237" cy="479425"/>
          </a:xfrm>
          <a:prstGeom prst="rect">
            <a:avLst/>
          </a:prstGeom>
          <a:noFill/>
          <a:ln w="9525">
            <a:noFill/>
            <a:miter lim="800000"/>
            <a:headEnd/>
            <a:tailEnd/>
          </a:ln>
          <a:effectLst/>
        </p:spPr>
        <p:txBody>
          <a:bodyPr vert="horz" wrap="square" lIns="96644" tIns="48323" rIns="96644" bIns="48323" numCol="1" anchor="b" anchorCtr="0" compatLnSpc="1">
            <a:prstTxWarp prst="textNoShape">
              <a:avLst/>
            </a:prstTxWarp>
          </a:bodyPr>
          <a:lstStyle>
            <a:lvl1pPr algn="r">
              <a:defRPr sz="1300">
                <a:latin typeface="Times New Roman" pitchFamily="18" charset="0"/>
                <a:cs typeface="+mn-cs"/>
              </a:defRPr>
            </a:lvl1pPr>
          </a:lstStyle>
          <a:p>
            <a:pPr>
              <a:defRPr/>
            </a:pPr>
            <a:fld id="{0D2B0E16-0D36-4E06-9B11-55296D30ACF8}" type="slidenum">
              <a:rPr lang="en-US"/>
              <a:pPr>
                <a:defRPr/>
              </a:pPr>
              <a:t>‹#›</a:t>
            </a:fld>
            <a:endParaRPr lang="en-US"/>
          </a:p>
        </p:txBody>
      </p:sp>
    </p:spTree>
    <p:extLst>
      <p:ext uri="{BB962C8B-B14F-4D97-AF65-F5344CB8AC3E}">
        <p14:creationId xmlns:p14="http://schemas.microsoft.com/office/powerpoint/2010/main" val="3890686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170238" cy="479425"/>
          </a:xfrm>
          <a:prstGeom prst="rect">
            <a:avLst/>
          </a:prstGeom>
          <a:noFill/>
          <a:ln w="9525">
            <a:noFill/>
            <a:miter lim="800000"/>
            <a:headEnd/>
            <a:tailEnd/>
          </a:ln>
          <a:effectLst/>
        </p:spPr>
        <p:txBody>
          <a:bodyPr vert="horz" wrap="square" lIns="96644" tIns="48323" rIns="96644" bIns="48323" numCol="1" anchor="t" anchorCtr="0" compatLnSpc="1">
            <a:prstTxWarp prst="textNoShape">
              <a:avLst/>
            </a:prstTxWarp>
          </a:bodyPr>
          <a:lstStyle>
            <a:lvl1pPr algn="l">
              <a:defRPr sz="1300">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4144964" y="1"/>
            <a:ext cx="3170237" cy="479425"/>
          </a:xfrm>
          <a:prstGeom prst="rect">
            <a:avLst/>
          </a:prstGeom>
          <a:noFill/>
          <a:ln w="9525">
            <a:noFill/>
            <a:miter lim="800000"/>
            <a:headEnd/>
            <a:tailEnd/>
          </a:ln>
          <a:effectLst/>
        </p:spPr>
        <p:txBody>
          <a:bodyPr vert="horz" wrap="square" lIns="96644" tIns="48323" rIns="96644" bIns="48323" numCol="1" anchor="t" anchorCtr="0" compatLnSpc="1">
            <a:prstTxWarp prst="textNoShape">
              <a:avLst/>
            </a:prstTxWarp>
          </a:bodyPr>
          <a:lstStyle>
            <a:lvl1pPr algn="r">
              <a:defRPr sz="1300">
                <a:latin typeface="Times New Roman" pitchFamily="18"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4726" y="4560890"/>
            <a:ext cx="5365750" cy="4319587"/>
          </a:xfrm>
          <a:prstGeom prst="rect">
            <a:avLst/>
          </a:prstGeom>
          <a:noFill/>
          <a:ln w="9525">
            <a:noFill/>
            <a:miter lim="800000"/>
            <a:headEnd/>
            <a:tailEnd/>
          </a:ln>
          <a:effectLst/>
        </p:spPr>
        <p:txBody>
          <a:bodyPr vert="horz" wrap="square" lIns="96644" tIns="48323" rIns="96644" bIns="483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1777"/>
            <a:ext cx="3170238" cy="479425"/>
          </a:xfrm>
          <a:prstGeom prst="rect">
            <a:avLst/>
          </a:prstGeom>
          <a:noFill/>
          <a:ln w="9525">
            <a:noFill/>
            <a:miter lim="800000"/>
            <a:headEnd/>
            <a:tailEnd/>
          </a:ln>
          <a:effectLst/>
        </p:spPr>
        <p:txBody>
          <a:bodyPr vert="horz" wrap="square" lIns="96644" tIns="48323" rIns="96644" bIns="48323" numCol="1" anchor="b" anchorCtr="0" compatLnSpc="1">
            <a:prstTxWarp prst="textNoShape">
              <a:avLst/>
            </a:prstTxWarp>
          </a:bodyPr>
          <a:lstStyle>
            <a:lvl1pPr algn="l">
              <a:defRPr sz="1300">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4144964" y="9121777"/>
            <a:ext cx="3170237" cy="479425"/>
          </a:xfrm>
          <a:prstGeom prst="rect">
            <a:avLst/>
          </a:prstGeom>
          <a:noFill/>
          <a:ln w="9525">
            <a:noFill/>
            <a:miter lim="800000"/>
            <a:headEnd/>
            <a:tailEnd/>
          </a:ln>
          <a:effectLst/>
        </p:spPr>
        <p:txBody>
          <a:bodyPr vert="horz" wrap="square" lIns="96644" tIns="48323" rIns="96644" bIns="48323" numCol="1" anchor="b" anchorCtr="0" compatLnSpc="1">
            <a:prstTxWarp prst="textNoShape">
              <a:avLst/>
            </a:prstTxWarp>
          </a:bodyPr>
          <a:lstStyle>
            <a:lvl1pPr algn="r">
              <a:defRPr sz="1300">
                <a:latin typeface="Times New Roman" pitchFamily="18" charset="0"/>
                <a:cs typeface="+mn-cs"/>
              </a:defRPr>
            </a:lvl1pPr>
          </a:lstStyle>
          <a:p>
            <a:pPr>
              <a:defRPr/>
            </a:pPr>
            <a:fld id="{757F86DF-6DBB-46DB-927F-25C89FFD88FA}" type="slidenum">
              <a:rPr lang="en-US"/>
              <a:pPr>
                <a:defRPr/>
              </a:pPr>
              <a:t>‹#›</a:t>
            </a:fld>
            <a:endParaRPr lang="en-US"/>
          </a:p>
        </p:txBody>
      </p:sp>
    </p:spTree>
    <p:extLst>
      <p:ext uri="{BB962C8B-B14F-4D97-AF65-F5344CB8AC3E}">
        <p14:creationId xmlns:p14="http://schemas.microsoft.com/office/powerpoint/2010/main" val="2275454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A923FF13-CC3D-4086-9D4E-552DEB41FD4B}" type="slidenum">
              <a:rPr lang="en-US" smtClean="0"/>
              <a:pPr>
                <a:defRPr/>
              </a:pPr>
              <a:t>1</a:t>
            </a:fld>
            <a:endParaRPr lang="en-US" dirty="0"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507826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Cut this slide if running out of time</a:t>
            </a:r>
          </a:p>
        </p:txBody>
      </p:sp>
      <p:sp>
        <p:nvSpPr>
          <p:cNvPr id="4" name="Slide Number Placeholder 3"/>
          <p:cNvSpPr>
            <a:spLocks noGrp="1"/>
          </p:cNvSpPr>
          <p:nvPr>
            <p:ph type="sldNum" sz="quarter" idx="10"/>
          </p:nvPr>
        </p:nvSpPr>
        <p:spPr/>
        <p:txBody>
          <a:bodyPr/>
          <a:lstStyle/>
          <a:p>
            <a:pPr>
              <a:defRPr/>
            </a:pPr>
            <a:fld id="{757F86DF-6DBB-46DB-927F-25C89FFD88FA}" type="slidenum">
              <a:rPr lang="en-US" smtClean="0"/>
              <a:pPr>
                <a:defRPr/>
              </a:pPr>
              <a:t>14</a:t>
            </a:fld>
            <a:endParaRPr lang="en-US"/>
          </a:p>
        </p:txBody>
      </p:sp>
    </p:spTree>
    <p:extLst>
      <p:ext uri="{BB962C8B-B14F-4D97-AF65-F5344CB8AC3E}">
        <p14:creationId xmlns:p14="http://schemas.microsoft.com/office/powerpoint/2010/main" val="519052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None/>
              <a:tabLst/>
              <a:defRPr/>
            </a:pPr>
            <a:r>
              <a:rPr lang="en-US" dirty="0" smtClean="0"/>
              <a:t>Skip this slide.</a:t>
            </a:r>
          </a:p>
          <a:p>
            <a:pPr marL="228600" marR="0" lvl="0" indent="-22860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757F86DF-6DBB-46DB-927F-25C89FFD88FA}"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1159328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757F86DF-6DBB-46DB-927F-25C89FFD88FA}"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1369263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smtClean="0"/>
              <a:t>Generation. </a:t>
            </a:r>
          </a:p>
          <a:p>
            <a:r>
              <a:rPr lang="en-US" dirty="0" smtClean="0"/>
              <a:t>--</a:t>
            </a:r>
            <a:r>
              <a:rPr lang="en-US" baseline="0" dirty="0" smtClean="0"/>
              <a:t> all records in zone, prepended with random 6 character </a:t>
            </a:r>
            <a:r>
              <a:rPr lang="en-US" baseline="0" dirty="0" err="1" smtClean="0"/>
              <a:t>prefixs</a:t>
            </a:r>
            <a:r>
              <a:rPr lang="en-US" baseline="0" dirty="0" smtClean="0"/>
              <a:t>.</a:t>
            </a:r>
          </a:p>
          <a:p>
            <a:r>
              <a:rPr lang="en-US" baseline="0" dirty="0" smtClean="0"/>
              <a:t>-- full 3 record </a:t>
            </a:r>
            <a:r>
              <a:rPr lang="en-US" baseline="0" dirty="0" err="1" smtClean="0"/>
              <a:t>nxdomain</a:t>
            </a:r>
            <a:endParaRPr lang="en-US" baseline="0" dirty="0" smtClean="0"/>
          </a:p>
          <a:p>
            <a:r>
              <a:rPr lang="en-US" baseline="0" dirty="0" smtClean="0"/>
              <a:t>-- queries 128 </a:t>
            </a:r>
            <a:r>
              <a:rPr lang="en-US" baseline="0" dirty="0" err="1" smtClean="0"/>
              <a:t>kquery</a:t>
            </a:r>
            <a:r>
              <a:rPr lang="en-US" baseline="0" dirty="0" smtClean="0"/>
              <a:t>/sec for 5 mins. </a:t>
            </a:r>
          </a:p>
          <a:p>
            <a:r>
              <a:rPr lang="en-US" dirty="0" smtClean="0"/>
              <a:t>-- between 5 and 20 million</a:t>
            </a:r>
            <a:r>
              <a:rPr lang="en-US" baseline="0" dirty="0" smtClean="0"/>
              <a:t> </a:t>
            </a:r>
            <a:endParaRPr lang="en-US" dirty="0" smtClean="0"/>
          </a:p>
          <a:p>
            <a:r>
              <a:rPr lang="en-US" dirty="0" smtClean="0"/>
              <a:t>--</a:t>
            </a:r>
            <a:r>
              <a:rPr lang="en-US" baseline="0" dirty="0" smtClean="0"/>
              <a:t> all of the first one with knot </a:t>
            </a:r>
            <a:r>
              <a:rPr lang="en-US" baseline="0" dirty="0" err="1" smtClean="0"/>
              <a:t>dns</a:t>
            </a:r>
            <a:r>
              <a:rPr lang="en-US" baseline="0" dirty="0" smtClean="0"/>
              <a:t> the last with power.</a:t>
            </a:r>
          </a:p>
          <a:p>
            <a:r>
              <a:rPr lang="en-US" baseline="0" dirty="0" smtClean="0"/>
              <a:t>-- full response, include whatever crap including </a:t>
            </a:r>
            <a:r>
              <a:rPr lang="en-US" baseline="0" dirty="0" err="1" smtClean="0"/>
              <a:t>soa</a:t>
            </a:r>
            <a:r>
              <a:rPr lang="en-US" baseline="0" dirty="0" smtClean="0"/>
              <a:t>.</a:t>
            </a:r>
          </a:p>
          <a:p>
            <a:endParaRPr lang="en-US" baseline="0" dirty="0" smtClean="0"/>
          </a:p>
          <a:p>
            <a:r>
              <a:rPr lang="en-US" baseline="0" dirty="0" smtClean="0"/>
              <a:t>Backend to </a:t>
            </a:r>
            <a:r>
              <a:rPr lang="en-US" baseline="0" dirty="0" err="1" smtClean="0"/>
              <a:t>powerdns</a:t>
            </a:r>
            <a:r>
              <a:rPr lang="en-US" baseline="0" dirty="0" smtClean="0"/>
              <a:t> is bind</a:t>
            </a:r>
          </a:p>
          <a:p>
            <a:endParaRPr lang="en-US" baseline="0" dirty="0" smtClean="0"/>
          </a:p>
          <a:p>
            <a:r>
              <a:rPr lang="en-US" baseline="0" dirty="0" smtClean="0"/>
              <a:t>-- blue and yellow bar is cheating because sha1 only.</a:t>
            </a:r>
            <a:endParaRPr lang="en-US" dirty="0" smtClean="0"/>
          </a:p>
          <a:p>
            <a:r>
              <a:rPr lang="en-US" dirty="0" smtClean="0"/>
              <a:t>1516.5</a:t>
            </a:r>
          </a:p>
          <a:p>
            <a:r>
              <a:rPr lang="en-US" dirty="0" smtClean="0"/>
              <a:t>782.68</a:t>
            </a:r>
          </a:p>
          <a:p>
            <a:r>
              <a:rPr lang="en-US" dirty="0" smtClean="0"/>
              <a:t>1731.41</a:t>
            </a:r>
          </a:p>
          <a:p>
            <a:r>
              <a:rPr lang="en-US" dirty="0" smtClean="0"/>
              <a:t>826.71</a:t>
            </a:r>
          </a:p>
          <a:p>
            <a:r>
              <a:rPr lang="en-US" dirty="0" smtClean="0"/>
              <a:t>765.96</a:t>
            </a:r>
          </a:p>
          <a:p>
            <a:r>
              <a:rPr lang="en-US" dirty="0" smtClean="0"/>
              <a:t>----- nsec3</a:t>
            </a:r>
            <a:r>
              <a:rPr lang="en-US" baseline="0" dirty="0" smtClean="0"/>
              <a:t> rsa1024 roughly 1000.</a:t>
            </a:r>
          </a:p>
          <a:p>
            <a:endParaRPr lang="en-US" dirty="0" smtClean="0"/>
          </a:p>
        </p:txBody>
      </p:sp>
      <p:sp>
        <p:nvSpPr>
          <p:cNvPr id="4" name="Slide Number Placeholder 3"/>
          <p:cNvSpPr>
            <a:spLocks noGrp="1"/>
          </p:cNvSpPr>
          <p:nvPr>
            <p:ph type="sldNum" sz="quarter" idx="10"/>
          </p:nvPr>
        </p:nvSpPr>
        <p:spPr/>
        <p:txBody>
          <a:bodyPr/>
          <a:lstStyle/>
          <a:p>
            <a:pPr>
              <a:defRPr/>
            </a:pPr>
            <a:fld id="{757F86DF-6DBB-46DB-927F-25C89FFD88FA}"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75584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a:t>
            </a:r>
            <a:r>
              <a:rPr lang="en-US" baseline="0" dirty="0" smtClean="0"/>
              <a:t> setup</a:t>
            </a:r>
          </a:p>
          <a:p>
            <a:endParaRPr lang="en-US" dirty="0" smtClean="0"/>
          </a:p>
          <a:p>
            <a:r>
              <a:rPr lang="en-US" dirty="0" smtClean="0"/>
              <a:t>Tool:</a:t>
            </a:r>
            <a:r>
              <a:rPr lang="en-US" baseline="0" dirty="0" smtClean="0"/>
              <a:t> </a:t>
            </a:r>
            <a:r>
              <a:rPr lang="en-US" baseline="0" dirty="0" err="1" smtClean="0"/>
              <a:t>dnsPerf</a:t>
            </a:r>
            <a:r>
              <a:rPr lang="en-US" baseline="0" dirty="0" smtClean="0"/>
              <a:t>, standard </a:t>
            </a:r>
            <a:r>
              <a:rPr lang="en-US" baseline="0" dirty="0" err="1" smtClean="0"/>
              <a:t>dns</a:t>
            </a:r>
            <a:r>
              <a:rPr lang="en-US" baseline="0" dirty="0" smtClean="0"/>
              <a:t> benchmark tool</a:t>
            </a:r>
          </a:p>
          <a:p>
            <a:r>
              <a:rPr lang="en-US" baseline="0" dirty="0" smtClean="0"/>
              <a:t> - issue queries at steady rate</a:t>
            </a:r>
            <a:endParaRPr lang="en-US" dirty="0" smtClean="0"/>
          </a:p>
          <a:p>
            <a:r>
              <a:rPr lang="en-US" dirty="0" smtClean="0"/>
              <a:t>Get rid just give median</a:t>
            </a:r>
          </a:p>
          <a:p>
            <a:endParaRPr lang="en-US" dirty="0" smtClean="0"/>
          </a:p>
          <a:p>
            <a:endParaRPr lang="en-US" dirty="0" smtClean="0"/>
          </a:p>
          <a:p>
            <a:r>
              <a:rPr lang="en-US" dirty="0" smtClean="0"/>
              <a:t>Saturation</a:t>
            </a:r>
            <a:r>
              <a:rPr lang="en-US" baseline="0" dirty="0" smtClean="0"/>
              <a:t> point – where is the bottleneck?</a:t>
            </a:r>
          </a:p>
          <a:p>
            <a:endParaRPr lang="en-US" baseline="0" dirty="0" smtClean="0"/>
          </a:p>
          <a:p>
            <a:r>
              <a:rPr lang="en-US" baseline="0" dirty="0" err="1" smtClean="0"/>
              <a:t>Rsa</a:t>
            </a:r>
            <a:r>
              <a:rPr lang="en-US" baseline="0" dirty="0" smtClean="0"/>
              <a:t> caves at 19k </a:t>
            </a:r>
            <a:r>
              <a:rPr lang="en-US" baseline="0" dirty="0" err="1" smtClean="0"/>
              <a:t>qps</a:t>
            </a:r>
            <a:endParaRPr lang="en-US" baseline="0" dirty="0" smtClean="0"/>
          </a:p>
          <a:p>
            <a:r>
              <a:rPr lang="en-US" baseline="0" dirty="0" err="1" smtClean="0"/>
              <a:t>Powerdns</a:t>
            </a:r>
            <a:r>
              <a:rPr lang="en-US" baseline="0" dirty="0" smtClean="0"/>
              <a:t> at 21 </a:t>
            </a:r>
            <a:r>
              <a:rPr lang="en-US" baseline="0" dirty="0" err="1" smtClean="0"/>
              <a:t>qps</a:t>
            </a:r>
            <a:endParaRPr lang="en-US" baseline="0" dirty="0" smtClean="0"/>
          </a:p>
          <a:p>
            <a:r>
              <a:rPr lang="en-US" baseline="0" dirty="0" err="1" smtClean="0"/>
              <a:t>Ecc</a:t>
            </a:r>
            <a:r>
              <a:rPr lang="en-US" baseline="0" dirty="0" smtClean="0"/>
              <a:t> 63qps</a:t>
            </a:r>
          </a:p>
          <a:p>
            <a:endParaRPr lang="en-US" baseline="0" dirty="0" smtClean="0"/>
          </a:p>
          <a:p>
            <a:r>
              <a:rPr lang="en-US" baseline="0" dirty="0" smtClean="0"/>
              <a:t>Ecc-nsec5 is 3x faster than rsa-nsec5</a:t>
            </a:r>
          </a:p>
          <a:p>
            <a:endParaRPr lang="en-US" baseline="0" dirty="0" smtClean="0"/>
          </a:p>
          <a:p>
            <a:r>
              <a:rPr lang="en-US" baseline="0" dirty="0" smtClean="0"/>
              <a:t>Why is </a:t>
            </a:r>
            <a:r>
              <a:rPr lang="en-US" baseline="0" dirty="0" err="1" smtClean="0"/>
              <a:t>powerdns</a:t>
            </a:r>
            <a:r>
              <a:rPr lang="en-US" baseline="0" dirty="0" smtClean="0"/>
              <a:t> failing</a:t>
            </a:r>
          </a:p>
          <a:p>
            <a:r>
              <a:rPr lang="en-US" baseline="0" dirty="0" smtClean="0"/>
              <a:t>  = created query that we always need 1 crypto op per online.</a:t>
            </a:r>
            <a:endParaRPr lang="en-US" dirty="0" smtClean="0"/>
          </a:p>
          <a:p>
            <a:r>
              <a:rPr lang="en-US" dirty="0" smtClean="0"/>
              <a:t>  = knot is highly optimized. 2-3x</a:t>
            </a:r>
            <a:r>
              <a:rPr lang="en-US" baseline="0" dirty="0" smtClean="0"/>
              <a:t> times more efficient.  Consistent with knots claims for being better than </a:t>
            </a:r>
            <a:r>
              <a:rPr lang="en-US" baseline="0" dirty="0" err="1" smtClean="0"/>
              <a:t>powerdns</a:t>
            </a:r>
            <a:r>
              <a:rPr lang="en-US" baseline="0" dirty="0" smtClean="0"/>
              <a:t>.</a:t>
            </a:r>
          </a:p>
          <a:p>
            <a:r>
              <a:rPr lang="en-US" baseline="0" dirty="0" smtClean="0"/>
              <a:t> = gap is due to knot </a:t>
            </a:r>
            <a:r>
              <a:rPr lang="en-US" baseline="0" dirty="0" err="1" smtClean="0"/>
              <a:t>dns</a:t>
            </a:r>
            <a:r>
              <a:rPr lang="en-US" baseline="0" dirty="0" smtClean="0"/>
              <a:t> being better than </a:t>
            </a:r>
            <a:r>
              <a:rPr lang="en-US" baseline="0" dirty="0" err="1" smtClean="0"/>
              <a:t>powerDNS</a:t>
            </a:r>
            <a:r>
              <a:rPr lang="en-US" baseline="0" dirty="0" smtClean="0"/>
              <a:t>.</a:t>
            </a:r>
          </a:p>
          <a:p>
            <a:r>
              <a:rPr lang="en-US" baseline="0" dirty="0" smtClean="0"/>
              <a:t> = knot is heavily optimized for multiple threads and parallel executions.</a:t>
            </a:r>
            <a:r>
              <a:rPr lang="en-US" dirty="0" smtClean="0"/>
              <a:t> </a:t>
            </a:r>
          </a:p>
          <a:p>
            <a:r>
              <a:rPr lang="en-US" dirty="0" smtClean="0"/>
              <a:t>Purple</a:t>
            </a:r>
            <a:r>
              <a:rPr lang="en-US" baseline="0" dirty="0" smtClean="0"/>
              <a:t> should be like green and not like red!</a:t>
            </a:r>
          </a:p>
          <a:p>
            <a:endParaRPr lang="en-US" baseline="0" dirty="0" smtClean="0"/>
          </a:p>
          <a:p>
            <a:endParaRPr lang="en-US" baseline="0" dirty="0" smtClean="0"/>
          </a:p>
          <a:p>
            <a:r>
              <a:rPr lang="en-US" baseline="0" dirty="0" smtClean="0"/>
              <a:t>Widely used open source authoritative that widely implements online signing in an </a:t>
            </a:r>
            <a:r>
              <a:rPr lang="en-US" baseline="0" dirty="0" err="1" smtClean="0"/>
              <a:t>rfc</a:t>
            </a:r>
            <a:r>
              <a:rPr lang="en-US" baseline="0" dirty="0" smtClean="0"/>
              <a:t> </a:t>
            </a:r>
            <a:r>
              <a:rPr lang="en-US" baseline="0" dirty="0" err="1" smtClean="0"/>
              <a:t>complients</a:t>
            </a:r>
            <a:endParaRPr lang="en-US" baseline="0" dirty="0" smtClean="0"/>
          </a:p>
          <a:p>
            <a:r>
              <a:rPr lang="en-US" baseline="0" dirty="0" smtClean="0"/>
              <a:t>Others: knot that does </a:t>
            </a:r>
            <a:r>
              <a:rPr lang="en-US" baseline="0" dirty="0" err="1" smtClean="0"/>
              <a:t>blacklies</a:t>
            </a:r>
            <a:r>
              <a:rPr lang="en-US" baseline="0" dirty="0" smtClean="0"/>
              <a:t>, </a:t>
            </a:r>
          </a:p>
          <a:p>
            <a:r>
              <a:rPr lang="en-US" baseline="0" dirty="0" err="1" smtClean="0"/>
              <a:t>Dnscurve</a:t>
            </a:r>
            <a:r>
              <a:rPr lang="en-US" baseline="0" dirty="0" smtClean="0"/>
              <a:t>, </a:t>
            </a:r>
            <a:r>
              <a:rPr lang="en-US" baseline="0" dirty="0" err="1" smtClean="0"/>
              <a:t>phreebird</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757F86DF-6DBB-46DB-927F-25C89FFD88FA}" type="slidenum">
              <a:rPr lang="en-US" smtClean="0"/>
              <a:pPr>
                <a:defRPr/>
              </a:pPr>
              <a:t>18</a:t>
            </a:fld>
            <a:endParaRPr lang="en-US"/>
          </a:p>
        </p:txBody>
      </p:sp>
    </p:spTree>
    <p:extLst>
      <p:ext uri="{BB962C8B-B14F-4D97-AF65-F5344CB8AC3E}">
        <p14:creationId xmlns:p14="http://schemas.microsoft.com/office/powerpoint/2010/main" val="161325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7F86DF-6DBB-46DB-927F-25C89FFD88FA}" type="slidenum">
              <a:rPr lang="en-US" smtClean="0"/>
              <a:pPr>
                <a:defRPr/>
              </a:pPr>
              <a:t>2</a:t>
            </a:fld>
            <a:endParaRPr lang="en-US"/>
          </a:p>
        </p:txBody>
      </p:sp>
    </p:spTree>
    <p:extLst>
      <p:ext uri="{BB962C8B-B14F-4D97-AF65-F5344CB8AC3E}">
        <p14:creationId xmlns:p14="http://schemas.microsoft.com/office/powerpoint/2010/main" val="189486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57F86DF-6DBB-46DB-927F-25C89FFD88FA}" type="slidenum">
              <a:rPr lang="en-US" smtClean="0"/>
              <a:pPr>
                <a:defRPr/>
              </a:pPr>
              <a:t>5</a:t>
            </a:fld>
            <a:endParaRPr lang="en-US"/>
          </a:p>
        </p:txBody>
      </p:sp>
    </p:spTree>
    <p:extLst>
      <p:ext uri="{BB962C8B-B14F-4D97-AF65-F5344CB8AC3E}">
        <p14:creationId xmlns:p14="http://schemas.microsoft.com/office/powerpoint/2010/main" val="1249556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57F86DF-6DBB-46DB-927F-25C89FFD88FA}" type="slidenum">
              <a:rPr lang="en-US" smtClean="0"/>
              <a:pPr>
                <a:defRPr/>
              </a:pPr>
              <a:t>6</a:t>
            </a:fld>
            <a:endParaRPr lang="en-US"/>
          </a:p>
        </p:txBody>
      </p:sp>
    </p:spTree>
    <p:extLst>
      <p:ext uri="{BB962C8B-B14F-4D97-AF65-F5344CB8AC3E}">
        <p14:creationId xmlns:p14="http://schemas.microsoft.com/office/powerpoint/2010/main" val="144935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7F86DF-6DBB-46DB-927F-25C89FFD88FA}" type="slidenum">
              <a:rPr lang="en-US" smtClean="0"/>
              <a:pPr>
                <a:defRPr/>
              </a:pPr>
              <a:t>7</a:t>
            </a:fld>
            <a:endParaRPr lang="en-US"/>
          </a:p>
        </p:txBody>
      </p:sp>
    </p:spTree>
    <p:extLst>
      <p:ext uri="{BB962C8B-B14F-4D97-AF65-F5344CB8AC3E}">
        <p14:creationId xmlns:p14="http://schemas.microsoft.com/office/powerpoint/2010/main" val="118580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Nsec3map</a:t>
            </a:r>
          </a:p>
          <a:p>
            <a:endParaRPr lang="en-US" dirty="0"/>
          </a:p>
        </p:txBody>
      </p:sp>
      <p:sp>
        <p:nvSpPr>
          <p:cNvPr id="4" name="Slide Number Placeholder 3"/>
          <p:cNvSpPr>
            <a:spLocks noGrp="1"/>
          </p:cNvSpPr>
          <p:nvPr>
            <p:ph type="sldNum" sz="quarter" idx="10"/>
          </p:nvPr>
        </p:nvSpPr>
        <p:spPr/>
        <p:txBody>
          <a:bodyPr/>
          <a:lstStyle/>
          <a:p>
            <a:pPr>
              <a:defRPr/>
            </a:pPr>
            <a:fld id="{757F86DF-6DBB-46DB-927F-25C89FFD88FA}" type="slidenum">
              <a:rPr lang="en-US" smtClean="0"/>
              <a:pPr>
                <a:defRPr/>
              </a:pPr>
              <a:t>8</a:t>
            </a:fld>
            <a:endParaRPr lang="en-US"/>
          </a:p>
        </p:txBody>
      </p:sp>
    </p:spTree>
    <p:extLst>
      <p:ext uri="{BB962C8B-B14F-4D97-AF65-F5344CB8AC3E}">
        <p14:creationId xmlns:p14="http://schemas.microsoft.com/office/powerpoint/2010/main" val="1230240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57F86DF-6DBB-46DB-927F-25C89FFD88FA}" type="slidenum">
              <a:rPr lang="en-US" smtClean="0"/>
              <a:pPr>
                <a:defRPr/>
              </a:pPr>
              <a:t>10</a:t>
            </a:fld>
            <a:endParaRPr lang="en-US"/>
          </a:p>
        </p:txBody>
      </p:sp>
    </p:spTree>
    <p:extLst>
      <p:ext uri="{BB962C8B-B14F-4D97-AF65-F5344CB8AC3E}">
        <p14:creationId xmlns:p14="http://schemas.microsoft.com/office/powerpoint/2010/main" val="183924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57F86DF-6DBB-46DB-927F-25C89FFD88FA}" type="slidenum">
              <a:rPr lang="en-US" smtClean="0"/>
              <a:pPr>
                <a:defRPr/>
              </a:pPr>
              <a:t>12</a:t>
            </a:fld>
            <a:endParaRPr lang="en-US"/>
          </a:p>
        </p:txBody>
      </p:sp>
    </p:spTree>
    <p:extLst>
      <p:ext uri="{BB962C8B-B14F-4D97-AF65-F5344CB8AC3E}">
        <p14:creationId xmlns:p14="http://schemas.microsoft.com/office/powerpoint/2010/main" val="148383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57F86DF-6DBB-46DB-927F-25C89FFD88FA}" type="slidenum">
              <a:rPr lang="en-US" smtClean="0"/>
              <a:pPr>
                <a:defRPr/>
              </a:pPr>
              <a:t>13</a:t>
            </a:fld>
            <a:endParaRPr lang="en-US"/>
          </a:p>
        </p:txBody>
      </p:sp>
    </p:spTree>
    <p:extLst>
      <p:ext uri="{BB962C8B-B14F-4D97-AF65-F5344CB8AC3E}">
        <p14:creationId xmlns:p14="http://schemas.microsoft.com/office/powerpoint/2010/main" val="255031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12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8577AA37-14A0-4C56-84ED-39C1648FBAFF}" type="slidenum">
              <a:rPr lang="en-US"/>
              <a:pPr>
                <a:defRPr/>
              </a:pPr>
              <a:t>‹#›</a:t>
            </a:fld>
            <a:r>
              <a:rPr lang="en-US"/>
              <a:t>/12</a:t>
            </a:r>
          </a:p>
        </p:txBody>
      </p:sp>
      <p:cxnSp>
        <p:nvCxnSpPr>
          <p:cNvPr id="6" name="Straight Connector 5"/>
          <p:cNvCxnSpPr/>
          <p:nvPr userDrawn="1"/>
        </p:nvCxnSpPr>
        <p:spPr bwMode="auto">
          <a:xfrm>
            <a:off x="609600" y="609600"/>
            <a:ext cx="7924800" cy="1588"/>
          </a:xfrm>
          <a:prstGeom prst="line">
            <a:avLst/>
          </a:prstGeom>
          <a:solidFill>
            <a:schemeClr val="accent1"/>
          </a:solidFill>
          <a:ln w="57150" cap="flat" cmpd="sng" algn="ctr">
            <a:solidFill>
              <a:srgbClr val="660066"/>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60A3EB01-D439-4550-B427-DD1007C0980E}" type="slidenum">
              <a:rPr lang="en-US"/>
              <a:pPr>
                <a:defRPr/>
              </a:pPr>
              <a:t>‹#›</a:t>
            </a:fld>
            <a:r>
              <a:rPr lang="en-US"/>
              <a:t>/12</a:t>
            </a:r>
          </a:p>
        </p:txBody>
      </p:sp>
      <p:cxnSp>
        <p:nvCxnSpPr>
          <p:cNvPr id="5" name="Straight Connector 4"/>
          <p:cNvCxnSpPr/>
          <p:nvPr userDrawn="1"/>
        </p:nvCxnSpPr>
        <p:spPr bwMode="auto">
          <a:xfrm>
            <a:off x="609600" y="609600"/>
            <a:ext cx="7924800" cy="1588"/>
          </a:xfrm>
          <a:prstGeom prst="line">
            <a:avLst/>
          </a:prstGeom>
          <a:solidFill>
            <a:schemeClr val="accent1"/>
          </a:solidFill>
          <a:ln w="57150" cap="flat" cmpd="sng" algn="ctr">
            <a:solidFill>
              <a:srgbClr val="660066"/>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0"/>
            <a:ext cx="21145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1912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F9F24ACA-A527-4E1D-BF91-80593C0C102C}" type="slidenum">
              <a:rPr lang="en-US"/>
              <a:pPr>
                <a:defRPr/>
              </a:pPr>
              <a:t>‹#›</a:t>
            </a:fld>
            <a:r>
              <a:rPr lang="en-US"/>
              <a:t>/12</a:t>
            </a:r>
          </a:p>
        </p:txBody>
      </p:sp>
      <p:cxnSp>
        <p:nvCxnSpPr>
          <p:cNvPr id="5" name="Straight Connector 4"/>
          <p:cNvCxnSpPr/>
          <p:nvPr userDrawn="1"/>
        </p:nvCxnSpPr>
        <p:spPr bwMode="auto">
          <a:xfrm>
            <a:off x="609600" y="609600"/>
            <a:ext cx="7924800" cy="1588"/>
          </a:xfrm>
          <a:prstGeom prst="line">
            <a:avLst/>
          </a:prstGeom>
          <a:solidFill>
            <a:schemeClr val="accent1"/>
          </a:solidFill>
          <a:ln w="57150" cap="flat" cmpd="sng" algn="ctr">
            <a:solidFill>
              <a:srgbClr val="660066"/>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sz="2000">
                <a:latin typeface="+mj-lt"/>
              </a:defRPr>
            </a:lvl1pPr>
          </a:lstStyle>
          <a:p>
            <a:pPr>
              <a:defRPr/>
            </a:pPr>
            <a:fld id="{1C9E5DC9-0EC4-4845-A58C-D39975B8EC5A}" type="slidenum">
              <a:rPr lang="en-US" smtClean="0"/>
              <a:pPr>
                <a:defRPr/>
              </a:pPr>
              <a:t>‹#›</a:t>
            </a:fld>
            <a:endParaRPr lang="en-US" dirty="0"/>
          </a:p>
        </p:txBody>
      </p:sp>
      <p:cxnSp>
        <p:nvCxnSpPr>
          <p:cNvPr id="6" name="Straight Connector 5"/>
          <p:cNvCxnSpPr/>
          <p:nvPr userDrawn="1"/>
        </p:nvCxnSpPr>
        <p:spPr bwMode="auto">
          <a:xfrm>
            <a:off x="609600" y="609600"/>
            <a:ext cx="7924800" cy="1588"/>
          </a:xfrm>
          <a:prstGeom prst="line">
            <a:avLst/>
          </a:prstGeom>
          <a:solidFill>
            <a:schemeClr val="accent1"/>
          </a:solidFill>
          <a:ln w="57150" cap="flat" cmpd="sng" algn="ctr">
            <a:solidFill>
              <a:srgbClr val="002060"/>
            </a:solidFill>
            <a:prstDash val="solid"/>
            <a:round/>
            <a:headEnd type="none" w="med" len="med"/>
            <a:tailEnd type="none" w="med" len="med"/>
          </a:ln>
          <a:effectLst/>
        </p:spPr>
      </p:cxnSp>
      <p:sp>
        <p:nvSpPr>
          <p:cNvPr id="5" name="Rectangle 4"/>
          <p:cNvSpPr/>
          <p:nvPr userDrawn="1"/>
        </p:nvSpPr>
        <p:spPr bwMode="auto">
          <a:xfrm>
            <a:off x="0" y="0"/>
            <a:ext cx="1143000" cy="381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EE3ECD4A-3F64-4379-884A-9DC9AF82BA57}" type="slidenum">
              <a:rPr lang="en-US" smtClean="0"/>
              <a:pPr>
                <a:defRPr/>
              </a:pPr>
              <a:t>‹#›</a:t>
            </a:fld>
            <a:r>
              <a:rPr lang="en-US" smtClean="0"/>
              <a:t>/12</a:t>
            </a:r>
            <a:endParaRPr lang="en-US"/>
          </a:p>
        </p:txBody>
      </p:sp>
    </p:spTree>
    <p:extLst>
      <p:ext uri="{BB962C8B-B14F-4D97-AF65-F5344CB8AC3E}">
        <p14:creationId xmlns:p14="http://schemas.microsoft.com/office/powerpoint/2010/main" val="23385525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B4F2F45A-F65D-4603-9C66-EC8A2E103B2E}" type="slidenum">
              <a:rPr lang="en-US"/>
              <a:pPr>
                <a:defRPr/>
              </a:pPr>
              <a:t>‹#›</a:t>
            </a:fld>
            <a:r>
              <a:rPr lang="en-US"/>
              <a:t>/12</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838200"/>
            <a:ext cx="4152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38200"/>
            <a:ext cx="4152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fld id="{B94FB1A9-5693-4B87-9498-9BB513575613}" type="slidenum">
              <a:rPr lang="en-US"/>
              <a:pPr>
                <a:defRPr/>
              </a:pPr>
              <a:t>‹#›</a:t>
            </a:fld>
            <a:r>
              <a:rPr lang="en-US"/>
              <a:t>/12</a:t>
            </a:r>
          </a:p>
        </p:txBody>
      </p:sp>
      <p:cxnSp>
        <p:nvCxnSpPr>
          <p:cNvPr id="6" name="Straight Connector 5"/>
          <p:cNvCxnSpPr/>
          <p:nvPr userDrawn="1"/>
        </p:nvCxnSpPr>
        <p:spPr bwMode="auto">
          <a:xfrm>
            <a:off x="609600" y="609600"/>
            <a:ext cx="7924800" cy="1588"/>
          </a:xfrm>
          <a:prstGeom prst="line">
            <a:avLst/>
          </a:prstGeom>
          <a:solidFill>
            <a:schemeClr val="accent1"/>
          </a:solidFill>
          <a:ln w="57150" cap="flat" cmpd="sng" algn="ctr">
            <a:solidFill>
              <a:srgbClr val="660066"/>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sldNum" sz="quarter" idx="10"/>
          </p:nvPr>
        </p:nvSpPr>
        <p:spPr>
          <a:ln/>
        </p:spPr>
        <p:txBody>
          <a:bodyPr/>
          <a:lstStyle>
            <a:lvl1pPr>
              <a:defRPr/>
            </a:lvl1pPr>
          </a:lstStyle>
          <a:p>
            <a:pPr>
              <a:defRPr/>
            </a:pPr>
            <a:fld id="{4F1B4751-CD7A-4602-9BB5-C462020E2BE0}" type="slidenum">
              <a:rPr lang="en-US"/>
              <a:pPr>
                <a:defRPr/>
              </a:pPr>
              <a:t>‹#›</a:t>
            </a:fld>
            <a:r>
              <a:rPr lang="en-US"/>
              <a:t>/12</a:t>
            </a:r>
          </a:p>
        </p:txBody>
      </p:sp>
      <p:cxnSp>
        <p:nvCxnSpPr>
          <p:cNvPr id="8" name="Straight Connector 7"/>
          <p:cNvCxnSpPr/>
          <p:nvPr userDrawn="1"/>
        </p:nvCxnSpPr>
        <p:spPr bwMode="auto">
          <a:xfrm>
            <a:off x="609600" y="609600"/>
            <a:ext cx="7924800" cy="1588"/>
          </a:xfrm>
          <a:prstGeom prst="line">
            <a:avLst/>
          </a:prstGeom>
          <a:solidFill>
            <a:schemeClr val="accent1"/>
          </a:solidFill>
          <a:ln w="57150" cap="flat" cmpd="sng" algn="ctr">
            <a:solidFill>
              <a:srgbClr val="660066"/>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sldNum" sz="quarter" idx="10"/>
          </p:nvPr>
        </p:nvSpPr>
        <p:spPr>
          <a:ln/>
        </p:spPr>
        <p:txBody>
          <a:bodyPr/>
          <a:lstStyle>
            <a:lvl1pPr>
              <a:defRPr/>
            </a:lvl1pPr>
          </a:lstStyle>
          <a:p>
            <a:pPr>
              <a:defRPr/>
            </a:pPr>
            <a:fld id="{8ACD7423-B3BD-4839-86E8-5E2D2E8E71F8}" type="slidenum">
              <a:rPr lang="en-US"/>
              <a:pPr>
                <a:defRPr/>
              </a:pPr>
              <a:t>‹#›</a:t>
            </a:fld>
            <a:r>
              <a:rPr lang="en-US"/>
              <a:t>/12</a:t>
            </a:r>
          </a:p>
        </p:txBody>
      </p:sp>
      <p:cxnSp>
        <p:nvCxnSpPr>
          <p:cNvPr id="4" name="Straight Connector 3"/>
          <p:cNvCxnSpPr/>
          <p:nvPr userDrawn="1"/>
        </p:nvCxnSpPr>
        <p:spPr bwMode="auto">
          <a:xfrm>
            <a:off x="609600" y="609600"/>
            <a:ext cx="7924800" cy="1588"/>
          </a:xfrm>
          <a:prstGeom prst="line">
            <a:avLst/>
          </a:prstGeom>
          <a:solidFill>
            <a:schemeClr val="accent1"/>
          </a:solidFill>
          <a:ln w="57150" cap="flat" cmpd="sng" algn="ctr">
            <a:solidFill>
              <a:srgbClr val="660066"/>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796CA6CB-5D54-4B54-86F6-1FB0BECE32ED}" type="slidenum">
              <a:rPr lang="en-US"/>
              <a:pPr>
                <a:defRPr/>
              </a:pPr>
              <a:t>‹#›</a:t>
            </a:fld>
            <a:r>
              <a:rPr lang="en-US"/>
              <a:t>/12</a:t>
            </a:r>
          </a:p>
        </p:txBody>
      </p:sp>
      <p:cxnSp>
        <p:nvCxnSpPr>
          <p:cNvPr id="3" name="Straight Connector 2"/>
          <p:cNvCxnSpPr/>
          <p:nvPr userDrawn="1"/>
        </p:nvCxnSpPr>
        <p:spPr bwMode="auto">
          <a:xfrm>
            <a:off x="609600" y="609600"/>
            <a:ext cx="7924800" cy="1588"/>
          </a:xfrm>
          <a:prstGeom prst="line">
            <a:avLst/>
          </a:prstGeom>
          <a:solidFill>
            <a:schemeClr val="accent1"/>
          </a:solidFill>
          <a:ln w="57150" cap="flat" cmpd="sng" algn="ctr">
            <a:solidFill>
              <a:srgbClr val="660066"/>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771A5514-6375-47F4-A24E-DA6B42F7B0A5}" type="slidenum">
              <a:rPr lang="en-US"/>
              <a:pPr>
                <a:defRPr/>
              </a:pPr>
              <a:t>‹#›</a:t>
            </a:fld>
            <a:r>
              <a:rPr lang="en-US"/>
              <a:t>/12</a:t>
            </a:r>
          </a:p>
        </p:txBody>
      </p:sp>
      <p:cxnSp>
        <p:nvCxnSpPr>
          <p:cNvPr id="6" name="Straight Connector 5"/>
          <p:cNvCxnSpPr/>
          <p:nvPr userDrawn="1"/>
        </p:nvCxnSpPr>
        <p:spPr bwMode="auto">
          <a:xfrm>
            <a:off x="609600" y="609600"/>
            <a:ext cx="7924800" cy="1588"/>
          </a:xfrm>
          <a:prstGeom prst="line">
            <a:avLst/>
          </a:prstGeom>
          <a:solidFill>
            <a:schemeClr val="accent1"/>
          </a:solidFill>
          <a:ln w="57150" cap="flat" cmpd="sng" algn="ctr">
            <a:solidFill>
              <a:srgbClr val="660066"/>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838200"/>
            <a:ext cx="8458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Line 7"/>
          <p:cNvSpPr>
            <a:spLocks noChangeShapeType="1"/>
          </p:cNvSpPr>
          <p:nvPr/>
        </p:nvSpPr>
        <p:spPr bwMode="auto">
          <a:xfrm>
            <a:off x="685800" y="609600"/>
            <a:ext cx="7772400" cy="0"/>
          </a:xfrm>
          <a:prstGeom prst="line">
            <a:avLst/>
          </a:prstGeom>
          <a:noFill/>
          <a:ln w="38100">
            <a:solidFill>
              <a:srgbClr val="800000"/>
            </a:solidFill>
            <a:round/>
            <a:headEnd/>
            <a:tailEnd/>
          </a:ln>
          <a:effectLst/>
        </p:spPr>
        <p:txBody>
          <a:bodyPr/>
          <a:lstStyle/>
          <a:p>
            <a:pPr algn="ctr">
              <a:defRPr/>
            </a:pPr>
            <a:endParaRPr lang="en-US">
              <a:cs typeface="+mn-cs"/>
            </a:endParaRPr>
          </a:p>
        </p:txBody>
      </p:sp>
      <p:sp>
        <p:nvSpPr>
          <p:cNvPr id="1036" name="Rectangle 12"/>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latin typeface="Times New Roman" pitchFamily="18" charset="0"/>
                <a:cs typeface="+mn-cs"/>
              </a:defRPr>
            </a:lvl1pPr>
          </a:lstStyle>
          <a:p>
            <a:pPr>
              <a:defRPr/>
            </a:pPr>
            <a:fld id="{EE3ECD4A-3F64-4379-884A-9DC9AF82BA57}" type="slidenum">
              <a:rPr lang="en-US"/>
              <a:pPr>
                <a:defRPr/>
              </a:pPr>
              <a:t>‹#›</a:t>
            </a:fld>
            <a:r>
              <a:rPr lang="en-US"/>
              <a:t>/12</a:t>
            </a:r>
          </a:p>
        </p:txBody>
      </p:sp>
      <p:sp>
        <p:nvSpPr>
          <p:cNvPr id="1037" name="AutoShape 13">
            <a:hlinkClick r:id="" action="ppaction://hlinkshowjump?jump=previousslide" highlightClick="1"/>
          </p:cNvPr>
          <p:cNvSpPr>
            <a:spLocks noChangeArrowheads="1"/>
          </p:cNvSpPr>
          <p:nvPr/>
        </p:nvSpPr>
        <p:spPr bwMode="auto">
          <a:xfrm>
            <a:off x="0" y="0"/>
            <a:ext cx="381000" cy="228600"/>
          </a:xfrm>
          <a:prstGeom prst="actionButtonBackPrevious">
            <a:avLst/>
          </a:prstGeom>
          <a:solidFill>
            <a:schemeClr val="bg1"/>
          </a:solidFill>
          <a:ln w="9525">
            <a:solidFill>
              <a:srgbClr val="DFDFFF"/>
            </a:solidFill>
            <a:miter lim="800000"/>
            <a:headEnd/>
            <a:tailEnd/>
          </a:ln>
          <a:effectLst/>
        </p:spPr>
        <p:txBody>
          <a:bodyPr wrap="none" anchor="ctr"/>
          <a:lstStyle/>
          <a:p>
            <a:pPr algn="ctr">
              <a:defRPr/>
            </a:pPr>
            <a:endParaRPr lang="en-US">
              <a:cs typeface="+mn-cs"/>
            </a:endParaRPr>
          </a:p>
        </p:txBody>
      </p:sp>
      <p:sp>
        <p:nvSpPr>
          <p:cNvPr id="1039" name="AutoShape 15">
            <a:hlinkClick r:id="" action="ppaction://hlinkshowjump?jump=nextslide" highlightClick="1"/>
          </p:cNvPr>
          <p:cNvSpPr>
            <a:spLocks noChangeArrowheads="1"/>
          </p:cNvSpPr>
          <p:nvPr/>
        </p:nvSpPr>
        <p:spPr bwMode="auto">
          <a:xfrm>
            <a:off x="381000" y="0"/>
            <a:ext cx="381000" cy="228600"/>
          </a:xfrm>
          <a:prstGeom prst="actionButtonForwardNext">
            <a:avLst/>
          </a:prstGeom>
          <a:solidFill>
            <a:schemeClr val="bg1"/>
          </a:solidFill>
          <a:ln w="9525">
            <a:solidFill>
              <a:srgbClr val="DFDFFF"/>
            </a:solidFill>
            <a:miter lim="800000"/>
            <a:headEnd/>
            <a:tailEnd/>
          </a:ln>
          <a:effectLst/>
        </p:spPr>
        <p:txBody>
          <a:bodyPr wrap="none" anchor="ctr"/>
          <a:lstStyle/>
          <a:p>
            <a:pPr algn="ct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ctr"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audio" Target="../media/media1.wav"/><Relationship Id="rId4" Type="http://schemas.openxmlformats.org/officeDocument/2006/relationships/slideLayout" Target="../slideLayouts/slideLayout2.xml"/><Relationship Id="rId5" Type="http://schemas.openxmlformats.org/officeDocument/2006/relationships/notesSlide" Target="../notesSlides/notesSlide9.xml"/><Relationship Id="rId6" Type="http://schemas.openxmlformats.org/officeDocument/2006/relationships/image" Target="../media/image2.png"/><Relationship Id="rId1" Type="http://schemas.openxmlformats.org/officeDocument/2006/relationships/tags" Target="../tags/tag6.xml"/><Relationship Id="rId2" Type="http://schemas.microsoft.com/office/2007/relationships/media" Target="../media/media1.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3.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4.tiff"/><Relationship Id="rId5" Type="http://schemas.openxmlformats.org/officeDocument/2006/relationships/image" Target="../media/image5.tiff"/><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6.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gif"/><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0" y="685800"/>
            <a:ext cx="9144000" cy="1143000"/>
          </a:xfrm>
        </p:spPr>
        <p:txBody>
          <a:bodyPr/>
          <a:lstStyle/>
          <a:p>
            <a:pPr eaLnBrk="1" hangingPunct="1">
              <a:lnSpc>
                <a:spcPct val="135000"/>
              </a:lnSpc>
            </a:pPr>
            <a:r>
              <a:rPr lang="en-US" sz="4400" dirty="0" smtClean="0">
                <a:solidFill>
                  <a:schemeClr val="accent6">
                    <a:lumMod val="50000"/>
                  </a:schemeClr>
                </a:solidFill>
              </a:rPr>
              <a:t>NSEC5: Updated</a:t>
            </a:r>
            <a:r>
              <a:rPr lang="en-US" sz="4400" dirty="0">
                <a:solidFill>
                  <a:schemeClr val="accent6">
                    <a:lumMod val="50000"/>
                  </a:schemeClr>
                </a:solidFill>
              </a:rPr>
              <a:t> </a:t>
            </a:r>
            <a:r>
              <a:rPr lang="en-US" sz="4400" dirty="0" smtClean="0">
                <a:solidFill>
                  <a:schemeClr val="accent6">
                    <a:lumMod val="50000"/>
                  </a:schemeClr>
                </a:solidFill>
              </a:rPr>
              <a:t>Specification</a:t>
            </a:r>
            <a:br>
              <a:rPr lang="en-US" sz="4400" dirty="0" smtClean="0">
                <a:solidFill>
                  <a:schemeClr val="accent6">
                    <a:lumMod val="50000"/>
                  </a:schemeClr>
                </a:solidFill>
              </a:rPr>
            </a:br>
            <a:r>
              <a:rPr lang="en-US" sz="4400" dirty="0" smtClean="0">
                <a:solidFill>
                  <a:schemeClr val="accent6">
                    <a:lumMod val="50000"/>
                  </a:schemeClr>
                </a:solidFill>
              </a:rPr>
              <a:t>&amp; Implementation Results</a:t>
            </a:r>
            <a:endParaRPr lang="en-US" b="0" dirty="0" smtClean="0">
              <a:solidFill>
                <a:srgbClr val="002060"/>
              </a:solidFill>
            </a:endParaRPr>
          </a:p>
        </p:txBody>
      </p:sp>
      <p:sp>
        <p:nvSpPr>
          <p:cNvPr id="10" name="Rectangle 239"/>
          <p:cNvSpPr>
            <a:spLocks noChangeArrowheads="1"/>
          </p:cNvSpPr>
          <p:nvPr/>
        </p:nvSpPr>
        <p:spPr bwMode="auto">
          <a:xfrm>
            <a:off x="24962" y="2905304"/>
            <a:ext cx="9094076" cy="3724096"/>
          </a:xfrm>
          <a:prstGeom prst="rect">
            <a:avLst/>
          </a:prstGeom>
          <a:noFill/>
          <a:ln w="9525">
            <a:noFill/>
            <a:miter lim="800000"/>
            <a:headEnd/>
            <a:tailEnd/>
          </a:ln>
        </p:spPr>
        <p:txBody>
          <a:bodyPr wrap="square">
            <a:spAutoFit/>
          </a:bodyPr>
          <a:lstStyle/>
          <a:p>
            <a:pPr algn="ctr"/>
            <a:endParaRPr lang="en-US" sz="2800" b="1" dirty="0" smtClean="0">
              <a:solidFill>
                <a:srgbClr val="002060"/>
              </a:solidFill>
              <a:latin typeface="+mj-lt"/>
            </a:endParaRPr>
          </a:p>
          <a:p>
            <a:pPr algn="ctr"/>
            <a:r>
              <a:rPr lang="en-US" sz="2800" b="1" dirty="0" smtClean="0">
                <a:solidFill>
                  <a:srgbClr val="002060"/>
                </a:solidFill>
                <a:latin typeface="+mj-lt"/>
              </a:rPr>
              <a:t>DNS-OARC Workshop, May 14</a:t>
            </a:r>
            <a:r>
              <a:rPr lang="en-US" sz="2800" b="1" baseline="30000" dirty="0" smtClean="0">
                <a:solidFill>
                  <a:srgbClr val="002060"/>
                </a:solidFill>
                <a:latin typeface="+mj-lt"/>
              </a:rPr>
              <a:t>th</a:t>
            </a:r>
            <a:r>
              <a:rPr lang="en-US" sz="2800" b="1" dirty="0" smtClean="0">
                <a:solidFill>
                  <a:srgbClr val="002060"/>
                </a:solidFill>
                <a:latin typeface="+mj-lt"/>
              </a:rPr>
              <a:t> 2017</a:t>
            </a:r>
          </a:p>
          <a:p>
            <a:pPr algn="ctr"/>
            <a:r>
              <a:rPr lang="en-US" sz="2800" b="1" dirty="0" smtClean="0">
                <a:solidFill>
                  <a:srgbClr val="002060"/>
                </a:solidFill>
                <a:latin typeface="+mj-lt"/>
              </a:rPr>
              <a:t>Madrid, Spain</a:t>
            </a:r>
          </a:p>
          <a:p>
            <a:pPr algn="ctr"/>
            <a:endParaRPr lang="en-US" sz="2800" b="1" dirty="0">
              <a:solidFill>
                <a:srgbClr val="002060"/>
              </a:solidFill>
              <a:latin typeface="+mj-lt"/>
            </a:endParaRPr>
          </a:p>
          <a:p>
            <a:pPr algn="ctr"/>
            <a:r>
              <a:rPr lang="en-US" sz="2800" b="1" dirty="0" smtClean="0">
                <a:solidFill>
                  <a:srgbClr val="002060"/>
                </a:solidFill>
                <a:latin typeface="+mj-lt"/>
              </a:rPr>
              <a:t>Shumon Huque, Jan </a:t>
            </a:r>
            <a:r>
              <a:rPr lang="en-US" sz="2800" b="1" dirty="0" err="1" smtClean="0">
                <a:solidFill>
                  <a:srgbClr val="002060"/>
                </a:solidFill>
                <a:latin typeface="+mj-lt"/>
              </a:rPr>
              <a:t>Včelák</a:t>
            </a:r>
            <a:r>
              <a:rPr lang="en-US" sz="2800" b="1" dirty="0" smtClean="0">
                <a:solidFill>
                  <a:srgbClr val="002060"/>
                </a:solidFill>
                <a:latin typeface="+mj-lt"/>
              </a:rPr>
              <a:t>, David Lawrence,</a:t>
            </a:r>
          </a:p>
          <a:p>
            <a:pPr algn="ctr"/>
            <a:r>
              <a:rPr lang="en-US" sz="2800" b="1" dirty="0" smtClean="0">
                <a:solidFill>
                  <a:srgbClr val="002060"/>
                </a:solidFill>
                <a:latin typeface="+mj-lt"/>
              </a:rPr>
              <a:t>Sharon Goldberg, </a:t>
            </a:r>
            <a:r>
              <a:rPr lang="en-US" sz="2800" b="1" dirty="0" err="1" smtClean="0">
                <a:solidFill>
                  <a:srgbClr val="002060"/>
                </a:solidFill>
                <a:latin typeface="+mj-lt"/>
              </a:rPr>
              <a:t>Dimitrios</a:t>
            </a:r>
            <a:r>
              <a:rPr lang="en-US" sz="2800" b="1" dirty="0" smtClean="0">
                <a:solidFill>
                  <a:srgbClr val="002060"/>
                </a:solidFill>
                <a:latin typeface="+mj-lt"/>
              </a:rPr>
              <a:t> Papadopoulos,</a:t>
            </a:r>
          </a:p>
          <a:p>
            <a:pPr algn="ctr"/>
            <a:r>
              <a:rPr lang="en-US" sz="2800" b="1" dirty="0" smtClean="0">
                <a:solidFill>
                  <a:srgbClr val="002060"/>
                </a:solidFill>
                <a:latin typeface="+mj-lt"/>
              </a:rPr>
              <a:t>Leonid </a:t>
            </a:r>
            <a:r>
              <a:rPr lang="en-US" sz="2800" b="1" dirty="0" err="1" smtClean="0">
                <a:solidFill>
                  <a:srgbClr val="002060"/>
                </a:solidFill>
                <a:latin typeface="+mj-lt"/>
              </a:rPr>
              <a:t>Reyzin</a:t>
            </a:r>
            <a:r>
              <a:rPr lang="en-US" sz="2800" b="1" dirty="0" smtClean="0">
                <a:solidFill>
                  <a:srgbClr val="002060"/>
                </a:solidFill>
                <a:latin typeface="+mj-lt"/>
              </a:rPr>
              <a:t>, Moni </a:t>
            </a:r>
            <a:r>
              <a:rPr lang="en-US" sz="2800" b="1" dirty="0" err="1" smtClean="0">
                <a:solidFill>
                  <a:srgbClr val="002060"/>
                </a:solidFill>
                <a:latin typeface="+mj-lt"/>
              </a:rPr>
              <a:t>Naor</a:t>
            </a:r>
            <a:endParaRPr lang="en-US" sz="2000" b="1" dirty="0">
              <a:solidFill>
                <a:srgbClr val="002060"/>
              </a:solidFill>
              <a:latin typeface="+mj-lt"/>
            </a:endParaRPr>
          </a:p>
          <a:p>
            <a:pPr algn="ctr"/>
            <a:endParaRPr lang="en-US" sz="2000" b="1" dirty="0" smtClean="0">
              <a:solidFill>
                <a:srgbClr val="002060"/>
              </a:solidFill>
              <a:latin typeface="+mj-lt"/>
            </a:endParaRPr>
          </a:p>
          <a:p>
            <a:pPr algn="ctr"/>
            <a:endParaRPr lang="en-US" sz="2000" b="1" dirty="0">
              <a:solidFill>
                <a:srgbClr val="002060"/>
              </a:solidFill>
              <a:latin typeface="+mj-lt"/>
            </a:endParaRPr>
          </a:p>
        </p:txBody>
      </p:sp>
    </p:spTree>
  </p:cSld>
  <p:clrMapOvr>
    <a:masterClrMapping/>
  </p:clrMapOvr>
  <p:transition advTm="3235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0" y="3048000"/>
            <a:ext cx="2002017" cy="461665"/>
          </a:xfrm>
          <a:prstGeom prst="rect">
            <a:avLst/>
          </a:prstGeom>
          <a:ln w="38100">
            <a:solidFill>
              <a:srgbClr val="00B0F0"/>
            </a:solidFill>
          </a:ln>
        </p:spPr>
        <p:txBody>
          <a:bodyPr wrap="square">
            <a:spAutoFit/>
          </a:bodyPr>
          <a:lstStyle/>
          <a:p>
            <a:r>
              <a:rPr lang="en-US" sz="2400" b="1" dirty="0">
                <a:solidFill>
                  <a:srgbClr val="00B0F0"/>
                </a:solidFill>
                <a:latin typeface="+mj-lt"/>
              </a:rPr>
              <a:t>secret ZSK</a:t>
            </a:r>
          </a:p>
        </p:txBody>
      </p:sp>
      <p:sp>
        <p:nvSpPr>
          <p:cNvPr id="2" name="Title 1"/>
          <p:cNvSpPr>
            <a:spLocks noGrp="1"/>
          </p:cNvSpPr>
          <p:nvPr>
            <p:ph type="title"/>
          </p:nvPr>
        </p:nvSpPr>
        <p:spPr>
          <a:xfrm>
            <a:off x="0" y="0"/>
            <a:ext cx="9144000" cy="609600"/>
          </a:xfrm>
        </p:spPr>
        <p:txBody>
          <a:bodyPr/>
          <a:lstStyle/>
          <a:p>
            <a:r>
              <a:rPr lang="en-US" dirty="0" smtClean="0">
                <a:solidFill>
                  <a:srgbClr val="C00000"/>
                </a:solidFill>
              </a:rPr>
              <a:t>online </a:t>
            </a:r>
            <a:r>
              <a:rPr lang="en-US" dirty="0">
                <a:solidFill>
                  <a:srgbClr val="C00000"/>
                </a:solidFill>
              </a:rPr>
              <a:t>s</a:t>
            </a:r>
            <a:r>
              <a:rPr lang="en-US" dirty="0" smtClean="0">
                <a:solidFill>
                  <a:srgbClr val="C00000"/>
                </a:solidFill>
              </a:rPr>
              <a:t>igning </a:t>
            </a:r>
            <a:r>
              <a:rPr lang="en-US" dirty="0" smtClean="0"/>
              <a:t>stops offline zone enumeration!</a:t>
            </a:r>
            <a:endParaRPr lang="en-US" dirty="0"/>
          </a:p>
        </p:txBody>
      </p:sp>
      <p:sp>
        <p:nvSpPr>
          <p:cNvPr id="13" name="Can 12"/>
          <p:cNvSpPr/>
          <p:nvPr/>
        </p:nvSpPr>
        <p:spPr bwMode="auto">
          <a:xfrm>
            <a:off x="204952" y="3354062"/>
            <a:ext cx="1257300" cy="773723"/>
          </a:xfrm>
          <a:prstGeom prst="can">
            <a:avLst/>
          </a:prstGeom>
          <a:solidFill>
            <a:srgbClr val="CC99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grpSp>
        <p:nvGrpSpPr>
          <p:cNvPr id="36" name="Group 35"/>
          <p:cNvGrpSpPr/>
          <p:nvPr/>
        </p:nvGrpSpPr>
        <p:grpSpPr>
          <a:xfrm>
            <a:off x="1752600" y="2181911"/>
            <a:ext cx="4267199" cy="787953"/>
            <a:chOff x="1462252" y="2639111"/>
            <a:chExt cx="3795548" cy="787953"/>
          </a:xfrm>
        </p:grpSpPr>
        <p:cxnSp>
          <p:nvCxnSpPr>
            <p:cNvPr id="37" name="Curved Connector 36"/>
            <p:cNvCxnSpPr/>
            <p:nvPr/>
          </p:nvCxnSpPr>
          <p:spPr bwMode="auto">
            <a:xfrm flipV="1">
              <a:off x="1462252" y="2639111"/>
              <a:ext cx="3795548" cy="787953"/>
            </a:xfrm>
            <a:prstGeom prst="curvedConnector3">
              <a:avLst/>
            </a:prstGeom>
            <a:solidFill>
              <a:schemeClr val="accent1"/>
            </a:solidFill>
            <a:ln w="9525" cap="flat" cmpd="sng" algn="ctr">
              <a:solidFill>
                <a:schemeClr val="tx1"/>
              </a:solidFill>
              <a:prstDash val="solid"/>
              <a:round/>
              <a:headEnd type="none" w="med" len="med"/>
              <a:tailEnd type="arrow"/>
            </a:ln>
            <a:effectLst/>
          </p:spPr>
        </p:cxnSp>
        <p:sp>
          <p:nvSpPr>
            <p:cNvPr id="38" name="Rectangle 37"/>
            <p:cNvSpPr/>
            <p:nvPr/>
          </p:nvSpPr>
          <p:spPr>
            <a:xfrm>
              <a:off x="2245256" y="2738733"/>
              <a:ext cx="866633" cy="461665"/>
            </a:xfrm>
            <a:prstGeom prst="rect">
              <a:avLst/>
            </a:prstGeom>
          </p:spPr>
          <p:txBody>
            <a:bodyPr wrap="none">
              <a:spAutoFit/>
            </a:bodyPr>
            <a:lstStyle/>
            <a:p>
              <a:pPr>
                <a:spcBef>
                  <a:spcPts val="600"/>
                </a:spcBef>
              </a:pPr>
              <a:r>
                <a:rPr lang="en-US" sz="2400" dirty="0">
                  <a:latin typeface="+mj-lt"/>
                </a:rPr>
                <a:t>r</a:t>
              </a:r>
              <a:r>
                <a:rPr lang="en-US" sz="2400" dirty="0" smtClean="0">
                  <a:latin typeface="+mj-lt"/>
                </a:rPr>
                <a:t>.com?</a:t>
              </a:r>
              <a:endParaRPr lang="en-US" sz="2400" dirty="0">
                <a:latin typeface="+mj-lt"/>
              </a:endParaRPr>
            </a:p>
          </p:txBody>
        </p:sp>
      </p:grpSp>
      <p:cxnSp>
        <p:nvCxnSpPr>
          <p:cNvPr id="39" name="Curved Connector 38"/>
          <p:cNvCxnSpPr/>
          <p:nvPr/>
        </p:nvCxnSpPr>
        <p:spPr bwMode="auto">
          <a:xfrm flipV="1">
            <a:off x="1752600" y="2566109"/>
            <a:ext cx="4267200" cy="787954"/>
          </a:xfrm>
          <a:prstGeom prst="curvedConnector3">
            <a:avLst/>
          </a:prstGeom>
          <a:solidFill>
            <a:schemeClr val="accent1"/>
          </a:solidFill>
          <a:ln w="9525" cap="flat" cmpd="sng" algn="ctr">
            <a:solidFill>
              <a:schemeClr val="tx1"/>
            </a:solidFill>
            <a:prstDash val="solid"/>
            <a:round/>
            <a:headEnd type="arrow" w="med" len="med"/>
            <a:tailEnd type="none" w="med" len="med"/>
          </a:ln>
          <a:effectLst/>
        </p:spPr>
      </p:cxnSp>
      <p:sp>
        <p:nvSpPr>
          <p:cNvPr id="73" name="server"/>
          <p:cNvSpPr>
            <a:spLocks noEditPoints="1" noChangeArrowheads="1"/>
          </p:cNvSpPr>
          <p:nvPr/>
        </p:nvSpPr>
        <p:spPr bwMode="auto">
          <a:xfrm>
            <a:off x="6172200" y="1669589"/>
            <a:ext cx="914400" cy="107673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82" name="Group 81"/>
          <p:cNvGrpSpPr/>
          <p:nvPr/>
        </p:nvGrpSpPr>
        <p:grpSpPr>
          <a:xfrm>
            <a:off x="3946267" y="2828960"/>
            <a:ext cx="2149733" cy="1066864"/>
            <a:chOff x="3792916" y="4789487"/>
            <a:chExt cx="2149733" cy="1066864"/>
          </a:xfrm>
        </p:grpSpPr>
        <p:sp>
          <p:nvSpPr>
            <p:cNvPr id="83" name="Rectangle 82"/>
            <p:cNvSpPr/>
            <p:nvPr/>
          </p:nvSpPr>
          <p:spPr>
            <a:xfrm>
              <a:off x="3991872" y="4789487"/>
              <a:ext cx="1849811" cy="907941"/>
            </a:xfrm>
            <a:prstGeom prst="rect">
              <a:avLst/>
            </a:prstGeom>
            <a:ln w="28575">
              <a:solidFill>
                <a:srgbClr val="0070C0"/>
              </a:solidFill>
            </a:ln>
          </p:spPr>
          <p:txBody>
            <a:bodyPr wrap="square">
              <a:spAutoFit/>
            </a:bodyPr>
            <a:lstStyle/>
            <a:p>
              <a:pPr algn="r">
                <a:spcBef>
                  <a:spcPts val="600"/>
                </a:spcBef>
              </a:pPr>
              <a:r>
                <a:rPr lang="en-US" sz="2400" dirty="0" smtClean="0">
                  <a:solidFill>
                    <a:srgbClr val="C00000"/>
                  </a:solidFill>
                  <a:latin typeface="+mj-lt"/>
                </a:rPr>
                <a:t>33c45</a:t>
              </a:r>
              <a:r>
                <a:rPr lang="en-US" sz="2400" dirty="0" smtClean="0">
                  <a:latin typeface="+mj-lt"/>
                </a:rPr>
                <a:t>.com</a:t>
              </a:r>
            </a:p>
            <a:p>
              <a:pPr algn="r">
                <a:spcBef>
                  <a:spcPts val="600"/>
                </a:spcBef>
              </a:pPr>
              <a:r>
                <a:rPr lang="en-US" sz="2400" dirty="0" smtClean="0">
                  <a:solidFill>
                    <a:srgbClr val="C00000"/>
                  </a:solidFill>
                  <a:latin typeface="+mj-lt"/>
                </a:rPr>
                <a:t>33c47</a:t>
              </a:r>
              <a:r>
                <a:rPr lang="en-US" sz="2400" dirty="0" smtClean="0">
                  <a:latin typeface="+mj-lt"/>
                </a:rPr>
                <a:t>.com</a:t>
              </a:r>
              <a:endParaRPr lang="en-US" sz="2400" dirty="0">
                <a:solidFill>
                  <a:srgbClr val="C00000"/>
                </a:solidFill>
                <a:latin typeface="+mj-lt"/>
              </a:endParaRPr>
            </a:p>
          </p:txBody>
        </p:sp>
        <p:sp>
          <p:nvSpPr>
            <p:cNvPr id="84" name="Rectangle 83"/>
            <p:cNvSpPr/>
            <p:nvPr/>
          </p:nvSpPr>
          <p:spPr>
            <a:xfrm rot="16200000" flipH="1">
              <a:off x="4023716" y="4921735"/>
              <a:ext cx="184731" cy="646331"/>
            </a:xfrm>
            <a:prstGeom prst="rect">
              <a:avLst/>
            </a:prstGeom>
          </p:spPr>
          <p:txBody>
            <a:bodyPr wrap="none">
              <a:spAutoFit/>
            </a:bodyPr>
            <a:lstStyle/>
            <a:p>
              <a:pPr>
                <a:spcBef>
                  <a:spcPts val="600"/>
                </a:spcBef>
              </a:pPr>
              <a:endParaRPr lang="en-US" sz="3600" b="1" dirty="0">
                <a:solidFill>
                  <a:srgbClr val="0070C0"/>
                </a:solidFill>
                <a:latin typeface="+mj-lt"/>
              </a:endParaRPr>
            </a:p>
          </p:txBody>
        </p:sp>
        <p:sp>
          <p:nvSpPr>
            <p:cNvPr id="85" name="Lock"/>
            <p:cNvSpPr>
              <a:spLocks noEditPoints="1" noChangeArrowheads="1"/>
            </p:cNvSpPr>
            <p:nvPr/>
          </p:nvSpPr>
          <p:spPr bwMode="auto">
            <a:xfrm>
              <a:off x="5689283" y="5538504"/>
              <a:ext cx="253366" cy="317847"/>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chemeClr val="accent6">
                <a:lumMod val="20000"/>
                <a:lumOff val="80000"/>
              </a:schemeClr>
            </a:solid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0" name="Rectangle 49"/>
          <p:cNvSpPr/>
          <p:nvPr/>
        </p:nvSpPr>
        <p:spPr>
          <a:xfrm>
            <a:off x="5715000" y="762000"/>
            <a:ext cx="3886200" cy="523220"/>
          </a:xfrm>
          <a:prstGeom prst="rect">
            <a:avLst/>
          </a:prstGeom>
        </p:spPr>
        <p:txBody>
          <a:bodyPr wrap="square">
            <a:spAutoFit/>
          </a:bodyPr>
          <a:lstStyle/>
          <a:p>
            <a:pPr algn="ctr">
              <a:spcBef>
                <a:spcPts val="600"/>
              </a:spcBef>
            </a:pPr>
            <a:r>
              <a:rPr lang="en-US" sz="2800" b="1" dirty="0" smtClean="0">
                <a:solidFill>
                  <a:srgbClr val="C00000"/>
                </a:solidFill>
                <a:latin typeface="+mj-lt"/>
              </a:rPr>
              <a:t>H(</a:t>
            </a:r>
            <a:r>
              <a:rPr lang="en-US" sz="2400" dirty="0" smtClean="0">
                <a:solidFill>
                  <a:srgbClr val="002060"/>
                </a:solidFill>
                <a:latin typeface="+mj-lt"/>
              </a:rPr>
              <a:t>r</a:t>
            </a:r>
            <a:r>
              <a:rPr lang="en-US" sz="2000" dirty="0" smtClean="0">
                <a:solidFill>
                  <a:srgbClr val="002060"/>
                </a:solidFill>
                <a:latin typeface="+mj-lt"/>
              </a:rPr>
              <a:t>.</a:t>
            </a:r>
            <a:r>
              <a:rPr lang="en-US" sz="2400" dirty="0" smtClean="0">
                <a:latin typeface="+mj-lt"/>
              </a:rPr>
              <a:t>com</a:t>
            </a:r>
            <a:r>
              <a:rPr lang="en-US" sz="2800" b="1" dirty="0" smtClean="0">
                <a:solidFill>
                  <a:srgbClr val="C00000"/>
                </a:solidFill>
                <a:latin typeface="+mj-lt"/>
              </a:rPr>
              <a:t>) </a:t>
            </a:r>
            <a:r>
              <a:rPr lang="en-US" sz="2400" dirty="0" smtClean="0">
                <a:solidFill>
                  <a:srgbClr val="C00000"/>
                </a:solidFill>
                <a:latin typeface="+mj-lt"/>
              </a:rPr>
              <a:t>= 33c46</a:t>
            </a:r>
          </a:p>
        </p:txBody>
      </p:sp>
      <p:grpSp>
        <p:nvGrpSpPr>
          <p:cNvPr id="61" name="Group 54"/>
          <p:cNvGrpSpPr/>
          <p:nvPr/>
        </p:nvGrpSpPr>
        <p:grpSpPr>
          <a:xfrm rot="20760000" flipH="1">
            <a:off x="8667362" y="3207965"/>
            <a:ext cx="220597" cy="496343"/>
            <a:chOff x="6858000" y="5257800"/>
            <a:chExt cx="914400" cy="1600200"/>
          </a:xfrm>
          <a:solidFill>
            <a:srgbClr val="00B0F0"/>
          </a:solidFill>
          <a:scene3d>
            <a:camera prst="orthographicFront">
              <a:rot lat="0" lon="0" rev="0"/>
            </a:camera>
            <a:lightRig rig="balanced" dir="t">
              <a:rot lat="0" lon="0" rev="8700000"/>
            </a:lightRig>
          </a:scene3d>
        </p:grpSpPr>
        <p:sp>
          <p:nvSpPr>
            <p:cNvPr id="62" name="Flowchart: Alternate Process 61"/>
            <p:cNvSpPr/>
            <p:nvPr/>
          </p:nvSpPr>
          <p:spPr bwMode="auto">
            <a:xfrm>
              <a:off x="6858000" y="5257800"/>
              <a:ext cx="914400" cy="609600"/>
            </a:xfrm>
            <a:prstGeom prst="flowChartAlternateProcess">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63" name="Rectangle 62"/>
            <p:cNvSpPr/>
            <p:nvPr/>
          </p:nvSpPr>
          <p:spPr bwMode="auto">
            <a:xfrm>
              <a:off x="7086600" y="5791200"/>
              <a:ext cx="381000" cy="10668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64" name="Rectangle 63"/>
            <p:cNvSpPr/>
            <p:nvPr/>
          </p:nvSpPr>
          <p:spPr bwMode="auto">
            <a:xfrm>
              <a:off x="7239000" y="60198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65" name="Rectangle 64"/>
            <p:cNvSpPr/>
            <p:nvPr/>
          </p:nvSpPr>
          <p:spPr bwMode="auto">
            <a:xfrm>
              <a:off x="7239000" y="6248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68" name="Rectangle 67"/>
            <p:cNvSpPr/>
            <p:nvPr/>
          </p:nvSpPr>
          <p:spPr bwMode="auto">
            <a:xfrm>
              <a:off x="7239000" y="6629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sp>
        <p:nvSpPr>
          <p:cNvPr id="91" name="Rectangle 90"/>
          <p:cNvSpPr/>
          <p:nvPr/>
        </p:nvSpPr>
        <p:spPr>
          <a:xfrm>
            <a:off x="7118131" y="1066800"/>
            <a:ext cx="3276600" cy="1800493"/>
          </a:xfrm>
          <a:prstGeom prst="rect">
            <a:avLst/>
          </a:prstGeom>
        </p:spPr>
        <p:txBody>
          <a:bodyPr wrap="square">
            <a:spAutoFit/>
          </a:bodyPr>
          <a:lstStyle/>
          <a:p>
            <a:pPr>
              <a:spcBef>
                <a:spcPts val="600"/>
              </a:spcBef>
            </a:pPr>
            <a:r>
              <a:rPr lang="en-US" sz="2400" b="1" dirty="0" smtClean="0">
                <a:latin typeface="+mj-lt"/>
              </a:rPr>
              <a:t> </a:t>
            </a:r>
          </a:p>
          <a:p>
            <a:pPr>
              <a:spcBef>
                <a:spcPts val="600"/>
              </a:spcBef>
            </a:pPr>
            <a:r>
              <a:rPr lang="en-US" sz="2400" dirty="0" smtClean="0">
                <a:latin typeface="+mj-lt"/>
              </a:rPr>
              <a:t>a.com</a:t>
            </a:r>
          </a:p>
          <a:p>
            <a:pPr>
              <a:spcBef>
                <a:spcPts val="600"/>
              </a:spcBef>
            </a:pPr>
            <a:r>
              <a:rPr lang="en-US" sz="2400" dirty="0" smtClean="0">
                <a:latin typeface="+mj-lt"/>
              </a:rPr>
              <a:t>c.com</a:t>
            </a:r>
            <a:endParaRPr lang="en-US" sz="2400" dirty="0">
              <a:latin typeface="+mj-lt"/>
            </a:endParaRPr>
          </a:p>
          <a:p>
            <a:pPr>
              <a:spcBef>
                <a:spcPts val="600"/>
              </a:spcBef>
            </a:pPr>
            <a:r>
              <a:rPr lang="en-US" sz="2400" dirty="0" smtClean="0">
                <a:latin typeface="+mj-lt"/>
              </a:rPr>
              <a:t>z.com</a:t>
            </a:r>
          </a:p>
        </p:txBody>
      </p:sp>
      <p:grpSp>
        <p:nvGrpSpPr>
          <p:cNvPr id="98" name="Group 97"/>
          <p:cNvGrpSpPr/>
          <p:nvPr/>
        </p:nvGrpSpPr>
        <p:grpSpPr>
          <a:xfrm>
            <a:off x="0" y="685800"/>
            <a:ext cx="4724400" cy="461665"/>
            <a:chOff x="0" y="685800"/>
            <a:chExt cx="4724400" cy="461665"/>
          </a:xfrm>
        </p:grpSpPr>
        <p:sp>
          <p:nvSpPr>
            <p:cNvPr id="99" name="Rectangle 98"/>
            <p:cNvSpPr/>
            <p:nvPr/>
          </p:nvSpPr>
          <p:spPr>
            <a:xfrm>
              <a:off x="0" y="685800"/>
              <a:ext cx="4724400" cy="461665"/>
            </a:xfrm>
            <a:prstGeom prst="rect">
              <a:avLst/>
            </a:prstGeom>
          </p:spPr>
          <p:txBody>
            <a:bodyPr wrap="square">
              <a:spAutoFit/>
            </a:bodyPr>
            <a:lstStyle/>
            <a:p>
              <a:pPr>
                <a:spcBef>
                  <a:spcPts val="600"/>
                </a:spcBef>
              </a:pPr>
              <a:r>
                <a:rPr lang="en-US" sz="2400" dirty="0" smtClean="0">
                  <a:latin typeface="+mj-lt"/>
                </a:rPr>
                <a:t>Public Zone Signing Key (ZSK):</a:t>
              </a:r>
              <a:endParaRPr lang="en-US" sz="2400" dirty="0">
                <a:latin typeface="+mj-lt"/>
              </a:endParaRPr>
            </a:p>
          </p:txBody>
        </p:sp>
        <p:grpSp>
          <p:nvGrpSpPr>
            <p:cNvPr id="100" name="Group 54"/>
            <p:cNvGrpSpPr/>
            <p:nvPr/>
          </p:nvGrpSpPr>
          <p:grpSpPr>
            <a:xfrm rot="17040000">
              <a:off x="4179584" y="649929"/>
              <a:ext cx="304800" cy="685800"/>
              <a:chOff x="6858000" y="5257800"/>
              <a:chExt cx="914400" cy="1600200"/>
            </a:xfrm>
            <a:solidFill>
              <a:srgbClr val="0070C0"/>
            </a:solidFill>
            <a:scene3d>
              <a:camera prst="orthographicFront">
                <a:rot lat="0" lon="0" rev="0"/>
              </a:camera>
              <a:lightRig rig="balanced" dir="t">
                <a:rot lat="0" lon="0" rev="8700000"/>
              </a:lightRig>
            </a:scene3d>
          </p:grpSpPr>
          <p:sp>
            <p:nvSpPr>
              <p:cNvPr id="101" name="Flowchart: Alternate Process 100"/>
              <p:cNvSpPr/>
              <p:nvPr/>
            </p:nvSpPr>
            <p:spPr bwMode="auto">
              <a:xfrm>
                <a:off x="6858000" y="5257800"/>
                <a:ext cx="914400" cy="609600"/>
              </a:xfrm>
              <a:prstGeom prst="flowChartAlternateProcess">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02" name="Rectangle 101"/>
              <p:cNvSpPr/>
              <p:nvPr/>
            </p:nvSpPr>
            <p:spPr bwMode="auto">
              <a:xfrm>
                <a:off x="7086600" y="5791200"/>
                <a:ext cx="381000" cy="10668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03" name="Rectangle 102"/>
              <p:cNvSpPr/>
              <p:nvPr/>
            </p:nvSpPr>
            <p:spPr bwMode="auto">
              <a:xfrm>
                <a:off x="7239000" y="60198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04" name="Rectangle 103"/>
              <p:cNvSpPr/>
              <p:nvPr/>
            </p:nvSpPr>
            <p:spPr bwMode="auto">
              <a:xfrm>
                <a:off x="7239000" y="6248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05" name="Rectangle 104"/>
              <p:cNvSpPr/>
              <p:nvPr/>
            </p:nvSpPr>
            <p:spPr bwMode="auto">
              <a:xfrm>
                <a:off x="7239000" y="6629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grpSp>
      <p:grpSp>
        <p:nvGrpSpPr>
          <p:cNvPr id="106" name="Group 54"/>
          <p:cNvGrpSpPr/>
          <p:nvPr/>
        </p:nvGrpSpPr>
        <p:grpSpPr>
          <a:xfrm rot="20760000" flipH="1">
            <a:off x="8667362" y="3207965"/>
            <a:ext cx="220597" cy="496343"/>
            <a:chOff x="6858000" y="5257800"/>
            <a:chExt cx="914400" cy="1600200"/>
          </a:xfrm>
          <a:solidFill>
            <a:srgbClr val="00B0F0"/>
          </a:solidFill>
          <a:scene3d>
            <a:camera prst="orthographicFront">
              <a:rot lat="0" lon="0" rev="0"/>
            </a:camera>
            <a:lightRig rig="balanced" dir="t">
              <a:rot lat="0" lon="0" rev="8700000"/>
            </a:lightRig>
          </a:scene3d>
        </p:grpSpPr>
        <p:sp>
          <p:nvSpPr>
            <p:cNvPr id="107" name="Flowchart: Alternate Process 106"/>
            <p:cNvSpPr/>
            <p:nvPr/>
          </p:nvSpPr>
          <p:spPr bwMode="auto">
            <a:xfrm>
              <a:off x="6858000" y="5257800"/>
              <a:ext cx="914400" cy="609600"/>
            </a:xfrm>
            <a:prstGeom prst="flowChartAlternateProcess">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08" name="Rectangle 107"/>
            <p:cNvSpPr/>
            <p:nvPr/>
          </p:nvSpPr>
          <p:spPr bwMode="auto">
            <a:xfrm>
              <a:off x="7086600" y="5791200"/>
              <a:ext cx="381000" cy="10668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09" name="Rectangle 108"/>
            <p:cNvSpPr/>
            <p:nvPr/>
          </p:nvSpPr>
          <p:spPr bwMode="auto">
            <a:xfrm>
              <a:off x="7239000" y="60198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10" name="Rectangle 109"/>
            <p:cNvSpPr/>
            <p:nvPr/>
          </p:nvSpPr>
          <p:spPr bwMode="auto">
            <a:xfrm>
              <a:off x="7239000" y="6248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11" name="Rectangle 110"/>
            <p:cNvSpPr/>
            <p:nvPr/>
          </p:nvSpPr>
          <p:spPr bwMode="auto">
            <a:xfrm>
              <a:off x="7239000" y="6629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sp>
        <p:nvSpPr>
          <p:cNvPr id="112" name="Rectangle 111"/>
          <p:cNvSpPr/>
          <p:nvPr/>
        </p:nvSpPr>
        <p:spPr>
          <a:xfrm>
            <a:off x="2548948" y="5638800"/>
            <a:ext cx="3928052" cy="492443"/>
          </a:xfrm>
          <a:prstGeom prst="rect">
            <a:avLst/>
          </a:prstGeom>
          <a:ln w="38100">
            <a:solidFill>
              <a:srgbClr val="C00000"/>
            </a:solidFill>
          </a:ln>
        </p:spPr>
        <p:txBody>
          <a:bodyPr wrap="square">
            <a:spAutoFit/>
          </a:bodyPr>
          <a:lstStyle/>
          <a:p>
            <a:pPr algn="ctr"/>
            <a:r>
              <a:rPr lang="en-US" sz="2600" b="1" dirty="0" smtClean="0">
                <a:solidFill>
                  <a:srgbClr val="C00000"/>
                </a:solidFill>
                <a:latin typeface="+mj-lt"/>
              </a:rPr>
              <a:t>“NSEC3 White Lies”</a:t>
            </a:r>
            <a:endParaRPr lang="en-US" sz="2600" dirty="0" smtClean="0">
              <a:latin typeface="+mj-lt"/>
            </a:endParaRPr>
          </a:p>
        </p:txBody>
      </p:sp>
    </p:spTree>
    <p:custDataLst>
      <p:tags r:id="rId1"/>
    </p:custDataLst>
    <p:extLst>
      <p:ext uri="{BB962C8B-B14F-4D97-AF65-F5344CB8AC3E}">
        <p14:creationId xmlns:p14="http://schemas.microsoft.com/office/powerpoint/2010/main" val="1152269379"/>
      </p:ext>
    </p:extLst>
  </p:cSld>
  <p:clrMapOvr>
    <a:masterClrMapping/>
  </p:clrMapOvr>
  <mc:AlternateContent xmlns:mc="http://schemas.openxmlformats.org/markup-compatibility/2006" xmlns:p14="http://schemas.microsoft.com/office/powerpoint/2010/main">
    <mc:Choice Requires="p14">
      <p:transition spd="slow" p14:dur="2000" advTm="73418"/>
    </mc:Choice>
    <mc:Fallback xmlns="">
      <p:transition spd="slow" advTm="7341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NSEC5 works</a:t>
            </a:r>
            <a:endParaRPr lang="en-US" dirty="0"/>
          </a:p>
        </p:txBody>
      </p:sp>
      <p:sp>
        <p:nvSpPr>
          <p:cNvPr id="3" name="Content Placeholder 2"/>
          <p:cNvSpPr>
            <a:spLocks noGrp="1"/>
          </p:cNvSpPr>
          <p:nvPr>
            <p:ph idx="1"/>
          </p:nvPr>
        </p:nvSpPr>
        <p:spPr/>
        <p:txBody>
          <a:bodyPr/>
          <a:lstStyle/>
          <a:p>
            <a:r>
              <a:rPr lang="en-US" dirty="0" smtClean="0"/>
              <a:t>NSEC5</a:t>
            </a:r>
            <a:r>
              <a:rPr lang="en-US" dirty="0"/>
              <a:t> </a:t>
            </a:r>
            <a:r>
              <a:rPr lang="en-US" dirty="0" smtClean="0"/>
              <a:t>replaces the hash (SHA1) used in NSEC3 with a hash computed by a </a:t>
            </a:r>
            <a:r>
              <a:rPr lang="en-US" b="1" dirty="0" smtClean="0"/>
              <a:t>Verifiable Random Function (VRF) </a:t>
            </a:r>
            <a:r>
              <a:rPr lang="en-US" dirty="0" smtClean="0"/>
              <a:t>that resolvers cannot compute offline.</a:t>
            </a:r>
          </a:p>
          <a:p>
            <a:r>
              <a:rPr lang="en-US" dirty="0" smtClean="0"/>
              <a:t>The VRF has two outputs:</a:t>
            </a:r>
          </a:p>
          <a:p>
            <a:pPr lvl="1"/>
            <a:r>
              <a:rPr lang="en-US" dirty="0" smtClean="0"/>
              <a:t>The hash output</a:t>
            </a:r>
          </a:p>
          <a:p>
            <a:pPr lvl="1"/>
            <a:r>
              <a:rPr lang="en-US" dirty="0" smtClean="0"/>
              <a:t>Proof value </a:t>
            </a:r>
            <a:r>
              <a:rPr lang="mr-IN" dirty="0" smtClean="0"/>
              <a:t>–</a:t>
            </a:r>
            <a:r>
              <a:rPr lang="en-US" dirty="0" smtClean="0"/>
              <a:t> that can be used to verify that the hash is correct</a:t>
            </a:r>
          </a:p>
          <a:p>
            <a:endParaRPr lang="en-US" dirty="0" smtClean="0"/>
          </a:p>
          <a:p>
            <a:r>
              <a:rPr lang="en-US" dirty="0" smtClean="0"/>
              <a:t>Roughly, the proof value is like a deterministic public key signature.</a:t>
            </a:r>
          </a:p>
          <a:p>
            <a:r>
              <a:rPr lang="en-US" dirty="0" smtClean="0"/>
              <a:t>NSEC5 uses a separate public/private key pair for the VRF</a:t>
            </a:r>
          </a:p>
          <a:p>
            <a:pPr lvl="1"/>
            <a:r>
              <a:rPr lang="en-US" dirty="0" smtClean="0"/>
              <a:t>Authoritative server has access to the VRF private key</a:t>
            </a:r>
          </a:p>
          <a:p>
            <a:pPr lvl="1"/>
            <a:r>
              <a:rPr lang="en-US" dirty="0" smtClean="0"/>
              <a:t>Uses it to pre-compute offline the hashes for existing names that are signed into NSEC5 records with the ZSK private key</a:t>
            </a:r>
          </a:p>
          <a:p>
            <a:pPr lvl="1"/>
            <a:r>
              <a:rPr lang="en-US" dirty="0"/>
              <a:t>U</a:t>
            </a:r>
            <a:r>
              <a:rPr lang="en-US" dirty="0" smtClean="0"/>
              <a:t>ses it to dynamically compute the VRF proofs for non-existent names.</a:t>
            </a:r>
          </a:p>
          <a:p>
            <a:endParaRPr lang="en-US" dirty="0"/>
          </a:p>
        </p:txBody>
      </p:sp>
    </p:spTree>
    <p:extLst>
      <p:ext uri="{BB962C8B-B14F-4D97-AF65-F5344CB8AC3E}">
        <p14:creationId xmlns:p14="http://schemas.microsoft.com/office/powerpoint/2010/main" val="727012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ight Arrow 60"/>
          <p:cNvSpPr/>
          <p:nvPr/>
        </p:nvSpPr>
        <p:spPr bwMode="auto">
          <a:xfrm>
            <a:off x="3124200" y="4726194"/>
            <a:ext cx="3699667" cy="1293606"/>
          </a:xfrm>
          <a:prstGeom prst="rightArrow">
            <a:avLst>
              <a:gd name="adj1" fmla="val 68876"/>
              <a:gd name="adj2" fmla="val 51529"/>
            </a:avLst>
          </a:prstGeom>
          <a:solidFill>
            <a:schemeClr val="bg1"/>
          </a:solidFill>
          <a:ln w="571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70C0"/>
                </a:solidFill>
                <a:effectLst/>
                <a:latin typeface="+mj-lt"/>
              </a:rPr>
              <a:t>Sign NSEC5 records</a:t>
            </a:r>
          </a:p>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rgbClr val="0070C0"/>
                </a:solidFill>
                <a:latin typeface="+mj-lt"/>
              </a:rPr>
              <a:t>with</a:t>
            </a:r>
            <a:r>
              <a:rPr lang="en-US" sz="2800" b="1" dirty="0" smtClean="0">
                <a:solidFill>
                  <a:srgbClr val="00B0F0"/>
                </a:solidFill>
                <a:latin typeface="+mj-lt"/>
              </a:rPr>
              <a:t> secret ZSK</a:t>
            </a:r>
            <a:endParaRPr kumimoji="0" lang="en-US" sz="2800" b="1" i="0" u="none" strike="noStrike" cap="none" normalizeH="0" baseline="0" dirty="0" smtClean="0">
              <a:ln>
                <a:noFill/>
              </a:ln>
              <a:solidFill>
                <a:srgbClr val="00B0F0"/>
              </a:solidFill>
              <a:effectLst/>
              <a:latin typeface="+mj-lt"/>
            </a:endParaRPr>
          </a:p>
        </p:txBody>
      </p:sp>
      <p:sp>
        <p:nvSpPr>
          <p:cNvPr id="2" name="Title 1"/>
          <p:cNvSpPr>
            <a:spLocks noGrp="1"/>
          </p:cNvSpPr>
          <p:nvPr>
            <p:ph type="title"/>
          </p:nvPr>
        </p:nvSpPr>
        <p:spPr>
          <a:xfrm>
            <a:off x="0" y="0"/>
            <a:ext cx="9144000" cy="685800"/>
          </a:xfrm>
        </p:spPr>
        <p:txBody>
          <a:bodyPr/>
          <a:lstStyle/>
          <a:p>
            <a:r>
              <a:rPr lang="en-US" dirty="0" smtClean="0">
                <a:solidFill>
                  <a:schemeClr val="accent2">
                    <a:lumMod val="50000"/>
                  </a:schemeClr>
                </a:solidFill>
              </a:rPr>
              <a:t>offline signing with </a:t>
            </a:r>
            <a:r>
              <a:rPr lang="en-US" dirty="0" smtClean="0">
                <a:solidFill>
                  <a:srgbClr val="C00000"/>
                </a:solidFill>
              </a:rPr>
              <a:t>NSEC5</a:t>
            </a:r>
            <a:endParaRPr lang="en-US" sz="1600" dirty="0">
              <a:solidFill>
                <a:srgbClr val="002060"/>
              </a:solidFill>
            </a:endParaRPr>
          </a:p>
        </p:txBody>
      </p:sp>
      <p:grpSp>
        <p:nvGrpSpPr>
          <p:cNvPr id="62" name="Group 61"/>
          <p:cNvGrpSpPr/>
          <p:nvPr/>
        </p:nvGrpSpPr>
        <p:grpSpPr>
          <a:xfrm>
            <a:off x="6934200" y="3445485"/>
            <a:ext cx="2057400" cy="1152624"/>
            <a:chOff x="3885249" y="4703727"/>
            <a:chExt cx="2057400" cy="1152624"/>
          </a:xfrm>
        </p:grpSpPr>
        <p:sp>
          <p:nvSpPr>
            <p:cNvPr id="63" name="Rectangle 62"/>
            <p:cNvSpPr/>
            <p:nvPr/>
          </p:nvSpPr>
          <p:spPr>
            <a:xfrm>
              <a:off x="3991872" y="4789487"/>
              <a:ext cx="1849811" cy="907941"/>
            </a:xfrm>
            <a:prstGeom prst="rect">
              <a:avLst/>
            </a:prstGeom>
            <a:ln w="28575">
              <a:solidFill>
                <a:srgbClr val="0070C0"/>
              </a:solidFill>
            </a:ln>
          </p:spPr>
          <p:txBody>
            <a:bodyPr wrap="square">
              <a:spAutoFit/>
            </a:bodyPr>
            <a:lstStyle/>
            <a:p>
              <a:pPr algn="r">
                <a:spcBef>
                  <a:spcPts val="600"/>
                </a:spcBef>
              </a:pPr>
              <a:r>
                <a:rPr lang="en-US" sz="2400" dirty="0" smtClean="0">
                  <a:solidFill>
                    <a:srgbClr val="C00000"/>
                  </a:solidFill>
                  <a:latin typeface="+mj-lt"/>
                </a:rPr>
                <a:t>3cd91</a:t>
              </a:r>
              <a:r>
                <a:rPr lang="en-US" sz="2400" dirty="0" smtClean="0">
                  <a:latin typeface="+mj-lt"/>
                </a:rPr>
                <a:t>.com</a:t>
              </a:r>
              <a:endParaRPr lang="en-US" sz="2400" dirty="0">
                <a:latin typeface="+mj-lt"/>
              </a:endParaRPr>
            </a:p>
            <a:p>
              <a:pPr algn="r">
                <a:spcBef>
                  <a:spcPts val="600"/>
                </a:spcBef>
              </a:pPr>
              <a:r>
                <a:rPr lang="en-US" sz="2400" dirty="0" smtClean="0">
                  <a:latin typeface="+mj-lt"/>
                </a:rPr>
                <a:t>   </a:t>
              </a:r>
              <a:r>
                <a:rPr lang="en-US" sz="2400" dirty="0" smtClean="0">
                  <a:solidFill>
                    <a:srgbClr val="C00000"/>
                  </a:solidFill>
                  <a:latin typeface="+mj-lt"/>
                </a:rPr>
                <a:t>8cb67</a:t>
              </a:r>
              <a:r>
                <a:rPr lang="en-US" sz="2400" dirty="0" smtClean="0">
                  <a:latin typeface="+mj-lt"/>
                </a:rPr>
                <a:t>.com</a:t>
              </a:r>
              <a:endParaRPr lang="en-US" sz="2400" dirty="0">
                <a:latin typeface="+mj-lt"/>
              </a:endParaRPr>
            </a:p>
          </p:txBody>
        </p:sp>
        <p:sp>
          <p:nvSpPr>
            <p:cNvPr id="64" name="Rectangle 63"/>
            <p:cNvSpPr/>
            <p:nvPr/>
          </p:nvSpPr>
          <p:spPr>
            <a:xfrm rot="16200000" flipH="1">
              <a:off x="3574908" y="5014068"/>
              <a:ext cx="1082348" cy="461665"/>
            </a:xfrm>
            <a:prstGeom prst="rect">
              <a:avLst/>
            </a:prstGeom>
          </p:spPr>
          <p:txBody>
            <a:bodyPr wrap="none">
              <a:spAutoFit/>
            </a:bodyPr>
            <a:lstStyle/>
            <a:p>
              <a:pPr>
                <a:spcBef>
                  <a:spcPts val="600"/>
                </a:spcBef>
              </a:pPr>
              <a:r>
                <a:rPr lang="en-US" sz="2400" b="1" dirty="0" smtClean="0">
                  <a:solidFill>
                    <a:srgbClr val="0070C0"/>
                  </a:solidFill>
                  <a:latin typeface="+mj-lt"/>
                </a:rPr>
                <a:t>NSEC5</a:t>
              </a:r>
              <a:endParaRPr lang="en-US" sz="3600" b="1" dirty="0">
                <a:solidFill>
                  <a:srgbClr val="0070C0"/>
                </a:solidFill>
                <a:latin typeface="+mj-lt"/>
              </a:endParaRPr>
            </a:p>
          </p:txBody>
        </p:sp>
        <p:sp>
          <p:nvSpPr>
            <p:cNvPr id="65" name="Lock"/>
            <p:cNvSpPr>
              <a:spLocks noEditPoints="1" noChangeArrowheads="1"/>
            </p:cNvSpPr>
            <p:nvPr/>
          </p:nvSpPr>
          <p:spPr bwMode="auto">
            <a:xfrm>
              <a:off x="5689283" y="5538504"/>
              <a:ext cx="253366" cy="317847"/>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chemeClr val="accent6">
                <a:lumMod val="20000"/>
                <a:lumOff val="80000"/>
              </a:schemeClr>
            </a:solid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69" name="Rectangle 68"/>
          <p:cNvSpPr/>
          <p:nvPr/>
        </p:nvSpPr>
        <p:spPr>
          <a:xfrm>
            <a:off x="7118131" y="1066800"/>
            <a:ext cx="3276600" cy="1800493"/>
          </a:xfrm>
          <a:prstGeom prst="rect">
            <a:avLst/>
          </a:prstGeom>
        </p:spPr>
        <p:txBody>
          <a:bodyPr wrap="square">
            <a:spAutoFit/>
          </a:bodyPr>
          <a:lstStyle/>
          <a:p>
            <a:pPr>
              <a:spcBef>
                <a:spcPts val="600"/>
              </a:spcBef>
            </a:pPr>
            <a:r>
              <a:rPr lang="en-US" sz="2400" b="1" dirty="0" smtClean="0">
                <a:latin typeface="+mj-lt"/>
              </a:rPr>
              <a:t> </a:t>
            </a:r>
          </a:p>
          <a:p>
            <a:pPr>
              <a:spcBef>
                <a:spcPts val="600"/>
              </a:spcBef>
            </a:pPr>
            <a:r>
              <a:rPr lang="en-US" sz="2400" dirty="0" smtClean="0">
                <a:latin typeface="+mj-lt"/>
              </a:rPr>
              <a:t>a.com</a:t>
            </a:r>
          </a:p>
          <a:p>
            <a:pPr>
              <a:spcBef>
                <a:spcPts val="600"/>
              </a:spcBef>
            </a:pPr>
            <a:r>
              <a:rPr lang="en-US" sz="2400" dirty="0" smtClean="0">
                <a:latin typeface="+mj-lt"/>
              </a:rPr>
              <a:t>c.com</a:t>
            </a:r>
            <a:endParaRPr lang="en-US" sz="2400" dirty="0">
              <a:latin typeface="+mj-lt"/>
            </a:endParaRPr>
          </a:p>
          <a:p>
            <a:pPr>
              <a:spcBef>
                <a:spcPts val="600"/>
              </a:spcBef>
            </a:pPr>
            <a:r>
              <a:rPr lang="en-US" sz="2400" dirty="0" smtClean="0">
                <a:latin typeface="+mj-lt"/>
              </a:rPr>
              <a:t>z.com</a:t>
            </a:r>
          </a:p>
        </p:txBody>
      </p:sp>
      <p:sp>
        <p:nvSpPr>
          <p:cNvPr id="40" name="Rectangle 39"/>
          <p:cNvSpPr/>
          <p:nvPr/>
        </p:nvSpPr>
        <p:spPr>
          <a:xfrm>
            <a:off x="2012958" y="4451628"/>
            <a:ext cx="1011572" cy="1354217"/>
          </a:xfrm>
          <a:prstGeom prst="rect">
            <a:avLst/>
          </a:prstGeom>
        </p:spPr>
        <p:txBody>
          <a:bodyPr wrap="square">
            <a:spAutoFit/>
          </a:bodyPr>
          <a:lstStyle/>
          <a:p>
            <a:pPr>
              <a:spcBef>
                <a:spcPts val="600"/>
              </a:spcBef>
            </a:pPr>
            <a:r>
              <a:rPr lang="en-US" sz="2400" dirty="0">
                <a:solidFill>
                  <a:srgbClr val="C00000"/>
                </a:solidFill>
                <a:latin typeface="+mj-lt"/>
              </a:rPr>
              <a:t>3</a:t>
            </a:r>
            <a:r>
              <a:rPr lang="en-US" sz="2400" dirty="0" smtClean="0">
                <a:solidFill>
                  <a:srgbClr val="C00000"/>
                </a:solidFill>
                <a:latin typeface="+mj-lt"/>
              </a:rPr>
              <a:t>cd91</a:t>
            </a:r>
          </a:p>
          <a:p>
            <a:pPr>
              <a:spcBef>
                <a:spcPts val="600"/>
              </a:spcBef>
            </a:pPr>
            <a:r>
              <a:rPr lang="en-US" sz="2400" dirty="0" smtClean="0">
                <a:solidFill>
                  <a:srgbClr val="C00000"/>
                </a:solidFill>
                <a:latin typeface="+mj-lt"/>
              </a:rPr>
              <a:t>8cb67</a:t>
            </a:r>
            <a:endParaRPr lang="en-US" sz="2800" b="1" dirty="0" smtClean="0">
              <a:solidFill>
                <a:srgbClr val="C00000"/>
              </a:solidFill>
              <a:latin typeface="+mj-lt"/>
            </a:endParaRPr>
          </a:p>
          <a:p>
            <a:pPr>
              <a:spcBef>
                <a:spcPts val="600"/>
              </a:spcBef>
            </a:pPr>
            <a:r>
              <a:rPr lang="en-US" sz="2400" dirty="0" smtClean="0">
                <a:solidFill>
                  <a:srgbClr val="C00000"/>
                </a:solidFill>
                <a:latin typeface="+mj-lt"/>
              </a:rPr>
              <a:t>9ae3e</a:t>
            </a:r>
            <a:endParaRPr lang="en-US" sz="2400" b="1" dirty="0" smtClean="0">
              <a:solidFill>
                <a:srgbClr val="C00000"/>
              </a:solidFill>
              <a:latin typeface="+mj-lt"/>
            </a:endParaRPr>
          </a:p>
        </p:txBody>
      </p:sp>
      <p:grpSp>
        <p:nvGrpSpPr>
          <p:cNvPr id="42" name="Group 54"/>
          <p:cNvGrpSpPr/>
          <p:nvPr/>
        </p:nvGrpSpPr>
        <p:grpSpPr>
          <a:xfrm rot="840000">
            <a:off x="6275840" y="5275481"/>
            <a:ext cx="220597" cy="496343"/>
            <a:chOff x="6858000" y="5257800"/>
            <a:chExt cx="914400" cy="1600200"/>
          </a:xfrm>
          <a:solidFill>
            <a:srgbClr val="00B0F0"/>
          </a:solidFill>
          <a:scene3d>
            <a:camera prst="orthographicFront">
              <a:rot lat="0" lon="0" rev="0"/>
            </a:camera>
            <a:lightRig rig="balanced" dir="t">
              <a:rot lat="0" lon="0" rev="8700000"/>
            </a:lightRig>
          </a:scene3d>
        </p:grpSpPr>
        <p:sp>
          <p:nvSpPr>
            <p:cNvPr id="44" name="Flowchart: Alternate Process 43"/>
            <p:cNvSpPr/>
            <p:nvPr/>
          </p:nvSpPr>
          <p:spPr bwMode="auto">
            <a:xfrm>
              <a:off x="6858000" y="5257800"/>
              <a:ext cx="914400" cy="609600"/>
            </a:xfrm>
            <a:prstGeom prst="flowChartAlternateProcess">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47" name="Rectangle 46"/>
            <p:cNvSpPr/>
            <p:nvPr/>
          </p:nvSpPr>
          <p:spPr bwMode="auto">
            <a:xfrm>
              <a:off x="7086600" y="5791200"/>
              <a:ext cx="381000" cy="10668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48" name="Rectangle 47"/>
            <p:cNvSpPr/>
            <p:nvPr/>
          </p:nvSpPr>
          <p:spPr bwMode="auto">
            <a:xfrm>
              <a:off x="7239000" y="60198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49" name="Rectangle 48"/>
            <p:cNvSpPr/>
            <p:nvPr/>
          </p:nvSpPr>
          <p:spPr bwMode="auto">
            <a:xfrm>
              <a:off x="7239000" y="6248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50" name="Rectangle 49"/>
            <p:cNvSpPr/>
            <p:nvPr/>
          </p:nvSpPr>
          <p:spPr bwMode="auto">
            <a:xfrm>
              <a:off x="7239000" y="6629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grpSp>
        <p:nvGrpSpPr>
          <p:cNvPr id="51" name="Group 50"/>
          <p:cNvGrpSpPr/>
          <p:nvPr/>
        </p:nvGrpSpPr>
        <p:grpSpPr>
          <a:xfrm>
            <a:off x="6934200" y="4572000"/>
            <a:ext cx="2057400" cy="1152624"/>
            <a:chOff x="3885249" y="4703727"/>
            <a:chExt cx="2057400" cy="1152624"/>
          </a:xfrm>
        </p:grpSpPr>
        <p:sp>
          <p:nvSpPr>
            <p:cNvPr id="52" name="Rectangle 51"/>
            <p:cNvSpPr/>
            <p:nvPr/>
          </p:nvSpPr>
          <p:spPr>
            <a:xfrm>
              <a:off x="3991872" y="4789487"/>
              <a:ext cx="1849811" cy="907941"/>
            </a:xfrm>
            <a:prstGeom prst="rect">
              <a:avLst/>
            </a:prstGeom>
            <a:ln w="28575">
              <a:solidFill>
                <a:srgbClr val="0070C0"/>
              </a:solidFill>
            </a:ln>
          </p:spPr>
          <p:txBody>
            <a:bodyPr wrap="square">
              <a:spAutoFit/>
            </a:bodyPr>
            <a:lstStyle/>
            <a:p>
              <a:pPr algn="r">
                <a:spcBef>
                  <a:spcPts val="600"/>
                </a:spcBef>
              </a:pPr>
              <a:r>
                <a:rPr lang="en-US" sz="2400" dirty="0" smtClean="0">
                  <a:solidFill>
                    <a:srgbClr val="C00000"/>
                  </a:solidFill>
                  <a:latin typeface="+mj-lt"/>
                </a:rPr>
                <a:t>8cb67</a:t>
              </a:r>
              <a:r>
                <a:rPr lang="en-US" sz="2400" dirty="0" smtClean="0">
                  <a:latin typeface="+mj-lt"/>
                </a:rPr>
                <a:t>.com</a:t>
              </a:r>
            </a:p>
            <a:p>
              <a:pPr algn="r">
                <a:spcBef>
                  <a:spcPts val="600"/>
                </a:spcBef>
              </a:pPr>
              <a:r>
                <a:rPr lang="en-US" sz="2400" dirty="0" smtClean="0">
                  <a:solidFill>
                    <a:srgbClr val="C00000"/>
                  </a:solidFill>
                  <a:latin typeface="+mj-lt"/>
                </a:rPr>
                <a:t>9ae3e</a:t>
              </a:r>
              <a:r>
                <a:rPr lang="en-US" sz="2400" dirty="0" smtClean="0">
                  <a:latin typeface="+mj-lt"/>
                </a:rPr>
                <a:t>.com</a:t>
              </a:r>
              <a:endParaRPr lang="en-US" sz="2400" dirty="0">
                <a:solidFill>
                  <a:srgbClr val="C00000"/>
                </a:solidFill>
                <a:latin typeface="+mj-lt"/>
              </a:endParaRPr>
            </a:p>
          </p:txBody>
        </p:sp>
        <p:sp>
          <p:nvSpPr>
            <p:cNvPr id="53" name="Rectangle 52"/>
            <p:cNvSpPr/>
            <p:nvPr/>
          </p:nvSpPr>
          <p:spPr>
            <a:xfrm rot="16200000" flipH="1">
              <a:off x="3574908" y="5014068"/>
              <a:ext cx="1082348" cy="461665"/>
            </a:xfrm>
            <a:prstGeom prst="rect">
              <a:avLst/>
            </a:prstGeom>
          </p:spPr>
          <p:txBody>
            <a:bodyPr wrap="none">
              <a:spAutoFit/>
            </a:bodyPr>
            <a:lstStyle/>
            <a:p>
              <a:pPr>
                <a:spcBef>
                  <a:spcPts val="600"/>
                </a:spcBef>
              </a:pPr>
              <a:r>
                <a:rPr lang="en-US" sz="2400" b="1" dirty="0" smtClean="0">
                  <a:solidFill>
                    <a:srgbClr val="0070C0"/>
                  </a:solidFill>
                  <a:latin typeface="+mj-lt"/>
                </a:rPr>
                <a:t>NSEC5</a:t>
              </a:r>
              <a:endParaRPr lang="en-US" sz="3600" b="1" dirty="0">
                <a:solidFill>
                  <a:srgbClr val="0070C0"/>
                </a:solidFill>
                <a:latin typeface="+mj-lt"/>
              </a:endParaRPr>
            </a:p>
          </p:txBody>
        </p:sp>
        <p:sp>
          <p:nvSpPr>
            <p:cNvPr id="54" name="Lock"/>
            <p:cNvSpPr>
              <a:spLocks noEditPoints="1" noChangeArrowheads="1"/>
            </p:cNvSpPr>
            <p:nvPr/>
          </p:nvSpPr>
          <p:spPr bwMode="auto">
            <a:xfrm>
              <a:off x="5689283" y="5538504"/>
              <a:ext cx="253366" cy="317847"/>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chemeClr val="accent6">
                <a:lumMod val="20000"/>
                <a:lumOff val="80000"/>
              </a:schemeClr>
            </a:solid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55" name="Group 54"/>
          <p:cNvGrpSpPr/>
          <p:nvPr/>
        </p:nvGrpSpPr>
        <p:grpSpPr>
          <a:xfrm>
            <a:off x="6934200" y="5705376"/>
            <a:ext cx="2057400" cy="1152624"/>
            <a:chOff x="3885249" y="4703727"/>
            <a:chExt cx="2057400" cy="1152624"/>
          </a:xfrm>
        </p:grpSpPr>
        <p:sp>
          <p:nvSpPr>
            <p:cNvPr id="56" name="Rectangle 55"/>
            <p:cNvSpPr/>
            <p:nvPr/>
          </p:nvSpPr>
          <p:spPr>
            <a:xfrm>
              <a:off x="3991872" y="4789487"/>
              <a:ext cx="1849811" cy="907941"/>
            </a:xfrm>
            <a:prstGeom prst="rect">
              <a:avLst/>
            </a:prstGeom>
            <a:ln w="28575">
              <a:solidFill>
                <a:srgbClr val="0070C0"/>
              </a:solidFill>
            </a:ln>
          </p:spPr>
          <p:txBody>
            <a:bodyPr wrap="square">
              <a:spAutoFit/>
            </a:bodyPr>
            <a:lstStyle/>
            <a:p>
              <a:pPr algn="r">
                <a:spcBef>
                  <a:spcPts val="600"/>
                </a:spcBef>
              </a:pPr>
              <a:r>
                <a:rPr lang="en-US" sz="2400" dirty="0" smtClean="0">
                  <a:solidFill>
                    <a:srgbClr val="C00000"/>
                  </a:solidFill>
                  <a:latin typeface="+mj-lt"/>
                </a:rPr>
                <a:t>9ae3e</a:t>
              </a:r>
              <a:r>
                <a:rPr lang="en-US" sz="2400" dirty="0" smtClean="0">
                  <a:latin typeface="+mj-lt"/>
                </a:rPr>
                <a:t>.com</a:t>
              </a:r>
            </a:p>
            <a:p>
              <a:pPr algn="r">
                <a:spcBef>
                  <a:spcPts val="600"/>
                </a:spcBef>
              </a:pPr>
              <a:r>
                <a:rPr lang="en-US" sz="2400" dirty="0" smtClean="0">
                  <a:solidFill>
                    <a:srgbClr val="C00000"/>
                  </a:solidFill>
                  <a:latin typeface="+mj-lt"/>
                </a:rPr>
                <a:t>3cd91</a:t>
              </a:r>
              <a:r>
                <a:rPr lang="en-US" sz="2400" dirty="0" smtClean="0">
                  <a:latin typeface="+mj-lt"/>
                </a:rPr>
                <a:t>.com</a:t>
              </a:r>
              <a:endParaRPr lang="en-US" sz="2400" dirty="0">
                <a:solidFill>
                  <a:srgbClr val="C00000"/>
                </a:solidFill>
                <a:latin typeface="+mj-lt"/>
              </a:endParaRPr>
            </a:p>
          </p:txBody>
        </p:sp>
        <p:sp>
          <p:nvSpPr>
            <p:cNvPr id="57" name="Rectangle 56"/>
            <p:cNvSpPr/>
            <p:nvPr/>
          </p:nvSpPr>
          <p:spPr>
            <a:xfrm rot="16200000" flipH="1">
              <a:off x="3574908" y="5014068"/>
              <a:ext cx="1082348" cy="461665"/>
            </a:xfrm>
            <a:prstGeom prst="rect">
              <a:avLst/>
            </a:prstGeom>
          </p:spPr>
          <p:txBody>
            <a:bodyPr wrap="none">
              <a:spAutoFit/>
            </a:bodyPr>
            <a:lstStyle/>
            <a:p>
              <a:pPr>
                <a:spcBef>
                  <a:spcPts val="600"/>
                </a:spcBef>
              </a:pPr>
              <a:r>
                <a:rPr lang="en-US" sz="2400" b="1" dirty="0" smtClean="0">
                  <a:solidFill>
                    <a:srgbClr val="0070C0"/>
                  </a:solidFill>
                  <a:latin typeface="+mj-lt"/>
                </a:rPr>
                <a:t>NSEC5</a:t>
              </a:r>
              <a:endParaRPr lang="en-US" sz="3600" b="1" dirty="0">
                <a:solidFill>
                  <a:srgbClr val="0070C0"/>
                </a:solidFill>
                <a:latin typeface="+mj-lt"/>
              </a:endParaRPr>
            </a:p>
          </p:txBody>
        </p:sp>
        <p:sp>
          <p:nvSpPr>
            <p:cNvPr id="58" name="Lock"/>
            <p:cNvSpPr>
              <a:spLocks noEditPoints="1" noChangeArrowheads="1"/>
            </p:cNvSpPr>
            <p:nvPr/>
          </p:nvSpPr>
          <p:spPr bwMode="auto">
            <a:xfrm>
              <a:off x="5689283" y="5538504"/>
              <a:ext cx="253366" cy="317847"/>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chemeClr val="accent6">
                <a:lumMod val="20000"/>
                <a:lumOff val="80000"/>
              </a:schemeClr>
            </a:solid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59" name="Group 54"/>
          <p:cNvGrpSpPr/>
          <p:nvPr/>
        </p:nvGrpSpPr>
        <p:grpSpPr>
          <a:xfrm rot="840000">
            <a:off x="6275841" y="5277112"/>
            <a:ext cx="220597" cy="496343"/>
            <a:chOff x="6858000" y="5257800"/>
            <a:chExt cx="914400" cy="1600200"/>
          </a:xfrm>
          <a:solidFill>
            <a:srgbClr val="00B0F0"/>
          </a:solidFill>
          <a:scene3d>
            <a:camera prst="orthographicFront">
              <a:rot lat="0" lon="0" rev="0"/>
            </a:camera>
            <a:lightRig rig="balanced" dir="t">
              <a:rot lat="0" lon="0" rev="8700000"/>
            </a:lightRig>
          </a:scene3d>
        </p:grpSpPr>
        <p:sp>
          <p:nvSpPr>
            <p:cNvPr id="75" name="Flowchart: Alternate Process 74"/>
            <p:cNvSpPr/>
            <p:nvPr/>
          </p:nvSpPr>
          <p:spPr bwMode="auto">
            <a:xfrm>
              <a:off x="6858000" y="5257800"/>
              <a:ext cx="914400" cy="609600"/>
            </a:xfrm>
            <a:prstGeom prst="flowChartAlternateProcess">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76" name="Rectangle 75"/>
            <p:cNvSpPr/>
            <p:nvPr/>
          </p:nvSpPr>
          <p:spPr bwMode="auto">
            <a:xfrm>
              <a:off x="7086600" y="5791200"/>
              <a:ext cx="381000" cy="10668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77" name="Rectangle 76"/>
            <p:cNvSpPr/>
            <p:nvPr/>
          </p:nvSpPr>
          <p:spPr bwMode="auto">
            <a:xfrm>
              <a:off x="7239000" y="60198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78" name="Rectangle 77"/>
            <p:cNvSpPr/>
            <p:nvPr/>
          </p:nvSpPr>
          <p:spPr bwMode="auto">
            <a:xfrm>
              <a:off x="7239000" y="6248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91" name="Rectangle 90"/>
            <p:cNvSpPr/>
            <p:nvPr/>
          </p:nvSpPr>
          <p:spPr bwMode="auto">
            <a:xfrm>
              <a:off x="7239000" y="6629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sp>
        <p:nvSpPr>
          <p:cNvPr id="66" name="Rectangle 65"/>
          <p:cNvSpPr/>
          <p:nvPr/>
        </p:nvSpPr>
        <p:spPr>
          <a:xfrm>
            <a:off x="152400" y="1322963"/>
            <a:ext cx="4419600" cy="1877437"/>
          </a:xfrm>
          <a:prstGeom prst="rect">
            <a:avLst/>
          </a:prstGeom>
        </p:spPr>
        <p:txBody>
          <a:bodyPr wrap="square">
            <a:spAutoFit/>
          </a:bodyPr>
          <a:lstStyle/>
          <a:p>
            <a:pPr>
              <a:spcBef>
                <a:spcPts val="1200"/>
              </a:spcBef>
            </a:pPr>
            <a:r>
              <a:rPr lang="en-US" b="1" dirty="0" smtClean="0">
                <a:solidFill>
                  <a:srgbClr val="C00000"/>
                </a:solidFill>
                <a:latin typeface="+mj-lt"/>
              </a:rPr>
              <a:t>H(</a:t>
            </a:r>
            <a:r>
              <a:rPr lang="el-GR" b="1" dirty="0" smtClean="0">
                <a:solidFill>
                  <a:schemeClr val="accent1">
                    <a:lumMod val="50000"/>
                  </a:schemeClr>
                </a:solidFill>
                <a:latin typeface="+mj-lt"/>
              </a:rPr>
              <a:t>Π</a:t>
            </a:r>
            <a:r>
              <a:rPr lang="en-US" b="1" dirty="0" smtClean="0">
                <a:solidFill>
                  <a:schemeClr val="accent1">
                    <a:lumMod val="50000"/>
                  </a:schemeClr>
                </a:solidFill>
                <a:latin typeface="+mj-lt"/>
              </a:rPr>
              <a:t> (</a:t>
            </a:r>
            <a:r>
              <a:rPr lang="en-US" sz="2400" dirty="0" smtClean="0">
                <a:latin typeface="+mj-lt"/>
              </a:rPr>
              <a:t>a.com</a:t>
            </a:r>
            <a:r>
              <a:rPr lang="en-US" b="1" dirty="0" smtClean="0">
                <a:solidFill>
                  <a:schemeClr val="accent1">
                    <a:lumMod val="50000"/>
                  </a:schemeClr>
                </a:solidFill>
                <a:latin typeface="+mj-lt"/>
              </a:rPr>
              <a:t>)</a:t>
            </a:r>
            <a:r>
              <a:rPr lang="en-US" b="1" dirty="0" smtClean="0">
                <a:solidFill>
                  <a:srgbClr val="C00000"/>
                </a:solidFill>
                <a:latin typeface="+mj-lt"/>
              </a:rPr>
              <a:t>) </a:t>
            </a:r>
            <a:r>
              <a:rPr lang="en-US" sz="2400" b="1" dirty="0" smtClean="0">
                <a:solidFill>
                  <a:srgbClr val="C00000"/>
                </a:solidFill>
                <a:latin typeface="+mj-lt"/>
              </a:rPr>
              <a:t>=</a:t>
            </a:r>
            <a:r>
              <a:rPr lang="en-US" sz="2400" dirty="0" smtClean="0">
                <a:solidFill>
                  <a:srgbClr val="C00000"/>
                </a:solidFill>
                <a:latin typeface="+mj-lt"/>
              </a:rPr>
              <a:t>9ae3e</a:t>
            </a:r>
            <a:r>
              <a:rPr lang="en-US" sz="2400" b="1" dirty="0" smtClean="0">
                <a:solidFill>
                  <a:schemeClr val="accent5">
                    <a:lumMod val="50000"/>
                  </a:schemeClr>
                </a:solidFill>
                <a:latin typeface="+mj-lt"/>
              </a:rPr>
              <a:t> </a:t>
            </a:r>
          </a:p>
          <a:p>
            <a:pPr>
              <a:spcBef>
                <a:spcPts val="1200"/>
              </a:spcBef>
            </a:pPr>
            <a:r>
              <a:rPr lang="en-US" b="1" dirty="0" smtClean="0">
                <a:solidFill>
                  <a:srgbClr val="C00000"/>
                </a:solidFill>
                <a:latin typeface="+mj-lt"/>
              </a:rPr>
              <a:t>H(</a:t>
            </a:r>
            <a:r>
              <a:rPr lang="el-GR" b="1" dirty="0" smtClean="0">
                <a:solidFill>
                  <a:schemeClr val="accent1">
                    <a:lumMod val="50000"/>
                  </a:schemeClr>
                </a:solidFill>
                <a:latin typeface="+mj-lt"/>
              </a:rPr>
              <a:t>Π</a:t>
            </a:r>
            <a:r>
              <a:rPr lang="en-US" b="1" dirty="0" smtClean="0">
                <a:solidFill>
                  <a:schemeClr val="accent1">
                    <a:lumMod val="50000"/>
                  </a:schemeClr>
                </a:solidFill>
                <a:latin typeface="+mj-lt"/>
              </a:rPr>
              <a:t>  (</a:t>
            </a:r>
            <a:r>
              <a:rPr lang="en-US" sz="2400" dirty="0" smtClean="0">
                <a:latin typeface="+mj-lt"/>
              </a:rPr>
              <a:t>c.com</a:t>
            </a:r>
            <a:r>
              <a:rPr lang="en-US" b="1" dirty="0" smtClean="0">
                <a:solidFill>
                  <a:schemeClr val="accent1">
                    <a:lumMod val="50000"/>
                  </a:schemeClr>
                </a:solidFill>
                <a:latin typeface="+mj-lt"/>
              </a:rPr>
              <a:t>)</a:t>
            </a:r>
            <a:r>
              <a:rPr lang="en-US" b="1" dirty="0" smtClean="0">
                <a:solidFill>
                  <a:srgbClr val="C00000"/>
                </a:solidFill>
                <a:latin typeface="+mj-lt"/>
              </a:rPr>
              <a:t>) </a:t>
            </a:r>
            <a:r>
              <a:rPr lang="en-US" sz="2400" b="1" dirty="0" smtClean="0">
                <a:solidFill>
                  <a:srgbClr val="C00000"/>
                </a:solidFill>
                <a:latin typeface="+mj-lt"/>
              </a:rPr>
              <a:t>=</a:t>
            </a:r>
            <a:r>
              <a:rPr lang="en-US" sz="2400" dirty="0" smtClean="0">
                <a:solidFill>
                  <a:srgbClr val="C00000"/>
                </a:solidFill>
                <a:latin typeface="+mj-lt"/>
              </a:rPr>
              <a:t>8cb67</a:t>
            </a:r>
          </a:p>
          <a:p>
            <a:pPr>
              <a:spcBef>
                <a:spcPts val="1200"/>
              </a:spcBef>
            </a:pPr>
            <a:r>
              <a:rPr lang="en-US" b="1" dirty="0" smtClean="0">
                <a:solidFill>
                  <a:srgbClr val="C00000"/>
                </a:solidFill>
                <a:latin typeface="+mj-lt"/>
              </a:rPr>
              <a:t>H(</a:t>
            </a:r>
            <a:r>
              <a:rPr lang="el-GR" b="1" dirty="0" smtClean="0">
                <a:solidFill>
                  <a:schemeClr val="accent1">
                    <a:lumMod val="50000"/>
                  </a:schemeClr>
                </a:solidFill>
                <a:latin typeface="+mj-lt"/>
              </a:rPr>
              <a:t>Π</a:t>
            </a:r>
            <a:r>
              <a:rPr lang="en-US" b="1" dirty="0" smtClean="0">
                <a:solidFill>
                  <a:schemeClr val="accent1">
                    <a:lumMod val="50000"/>
                  </a:schemeClr>
                </a:solidFill>
                <a:latin typeface="+mj-lt"/>
              </a:rPr>
              <a:t>  (</a:t>
            </a:r>
            <a:r>
              <a:rPr lang="en-US" sz="2400" dirty="0" smtClean="0">
                <a:latin typeface="+mj-lt"/>
              </a:rPr>
              <a:t>z.com</a:t>
            </a:r>
            <a:r>
              <a:rPr lang="en-US" b="1" dirty="0" smtClean="0">
                <a:solidFill>
                  <a:schemeClr val="accent1">
                    <a:lumMod val="50000"/>
                  </a:schemeClr>
                </a:solidFill>
                <a:latin typeface="+mj-lt"/>
              </a:rPr>
              <a:t>)</a:t>
            </a:r>
            <a:r>
              <a:rPr lang="en-US" b="1" dirty="0" smtClean="0">
                <a:solidFill>
                  <a:srgbClr val="C00000"/>
                </a:solidFill>
                <a:latin typeface="+mj-lt"/>
              </a:rPr>
              <a:t>) </a:t>
            </a:r>
            <a:r>
              <a:rPr lang="en-US" sz="2400" b="1" dirty="0" smtClean="0">
                <a:solidFill>
                  <a:srgbClr val="C00000"/>
                </a:solidFill>
                <a:latin typeface="+mj-lt"/>
              </a:rPr>
              <a:t>=</a:t>
            </a:r>
            <a:r>
              <a:rPr lang="en-US" sz="2400" dirty="0" smtClean="0">
                <a:solidFill>
                  <a:srgbClr val="C00000"/>
                </a:solidFill>
                <a:latin typeface="+mj-lt"/>
              </a:rPr>
              <a:t>3cd91</a:t>
            </a:r>
          </a:p>
        </p:txBody>
      </p:sp>
      <p:grpSp>
        <p:nvGrpSpPr>
          <p:cNvPr id="67" name="Group 54"/>
          <p:cNvGrpSpPr/>
          <p:nvPr/>
        </p:nvGrpSpPr>
        <p:grpSpPr>
          <a:xfrm rot="840000">
            <a:off x="868218" y="2311227"/>
            <a:ext cx="145094" cy="265972"/>
            <a:chOff x="6858000" y="5257800"/>
            <a:chExt cx="914400" cy="1600200"/>
          </a:xfrm>
          <a:solidFill>
            <a:srgbClr val="FFC000"/>
          </a:solidFill>
          <a:scene3d>
            <a:camera prst="orthographicFront">
              <a:rot lat="0" lon="0" rev="0"/>
            </a:camera>
            <a:lightRig rig="balanced" dir="t">
              <a:rot lat="0" lon="0" rev="8700000"/>
            </a:lightRig>
          </a:scene3d>
        </p:grpSpPr>
        <p:sp>
          <p:nvSpPr>
            <p:cNvPr id="85" name="Flowchart: Alternate Process 84"/>
            <p:cNvSpPr/>
            <p:nvPr/>
          </p:nvSpPr>
          <p:spPr bwMode="auto">
            <a:xfrm>
              <a:off x="6858000" y="5257800"/>
              <a:ext cx="914400" cy="609600"/>
            </a:xfrm>
            <a:prstGeom prst="flowChartAlternateProcess">
              <a:avLst/>
            </a:prstGeom>
            <a:grpFill/>
            <a:ln w="317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86" name="Rectangle 85"/>
            <p:cNvSpPr/>
            <p:nvPr/>
          </p:nvSpPr>
          <p:spPr bwMode="auto">
            <a:xfrm>
              <a:off x="7086600" y="5791200"/>
              <a:ext cx="381000" cy="1066800"/>
            </a:xfrm>
            <a:prstGeom prst="rect">
              <a:avLst/>
            </a:prstGeom>
            <a:grpFill/>
            <a:ln w="317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87" name="Rectangle 86"/>
            <p:cNvSpPr/>
            <p:nvPr/>
          </p:nvSpPr>
          <p:spPr bwMode="auto">
            <a:xfrm>
              <a:off x="7239000" y="6019800"/>
              <a:ext cx="381000" cy="152400"/>
            </a:xfrm>
            <a:prstGeom prst="rect">
              <a:avLst/>
            </a:prstGeom>
            <a:grpFill/>
            <a:ln w="317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88" name="Rectangle 87"/>
            <p:cNvSpPr/>
            <p:nvPr/>
          </p:nvSpPr>
          <p:spPr bwMode="auto">
            <a:xfrm>
              <a:off x="7239000" y="6248400"/>
              <a:ext cx="381000" cy="152400"/>
            </a:xfrm>
            <a:prstGeom prst="rect">
              <a:avLst/>
            </a:prstGeom>
            <a:grpFill/>
            <a:ln w="317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89" name="Rectangle 88"/>
            <p:cNvSpPr/>
            <p:nvPr/>
          </p:nvSpPr>
          <p:spPr bwMode="auto">
            <a:xfrm>
              <a:off x="7239000" y="6629400"/>
              <a:ext cx="381000" cy="152400"/>
            </a:xfrm>
            <a:prstGeom prst="rect">
              <a:avLst/>
            </a:prstGeom>
            <a:grpFill/>
            <a:ln w="317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grpSp>
        <p:nvGrpSpPr>
          <p:cNvPr id="68" name="Group 54"/>
          <p:cNvGrpSpPr/>
          <p:nvPr/>
        </p:nvGrpSpPr>
        <p:grpSpPr>
          <a:xfrm rot="840000">
            <a:off x="868218" y="1678250"/>
            <a:ext cx="145094" cy="265972"/>
            <a:chOff x="6858000" y="5257800"/>
            <a:chExt cx="914400" cy="1600200"/>
          </a:xfrm>
          <a:solidFill>
            <a:srgbClr val="FFC000"/>
          </a:solidFill>
          <a:scene3d>
            <a:camera prst="orthographicFront">
              <a:rot lat="0" lon="0" rev="0"/>
            </a:camera>
            <a:lightRig rig="balanced" dir="t">
              <a:rot lat="0" lon="0" rev="8700000"/>
            </a:lightRig>
          </a:scene3d>
        </p:grpSpPr>
        <p:sp>
          <p:nvSpPr>
            <p:cNvPr id="80" name="Flowchart: Alternate Process 79"/>
            <p:cNvSpPr/>
            <p:nvPr/>
          </p:nvSpPr>
          <p:spPr bwMode="auto">
            <a:xfrm>
              <a:off x="6858000" y="5257800"/>
              <a:ext cx="914400" cy="609600"/>
            </a:xfrm>
            <a:prstGeom prst="flowChartAlternateProcess">
              <a:avLst/>
            </a:prstGeom>
            <a:grpFill/>
            <a:ln w="317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81" name="Rectangle 80"/>
            <p:cNvSpPr/>
            <p:nvPr/>
          </p:nvSpPr>
          <p:spPr bwMode="auto">
            <a:xfrm>
              <a:off x="7086600" y="5791200"/>
              <a:ext cx="381000" cy="1066800"/>
            </a:xfrm>
            <a:prstGeom prst="rect">
              <a:avLst/>
            </a:prstGeom>
            <a:grpFill/>
            <a:ln w="317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82" name="Rectangle 81"/>
            <p:cNvSpPr/>
            <p:nvPr/>
          </p:nvSpPr>
          <p:spPr bwMode="auto">
            <a:xfrm>
              <a:off x="7239000" y="6019800"/>
              <a:ext cx="381000" cy="152400"/>
            </a:xfrm>
            <a:prstGeom prst="rect">
              <a:avLst/>
            </a:prstGeom>
            <a:grpFill/>
            <a:ln w="317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83" name="Rectangle 82"/>
            <p:cNvSpPr/>
            <p:nvPr/>
          </p:nvSpPr>
          <p:spPr bwMode="auto">
            <a:xfrm>
              <a:off x="7239000" y="6248400"/>
              <a:ext cx="381000" cy="152400"/>
            </a:xfrm>
            <a:prstGeom prst="rect">
              <a:avLst/>
            </a:prstGeom>
            <a:grpFill/>
            <a:ln w="317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84" name="Rectangle 83"/>
            <p:cNvSpPr/>
            <p:nvPr/>
          </p:nvSpPr>
          <p:spPr bwMode="auto">
            <a:xfrm>
              <a:off x="7239000" y="6629400"/>
              <a:ext cx="381000" cy="152400"/>
            </a:xfrm>
            <a:prstGeom prst="rect">
              <a:avLst/>
            </a:prstGeom>
            <a:grpFill/>
            <a:ln w="317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grpSp>
        <p:nvGrpSpPr>
          <p:cNvPr id="70" name="Group 54"/>
          <p:cNvGrpSpPr/>
          <p:nvPr/>
        </p:nvGrpSpPr>
        <p:grpSpPr>
          <a:xfrm rot="840000">
            <a:off x="868218" y="2920827"/>
            <a:ext cx="145094" cy="265972"/>
            <a:chOff x="6858000" y="5257800"/>
            <a:chExt cx="914400" cy="1600200"/>
          </a:xfrm>
          <a:solidFill>
            <a:srgbClr val="FFC000"/>
          </a:solidFill>
          <a:scene3d>
            <a:camera prst="orthographicFront">
              <a:rot lat="0" lon="0" rev="0"/>
            </a:camera>
            <a:lightRig rig="balanced" dir="t">
              <a:rot lat="0" lon="0" rev="8700000"/>
            </a:lightRig>
          </a:scene3d>
        </p:grpSpPr>
        <p:sp>
          <p:nvSpPr>
            <p:cNvPr id="71" name="Flowchart: Alternate Process 70"/>
            <p:cNvSpPr/>
            <p:nvPr/>
          </p:nvSpPr>
          <p:spPr bwMode="auto">
            <a:xfrm>
              <a:off x="6858000" y="5257800"/>
              <a:ext cx="914400" cy="609600"/>
            </a:xfrm>
            <a:prstGeom prst="flowChartAlternateProcess">
              <a:avLst/>
            </a:prstGeom>
            <a:grpFill/>
            <a:ln w="317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72" name="Rectangle 71"/>
            <p:cNvSpPr/>
            <p:nvPr/>
          </p:nvSpPr>
          <p:spPr bwMode="auto">
            <a:xfrm>
              <a:off x="7086600" y="5791200"/>
              <a:ext cx="381000" cy="1066800"/>
            </a:xfrm>
            <a:prstGeom prst="rect">
              <a:avLst/>
            </a:prstGeom>
            <a:grpFill/>
            <a:ln w="317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73" name="Rectangle 72"/>
            <p:cNvSpPr/>
            <p:nvPr/>
          </p:nvSpPr>
          <p:spPr bwMode="auto">
            <a:xfrm>
              <a:off x="7239000" y="6019800"/>
              <a:ext cx="381000" cy="152400"/>
            </a:xfrm>
            <a:prstGeom prst="rect">
              <a:avLst/>
            </a:prstGeom>
            <a:grpFill/>
            <a:ln w="317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74" name="Rectangle 73"/>
            <p:cNvSpPr/>
            <p:nvPr/>
          </p:nvSpPr>
          <p:spPr bwMode="auto">
            <a:xfrm>
              <a:off x="7239000" y="6248400"/>
              <a:ext cx="381000" cy="152400"/>
            </a:xfrm>
            <a:prstGeom prst="rect">
              <a:avLst/>
            </a:prstGeom>
            <a:grpFill/>
            <a:ln w="317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79" name="Rectangle 78"/>
            <p:cNvSpPr/>
            <p:nvPr/>
          </p:nvSpPr>
          <p:spPr bwMode="auto">
            <a:xfrm>
              <a:off x="7239000" y="6629400"/>
              <a:ext cx="381000" cy="152400"/>
            </a:xfrm>
            <a:prstGeom prst="rect">
              <a:avLst/>
            </a:prstGeom>
            <a:grpFill/>
            <a:ln w="317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sp>
        <p:nvSpPr>
          <p:cNvPr id="4" name="Rectangle 3"/>
          <p:cNvSpPr/>
          <p:nvPr/>
        </p:nvSpPr>
        <p:spPr bwMode="auto">
          <a:xfrm>
            <a:off x="-76200" y="2027409"/>
            <a:ext cx="4114800" cy="147779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34" name="Right Arrow 33"/>
          <p:cNvSpPr/>
          <p:nvPr/>
        </p:nvSpPr>
        <p:spPr bwMode="auto">
          <a:xfrm flipH="1">
            <a:off x="3429000" y="1524000"/>
            <a:ext cx="3505200" cy="1293606"/>
          </a:xfrm>
          <a:prstGeom prst="rightArrow">
            <a:avLst>
              <a:gd name="adj1" fmla="val 62985"/>
              <a:gd name="adj2" fmla="val 51529"/>
            </a:avLst>
          </a:prstGeom>
          <a:solidFill>
            <a:schemeClr val="bg1"/>
          </a:solidFill>
          <a:ln w="5715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1">
                    <a:lumMod val="50000"/>
                  </a:schemeClr>
                </a:solidFill>
                <a:effectLst/>
                <a:latin typeface="+mj-lt"/>
              </a:rPr>
              <a:t>“Hash” with </a:t>
            </a:r>
          </a:p>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chemeClr val="accent1">
                    <a:lumMod val="50000"/>
                  </a:schemeClr>
                </a:solidFill>
                <a:latin typeface="+mj-lt"/>
              </a:rPr>
              <a:t>secret VRF key </a:t>
            </a:r>
            <a:endParaRPr kumimoji="0" lang="en-US" sz="2800" b="1" i="0" u="none" strike="noStrike" cap="none" normalizeH="0" baseline="0" dirty="0" smtClean="0">
              <a:ln>
                <a:noFill/>
              </a:ln>
              <a:solidFill>
                <a:schemeClr val="accent1">
                  <a:lumMod val="50000"/>
                </a:schemeClr>
              </a:solidFill>
              <a:effectLst/>
              <a:latin typeface="+mj-lt"/>
            </a:endParaRPr>
          </a:p>
        </p:txBody>
      </p:sp>
      <p:grpSp>
        <p:nvGrpSpPr>
          <p:cNvPr id="35" name="Group 54"/>
          <p:cNvGrpSpPr/>
          <p:nvPr/>
        </p:nvGrpSpPr>
        <p:grpSpPr>
          <a:xfrm rot="840000">
            <a:off x="6580641" y="1924312"/>
            <a:ext cx="220597" cy="496343"/>
            <a:chOff x="6858000" y="5257800"/>
            <a:chExt cx="914400" cy="1600200"/>
          </a:xfrm>
          <a:solidFill>
            <a:srgbClr val="FFC000"/>
          </a:solidFill>
          <a:scene3d>
            <a:camera prst="orthographicFront">
              <a:rot lat="0" lon="0" rev="0"/>
            </a:camera>
            <a:lightRig rig="balanced" dir="t">
              <a:rot lat="0" lon="0" rev="8700000"/>
            </a:lightRig>
          </a:scene3d>
        </p:grpSpPr>
        <p:sp>
          <p:nvSpPr>
            <p:cNvPr id="36" name="Flowchart: Alternate Process 35"/>
            <p:cNvSpPr/>
            <p:nvPr/>
          </p:nvSpPr>
          <p:spPr bwMode="auto">
            <a:xfrm>
              <a:off x="6858000" y="5257800"/>
              <a:ext cx="914400" cy="609600"/>
            </a:xfrm>
            <a:prstGeom prst="flowChartAlternateProcess">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43" name="Rectangle 42"/>
            <p:cNvSpPr/>
            <p:nvPr/>
          </p:nvSpPr>
          <p:spPr bwMode="auto">
            <a:xfrm>
              <a:off x="7086600" y="5791200"/>
              <a:ext cx="381000" cy="10668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45" name="Rectangle 44"/>
            <p:cNvSpPr/>
            <p:nvPr/>
          </p:nvSpPr>
          <p:spPr bwMode="auto">
            <a:xfrm>
              <a:off x="7239000" y="60198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46" name="Rectangle 45"/>
            <p:cNvSpPr/>
            <p:nvPr/>
          </p:nvSpPr>
          <p:spPr bwMode="auto">
            <a:xfrm>
              <a:off x="7239000" y="6248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60" name="Rectangle 59"/>
            <p:cNvSpPr/>
            <p:nvPr/>
          </p:nvSpPr>
          <p:spPr bwMode="auto">
            <a:xfrm>
              <a:off x="7239000" y="6629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sp>
        <p:nvSpPr>
          <p:cNvPr id="39" name="Right Arrow 38"/>
          <p:cNvSpPr/>
          <p:nvPr/>
        </p:nvSpPr>
        <p:spPr bwMode="auto">
          <a:xfrm rot="5400000">
            <a:off x="1929283" y="3366612"/>
            <a:ext cx="1150018" cy="830366"/>
          </a:xfrm>
          <a:prstGeom prst="rightArrow">
            <a:avLst/>
          </a:prstGeom>
          <a:solidFill>
            <a:schemeClr val="bg1"/>
          </a:solid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effectLst/>
                <a:latin typeface="+mj-lt"/>
              </a:rPr>
              <a:t>sort</a:t>
            </a:r>
          </a:p>
        </p:txBody>
      </p:sp>
      <p:sp>
        <p:nvSpPr>
          <p:cNvPr id="5" name="Rectangle 4"/>
          <p:cNvSpPr/>
          <p:nvPr/>
        </p:nvSpPr>
        <p:spPr bwMode="auto">
          <a:xfrm>
            <a:off x="0" y="3162658"/>
            <a:ext cx="9144000" cy="369534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r>
              <a:rPr lang="en-US" sz="2400" dirty="0" smtClean="0">
                <a:latin typeface="+mj-lt"/>
              </a:rPr>
              <a:t> </a:t>
            </a:r>
          </a:p>
          <a:p>
            <a:r>
              <a:rPr lang="en-US" sz="2400" dirty="0" smtClean="0">
                <a:latin typeface="+mj-lt"/>
              </a:rPr>
              <a:t>* </a:t>
            </a:r>
            <a:r>
              <a:rPr lang="en-US" sz="2400" b="1" dirty="0" smtClean="0">
                <a:solidFill>
                  <a:srgbClr val="C00000"/>
                </a:solidFill>
                <a:latin typeface="+mj-lt"/>
              </a:rPr>
              <a:t>NSEC5-ECC:</a:t>
            </a:r>
            <a:r>
              <a:rPr lang="en-US" sz="2400" dirty="0" smtClean="0">
                <a:latin typeface="+mj-lt"/>
              </a:rPr>
              <a:t>  VRF based on elliptic curves</a:t>
            </a:r>
          </a:p>
          <a:p>
            <a:pPr marL="800100" lvl="1" indent="-342900">
              <a:buFont typeface="Arial" panose="020B0604020202020204" pitchFamily="34" charset="0"/>
              <a:buChar char="•"/>
            </a:pPr>
            <a:r>
              <a:rPr lang="en-US" sz="2400" b="1" dirty="0" smtClean="0">
                <a:solidFill>
                  <a:srgbClr val="008000"/>
                </a:solidFill>
                <a:latin typeface="+mj-lt"/>
              </a:rPr>
              <a:t>[draft-goldbe-vrf-00]</a:t>
            </a:r>
            <a:r>
              <a:rPr lang="en-US" sz="2400" dirty="0" smtClean="0">
                <a:latin typeface="+mj-lt"/>
              </a:rPr>
              <a:t>.</a:t>
            </a:r>
          </a:p>
          <a:p>
            <a:pPr marL="800100" lvl="1" indent="-342900">
              <a:buFont typeface="Arial" panose="020B0604020202020204" pitchFamily="34" charset="0"/>
              <a:buChar char="•"/>
            </a:pPr>
            <a:r>
              <a:rPr lang="en-US" sz="2400" dirty="0" smtClean="0">
                <a:latin typeface="+mj-lt"/>
              </a:rPr>
              <a:t>Has a formal cryptographic security proof.</a:t>
            </a:r>
          </a:p>
          <a:p>
            <a:pPr marL="800100" lvl="1" indent="-342900">
              <a:buFont typeface="Arial" panose="020B0604020202020204" pitchFamily="34" charset="0"/>
              <a:buChar char="•"/>
            </a:pPr>
            <a:r>
              <a:rPr lang="en-US" sz="2400" dirty="0" smtClean="0">
                <a:latin typeface="+mj-lt"/>
              </a:rPr>
              <a:t>For </a:t>
            </a:r>
            <a:r>
              <a:rPr lang="en-US" sz="2400" dirty="0">
                <a:latin typeface="+mj-lt"/>
              </a:rPr>
              <a:t>256-bit elliptic curves, </a:t>
            </a:r>
            <a:r>
              <a:rPr lang="el-GR" sz="2800" b="1" dirty="0">
                <a:solidFill>
                  <a:schemeClr val="accent1">
                    <a:lumMod val="50000"/>
                  </a:schemeClr>
                </a:solidFill>
                <a:latin typeface="+mj-lt"/>
              </a:rPr>
              <a:t>Π</a:t>
            </a:r>
            <a:r>
              <a:rPr lang="el-GR" sz="2400" dirty="0">
                <a:latin typeface="+mj-lt"/>
              </a:rPr>
              <a:t> </a:t>
            </a:r>
            <a:r>
              <a:rPr lang="en-US" sz="2400" dirty="0" smtClean="0">
                <a:latin typeface="+mj-lt"/>
              </a:rPr>
              <a:t>gives 641-bit outputs.</a:t>
            </a:r>
          </a:p>
        </p:txBody>
      </p:sp>
      <p:grpSp>
        <p:nvGrpSpPr>
          <p:cNvPr id="7" name="Group 6"/>
          <p:cNvGrpSpPr/>
          <p:nvPr/>
        </p:nvGrpSpPr>
        <p:grpSpPr>
          <a:xfrm>
            <a:off x="31531" y="762000"/>
            <a:ext cx="2559269" cy="672737"/>
            <a:chOff x="107731" y="762000"/>
            <a:chExt cx="2559269" cy="672737"/>
          </a:xfrm>
        </p:grpSpPr>
        <p:sp>
          <p:nvSpPr>
            <p:cNvPr id="6" name="Right Brace 5"/>
            <p:cNvSpPr/>
            <p:nvPr/>
          </p:nvSpPr>
          <p:spPr bwMode="auto">
            <a:xfrm rot="16200000">
              <a:off x="1073334" y="298268"/>
              <a:ext cx="367936" cy="1905001"/>
            </a:xfrm>
            <a:prstGeom prst="righ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92" name="Rectangle 91"/>
            <p:cNvSpPr/>
            <p:nvPr/>
          </p:nvSpPr>
          <p:spPr>
            <a:xfrm>
              <a:off x="107731" y="762000"/>
              <a:ext cx="2559269" cy="461665"/>
            </a:xfrm>
            <a:prstGeom prst="rect">
              <a:avLst/>
            </a:prstGeom>
          </p:spPr>
          <p:txBody>
            <a:bodyPr wrap="square">
              <a:spAutoFit/>
            </a:bodyPr>
            <a:lstStyle/>
            <a:p>
              <a:pPr algn="ctr">
                <a:spcBef>
                  <a:spcPts val="600"/>
                </a:spcBef>
              </a:pPr>
              <a:r>
                <a:rPr lang="en-US" sz="2400" b="1" dirty="0" smtClean="0">
                  <a:latin typeface="+mj-lt"/>
                </a:rPr>
                <a:t>VRF hash</a:t>
              </a:r>
            </a:p>
          </p:txBody>
        </p:sp>
      </p:grpSp>
      <p:grpSp>
        <p:nvGrpSpPr>
          <p:cNvPr id="90" name="Group 89"/>
          <p:cNvGrpSpPr/>
          <p:nvPr/>
        </p:nvGrpSpPr>
        <p:grpSpPr>
          <a:xfrm>
            <a:off x="0" y="1946124"/>
            <a:ext cx="2895600" cy="1834081"/>
            <a:chOff x="-342171" y="1107925"/>
            <a:chExt cx="3179612" cy="1834081"/>
          </a:xfrm>
        </p:grpSpPr>
        <p:sp>
          <p:nvSpPr>
            <p:cNvPr id="93" name="Right Brace 92"/>
            <p:cNvSpPr/>
            <p:nvPr/>
          </p:nvSpPr>
          <p:spPr bwMode="auto">
            <a:xfrm rot="5400000" flipV="1">
              <a:off x="1000557" y="601939"/>
              <a:ext cx="326811" cy="1338783"/>
            </a:xfrm>
            <a:prstGeom prst="rightBrace">
              <a:avLst>
                <a:gd name="adj1" fmla="val 8333"/>
                <a:gd name="adj2" fmla="val 50000"/>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94" name="Rectangle 93"/>
            <p:cNvSpPr/>
            <p:nvPr/>
          </p:nvSpPr>
          <p:spPr>
            <a:xfrm>
              <a:off x="-342171" y="1295401"/>
              <a:ext cx="3179612" cy="1646605"/>
            </a:xfrm>
            <a:prstGeom prst="rect">
              <a:avLst/>
            </a:prstGeom>
          </p:spPr>
          <p:txBody>
            <a:bodyPr wrap="square">
              <a:spAutoFit/>
            </a:bodyPr>
            <a:lstStyle/>
            <a:p>
              <a:pPr algn="ctr">
                <a:spcBef>
                  <a:spcPts val="600"/>
                </a:spcBef>
              </a:pPr>
              <a:r>
                <a:rPr lang="en-US" sz="2400" b="1" dirty="0" smtClean="0">
                  <a:latin typeface="+mj-lt"/>
                </a:rPr>
                <a:t>VRF proof</a:t>
              </a:r>
            </a:p>
            <a:p>
              <a:pPr algn="ctr">
                <a:spcBef>
                  <a:spcPts val="600"/>
                </a:spcBef>
              </a:pPr>
              <a:r>
                <a:rPr lang="en-US" sz="2400" dirty="0" smtClean="0">
                  <a:latin typeface="+mj-lt"/>
                </a:rPr>
                <a:t>[Think of this as a </a:t>
              </a:r>
              <a:r>
                <a:rPr lang="en-US" sz="2400" b="1" dirty="0" smtClean="0">
                  <a:latin typeface="+mj-lt"/>
                </a:rPr>
                <a:t>deterministic</a:t>
              </a:r>
              <a:r>
                <a:rPr lang="en-US" sz="2400" dirty="0" smtClean="0">
                  <a:latin typeface="+mj-lt"/>
                </a:rPr>
                <a:t>   public-key signature]</a:t>
              </a:r>
            </a:p>
          </p:txBody>
        </p:sp>
      </p:grpSp>
      <p:cxnSp>
        <p:nvCxnSpPr>
          <p:cNvPr id="9" name="Straight Arrow Connector 8"/>
          <p:cNvCxnSpPr/>
          <p:nvPr/>
        </p:nvCxnSpPr>
        <p:spPr bwMode="auto">
          <a:xfrm flipV="1">
            <a:off x="381000" y="5010329"/>
            <a:ext cx="5891589" cy="362668"/>
          </a:xfrm>
          <a:prstGeom prst="straightConnector1">
            <a:avLst/>
          </a:prstGeom>
          <a:solidFill>
            <a:schemeClr val="accent1"/>
          </a:solidFill>
          <a:ln w="9525" cap="flat" cmpd="sng" algn="ctr">
            <a:noFill/>
            <a:prstDash val="solid"/>
            <a:round/>
            <a:headEnd type="none" w="med" len="med"/>
            <a:tailEnd type="arrow"/>
          </a:ln>
          <a:effectLst/>
        </p:spPr>
      </p:cxnSp>
    </p:spTree>
    <p:custDataLst>
      <p:tags r:id="rId1"/>
    </p:custDataLst>
    <p:extLst>
      <p:ext uri="{BB962C8B-B14F-4D97-AF65-F5344CB8AC3E}">
        <p14:creationId xmlns:p14="http://schemas.microsoft.com/office/powerpoint/2010/main" val="1955401088"/>
      </p:ext>
    </p:extLst>
  </p:cSld>
  <p:clrMapOvr>
    <a:masterClrMapping/>
  </p:clrMapOvr>
  <mc:AlternateContent xmlns:mc="http://schemas.openxmlformats.org/markup-compatibility/2006" xmlns:p14="http://schemas.microsoft.com/office/powerpoint/2010/main">
    <mc:Choice Requires="p14">
      <p:transition spd="slow" p14:dur="2000" advTm="157951"/>
    </mc:Choice>
    <mc:Fallback xmlns="">
      <p:transition spd="slow" advTm="1579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500"/>
                                        <p:tgtEl>
                                          <p:spTgt spid="3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up)">
                                      <p:cBhvr>
                                        <p:cTn id="29" dur="500"/>
                                        <p:tgtEl>
                                          <p:spTgt spid="39"/>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left)">
                                      <p:cBhvr>
                                        <p:cTn id="37" dur="500"/>
                                        <p:tgtEl>
                                          <p:spTgt spid="61"/>
                                        </p:tgtEl>
                                      </p:cBhvr>
                                    </p:animEffec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5.27778E-6 5.18519E-6 C 0.00295 -0.00601 0.00711 -0.01041 0.00972 -0.01666 C 0.01579 -0.03147 0.02118 -0.04791 0.03194 -0.0574 C 0.03506 -0.06365 0.03993 -0.06782 0.04305 -0.07407 C 0.05069 -0.08934 0.05624 -0.09559 0.06527 -0.10925 C 0.07118 -0.11828 0.07447 -0.13217 0.08194 -0.13888 C 0.08368 -0.14235 0.08437 -0.14652 0.08611 -0.14999 C 0.08697 -0.15161 0.09427 -0.16226 0.09583 -0.16666 C 0.09808 -0.17337 0.10104 -0.18194 0.10277 -0.18888 C 0.10329 -0.19883 0.10347 -0.20856 0.10416 -0.21851 C 0.10486 -0.22823 0.11232 -0.23564 0.11666 -0.24258 C 0.12378 -0.25393 0.13211 -0.26735 0.14305 -0.27221 C 0.15104 -0.28819 0.14045 -0.26944 0.14999 -0.27962 C 0.15138 -0.28101 0.15156 -0.28379 0.15277 -0.28518 C 0.15815 -0.29143 0.16718 -0.29513 0.17222 -0.30184 C 0.17361 -0.30369 0.17482 -0.30601 0.17638 -0.3074 C 0.18124 -0.31157 0.1967 -0.31272 0.20277 -0.31481 C 0.2144 -0.31411 0.22586 -0.31411 0.23749 -0.31295 C 0.23888 -0.31272 0.24062 -0.31249 0.24166 -0.3111 C 0.24583 -0.30555 0.246 -0.29305 0.25138 -0.28703 C 0.25295 -0.28518 0.25538 -0.28518 0.25694 -0.28332 C 0.26041 -0.27939 0.26302 -0.27407 0.26666 -0.27036 C 0.26857 -0.26851 0.27031 -0.26666 0.27222 -0.26481 C 0.27517 -0.2567 0.28038 -0.24953 0.28611 -0.24444 C 0.29826 -0.22013 0.28767 -0.18842 0.29444 -0.1611 C 0.29635 -0.15323 0.29496 -0.14721 0.30138 -0.14444 C 0.29982 -0.13587 0.29999 -0.13957 0.29999 -0.13332 " pathEditMode="relative" ptsTypes="ffffffffffffffffffffffffffA">
                                      <p:cBhvr>
                                        <p:cTn id="44" dur="2000" fill="hold"/>
                                        <p:tgtEl>
                                          <p:spTgt spid="42"/>
                                        </p:tgtEl>
                                        <p:attrNameLst>
                                          <p:attrName>ppt_x</p:attrName>
                                          <p:attrName>ppt_y</p:attrName>
                                        </p:attrNameLst>
                                      </p:cBhvr>
                                    </p:animMotion>
                                  </p:childTnLst>
                                  <p:subTnLst>
                                    <p:set>
                                      <p:cBhvr override="childStyle">
                                        <p:cTn dur="1" fill="hold" display="0" masterRel="sameClick" afterEffect="1">
                                          <p:stCondLst>
                                            <p:cond evt="end" delay="0">
                                              <p:tn val="43"/>
                                            </p:cond>
                                          </p:stCondLst>
                                        </p:cTn>
                                        <p:tgtEl>
                                          <p:spTgt spid="42"/>
                                        </p:tgtEl>
                                        <p:attrNameLst>
                                          <p:attrName>style.visibility</p:attrName>
                                        </p:attrNameLst>
                                      </p:cBhvr>
                                      <p:to>
                                        <p:strVal val="hidden"/>
                                      </p:to>
                                    </p:set>
                                  </p:subTnLst>
                                </p:cTn>
                              </p:par>
                            </p:childTnLst>
                          </p:cTn>
                        </p:par>
                        <p:par>
                          <p:cTn id="45" fill="hold">
                            <p:stCondLst>
                              <p:cond delay="2000"/>
                            </p:stCondLst>
                            <p:childTnLst>
                              <p:par>
                                <p:cTn id="46" presetID="1"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childTnLst>
                                </p:cTn>
                              </p:par>
                            </p:childTnLst>
                          </p:cTn>
                        </p:par>
                        <p:par>
                          <p:cTn id="48" fill="hold">
                            <p:stCondLst>
                              <p:cond delay="2000"/>
                            </p:stCondLst>
                            <p:childTnLst>
                              <p:par>
                                <p:cTn id="49" presetID="1" presetClass="entr" presetSubtype="0"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bg/>
                                          </p:spTgt>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37" fill="hold" nodeType="clickEffect">
                                  <p:stCondLst>
                                    <p:cond delay="0"/>
                                  </p:stCondLst>
                                  <p:childTnLst>
                                    <p:set>
                                      <p:cBhvr>
                                        <p:cTn id="68" dur="1" fill="hold">
                                          <p:stCondLst>
                                            <p:cond delay="0"/>
                                          </p:stCondLst>
                                        </p:cTn>
                                        <p:tgtEl>
                                          <p:spTgt spid="90"/>
                                        </p:tgtEl>
                                        <p:attrNameLst>
                                          <p:attrName>style.visibility</p:attrName>
                                        </p:attrNameLst>
                                      </p:cBhvr>
                                      <p:to>
                                        <p:strVal val="visible"/>
                                      </p:to>
                                    </p:set>
                                    <p:animEffect transition="in" filter="barn(outVertical)">
                                      <p:cBhvr>
                                        <p:cTn id="69" dur="500"/>
                                        <p:tgtEl>
                                          <p:spTgt spid="9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37"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barn(outVertical)">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
                                            <p:txEl>
                                              <p:pRg st="1" end="1"/>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
                                            <p:txEl>
                                              <p:pRg st="2" end="2"/>
                                            </p:tx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
                                            <p:txEl>
                                              <p:pRg st="3" end="3"/>
                                            </p:txEl>
                                          </p:spTgt>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0"/>
                                  </p:stCondLst>
                                  <p:childTnLst>
                                    <p:set>
                                      <p:cBhvr>
                                        <p:cTn id="8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5">
                                            <p:txEl>
                                              <p:pRg st="0" end="0"/>
                                            </p:txEl>
                                          </p:spTgt>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5">
                                            <p:txEl>
                                              <p:pRg st="1" end="1"/>
                                            </p:txEl>
                                          </p:spTgt>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5">
                                            <p:txEl>
                                              <p:pRg st="2" end="2"/>
                                            </p:txEl>
                                          </p:spTgt>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5">
                                            <p:txEl>
                                              <p:pRg st="3" end="3"/>
                                            </p:txEl>
                                          </p:spTgt>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5">
                                            <p:txEl>
                                              <p:pRg st="4" end="4"/>
                                            </p:txEl>
                                          </p:spTgt>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5">
                                            <p:bg/>
                                          </p:spTgt>
                                        </p:tgtEl>
                                        <p:attrNameLst>
                                          <p:attrName>style.visibility</p:attrName>
                                        </p:attrNameLst>
                                      </p:cBhvr>
                                      <p:to>
                                        <p:strVal val="hidden"/>
                                      </p:to>
                                    </p:set>
                                  </p:childTnLst>
                                </p:cTn>
                              </p:par>
                              <p:par>
                                <p:cTn id="100" presetID="1" presetClass="exit" presetSubtype="0" fill="hold" grpId="2" nodeType="withEffect">
                                  <p:stCondLst>
                                    <p:cond delay="0"/>
                                  </p:stCondLst>
                                  <p:childTnLst>
                                    <p:set>
                                      <p:cBhvr>
                                        <p:cTn id="101" dur="1" fill="hold">
                                          <p:stCondLst>
                                            <p:cond delay="0"/>
                                          </p:stCondLst>
                                        </p:cTn>
                                        <p:tgtEl>
                                          <p:spTgt spid="4"/>
                                        </p:tgtEl>
                                        <p:attrNameLst>
                                          <p:attrName>style.visibility</p:attrName>
                                        </p:attrNameLst>
                                      </p:cBhvr>
                                      <p:to>
                                        <p:strVal val="hidden"/>
                                      </p:to>
                                    </p:set>
                                  </p:childTnLst>
                                </p:cTn>
                              </p:par>
                            </p:childTnLst>
                          </p:cTn>
                        </p:par>
                        <p:par>
                          <p:cTn id="102" fill="hold">
                            <p:stCondLst>
                              <p:cond delay="0"/>
                            </p:stCondLst>
                            <p:childTnLst>
                              <p:par>
                                <p:cTn id="103" presetID="1" presetClass="exit" presetSubtype="0" fill="hold" nodeType="afterEffect">
                                  <p:stCondLst>
                                    <p:cond delay="0"/>
                                  </p:stCondLst>
                                  <p:childTnLst>
                                    <p:set>
                                      <p:cBhvr>
                                        <p:cTn id="104" dur="1" fill="hold">
                                          <p:stCondLst>
                                            <p:cond delay="0"/>
                                          </p:stCondLst>
                                        </p:cTn>
                                        <p:tgtEl>
                                          <p:spTgt spid="90"/>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40" grpId="0"/>
      <p:bldP spid="66" grpId="0"/>
      <p:bldP spid="4" grpId="0" animBg="1"/>
      <p:bldP spid="4" grpId="1" animBg="1"/>
      <p:bldP spid="4" grpId="2" animBg="1"/>
      <p:bldP spid="34" grpId="0" animBg="1"/>
      <p:bldP spid="39" grpId="0" animBg="1"/>
      <p:bldP spid="5" grpId="0" build="p" animBg="1"/>
      <p:bldP spid="5" grpI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152399" y="6217201"/>
            <a:ext cx="4114801" cy="640799"/>
            <a:chOff x="-272788" y="7010400"/>
            <a:chExt cx="4114801" cy="640799"/>
          </a:xfrm>
        </p:grpSpPr>
        <p:sp>
          <p:nvSpPr>
            <p:cNvPr id="92" name="Rectangle 91"/>
            <p:cNvSpPr/>
            <p:nvPr/>
          </p:nvSpPr>
          <p:spPr>
            <a:xfrm>
              <a:off x="-272788" y="7010400"/>
              <a:ext cx="4114801" cy="523220"/>
            </a:xfrm>
            <a:prstGeom prst="rect">
              <a:avLst/>
            </a:prstGeom>
            <a:solidFill>
              <a:schemeClr val="bg1"/>
            </a:solidFill>
          </p:spPr>
          <p:txBody>
            <a:bodyPr wrap="square">
              <a:spAutoFit/>
            </a:bodyPr>
            <a:lstStyle/>
            <a:p>
              <a:pPr>
                <a:spcBef>
                  <a:spcPts val="600"/>
                </a:spcBef>
              </a:pPr>
              <a:r>
                <a:rPr lang="en-US" sz="2400" b="1" dirty="0" smtClean="0">
                  <a:solidFill>
                    <a:srgbClr val="008000"/>
                  </a:solidFill>
                  <a:latin typeface="+mj-lt"/>
                </a:rPr>
                <a:t>        </a:t>
              </a:r>
              <a:r>
                <a:rPr lang="en-US" sz="2400" b="1" dirty="0" smtClean="0">
                  <a:solidFill>
                    <a:schemeClr val="accent1">
                      <a:lumMod val="50000"/>
                    </a:schemeClr>
                  </a:solidFill>
                  <a:latin typeface="+mj-lt"/>
                </a:rPr>
                <a:t>VER</a:t>
              </a:r>
              <a:r>
                <a:rPr lang="en-US" sz="2800" b="1" dirty="0" smtClean="0">
                  <a:solidFill>
                    <a:schemeClr val="accent1">
                      <a:lumMod val="50000"/>
                    </a:schemeClr>
                  </a:solidFill>
                  <a:latin typeface="+mj-lt"/>
                </a:rPr>
                <a:t>  (</a:t>
              </a:r>
              <a:r>
                <a:rPr lang="en-US" sz="2400" dirty="0" smtClean="0">
                  <a:latin typeface="+mj-lt"/>
                </a:rPr>
                <a:t>q.com, </a:t>
              </a:r>
              <a:r>
                <a:rPr lang="en-US" sz="2400" b="1" dirty="0" smtClean="0">
                  <a:solidFill>
                    <a:schemeClr val="accent5">
                      <a:lumMod val="50000"/>
                    </a:schemeClr>
                  </a:solidFill>
                  <a:latin typeface="+mj-lt"/>
                </a:rPr>
                <a:t>aa8678</a:t>
              </a:r>
              <a:r>
                <a:rPr lang="en-US" sz="2800" b="1" dirty="0" smtClean="0">
                  <a:solidFill>
                    <a:srgbClr val="008000"/>
                  </a:solidFill>
                  <a:latin typeface="+mj-lt"/>
                </a:rPr>
                <a:t>) </a:t>
              </a:r>
              <a:endParaRPr lang="en-US" sz="2800" dirty="0" smtClean="0">
                <a:latin typeface="+mj-lt"/>
              </a:endParaRPr>
            </a:p>
          </p:txBody>
        </p:sp>
        <p:grpSp>
          <p:nvGrpSpPr>
            <p:cNvPr id="93" name="Group 54"/>
            <p:cNvGrpSpPr/>
            <p:nvPr/>
          </p:nvGrpSpPr>
          <p:grpSpPr>
            <a:xfrm rot="17040000">
              <a:off x="903415" y="7305611"/>
              <a:ext cx="235158" cy="456017"/>
              <a:chOff x="6858000" y="5257800"/>
              <a:chExt cx="914400" cy="1600202"/>
            </a:xfrm>
            <a:solidFill>
              <a:srgbClr val="008000"/>
            </a:solidFill>
            <a:scene3d>
              <a:camera prst="orthographicFront">
                <a:rot lat="0" lon="0" rev="0"/>
              </a:camera>
              <a:lightRig rig="balanced" dir="t">
                <a:rot lat="0" lon="0" rev="8700000"/>
              </a:lightRig>
            </a:scene3d>
          </p:grpSpPr>
          <p:sp>
            <p:nvSpPr>
              <p:cNvPr id="94" name="Flowchart: Alternate Process 93"/>
              <p:cNvSpPr/>
              <p:nvPr/>
            </p:nvSpPr>
            <p:spPr bwMode="auto">
              <a:xfrm>
                <a:off x="6858000" y="5257800"/>
                <a:ext cx="914400" cy="609600"/>
              </a:xfrm>
              <a:prstGeom prst="flowChartAlternateProcess">
                <a:avLst/>
              </a:prstGeom>
              <a:solidFill>
                <a:srgbClr val="FFC000"/>
              </a:solid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95" name="Rectangle 94"/>
              <p:cNvSpPr/>
              <p:nvPr/>
            </p:nvSpPr>
            <p:spPr bwMode="auto">
              <a:xfrm>
                <a:off x="7086600" y="5791203"/>
                <a:ext cx="381002" cy="1066799"/>
              </a:xfrm>
              <a:prstGeom prst="rect">
                <a:avLst/>
              </a:prstGeom>
              <a:solidFill>
                <a:srgbClr val="FFC000"/>
              </a:solid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96" name="Rectangle 95"/>
              <p:cNvSpPr/>
              <p:nvPr/>
            </p:nvSpPr>
            <p:spPr bwMode="auto">
              <a:xfrm>
                <a:off x="7239000" y="6019800"/>
                <a:ext cx="381000" cy="152400"/>
              </a:xfrm>
              <a:prstGeom prst="rect">
                <a:avLst/>
              </a:prstGeom>
              <a:solidFill>
                <a:srgbClr val="FFC000"/>
              </a:solid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17" name="Rectangle 116"/>
              <p:cNvSpPr/>
              <p:nvPr/>
            </p:nvSpPr>
            <p:spPr bwMode="auto">
              <a:xfrm>
                <a:off x="7239000" y="6248400"/>
                <a:ext cx="381000" cy="152400"/>
              </a:xfrm>
              <a:prstGeom prst="rect">
                <a:avLst/>
              </a:prstGeom>
              <a:solidFill>
                <a:srgbClr val="FFC000"/>
              </a:solid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18" name="Rectangle 117"/>
              <p:cNvSpPr/>
              <p:nvPr/>
            </p:nvSpPr>
            <p:spPr bwMode="auto">
              <a:xfrm>
                <a:off x="7239000" y="6629400"/>
                <a:ext cx="381000" cy="152400"/>
              </a:xfrm>
              <a:prstGeom prst="rect">
                <a:avLst/>
              </a:prstGeom>
              <a:solidFill>
                <a:srgbClr val="FFC000"/>
              </a:solid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grpSp>
      <p:sp>
        <p:nvSpPr>
          <p:cNvPr id="121" name="Rectangle 120"/>
          <p:cNvSpPr/>
          <p:nvPr/>
        </p:nvSpPr>
        <p:spPr>
          <a:xfrm>
            <a:off x="76200" y="4114800"/>
            <a:ext cx="3890666" cy="3139321"/>
          </a:xfrm>
          <a:prstGeom prst="rect">
            <a:avLst/>
          </a:prstGeom>
          <a:ln>
            <a:solidFill>
              <a:schemeClr val="tx1"/>
            </a:solidFill>
          </a:ln>
        </p:spPr>
        <p:txBody>
          <a:bodyPr wrap="square">
            <a:spAutoFit/>
          </a:bodyPr>
          <a:lstStyle/>
          <a:p>
            <a:pPr>
              <a:spcBef>
                <a:spcPts val="600"/>
              </a:spcBef>
            </a:pPr>
            <a:r>
              <a:rPr lang="en-US" sz="2400" b="1" u="sng" dirty="0" smtClean="0">
                <a:latin typeface="+mj-lt"/>
              </a:rPr>
              <a:t>To verify:</a:t>
            </a:r>
          </a:p>
          <a:p>
            <a:pPr>
              <a:spcBef>
                <a:spcPts val="600"/>
              </a:spcBef>
            </a:pPr>
            <a:endParaRPr lang="en-US" sz="2400" b="1" dirty="0">
              <a:solidFill>
                <a:srgbClr val="C00000"/>
              </a:solidFill>
              <a:latin typeface="+mj-lt"/>
            </a:endParaRPr>
          </a:p>
          <a:p>
            <a:pPr>
              <a:spcBef>
                <a:spcPts val="600"/>
              </a:spcBef>
            </a:pPr>
            <a:endParaRPr lang="en-US" sz="2400" b="1" dirty="0" smtClean="0">
              <a:solidFill>
                <a:srgbClr val="C00000"/>
              </a:solidFill>
              <a:latin typeface="+mj-lt"/>
            </a:endParaRPr>
          </a:p>
          <a:p>
            <a:pPr>
              <a:spcBef>
                <a:spcPts val="600"/>
              </a:spcBef>
            </a:pPr>
            <a:endParaRPr lang="en-US" sz="2400" b="1" dirty="0">
              <a:solidFill>
                <a:srgbClr val="C00000"/>
              </a:solidFill>
              <a:latin typeface="+mj-lt"/>
            </a:endParaRPr>
          </a:p>
          <a:p>
            <a:pPr>
              <a:spcBef>
                <a:spcPts val="600"/>
              </a:spcBef>
            </a:pPr>
            <a:endParaRPr lang="en-US" sz="2400" b="1" dirty="0" smtClean="0">
              <a:solidFill>
                <a:srgbClr val="C00000"/>
              </a:solidFill>
              <a:latin typeface="+mj-lt"/>
            </a:endParaRPr>
          </a:p>
          <a:p>
            <a:pPr>
              <a:spcBef>
                <a:spcPts val="600"/>
              </a:spcBef>
            </a:pPr>
            <a:endParaRPr lang="en-US" sz="2400" b="1" dirty="0">
              <a:solidFill>
                <a:srgbClr val="C00000"/>
              </a:solidFill>
              <a:latin typeface="+mj-lt"/>
            </a:endParaRPr>
          </a:p>
          <a:p>
            <a:pPr>
              <a:spcBef>
                <a:spcPts val="600"/>
              </a:spcBef>
            </a:pPr>
            <a:endParaRPr lang="en-US" sz="2400" b="1" dirty="0" smtClean="0">
              <a:solidFill>
                <a:srgbClr val="C00000"/>
              </a:solidFill>
              <a:latin typeface="+mj-lt"/>
            </a:endParaRPr>
          </a:p>
        </p:txBody>
      </p:sp>
      <p:sp>
        <p:nvSpPr>
          <p:cNvPr id="3" name="Rectangle 2"/>
          <p:cNvSpPr/>
          <p:nvPr/>
        </p:nvSpPr>
        <p:spPr bwMode="auto">
          <a:xfrm>
            <a:off x="6324600" y="381000"/>
            <a:ext cx="2743200" cy="111704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381000" y="0"/>
            <a:ext cx="9144000" cy="609600"/>
          </a:xfrm>
        </p:spPr>
        <p:txBody>
          <a:bodyPr/>
          <a:lstStyle/>
          <a:p>
            <a:r>
              <a:rPr lang="en-US" dirty="0" smtClean="0">
                <a:solidFill>
                  <a:schemeClr val="accent2">
                    <a:lumMod val="50000"/>
                  </a:schemeClr>
                </a:solidFill>
              </a:rPr>
              <a:t>answering queries with </a:t>
            </a:r>
            <a:r>
              <a:rPr lang="en-US" dirty="0" smtClean="0">
                <a:solidFill>
                  <a:srgbClr val="C00000"/>
                </a:solidFill>
              </a:rPr>
              <a:t>NSEC5   </a:t>
            </a:r>
            <a:endParaRPr lang="en-US" sz="1600" dirty="0">
              <a:solidFill>
                <a:srgbClr val="002060"/>
              </a:solidFill>
            </a:endParaRPr>
          </a:p>
        </p:txBody>
      </p:sp>
      <p:sp>
        <p:nvSpPr>
          <p:cNvPr id="13" name="Can 12"/>
          <p:cNvSpPr/>
          <p:nvPr/>
        </p:nvSpPr>
        <p:spPr bwMode="auto">
          <a:xfrm>
            <a:off x="204952" y="2515862"/>
            <a:ext cx="1257300" cy="773723"/>
          </a:xfrm>
          <a:prstGeom prst="can">
            <a:avLst/>
          </a:prstGeom>
          <a:solidFill>
            <a:srgbClr val="CC99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grpSp>
        <p:nvGrpSpPr>
          <p:cNvPr id="36" name="Group 35"/>
          <p:cNvGrpSpPr/>
          <p:nvPr/>
        </p:nvGrpSpPr>
        <p:grpSpPr>
          <a:xfrm>
            <a:off x="1295400" y="1650447"/>
            <a:ext cx="4571999" cy="787953"/>
            <a:chOff x="1250598" y="2945847"/>
            <a:chExt cx="4007202" cy="787953"/>
          </a:xfrm>
        </p:grpSpPr>
        <p:cxnSp>
          <p:nvCxnSpPr>
            <p:cNvPr id="37" name="Curved Connector 36"/>
            <p:cNvCxnSpPr/>
            <p:nvPr/>
          </p:nvCxnSpPr>
          <p:spPr bwMode="auto">
            <a:xfrm flipV="1">
              <a:off x="1462252" y="2945847"/>
              <a:ext cx="3795548" cy="787953"/>
            </a:xfrm>
            <a:prstGeom prst="curvedConnector3">
              <a:avLst>
                <a:gd name="adj1" fmla="val 19207"/>
              </a:avLst>
            </a:prstGeom>
            <a:solidFill>
              <a:schemeClr val="accent1"/>
            </a:solidFill>
            <a:ln w="9525" cap="flat" cmpd="sng" algn="ctr">
              <a:solidFill>
                <a:schemeClr val="tx1"/>
              </a:solidFill>
              <a:prstDash val="solid"/>
              <a:round/>
              <a:headEnd type="none" w="med" len="med"/>
              <a:tailEnd type="arrow"/>
            </a:ln>
            <a:effectLst/>
          </p:spPr>
        </p:cxnSp>
        <p:sp>
          <p:nvSpPr>
            <p:cNvPr id="38" name="Rectangle 37"/>
            <p:cNvSpPr/>
            <p:nvPr/>
          </p:nvSpPr>
          <p:spPr>
            <a:xfrm>
              <a:off x="1250598" y="3043535"/>
              <a:ext cx="1105303" cy="461665"/>
            </a:xfrm>
            <a:prstGeom prst="rect">
              <a:avLst/>
            </a:prstGeom>
          </p:spPr>
          <p:txBody>
            <a:bodyPr wrap="none">
              <a:spAutoFit/>
            </a:bodyPr>
            <a:lstStyle/>
            <a:p>
              <a:pPr>
                <a:spcBef>
                  <a:spcPts val="600"/>
                </a:spcBef>
              </a:pPr>
              <a:r>
                <a:rPr lang="en-US" sz="2400" dirty="0" smtClean="0">
                  <a:latin typeface="+mj-lt"/>
                </a:rPr>
                <a:t>q.com?</a:t>
              </a:r>
              <a:endParaRPr lang="en-US" sz="2400" dirty="0">
                <a:latin typeface="+mj-lt"/>
              </a:endParaRPr>
            </a:p>
          </p:txBody>
        </p:sp>
      </p:grpSp>
      <p:grpSp>
        <p:nvGrpSpPr>
          <p:cNvPr id="5" name="Group 4"/>
          <p:cNvGrpSpPr/>
          <p:nvPr/>
        </p:nvGrpSpPr>
        <p:grpSpPr>
          <a:xfrm>
            <a:off x="6324600" y="457200"/>
            <a:ext cx="4419600" cy="572622"/>
            <a:chOff x="1447800" y="4724400"/>
            <a:chExt cx="4419600" cy="572622"/>
          </a:xfrm>
        </p:grpSpPr>
        <p:sp>
          <p:nvSpPr>
            <p:cNvPr id="77" name="Rectangle 76"/>
            <p:cNvSpPr/>
            <p:nvPr/>
          </p:nvSpPr>
          <p:spPr>
            <a:xfrm>
              <a:off x="1447800" y="4724400"/>
              <a:ext cx="4419600" cy="523220"/>
            </a:xfrm>
            <a:prstGeom prst="rect">
              <a:avLst/>
            </a:prstGeom>
          </p:spPr>
          <p:txBody>
            <a:bodyPr wrap="square">
              <a:spAutoFit/>
            </a:bodyPr>
            <a:lstStyle/>
            <a:p>
              <a:pPr>
                <a:spcBef>
                  <a:spcPts val="1200"/>
                </a:spcBef>
              </a:pPr>
              <a:r>
                <a:rPr lang="en-US" sz="2400" b="1" dirty="0" smtClean="0">
                  <a:solidFill>
                    <a:schemeClr val="accent5">
                      <a:lumMod val="50000"/>
                    </a:schemeClr>
                  </a:solidFill>
                  <a:latin typeface="+mj-lt"/>
                </a:rPr>
                <a:t> </a:t>
              </a:r>
              <a:r>
                <a:rPr lang="el-GR" sz="2800" b="1" dirty="0" smtClean="0">
                  <a:solidFill>
                    <a:schemeClr val="accent5">
                      <a:lumMod val="50000"/>
                    </a:schemeClr>
                  </a:solidFill>
                  <a:latin typeface="+mj-lt"/>
                </a:rPr>
                <a:t>Π</a:t>
              </a:r>
              <a:r>
                <a:rPr lang="en-US" sz="2400" b="1" dirty="0" smtClean="0">
                  <a:solidFill>
                    <a:schemeClr val="accent5">
                      <a:lumMod val="50000"/>
                    </a:schemeClr>
                  </a:solidFill>
                  <a:latin typeface="+mj-lt"/>
                </a:rPr>
                <a:t>  (</a:t>
              </a:r>
              <a:r>
                <a:rPr lang="en-US" sz="2400" dirty="0" smtClean="0">
                  <a:latin typeface="+mj-lt"/>
                </a:rPr>
                <a:t>q.com</a:t>
              </a:r>
              <a:r>
                <a:rPr lang="en-US" sz="2400" b="1" dirty="0" smtClean="0">
                  <a:solidFill>
                    <a:schemeClr val="accent5">
                      <a:lumMod val="50000"/>
                    </a:schemeClr>
                  </a:solidFill>
                  <a:latin typeface="+mj-lt"/>
                </a:rPr>
                <a:t>)=aa8678</a:t>
              </a:r>
            </a:p>
          </p:txBody>
        </p:sp>
        <p:grpSp>
          <p:nvGrpSpPr>
            <p:cNvPr id="79" name="Group 54"/>
            <p:cNvGrpSpPr/>
            <p:nvPr/>
          </p:nvGrpSpPr>
          <p:grpSpPr>
            <a:xfrm rot="840000">
              <a:off x="1806088" y="5031050"/>
              <a:ext cx="145094" cy="265972"/>
              <a:chOff x="6858000" y="5257800"/>
              <a:chExt cx="914400" cy="1600200"/>
            </a:xfrm>
            <a:solidFill>
              <a:schemeClr val="accent1">
                <a:lumMod val="75000"/>
              </a:schemeClr>
            </a:solidFill>
            <a:scene3d>
              <a:camera prst="orthographicFront">
                <a:rot lat="0" lon="0" rev="0"/>
              </a:camera>
              <a:lightRig rig="balanced" dir="t">
                <a:rot lat="0" lon="0" rev="8700000"/>
              </a:lightRig>
            </a:scene3d>
          </p:grpSpPr>
          <p:sp>
            <p:nvSpPr>
              <p:cNvPr id="86" name="Flowchart: Alternate Process 85"/>
              <p:cNvSpPr/>
              <p:nvPr/>
            </p:nvSpPr>
            <p:spPr bwMode="auto">
              <a:xfrm>
                <a:off x="6858000" y="5257800"/>
                <a:ext cx="914400" cy="609600"/>
              </a:xfrm>
              <a:prstGeom prst="flowChartAlternateProcess">
                <a:avLst/>
              </a:prstGeom>
              <a:solidFill>
                <a:srgbClr val="FFC000"/>
              </a:solid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87" name="Rectangle 86"/>
              <p:cNvSpPr/>
              <p:nvPr/>
            </p:nvSpPr>
            <p:spPr bwMode="auto">
              <a:xfrm>
                <a:off x="7086600" y="5791200"/>
                <a:ext cx="381000" cy="1066800"/>
              </a:xfrm>
              <a:prstGeom prst="rect">
                <a:avLst/>
              </a:prstGeom>
              <a:solidFill>
                <a:srgbClr val="FFC000"/>
              </a:solid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88" name="Rectangle 87"/>
              <p:cNvSpPr/>
              <p:nvPr/>
            </p:nvSpPr>
            <p:spPr bwMode="auto">
              <a:xfrm>
                <a:off x="7239000" y="60198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89" name="Rectangle 88"/>
              <p:cNvSpPr/>
              <p:nvPr/>
            </p:nvSpPr>
            <p:spPr bwMode="auto">
              <a:xfrm>
                <a:off x="7239000" y="6248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90" name="Rectangle 89"/>
              <p:cNvSpPr/>
              <p:nvPr/>
            </p:nvSpPr>
            <p:spPr bwMode="auto">
              <a:xfrm>
                <a:off x="7239000" y="6629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grpSp>
      <p:sp>
        <p:nvSpPr>
          <p:cNvPr id="4" name="Rectangle 3"/>
          <p:cNvSpPr/>
          <p:nvPr/>
        </p:nvSpPr>
        <p:spPr>
          <a:xfrm>
            <a:off x="2362201" y="2505670"/>
            <a:ext cx="1219200" cy="769441"/>
          </a:xfrm>
          <a:prstGeom prst="rect">
            <a:avLst/>
          </a:prstGeom>
          <a:solidFill>
            <a:schemeClr val="bg1">
              <a:lumMod val="95000"/>
            </a:schemeClr>
          </a:solidFill>
          <a:ln w="57150">
            <a:solidFill>
              <a:schemeClr val="accent5">
                <a:lumMod val="50000"/>
              </a:schemeClr>
            </a:solidFill>
          </a:ln>
        </p:spPr>
        <p:txBody>
          <a:bodyPr wrap="square">
            <a:spAutoFit/>
          </a:bodyPr>
          <a:lstStyle/>
          <a:p>
            <a:pPr algn="ctr">
              <a:spcBef>
                <a:spcPts val="1200"/>
              </a:spcBef>
            </a:pPr>
            <a:r>
              <a:rPr lang="en-US" sz="2000" b="1" dirty="0" smtClean="0">
                <a:solidFill>
                  <a:schemeClr val="accent5">
                    <a:lumMod val="50000"/>
                  </a:schemeClr>
                </a:solidFill>
                <a:latin typeface="+mj-lt"/>
              </a:rPr>
              <a:t>PROOF </a:t>
            </a:r>
            <a:r>
              <a:rPr lang="en-US" sz="2400" b="1" dirty="0" smtClean="0">
                <a:solidFill>
                  <a:schemeClr val="accent5">
                    <a:lumMod val="50000"/>
                  </a:schemeClr>
                </a:solidFill>
                <a:latin typeface="+mj-lt"/>
              </a:rPr>
              <a:t>aa8678</a:t>
            </a:r>
            <a:endParaRPr lang="en-US" sz="2400" b="1" dirty="0">
              <a:solidFill>
                <a:schemeClr val="accent5">
                  <a:lumMod val="50000"/>
                </a:schemeClr>
              </a:solidFill>
              <a:latin typeface="+mj-lt"/>
            </a:endParaRPr>
          </a:p>
        </p:txBody>
      </p:sp>
      <p:grpSp>
        <p:nvGrpSpPr>
          <p:cNvPr id="104" name="Group 103"/>
          <p:cNvGrpSpPr/>
          <p:nvPr/>
        </p:nvGrpSpPr>
        <p:grpSpPr>
          <a:xfrm>
            <a:off x="6934200" y="3445485"/>
            <a:ext cx="2057400" cy="1152624"/>
            <a:chOff x="3885249" y="4703727"/>
            <a:chExt cx="2057400" cy="1152624"/>
          </a:xfrm>
        </p:grpSpPr>
        <p:sp>
          <p:nvSpPr>
            <p:cNvPr id="105" name="Rectangle 104"/>
            <p:cNvSpPr/>
            <p:nvPr/>
          </p:nvSpPr>
          <p:spPr>
            <a:xfrm>
              <a:off x="3991872" y="4789487"/>
              <a:ext cx="1849811" cy="907941"/>
            </a:xfrm>
            <a:prstGeom prst="rect">
              <a:avLst/>
            </a:prstGeom>
            <a:ln w="28575">
              <a:solidFill>
                <a:srgbClr val="0070C0"/>
              </a:solidFill>
            </a:ln>
          </p:spPr>
          <p:txBody>
            <a:bodyPr wrap="square">
              <a:spAutoFit/>
            </a:bodyPr>
            <a:lstStyle/>
            <a:p>
              <a:pPr algn="r">
                <a:spcBef>
                  <a:spcPts val="600"/>
                </a:spcBef>
              </a:pPr>
              <a:r>
                <a:rPr lang="en-US" sz="2400" dirty="0" smtClean="0">
                  <a:solidFill>
                    <a:srgbClr val="C00000"/>
                  </a:solidFill>
                  <a:latin typeface="+mj-lt"/>
                </a:rPr>
                <a:t>3cd91</a:t>
              </a:r>
              <a:r>
                <a:rPr lang="en-US" sz="2400" dirty="0" smtClean="0">
                  <a:latin typeface="+mj-lt"/>
                </a:rPr>
                <a:t>.com</a:t>
              </a:r>
              <a:endParaRPr lang="en-US" sz="2400" dirty="0">
                <a:latin typeface="+mj-lt"/>
              </a:endParaRPr>
            </a:p>
            <a:p>
              <a:pPr algn="r">
                <a:spcBef>
                  <a:spcPts val="600"/>
                </a:spcBef>
              </a:pPr>
              <a:r>
                <a:rPr lang="en-US" sz="2400" dirty="0" smtClean="0">
                  <a:latin typeface="+mj-lt"/>
                </a:rPr>
                <a:t>   </a:t>
              </a:r>
              <a:r>
                <a:rPr lang="en-US" sz="2400" dirty="0" smtClean="0">
                  <a:solidFill>
                    <a:srgbClr val="C00000"/>
                  </a:solidFill>
                  <a:latin typeface="+mj-lt"/>
                </a:rPr>
                <a:t>8cb67</a:t>
              </a:r>
              <a:r>
                <a:rPr lang="en-US" sz="2400" dirty="0" smtClean="0">
                  <a:latin typeface="+mj-lt"/>
                </a:rPr>
                <a:t>.com</a:t>
              </a:r>
              <a:endParaRPr lang="en-US" sz="2400" dirty="0">
                <a:latin typeface="+mj-lt"/>
              </a:endParaRPr>
            </a:p>
          </p:txBody>
        </p:sp>
        <p:sp>
          <p:nvSpPr>
            <p:cNvPr id="106" name="Rectangle 105"/>
            <p:cNvSpPr/>
            <p:nvPr/>
          </p:nvSpPr>
          <p:spPr>
            <a:xfrm rot="16200000" flipH="1">
              <a:off x="3574908" y="5014068"/>
              <a:ext cx="1082348" cy="461665"/>
            </a:xfrm>
            <a:prstGeom prst="rect">
              <a:avLst/>
            </a:prstGeom>
          </p:spPr>
          <p:txBody>
            <a:bodyPr wrap="none">
              <a:spAutoFit/>
            </a:bodyPr>
            <a:lstStyle/>
            <a:p>
              <a:pPr>
                <a:spcBef>
                  <a:spcPts val="600"/>
                </a:spcBef>
              </a:pPr>
              <a:r>
                <a:rPr lang="en-US" sz="2400" b="1" dirty="0" smtClean="0">
                  <a:solidFill>
                    <a:srgbClr val="0070C0"/>
                  </a:solidFill>
                  <a:latin typeface="+mj-lt"/>
                </a:rPr>
                <a:t>NSEC5</a:t>
              </a:r>
              <a:endParaRPr lang="en-US" sz="3600" b="1" dirty="0">
                <a:solidFill>
                  <a:srgbClr val="0070C0"/>
                </a:solidFill>
                <a:latin typeface="+mj-lt"/>
              </a:endParaRPr>
            </a:p>
          </p:txBody>
        </p:sp>
        <p:sp>
          <p:nvSpPr>
            <p:cNvPr id="107" name="Lock"/>
            <p:cNvSpPr>
              <a:spLocks noEditPoints="1" noChangeArrowheads="1"/>
            </p:cNvSpPr>
            <p:nvPr/>
          </p:nvSpPr>
          <p:spPr bwMode="auto">
            <a:xfrm>
              <a:off x="5689283" y="5538504"/>
              <a:ext cx="253366" cy="317847"/>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chemeClr val="accent6">
                <a:lumMod val="20000"/>
                <a:lumOff val="80000"/>
              </a:schemeClr>
            </a:solid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08" name="Group 107"/>
          <p:cNvGrpSpPr/>
          <p:nvPr/>
        </p:nvGrpSpPr>
        <p:grpSpPr>
          <a:xfrm>
            <a:off x="6934200" y="4572000"/>
            <a:ext cx="2057400" cy="1152624"/>
            <a:chOff x="3885249" y="4703727"/>
            <a:chExt cx="2057400" cy="1152624"/>
          </a:xfrm>
        </p:grpSpPr>
        <p:sp>
          <p:nvSpPr>
            <p:cNvPr id="109" name="Rectangle 108"/>
            <p:cNvSpPr/>
            <p:nvPr/>
          </p:nvSpPr>
          <p:spPr>
            <a:xfrm>
              <a:off x="3991872" y="4789487"/>
              <a:ext cx="1849811" cy="907941"/>
            </a:xfrm>
            <a:prstGeom prst="rect">
              <a:avLst/>
            </a:prstGeom>
            <a:ln w="28575">
              <a:solidFill>
                <a:srgbClr val="0070C0"/>
              </a:solidFill>
            </a:ln>
          </p:spPr>
          <p:txBody>
            <a:bodyPr wrap="square">
              <a:spAutoFit/>
            </a:bodyPr>
            <a:lstStyle/>
            <a:p>
              <a:pPr algn="r">
                <a:spcBef>
                  <a:spcPts val="600"/>
                </a:spcBef>
              </a:pPr>
              <a:r>
                <a:rPr lang="en-US" sz="2400" dirty="0" smtClean="0">
                  <a:solidFill>
                    <a:srgbClr val="C00000"/>
                  </a:solidFill>
                  <a:latin typeface="+mj-lt"/>
                </a:rPr>
                <a:t>8cb67</a:t>
              </a:r>
              <a:r>
                <a:rPr lang="en-US" sz="2400" dirty="0" smtClean="0">
                  <a:latin typeface="+mj-lt"/>
                </a:rPr>
                <a:t>.com</a:t>
              </a:r>
            </a:p>
            <a:p>
              <a:pPr algn="r">
                <a:spcBef>
                  <a:spcPts val="600"/>
                </a:spcBef>
              </a:pPr>
              <a:r>
                <a:rPr lang="en-US" sz="2400" dirty="0" smtClean="0">
                  <a:solidFill>
                    <a:srgbClr val="C00000"/>
                  </a:solidFill>
                  <a:latin typeface="+mj-lt"/>
                </a:rPr>
                <a:t>9ae3e</a:t>
              </a:r>
              <a:r>
                <a:rPr lang="en-US" sz="2400" dirty="0" smtClean="0">
                  <a:latin typeface="+mj-lt"/>
                </a:rPr>
                <a:t>.com</a:t>
              </a:r>
              <a:endParaRPr lang="en-US" sz="2400" dirty="0">
                <a:solidFill>
                  <a:srgbClr val="C00000"/>
                </a:solidFill>
                <a:latin typeface="+mj-lt"/>
              </a:endParaRPr>
            </a:p>
          </p:txBody>
        </p:sp>
        <p:sp>
          <p:nvSpPr>
            <p:cNvPr id="110" name="Rectangle 109"/>
            <p:cNvSpPr/>
            <p:nvPr/>
          </p:nvSpPr>
          <p:spPr>
            <a:xfrm rot="16200000" flipH="1">
              <a:off x="3574908" y="5014068"/>
              <a:ext cx="1082348" cy="461665"/>
            </a:xfrm>
            <a:prstGeom prst="rect">
              <a:avLst/>
            </a:prstGeom>
          </p:spPr>
          <p:txBody>
            <a:bodyPr wrap="none">
              <a:spAutoFit/>
            </a:bodyPr>
            <a:lstStyle/>
            <a:p>
              <a:pPr>
                <a:spcBef>
                  <a:spcPts val="600"/>
                </a:spcBef>
              </a:pPr>
              <a:r>
                <a:rPr lang="en-US" sz="2400" b="1" dirty="0" smtClean="0">
                  <a:solidFill>
                    <a:srgbClr val="0070C0"/>
                  </a:solidFill>
                  <a:latin typeface="+mj-lt"/>
                </a:rPr>
                <a:t>NSEC5</a:t>
              </a:r>
              <a:endParaRPr lang="en-US" sz="3600" b="1" dirty="0">
                <a:solidFill>
                  <a:srgbClr val="0070C0"/>
                </a:solidFill>
                <a:latin typeface="+mj-lt"/>
              </a:endParaRPr>
            </a:p>
          </p:txBody>
        </p:sp>
        <p:sp>
          <p:nvSpPr>
            <p:cNvPr id="111" name="Lock"/>
            <p:cNvSpPr>
              <a:spLocks noEditPoints="1" noChangeArrowheads="1"/>
            </p:cNvSpPr>
            <p:nvPr/>
          </p:nvSpPr>
          <p:spPr bwMode="auto">
            <a:xfrm>
              <a:off x="5689283" y="5538504"/>
              <a:ext cx="253366" cy="317847"/>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chemeClr val="accent6">
                <a:lumMod val="20000"/>
                <a:lumOff val="80000"/>
              </a:schemeClr>
            </a:solid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12" name="Group 111"/>
          <p:cNvGrpSpPr/>
          <p:nvPr/>
        </p:nvGrpSpPr>
        <p:grpSpPr>
          <a:xfrm>
            <a:off x="6934200" y="5705376"/>
            <a:ext cx="2057400" cy="1152624"/>
            <a:chOff x="3885249" y="4703727"/>
            <a:chExt cx="2057400" cy="1152624"/>
          </a:xfrm>
        </p:grpSpPr>
        <p:sp>
          <p:nvSpPr>
            <p:cNvPr id="113" name="Rectangle 112"/>
            <p:cNvSpPr/>
            <p:nvPr/>
          </p:nvSpPr>
          <p:spPr>
            <a:xfrm>
              <a:off x="3991872" y="4789487"/>
              <a:ext cx="1849811" cy="907941"/>
            </a:xfrm>
            <a:prstGeom prst="rect">
              <a:avLst/>
            </a:prstGeom>
            <a:ln w="28575">
              <a:solidFill>
                <a:srgbClr val="0070C0"/>
              </a:solidFill>
            </a:ln>
          </p:spPr>
          <p:txBody>
            <a:bodyPr wrap="square">
              <a:spAutoFit/>
            </a:bodyPr>
            <a:lstStyle/>
            <a:p>
              <a:pPr algn="r">
                <a:spcBef>
                  <a:spcPts val="600"/>
                </a:spcBef>
              </a:pPr>
              <a:r>
                <a:rPr lang="en-US" sz="2400" dirty="0" smtClean="0">
                  <a:solidFill>
                    <a:srgbClr val="C00000"/>
                  </a:solidFill>
                  <a:latin typeface="+mj-lt"/>
                </a:rPr>
                <a:t>9ae3e</a:t>
              </a:r>
              <a:r>
                <a:rPr lang="en-US" sz="2400" dirty="0" smtClean="0">
                  <a:latin typeface="+mj-lt"/>
                </a:rPr>
                <a:t>.com</a:t>
              </a:r>
            </a:p>
            <a:p>
              <a:pPr algn="r">
                <a:spcBef>
                  <a:spcPts val="600"/>
                </a:spcBef>
              </a:pPr>
              <a:r>
                <a:rPr lang="en-US" sz="2400" dirty="0" smtClean="0">
                  <a:solidFill>
                    <a:srgbClr val="C00000"/>
                  </a:solidFill>
                  <a:latin typeface="+mj-lt"/>
                </a:rPr>
                <a:t>3cd91</a:t>
              </a:r>
              <a:r>
                <a:rPr lang="en-US" sz="2400" dirty="0" smtClean="0">
                  <a:latin typeface="+mj-lt"/>
                </a:rPr>
                <a:t>.com</a:t>
              </a:r>
              <a:endParaRPr lang="en-US" sz="2400" dirty="0">
                <a:solidFill>
                  <a:srgbClr val="C00000"/>
                </a:solidFill>
                <a:latin typeface="+mj-lt"/>
              </a:endParaRPr>
            </a:p>
          </p:txBody>
        </p:sp>
        <p:sp>
          <p:nvSpPr>
            <p:cNvPr id="114" name="Rectangle 113"/>
            <p:cNvSpPr/>
            <p:nvPr/>
          </p:nvSpPr>
          <p:spPr>
            <a:xfrm rot="16200000" flipH="1">
              <a:off x="3574908" y="5014068"/>
              <a:ext cx="1082348" cy="461665"/>
            </a:xfrm>
            <a:prstGeom prst="rect">
              <a:avLst/>
            </a:prstGeom>
          </p:spPr>
          <p:txBody>
            <a:bodyPr wrap="none">
              <a:spAutoFit/>
            </a:bodyPr>
            <a:lstStyle/>
            <a:p>
              <a:pPr>
                <a:spcBef>
                  <a:spcPts val="600"/>
                </a:spcBef>
              </a:pPr>
              <a:r>
                <a:rPr lang="en-US" sz="2400" b="1" dirty="0" smtClean="0">
                  <a:solidFill>
                    <a:srgbClr val="0070C0"/>
                  </a:solidFill>
                  <a:latin typeface="+mj-lt"/>
                </a:rPr>
                <a:t>NSEC5</a:t>
              </a:r>
              <a:endParaRPr lang="en-US" sz="3600" b="1" dirty="0">
                <a:solidFill>
                  <a:srgbClr val="0070C0"/>
                </a:solidFill>
                <a:latin typeface="+mj-lt"/>
              </a:endParaRPr>
            </a:p>
          </p:txBody>
        </p:sp>
        <p:sp>
          <p:nvSpPr>
            <p:cNvPr id="115" name="Lock"/>
            <p:cNvSpPr>
              <a:spLocks noEditPoints="1" noChangeArrowheads="1"/>
            </p:cNvSpPr>
            <p:nvPr/>
          </p:nvSpPr>
          <p:spPr bwMode="auto">
            <a:xfrm>
              <a:off x="5689283" y="5538504"/>
              <a:ext cx="253366" cy="317847"/>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chemeClr val="accent6">
                <a:lumMod val="20000"/>
                <a:lumOff val="80000"/>
              </a:schemeClr>
            </a:solid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116" name="server"/>
          <p:cNvSpPr>
            <a:spLocks noEditPoints="1" noChangeArrowheads="1"/>
          </p:cNvSpPr>
          <p:nvPr/>
        </p:nvSpPr>
        <p:spPr bwMode="auto">
          <a:xfrm>
            <a:off x="6172200" y="1741098"/>
            <a:ext cx="914400" cy="107673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Rectangle 118"/>
          <p:cNvSpPr/>
          <p:nvPr/>
        </p:nvSpPr>
        <p:spPr>
          <a:xfrm>
            <a:off x="7118131" y="1066800"/>
            <a:ext cx="3276600" cy="2246769"/>
          </a:xfrm>
          <a:prstGeom prst="rect">
            <a:avLst/>
          </a:prstGeom>
        </p:spPr>
        <p:txBody>
          <a:bodyPr wrap="square">
            <a:spAutoFit/>
          </a:bodyPr>
          <a:lstStyle/>
          <a:p>
            <a:pPr>
              <a:spcBef>
                <a:spcPts val="600"/>
              </a:spcBef>
            </a:pPr>
            <a:r>
              <a:rPr lang="en-US" sz="2400" b="1" dirty="0" smtClean="0">
                <a:latin typeface="+mj-lt"/>
              </a:rPr>
              <a:t> </a:t>
            </a:r>
          </a:p>
          <a:p>
            <a:pPr>
              <a:spcBef>
                <a:spcPts val="600"/>
              </a:spcBef>
            </a:pPr>
            <a:r>
              <a:rPr lang="en-US" sz="2400" dirty="0" smtClean="0">
                <a:latin typeface="+mj-lt"/>
              </a:rPr>
              <a:t>a.com</a:t>
            </a:r>
          </a:p>
          <a:p>
            <a:pPr>
              <a:spcBef>
                <a:spcPts val="600"/>
              </a:spcBef>
            </a:pPr>
            <a:r>
              <a:rPr lang="en-US" sz="2400" dirty="0" smtClean="0">
                <a:latin typeface="+mj-lt"/>
              </a:rPr>
              <a:t>c.com</a:t>
            </a:r>
            <a:endParaRPr lang="en-US" sz="2400" dirty="0">
              <a:latin typeface="+mj-lt"/>
            </a:endParaRPr>
          </a:p>
          <a:p>
            <a:pPr>
              <a:spcBef>
                <a:spcPts val="600"/>
              </a:spcBef>
            </a:pPr>
            <a:r>
              <a:rPr lang="en-US" sz="2400" dirty="0" smtClean="0">
                <a:latin typeface="+mj-lt"/>
              </a:rPr>
              <a:t>z.com</a:t>
            </a:r>
          </a:p>
          <a:p>
            <a:pPr>
              <a:spcBef>
                <a:spcPts val="600"/>
              </a:spcBef>
            </a:pPr>
            <a:endParaRPr lang="en-US" sz="2400" dirty="0">
              <a:latin typeface="+mj-lt"/>
            </a:endParaRPr>
          </a:p>
        </p:txBody>
      </p:sp>
      <p:grpSp>
        <p:nvGrpSpPr>
          <p:cNvPr id="126" name="Group 125"/>
          <p:cNvGrpSpPr/>
          <p:nvPr/>
        </p:nvGrpSpPr>
        <p:grpSpPr>
          <a:xfrm>
            <a:off x="3505200" y="2209800"/>
            <a:ext cx="2057400" cy="1152624"/>
            <a:chOff x="3885249" y="4703727"/>
            <a:chExt cx="2057400" cy="1152624"/>
          </a:xfrm>
        </p:grpSpPr>
        <p:sp>
          <p:nvSpPr>
            <p:cNvPr id="127" name="Rectangle 126"/>
            <p:cNvSpPr/>
            <p:nvPr/>
          </p:nvSpPr>
          <p:spPr>
            <a:xfrm>
              <a:off x="3991872" y="4789487"/>
              <a:ext cx="1849811" cy="907941"/>
            </a:xfrm>
            <a:prstGeom prst="rect">
              <a:avLst/>
            </a:prstGeom>
            <a:ln w="28575">
              <a:solidFill>
                <a:srgbClr val="0070C0"/>
              </a:solidFill>
            </a:ln>
          </p:spPr>
          <p:txBody>
            <a:bodyPr wrap="square">
              <a:spAutoFit/>
            </a:bodyPr>
            <a:lstStyle/>
            <a:p>
              <a:pPr algn="r">
                <a:spcBef>
                  <a:spcPts val="600"/>
                </a:spcBef>
              </a:pPr>
              <a:r>
                <a:rPr lang="en-US" sz="2400" dirty="0" smtClean="0">
                  <a:solidFill>
                    <a:srgbClr val="C00000"/>
                  </a:solidFill>
                  <a:latin typeface="+mj-lt"/>
                </a:rPr>
                <a:t>3cd91</a:t>
              </a:r>
              <a:r>
                <a:rPr lang="en-US" sz="2400" dirty="0" smtClean="0">
                  <a:latin typeface="+mj-lt"/>
                </a:rPr>
                <a:t>.com</a:t>
              </a:r>
              <a:endParaRPr lang="en-US" sz="2400" dirty="0">
                <a:latin typeface="+mj-lt"/>
              </a:endParaRPr>
            </a:p>
            <a:p>
              <a:pPr algn="r">
                <a:spcBef>
                  <a:spcPts val="600"/>
                </a:spcBef>
              </a:pPr>
              <a:r>
                <a:rPr lang="en-US" sz="2400" dirty="0" smtClean="0">
                  <a:latin typeface="+mj-lt"/>
                </a:rPr>
                <a:t>   </a:t>
              </a:r>
              <a:r>
                <a:rPr lang="en-US" sz="2400" dirty="0" smtClean="0">
                  <a:solidFill>
                    <a:srgbClr val="C00000"/>
                  </a:solidFill>
                  <a:latin typeface="+mj-lt"/>
                </a:rPr>
                <a:t>8cb67</a:t>
              </a:r>
              <a:r>
                <a:rPr lang="en-US" sz="2400" dirty="0" smtClean="0">
                  <a:latin typeface="+mj-lt"/>
                </a:rPr>
                <a:t>.com</a:t>
              </a:r>
              <a:endParaRPr lang="en-US" sz="2400" dirty="0">
                <a:latin typeface="+mj-lt"/>
              </a:endParaRPr>
            </a:p>
          </p:txBody>
        </p:sp>
        <p:sp>
          <p:nvSpPr>
            <p:cNvPr id="128" name="Rectangle 127"/>
            <p:cNvSpPr/>
            <p:nvPr/>
          </p:nvSpPr>
          <p:spPr>
            <a:xfrm rot="16200000" flipH="1">
              <a:off x="3574908" y="5014068"/>
              <a:ext cx="1082348" cy="461665"/>
            </a:xfrm>
            <a:prstGeom prst="rect">
              <a:avLst/>
            </a:prstGeom>
          </p:spPr>
          <p:txBody>
            <a:bodyPr wrap="none">
              <a:spAutoFit/>
            </a:bodyPr>
            <a:lstStyle/>
            <a:p>
              <a:pPr>
                <a:spcBef>
                  <a:spcPts val="600"/>
                </a:spcBef>
              </a:pPr>
              <a:r>
                <a:rPr lang="en-US" sz="2400" b="1" dirty="0" smtClean="0">
                  <a:solidFill>
                    <a:srgbClr val="0070C0"/>
                  </a:solidFill>
                  <a:latin typeface="+mj-lt"/>
                </a:rPr>
                <a:t>NSEC5</a:t>
              </a:r>
              <a:endParaRPr lang="en-US" sz="3600" b="1" dirty="0">
                <a:solidFill>
                  <a:srgbClr val="0070C0"/>
                </a:solidFill>
                <a:latin typeface="+mj-lt"/>
              </a:endParaRPr>
            </a:p>
          </p:txBody>
        </p:sp>
        <p:sp>
          <p:nvSpPr>
            <p:cNvPr id="129" name="Lock"/>
            <p:cNvSpPr>
              <a:spLocks noEditPoints="1" noChangeArrowheads="1"/>
            </p:cNvSpPr>
            <p:nvPr/>
          </p:nvSpPr>
          <p:spPr bwMode="auto">
            <a:xfrm>
              <a:off x="5689283" y="5538504"/>
              <a:ext cx="253366" cy="317847"/>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chemeClr val="accent6">
                <a:lumMod val="20000"/>
                <a:lumOff val="80000"/>
              </a:schemeClr>
            </a:solid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cxnSp>
        <p:nvCxnSpPr>
          <p:cNvPr id="11" name="Curved Connector 10"/>
          <p:cNvCxnSpPr/>
          <p:nvPr/>
        </p:nvCxnSpPr>
        <p:spPr bwMode="auto">
          <a:xfrm rot="10800000" flipV="1">
            <a:off x="1676401" y="2044422"/>
            <a:ext cx="4190999" cy="671785"/>
          </a:xfrm>
          <a:prstGeom prst="curvedConnector3">
            <a:avLst>
              <a:gd name="adj1" fmla="val 81212"/>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a:xfrm>
            <a:off x="6019800" y="963802"/>
            <a:ext cx="2971800" cy="523220"/>
          </a:xfrm>
          <a:prstGeom prst="rect">
            <a:avLst/>
          </a:prstGeom>
        </p:spPr>
        <p:txBody>
          <a:bodyPr wrap="square">
            <a:spAutoFit/>
          </a:bodyPr>
          <a:lstStyle/>
          <a:p>
            <a:pPr algn="r">
              <a:spcBef>
                <a:spcPts val="1200"/>
              </a:spcBef>
            </a:pPr>
            <a:r>
              <a:rPr lang="en-US" sz="2800" b="1" dirty="0" smtClean="0">
                <a:solidFill>
                  <a:srgbClr val="C00000"/>
                </a:solidFill>
                <a:latin typeface="+mj-lt"/>
              </a:rPr>
              <a:t>H(</a:t>
            </a:r>
            <a:r>
              <a:rPr lang="en-US" sz="2400" b="1" dirty="0" smtClean="0">
                <a:solidFill>
                  <a:schemeClr val="accent5">
                    <a:lumMod val="50000"/>
                  </a:schemeClr>
                </a:solidFill>
                <a:latin typeface="+mj-lt"/>
              </a:rPr>
              <a:t>aa867</a:t>
            </a:r>
            <a:r>
              <a:rPr lang="en-US" sz="2800" b="1" dirty="0" smtClean="0">
                <a:solidFill>
                  <a:srgbClr val="C00000"/>
                </a:solidFill>
                <a:latin typeface="+mj-lt"/>
              </a:rPr>
              <a:t>)</a:t>
            </a:r>
            <a:r>
              <a:rPr lang="en-US" sz="2400" b="1" dirty="0" smtClean="0">
                <a:solidFill>
                  <a:srgbClr val="C00000"/>
                </a:solidFill>
                <a:latin typeface="+mj-lt"/>
              </a:rPr>
              <a:t>=</a:t>
            </a:r>
            <a:r>
              <a:rPr lang="en-US" sz="2400" dirty="0" smtClean="0">
                <a:solidFill>
                  <a:srgbClr val="C00000"/>
                </a:solidFill>
                <a:latin typeface="+mj-lt"/>
              </a:rPr>
              <a:t>7a89b</a:t>
            </a:r>
            <a:endParaRPr lang="en-US" sz="2400" b="1" dirty="0" smtClean="0">
              <a:solidFill>
                <a:srgbClr val="C00000"/>
              </a:solidFill>
              <a:latin typeface="+mj-lt"/>
            </a:endParaRPr>
          </a:p>
        </p:txBody>
      </p:sp>
      <p:sp>
        <p:nvSpPr>
          <p:cNvPr id="84" name="Rectangle 83"/>
          <p:cNvSpPr/>
          <p:nvPr/>
        </p:nvSpPr>
        <p:spPr>
          <a:xfrm>
            <a:off x="152399" y="4693201"/>
            <a:ext cx="4267200" cy="892552"/>
          </a:xfrm>
          <a:prstGeom prst="rect">
            <a:avLst/>
          </a:prstGeom>
        </p:spPr>
        <p:txBody>
          <a:bodyPr wrap="square">
            <a:spAutoFit/>
          </a:bodyPr>
          <a:lstStyle/>
          <a:p>
            <a:pPr>
              <a:spcBef>
                <a:spcPts val="600"/>
              </a:spcBef>
            </a:pPr>
            <a:r>
              <a:rPr lang="en-US" sz="2400" dirty="0" smtClean="0">
                <a:latin typeface="+mj-lt"/>
              </a:rPr>
              <a:t>Does NSEC5 cover PROOF?        </a:t>
            </a:r>
            <a:r>
              <a:rPr lang="en-US" sz="2400" dirty="0" smtClean="0">
                <a:solidFill>
                  <a:srgbClr val="C00000"/>
                </a:solidFill>
                <a:latin typeface="+mj-lt"/>
              </a:rPr>
              <a:t>3cd19</a:t>
            </a:r>
            <a:r>
              <a:rPr lang="en-US" sz="2400" b="1" dirty="0" smtClean="0">
                <a:solidFill>
                  <a:srgbClr val="C00000"/>
                </a:solidFill>
                <a:latin typeface="+mj-lt"/>
              </a:rPr>
              <a:t> &lt;</a:t>
            </a:r>
            <a:r>
              <a:rPr lang="en-US" sz="2400" b="1" dirty="0" smtClean="0">
                <a:solidFill>
                  <a:schemeClr val="accent5">
                    <a:lumMod val="50000"/>
                  </a:schemeClr>
                </a:solidFill>
                <a:latin typeface="+mj-lt"/>
              </a:rPr>
              <a:t> </a:t>
            </a:r>
            <a:r>
              <a:rPr lang="en-US" sz="2800" b="1" dirty="0" smtClean="0">
                <a:solidFill>
                  <a:srgbClr val="C00000"/>
                </a:solidFill>
                <a:latin typeface="+mj-lt"/>
              </a:rPr>
              <a:t>H(</a:t>
            </a:r>
            <a:r>
              <a:rPr lang="en-US" sz="2400" b="1" dirty="0" smtClean="0">
                <a:solidFill>
                  <a:schemeClr val="accent5">
                    <a:lumMod val="50000"/>
                  </a:schemeClr>
                </a:solidFill>
                <a:latin typeface="+mj-lt"/>
              </a:rPr>
              <a:t>aa8678</a:t>
            </a:r>
            <a:r>
              <a:rPr lang="en-US" sz="2800" b="1" dirty="0" smtClean="0">
                <a:solidFill>
                  <a:srgbClr val="C00000"/>
                </a:solidFill>
                <a:latin typeface="+mj-lt"/>
              </a:rPr>
              <a:t>) </a:t>
            </a:r>
            <a:r>
              <a:rPr lang="en-US" sz="2400" b="1" dirty="0" smtClean="0">
                <a:solidFill>
                  <a:srgbClr val="C00000"/>
                </a:solidFill>
                <a:latin typeface="+mj-lt"/>
              </a:rPr>
              <a:t>&lt; </a:t>
            </a:r>
            <a:r>
              <a:rPr lang="en-US" sz="2400" dirty="0" smtClean="0">
                <a:solidFill>
                  <a:srgbClr val="C00000"/>
                </a:solidFill>
                <a:latin typeface="+mj-lt"/>
              </a:rPr>
              <a:t>8cb67</a:t>
            </a:r>
          </a:p>
        </p:txBody>
      </p:sp>
      <p:sp>
        <p:nvSpPr>
          <p:cNvPr id="120" name="Rectangle 119"/>
          <p:cNvSpPr/>
          <p:nvPr/>
        </p:nvSpPr>
        <p:spPr>
          <a:xfrm>
            <a:off x="152399" y="5836201"/>
            <a:ext cx="4572001" cy="461665"/>
          </a:xfrm>
          <a:prstGeom prst="rect">
            <a:avLst/>
          </a:prstGeom>
        </p:spPr>
        <p:txBody>
          <a:bodyPr wrap="square">
            <a:spAutoFit/>
          </a:bodyPr>
          <a:lstStyle/>
          <a:p>
            <a:pPr>
              <a:spcBef>
                <a:spcPts val="600"/>
              </a:spcBef>
            </a:pPr>
            <a:r>
              <a:rPr lang="en-US" sz="2400" dirty="0" smtClean="0">
                <a:latin typeface="+mj-lt"/>
              </a:rPr>
              <a:t>Does PROOF match query?</a:t>
            </a:r>
          </a:p>
        </p:txBody>
      </p:sp>
      <p:sp>
        <p:nvSpPr>
          <p:cNvPr id="141" name="Rectangle 140"/>
          <p:cNvSpPr/>
          <p:nvPr/>
        </p:nvSpPr>
        <p:spPr>
          <a:xfrm>
            <a:off x="7924800" y="144959"/>
            <a:ext cx="1219200" cy="769441"/>
          </a:xfrm>
          <a:prstGeom prst="rect">
            <a:avLst/>
          </a:prstGeom>
          <a:solidFill>
            <a:schemeClr val="bg1">
              <a:lumMod val="95000"/>
            </a:schemeClr>
          </a:solidFill>
          <a:ln w="57150">
            <a:solidFill>
              <a:schemeClr val="accent5">
                <a:lumMod val="50000"/>
              </a:schemeClr>
            </a:solidFill>
          </a:ln>
        </p:spPr>
        <p:txBody>
          <a:bodyPr wrap="square">
            <a:spAutoFit/>
          </a:bodyPr>
          <a:lstStyle/>
          <a:p>
            <a:pPr algn="ctr">
              <a:spcBef>
                <a:spcPts val="1200"/>
              </a:spcBef>
            </a:pPr>
            <a:r>
              <a:rPr lang="en-US" sz="2000" b="1" dirty="0" smtClean="0">
                <a:solidFill>
                  <a:schemeClr val="accent5">
                    <a:lumMod val="50000"/>
                  </a:schemeClr>
                </a:solidFill>
                <a:latin typeface="+mj-lt"/>
              </a:rPr>
              <a:t>PROOF </a:t>
            </a:r>
            <a:r>
              <a:rPr lang="en-US" sz="2400" b="1" dirty="0" smtClean="0">
                <a:solidFill>
                  <a:schemeClr val="accent5">
                    <a:lumMod val="50000"/>
                  </a:schemeClr>
                </a:solidFill>
                <a:latin typeface="+mj-lt"/>
              </a:rPr>
              <a:t>aa8678</a:t>
            </a:r>
            <a:endParaRPr lang="en-US" sz="2400" b="1" dirty="0">
              <a:solidFill>
                <a:schemeClr val="accent5">
                  <a:lumMod val="50000"/>
                </a:schemeClr>
              </a:solidFill>
              <a:latin typeface="+mj-lt"/>
            </a:endParaRPr>
          </a:p>
        </p:txBody>
      </p:sp>
      <p:grpSp>
        <p:nvGrpSpPr>
          <p:cNvPr id="65" name="Group 64"/>
          <p:cNvGrpSpPr/>
          <p:nvPr/>
        </p:nvGrpSpPr>
        <p:grpSpPr>
          <a:xfrm>
            <a:off x="0" y="685800"/>
            <a:ext cx="4724400" cy="461665"/>
            <a:chOff x="0" y="685800"/>
            <a:chExt cx="4724400" cy="461665"/>
          </a:xfrm>
        </p:grpSpPr>
        <p:sp>
          <p:nvSpPr>
            <p:cNvPr id="66" name="Rectangle 65"/>
            <p:cNvSpPr/>
            <p:nvPr/>
          </p:nvSpPr>
          <p:spPr>
            <a:xfrm>
              <a:off x="0" y="685800"/>
              <a:ext cx="4724400" cy="461665"/>
            </a:xfrm>
            <a:prstGeom prst="rect">
              <a:avLst/>
            </a:prstGeom>
          </p:spPr>
          <p:txBody>
            <a:bodyPr wrap="square">
              <a:spAutoFit/>
            </a:bodyPr>
            <a:lstStyle/>
            <a:p>
              <a:pPr>
                <a:spcBef>
                  <a:spcPts val="600"/>
                </a:spcBef>
              </a:pPr>
              <a:r>
                <a:rPr lang="en-US" sz="2400" dirty="0" smtClean="0">
                  <a:latin typeface="+mj-lt"/>
                </a:rPr>
                <a:t>Public Zone Signing Key (ZSK):</a:t>
              </a:r>
              <a:endParaRPr lang="en-US" sz="2400" dirty="0">
                <a:latin typeface="+mj-lt"/>
              </a:endParaRPr>
            </a:p>
          </p:txBody>
        </p:sp>
        <p:grpSp>
          <p:nvGrpSpPr>
            <p:cNvPr id="67" name="Group 54"/>
            <p:cNvGrpSpPr/>
            <p:nvPr/>
          </p:nvGrpSpPr>
          <p:grpSpPr>
            <a:xfrm rot="17040000">
              <a:off x="4179584" y="649929"/>
              <a:ext cx="304800" cy="685800"/>
              <a:chOff x="6858000" y="5257800"/>
              <a:chExt cx="914400" cy="1600200"/>
            </a:xfrm>
            <a:solidFill>
              <a:srgbClr val="0070C0"/>
            </a:solidFill>
            <a:scene3d>
              <a:camera prst="orthographicFront">
                <a:rot lat="0" lon="0" rev="0"/>
              </a:camera>
              <a:lightRig rig="balanced" dir="t">
                <a:rot lat="0" lon="0" rev="8700000"/>
              </a:lightRig>
            </a:scene3d>
          </p:grpSpPr>
          <p:sp>
            <p:nvSpPr>
              <p:cNvPr id="68" name="Flowchart: Alternate Process 67"/>
              <p:cNvSpPr/>
              <p:nvPr/>
            </p:nvSpPr>
            <p:spPr bwMode="auto">
              <a:xfrm>
                <a:off x="6858000" y="5257800"/>
                <a:ext cx="914400" cy="609600"/>
              </a:xfrm>
              <a:prstGeom prst="flowChartAlternateProcess">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69" name="Rectangle 68"/>
              <p:cNvSpPr/>
              <p:nvPr/>
            </p:nvSpPr>
            <p:spPr bwMode="auto">
              <a:xfrm>
                <a:off x="7086600" y="5791200"/>
                <a:ext cx="381000" cy="10668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70" name="Rectangle 69"/>
              <p:cNvSpPr/>
              <p:nvPr/>
            </p:nvSpPr>
            <p:spPr bwMode="auto">
              <a:xfrm>
                <a:off x="7239000" y="60198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71" name="Rectangle 70"/>
              <p:cNvSpPr/>
              <p:nvPr/>
            </p:nvSpPr>
            <p:spPr bwMode="auto">
              <a:xfrm>
                <a:off x="7239000" y="6248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72" name="Rectangle 71"/>
              <p:cNvSpPr/>
              <p:nvPr/>
            </p:nvSpPr>
            <p:spPr bwMode="auto">
              <a:xfrm>
                <a:off x="7239000" y="6629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grpSp>
      <p:sp>
        <p:nvSpPr>
          <p:cNvPr id="75" name="Rectangle 74"/>
          <p:cNvSpPr/>
          <p:nvPr/>
        </p:nvSpPr>
        <p:spPr>
          <a:xfrm>
            <a:off x="6400800" y="2895460"/>
            <a:ext cx="2286000" cy="461665"/>
          </a:xfrm>
          <a:prstGeom prst="rect">
            <a:avLst/>
          </a:prstGeom>
          <a:ln w="38100">
            <a:solidFill>
              <a:schemeClr val="accent1">
                <a:lumMod val="75000"/>
              </a:schemeClr>
            </a:solidFill>
          </a:ln>
        </p:spPr>
        <p:txBody>
          <a:bodyPr wrap="square">
            <a:spAutoFit/>
          </a:bodyPr>
          <a:lstStyle/>
          <a:p>
            <a:r>
              <a:rPr lang="en-US" sz="2400" b="1" dirty="0">
                <a:solidFill>
                  <a:schemeClr val="accent1">
                    <a:lumMod val="75000"/>
                  </a:schemeClr>
                </a:solidFill>
                <a:latin typeface="+mj-lt"/>
              </a:rPr>
              <a:t>secret </a:t>
            </a:r>
            <a:r>
              <a:rPr lang="en-US" sz="2400" b="1" dirty="0" smtClean="0">
                <a:solidFill>
                  <a:schemeClr val="accent1">
                    <a:lumMod val="75000"/>
                  </a:schemeClr>
                </a:solidFill>
                <a:latin typeface="+mj-lt"/>
              </a:rPr>
              <a:t>VRF key</a:t>
            </a:r>
            <a:endParaRPr lang="en-US" sz="2400" b="1" dirty="0">
              <a:solidFill>
                <a:schemeClr val="accent1">
                  <a:lumMod val="75000"/>
                </a:schemeClr>
              </a:solidFill>
              <a:latin typeface="+mj-lt"/>
            </a:endParaRPr>
          </a:p>
        </p:txBody>
      </p:sp>
      <p:grpSp>
        <p:nvGrpSpPr>
          <p:cNvPr id="122" name="Group 54"/>
          <p:cNvGrpSpPr/>
          <p:nvPr/>
        </p:nvGrpSpPr>
        <p:grpSpPr>
          <a:xfrm rot="840000">
            <a:off x="8514962" y="2989545"/>
            <a:ext cx="220597" cy="496343"/>
            <a:chOff x="6858000" y="5257800"/>
            <a:chExt cx="914400" cy="1600200"/>
          </a:xfrm>
          <a:solidFill>
            <a:srgbClr val="FFC000"/>
          </a:solidFill>
          <a:scene3d>
            <a:camera prst="orthographicFront">
              <a:rot lat="0" lon="0" rev="0"/>
            </a:camera>
            <a:lightRig rig="balanced" dir="t">
              <a:rot lat="0" lon="0" rev="8700000"/>
            </a:lightRig>
          </a:scene3d>
        </p:grpSpPr>
        <p:sp>
          <p:nvSpPr>
            <p:cNvPr id="123" name="Flowchart: Alternate Process 122"/>
            <p:cNvSpPr/>
            <p:nvPr/>
          </p:nvSpPr>
          <p:spPr bwMode="auto">
            <a:xfrm>
              <a:off x="6858000" y="5257800"/>
              <a:ext cx="914400" cy="609600"/>
            </a:xfrm>
            <a:prstGeom prst="flowChartAlternateProcess">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24" name="Rectangle 123"/>
            <p:cNvSpPr/>
            <p:nvPr/>
          </p:nvSpPr>
          <p:spPr bwMode="auto">
            <a:xfrm>
              <a:off x="7086600" y="5791200"/>
              <a:ext cx="381000" cy="10668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25" name="Rectangle 124"/>
            <p:cNvSpPr/>
            <p:nvPr/>
          </p:nvSpPr>
          <p:spPr bwMode="auto">
            <a:xfrm>
              <a:off x="7239000" y="60198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30" name="Rectangle 129"/>
            <p:cNvSpPr/>
            <p:nvPr/>
          </p:nvSpPr>
          <p:spPr bwMode="auto">
            <a:xfrm>
              <a:off x="7239000" y="6248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31" name="Rectangle 130"/>
            <p:cNvSpPr/>
            <p:nvPr/>
          </p:nvSpPr>
          <p:spPr bwMode="auto">
            <a:xfrm>
              <a:off x="7239000" y="6629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sp>
        <p:nvSpPr>
          <p:cNvPr id="132" name="Rectangle 131"/>
          <p:cNvSpPr/>
          <p:nvPr/>
        </p:nvSpPr>
        <p:spPr>
          <a:xfrm>
            <a:off x="0" y="1138535"/>
            <a:ext cx="4724400" cy="461665"/>
          </a:xfrm>
          <a:prstGeom prst="rect">
            <a:avLst/>
          </a:prstGeom>
        </p:spPr>
        <p:txBody>
          <a:bodyPr wrap="square">
            <a:spAutoFit/>
          </a:bodyPr>
          <a:lstStyle/>
          <a:p>
            <a:pPr>
              <a:spcBef>
                <a:spcPts val="600"/>
              </a:spcBef>
            </a:pPr>
            <a:r>
              <a:rPr lang="en-US" sz="2400" dirty="0" smtClean="0">
                <a:latin typeface="+mj-lt"/>
              </a:rPr>
              <a:t>Public VRF Key: </a:t>
            </a:r>
            <a:endParaRPr lang="en-US" sz="2400" dirty="0">
              <a:latin typeface="+mj-lt"/>
            </a:endParaRPr>
          </a:p>
        </p:txBody>
      </p:sp>
      <p:grpSp>
        <p:nvGrpSpPr>
          <p:cNvPr id="133" name="Group 54"/>
          <p:cNvGrpSpPr/>
          <p:nvPr/>
        </p:nvGrpSpPr>
        <p:grpSpPr>
          <a:xfrm rot="17040000">
            <a:off x="2274584" y="1102664"/>
            <a:ext cx="304800" cy="685800"/>
            <a:chOff x="6858000" y="5257800"/>
            <a:chExt cx="914400" cy="1600200"/>
          </a:xfrm>
          <a:solidFill>
            <a:srgbClr val="FF9900"/>
          </a:solidFill>
          <a:scene3d>
            <a:camera prst="orthographicFront">
              <a:rot lat="0" lon="0" rev="0"/>
            </a:camera>
            <a:lightRig rig="balanced" dir="t">
              <a:rot lat="0" lon="0" rev="8700000"/>
            </a:lightRig>
          </a:scene3d>
        </p:grpSpPr>
        <p:sp>
          <p:nvSpPr>
            <p:cNvPr id="134" name="Flowchart: Alternate Process 133"/>
            <p:cNvSpPr/>
            <p:nvPr/>
          </p:nvSpPr>
          <p:spPr bwMode="auto">
            <a:xfrm>
              <a:off x="6858000" y="5257800"/>
              <a:ext cx="914400" cy="609600"/>
            </a:xfrm>
            <a:prstGeom prst="flowChartAlternateProcess">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35" name="Rectangle 134"/>
            <p:cNvSpPr/>
            <p:nvPr/>
          </p:nvSpPr>
          <p:spPr bwMode="auto">
            <a:xfrm>
              <a:off x="7086600" y="5791200"/>
              <a:ext cx="381000" cy="10668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36" name="Rectangle 135"/>
            <p:cNvSpPr/>
            <p:nvPr/>
          </p:nvSpPr>
          <p:spPr bwMode="auto">
            <a:xfrm>
              <a:off x="7239000" y="60198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37" name="Rectangle 136"/>
            <p:cNvSpPr/>
            <p:nvPr/>
          </p:nvSpPr>
          <p:spPr bwMode="auto">
            <a:xfrm>
              <a:off x="7239000" y="6248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38" name="Rectangle 137"/>
            <p:cNvSpPr/>
            <p:nvPr/>
          </p:nvSpPr>
          <p:spPr bwMode="auto">
            <a:xfrm>
              <a:off x="7239000" y="6629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sp>
        <p:nvSpPr>
          <p:cNvPr id="146" name="Rectangle 145"/>
          <p:cNvSpPr/>
          <p:nvPr/>
        </p:nvSpPr>
        <p:spPr>
          <a:xfrm>
            <a:off x="4267200" y="5444699"/>
            <a:ext cx="2699817" cy="1200329"/>
          </a:xfrm>
          <a:prstGeom prst="rect">
            <a:avLst/>
          </a:prstGeom>
        </p:spPr>
        <p:txBody>
          <a:bodyPr wrap="square">
            <a:spAutoFit/>
          </a:bodyPr>
          <a:lstStyle/>
          <a:p>
            <a:pPr algn="ctr"/>
            <a:r>
              <a:rPr lang="en-US" sz="2400" dirty="0" smtClean="0">
                <a:latin typeface="+mj-lt"/>
              </a:rPr>
              <a:t>[Think of this as a signature verification]</a:t>
            </a:r>
            <a:endParaRPr lang="en-US" sz="2400" dirty="0">
              <a:latin typeface="+mj-lt"/>
            </a:endParaRPr>
          </a:p>
        </p:txBody>
      </p:sp>
      <p:cxnSp>
        <p:nvCxnSpPr>
          <p:cNvPr id="147" name="Straight Arrow Connector 146"/>
          <p:cNvCxnSpPr>
            <a:stCxn id="146" idx="1"/>
          </p:cNvCxnSpPr>
          <p:nvPr/>
        </p:nvCxnSpPr>
        <p:spPr bwMode="auto">
          <a:xfrm flipH="1">
            <a:off x="3581402" y="6044864"/>
            <a:ext cx="685798" cy="433947"/>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04238" y="6218238"/>
            <a:ext cx="487362" cy="487362"/>
          </a:xfrm>
          <a:prstGeom prst="rect">
            <a:avLst/>
          </a:prstGeom>
        </p:spPr>
      </p:pic>
    </p:spTree>
    <p:custDataLst>
      <p:tags r:id="rId1"/>
    </p:custDataLst>
    <p:extLst>
      <p:ext uri="{BB962C8B-B14F-4D97-AF65-F5344CB8AC3E}">
        <p14:creationId xmlns:p14="http://schemas.microsoft.com/office/powerpoint/2010/main" val="103639214"/>
      </p:ext>
    </p:extLst>
  </p:cSld>
  <p:clrMapOvr>
    <a:masterClrMapping/>
  </p:clrMapOvr>
  <mc:AlternateContent xmlns:mc="http://schemas.openxmlformats.org/markup-compatibility/2006" xmlns:p14="http://schemas.microsoft.com/office/powerpoint/2010/main">
    <mc:Choice Requires="p14">
      <p:transition spd="slow" p14:dur="2000" advTm="168861"/>
    </mc:Choice>
    <mc:Fallback xmlns="">
      <p:transition spd="slow" advTm="1688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1.94444E-6 -1.85185E-6 C -0.00104 -0.00231 -0.00191 -0.00509 -0.0033 -0.00694 C -0.00469 -0.00902 -0.00729 -0.00925 -0.00851 -0.01157 C -0.00989 -0.01412 -0.00937 -0.01782 -0.01024 -0.02083 C -0.01337 -0.03194 -0.01944 -0.04074 -0.02413 -0.05069 C -0.02552 -0.05347 -0.02587 -0.0574 -0.0276 -0.05972 C -0.02882 -0.06134 -0.0309 -0.06134 -0.03264 -0.06203 C -0.03732 -0.06134 -0.04201 -0.06088 -0.04653 -0.05972 C -0.05642 -0.0574 -0.06476 -0.04791 -0.07413 -0.04375 C -0.08785 -0.03125 -0.10451 -0.0331 -0.12066 -0.02986 C -0.13107 -0.02777 -0.14114 -0.02268 -0.15173 -0.02083 C -0.17014 -0.01782 -0.18854 -0.01805 -0.20677 -0.01388 C -0.21423 -0.01458 -0.22187 -0.01365 -0.22917 -0.0162 C -0.23472 -0.01805 -0.24114 -0.03588 -0.24305 -0.04375 C -0.24357 -0.04907 -0.24236 -0.05555 -0.24479 -0.05972 C -0.24705 -0.06342 -0.25156 -0.06273 -0.25503 -0.06435 C -0.26944 -0.07083 -0.28316 -0.07546 -0.29826 -0.07824 C -0.30503 -0.08125 -0.31128 -0.08449 -0.31719 -0.08981 C -0.32361 -0.10254 -0.33073 -0.11412 -0.33785 -0.12638 C -0.3441 -0.15138 -0.34548 -0.17638 -0.34826 -0.20231 C -0.3493 -0.21157 -0.34965 -0.22083 -0.35173 -0.22986 C -0.35226 -0.23217 -0.35208 -0.23518 -0.3533 -0.2368 C -0.35451 -0.23865 -0.35677 -0.23842 -0.35851 -0.23912 C -0.37205 -0.23541 -0.37413 -0.23472 -0.37413 -0.2162 " pathEditMode="relative" ptsTypes="fffffffffffffffffffffffA">
                                      <p:cBhvr>
                                        <p:cTn id="38" dur="2000" fill="hold"/>
                                        <p:tgtEl>
                                          <p:spTgt spid="104"/>
                                        </p:tgtEl>
                                        <p:attrNameLst>
                                          <p:attrName>ppt_x</p:attrName>
                                          <p:attrName>ppt_y</p:attrName>
                                        </p:attrNameLst>
                                      </p:cBhvr>
                                    </p:animMotion>
                                  </p:childTnLst>
                                  <p:subTnLst>
                                    <p:set>
                                      <p:cBhvr override="childStyle">
                                        <p:cTn dur="1" fill="hold" display="0" masterRel="sameClick" afterEffect="1">
                                          <p:stCondLst>
                                            <p:cond evt="end" delay="0">
                                              <p:tn val="37"/>
                                            </p:cond>
                                          </p:stCondLst>
                                        </p:cTn>
                                        <p:tgtEl>
                                          <p:spTgt spid="104"/>
                                        </p:tgtEl>
                                        <p:attrNameLst>
                                          <p:attrName>style.visibility</p:attrName>
                                        </p:attrNameLst>
                                      </p:cBhvr>
                                      <p:to>
                                        <p:strVal val="hidden"/>
                                      </p:to>
                                    </p:set>
                                  </p:subTnLst>
                                </p:cTn>
                              </p:par>
                            </p:childTnLst>
                          </p:cTn>
                        </p:par>
                        <p:par>
                          <p:cTn id="39" fill="hold">
                            <p:stCondLst>
                              <p:cond delay="2000"/>
                            </p:stCondLst>
                            <p:childTnLst>
                              <p:par>
                                <p:cTn id="40" presetID="1" presetClass="entr" presetSubtype="0" fill="hold" nodeType="afterEffect">
                                  <p:stCondLst>
                                    <p:cond delay="0"/>
                                  </p:stCondLst>
                                  <p:childTnLst>
                                    <p:set>
                                      <p:cBhvr>
                                        <p:cTn id="41" dur="1" fill="hold">
                                          <p:stCondLst>
                                            <p:cond delay="0"/>
                                          </p:stCondLst>
                                        </p:cTn>
                                        <p:tgtEl>
                                          <p:spTgt spid="126"/>
                                        </p:tgtEl>
                                        <p:attrNameLst>
                                          <p:attrName>style.visibility</p:attrName>
                                        </p:attrNameLst>
                                      </p:cBhvr>
                                      <p:to>
                                        <p:strVal val="visible"/>
                                      </p:to>
                                    </p:set>
                                  </p:childTnLst>
                                </p:cTn>
                              </p:par>
                            </p:childTnLst>
                          </p:cTn>
                        </p:par>
                        <p:par>
                          <p:cTn id="42" fill="hold">
                            <p:stCondLst>
                              <p:cond delay="2000"/>
                            </p:stCondLst>
                            <p:childTnLst>
                              <p:par>
                                <p:cTn id="43" presetID="22" presetClass="entr" presetSubtype="2"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righ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2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4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grpId="1" nodeType="clickEffect">
                                  <p:stCondLst>
                                    <p:cond delay="0"/>
                                  </p:stCondLst>
                                  <p:childTnLst>
                                    <p:animMotion origin="layout" path="M 0 0 C -0.00538 -0.01064 -0.01562 -0.01481 -0.02413 -0.0206 C -0.03246 -0.02615 -0.03889 -0.03194 -0.04826 -0.03449 C -0.08993 -0.03102 -0.1224 -0.02685 -0.16215 -0.01365 C -0.17118 -0.00555 -0.17917 0.00371 -0.18802 0.01158 C -0.19323 0.02199 -0.20174 0.02894 -0.20694 0.03912 C -0.21528 0.05556 -0.22882 0.07385 -0.24149 0.08519 C -0.24323 0.08982 -0.24392 0.09514 -0.24653 0.09885 C -0.24913 0.10255 -0.26267 0.11528 -0.26736 0.11736 C -0.28125 0.13125 -0.29028 0.1375 -0.30694 0.14468 C -0.31267 0.15255 -0.31979 0.15787 -0.3276 0.16088 C -0.33958 0.17153 -0.33403 0.16829 -0.34323 0.17246 C -0.36007 0.17014 -0.37639 0.16574 -0.39323 0.1632 C -0.41389 0.15371 -0.45555 0.15371 -0.4776 0.15186 C -0.4816 0.15116 -0.48559 0.14954 -0.48976 0.14954 C -0.49774 0.14954 -0.5059 0.15 -0.51389 0.15186 C -0.52222 0.15394 -0.53333 0.18148 -0.54149 0.18866 C -0.54271 0.19098 -0.54358 0.19352 -0.54496 0.19537 C -0.54705 0.19815 -0.55 0.19931 -0.55174 0.20232 C -0.55295 0.20417 -0.55226 0.20741 -0.55347 0.20926 C -0.5592 0.21829 -0.56615 0.22616 -0.5724 0.23449 C -0.57413 0.23681 -0.5776 0.24144 -0.5776 0.24144 C -0.57812 0.24375 -0.57812 0.24653 -0.57934 0.24838 C -0.58073 0.25047 -0.58351 0.2507 -0.58455 0.25301 C -0.58646 0.25718 -0.5868 0.26204 -0.58802 0.26667 C -0.58854 0.26898 -0.58976 0.27361 -0.58976 0.27361 C -0.58767 0.30417 -0.58802 0.29051 -0.58802 0.31505 " pathEditMode="relative" ptsTypes="ffffffffffffffffffffffffffA">
                                      <p:cBhvr>
                                        <p:cTn id="57" dur="2000" fill="hold"/>
                                        <p:tgtEl>
                                          <p:spTgt spid="141"/>
                                        </p:tgtEl>
                                        <p:attrNameLst>
                                          <p:attrName>ppt_x</p:attrName>
                                          <p:attrName>ppt_y</p:attrName>
                                        </p:attrNameLst>
                                      </p:cBhvr>
                                    </p:animMotion>
                                  </p:childTnLst>
                                  <p:subTnLst>
                                    <p:set>
                                      <p:cBhvr override="childStyle">
                                        <p:cTn dur="1" fill="hold" display="0" masterRel="sameClick" afterEffect="1">
                                          <p:stCondLst>
                                            <p:cond evt="end" delay="0">
                                              <p:tn val="56"/>
                                            </p:cond>
                                          </p:stCondLst>
                                        </p:cTn>
                                        <p:tgtEl>
                                          <p:spTgt spid="141"/>
                                        </p:tgtEl>
                                        <p:attrNameLst>
                                          <p:attrName>style.visibility</p:attrName>
                                        </p:attrNameLst>
                                      </p:cBhvr>
                                      <p:to>
                                        <p:strVal val="hidden"/>
                                      </p:to>
                                    </p:set>
                                  </p:subTnLst>
                                </p:cTn>
                              </p:par>
                            </p:childTnLst>
                          </p:cTn>
                        </p:par>
                        <p:par>
                          <p:cTn id="58" fill="hold">
                            <p:stCondLst>
                              <p:cond delay="2000"/>
                            </p:stCondLst>
                            <p:childTnLst>
                              <p:par>
                                <p:cTn id="59" presetID="1" presetClass="entr" presetSubtype="0"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9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4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7"/>
                                        </p:tgtEl>
                                        <p:attrNameLst>
                                          <p:attrName>style.visibility</p:attrName>
                                        </p:attrNameLst>
                                      </p:cBhvr>
                                      <p:to>
                                        <p:strVal val="visible"/>
                                      </p:to>
                                    </p:set>
                                  </p:childTnLst>
                                </p:cTn>
                              </p:par>
                            </p:childTnLst>
                          </p:cTn>
                        </p:par>
                        <p:par>
                          <p:cTn id="79" fill="hold">
                            <p:stCondLst>
                              <p:cond delay="0"/>
                            </p:stCondLst>
                            <p:childTnLst>
                              <p:par>
                                <p:cTn id="80" presetID="0" presetClass="path" presetSubtype="0" accel="50000" decel="50000" fill="remove" nodeType="afterEffect">
                                  <p:stCondLst>
                                    <p:cond delay="0"/>
                                  </p:stCondLst>
                                  <p:childTnLst>
                                    <p:animMotion origin="layout" path="M 3.61111E-6 2.22222E-6 C 0.0026 -0.00347 0.00573 -0.00579 0.00833 -0.00926 C 0.00955 -0.01088 0.00989 -0.0132 0.01111 -0.01482 C 0.01719 -0.02292 0.01371 -0.01343 0.01944 -0.02408 C 0.02066 -0.02639 0.02083 -0.02963 0.02222 -0.03148 C 0.02552 -0.03588 0.0309 -0.03704 0.03472 -0.04074 C 0.03628 -0.04236 0.03715 -0.04491 0.03889 -0.0463 C 0.04288 -0.04931 0.05121 -0.0507 0.05555 -0.05185 C 0.08646 -0.04885 0.06649 -0.05394 0.08333 -0.03889 C 0.08715 -0.03148 0.08732 -0.02338 0.08889 -0.01482 C 0.08646 0.00324 0.08837 0.02384 0.08055 0.03889 C 0.07326 0.05301 0.07153 0.04907 0.06389 0.05926 C 0.05625 0.06944 0.06354 0.06504 0.05555 0.06852 C 0.04705 0.08356 0.03889 0.09352 0.025 0.09815 C 0.01805 0.10046 0.01094 0.10092 0.00416 0.1037 C -0.00868 0.10879 -0.01962 0.11273 -0.03334 0.11481 C -0.05295 0.11296 -0.05712 0.11805 -0.06111 0.09629 C -0.05938 0.07569 -0.06111 0.07291 -0.04584 0.07963 C -0.04271 0.09629 -0.04462 0.10926 -0.05695 0.11481 C -0.06111 0.11412 -0.06563 0.11504 -0.06945 0.11296 C -0.07084 0.11227 -0.07084 0.10926 -0.07084 0.1074 C -0.07084 0.0919 -0.07188 0.09467 -0.06528 0.08889 C -0.06302 0.08958 -0.05886 0.08773 -0.05834 0.09074 C -0.05452 0.11504 -0.05747 0.11365 -0.06667 0.11666 C -0.06945 0.11551 -0.07413 0.11666 -0.075 0.11296 C -0.08021 0.08889 -0.07778 0.08889 -0.06945 0.08148 C -0.06476 0.08217 -0.05972 0.08078 -0.05556 0.08333 C -0.05382 0.08449 -0.054 0.08819 -0.05417 0.09074 C -0.05504 0.10717 -0.05799 0.11643 -0.06945 0.12037 C -0.07222 0.11967 -0.07535 0.12037 -0.07778 0.11852 C -0.079 0.11759 -0.07917 0.11481 -0.07917 0.11296 C -0.07917 0.08611 -0.08281 0.09143 -0.07361 0.08333 C -0.06806 0.08403 -0.06025 0.07916 -0.05695 0.08518 C -0.04427 0.1081 -0.06007 0.11134 -0.06806 0.11666 C -0.0717 0.11597 -0.07587 0.11713 -0.07917 0.11481 C -0.0809 0.11365 -0.08073 0.10995 -0.08056 0.1074 C -0.07952 0.09051 -0.08056 0.09305 -0.07361 0.08703 C -0.06945 0.08819 -0.06493 0.08819 -0.06111 0.09074 C -0.05972 0.09166 -0.05972 0.09444 -0.05972 0.09629 C -0.05972 0.11389 -0.05938 0.11597 -0.06945 0.12037 C -0.07882 0.11412 -0.08143 0.10185 -0.07084 0.09259 C -0.06163 0.09328 -0.05226 0.09328 -0.04306 0.09444 C -0.03611 0.09514 -0.03924 0.10069 -0.03056 0.1037 C -0.025 0.10555 -0.0217 0.1081 -0.01667 0.11111 C -0.0099 0.11504 -0.00156 0.1162 0.00555 0.11852 C 0.01128 0.12361 0.01979 0.13403 0.02639 0.13703 C 0.03281 0.15 0.02916 0.1456 0.03611 0.15185 C 0.03854 0.16157 0.04739 0.16713 0.05 0.17778 C 0.0526 0.18819 0.05434 0.19884 0.05694 0.20926 C 0.05642 0.21342 0.0585 0.22037 0.05555 0.22222 C 0.03854 0.23356 0.0401 0.21828 0.03889 0.2074 C 0.03941 0.19514 0.03403 0.17963 0.04028 0.17037 C 0.04531 0.16296 0.05538 0.16944 0.0625 0.17222 C 0.06441 0.17291 0.06337 0.17708 0.06389 0.17963 C 0.06475 0.18333 0.0658 0.18703 0.06666 0.19074 C 0.06753 0.19444 0.06944 0.20185 0.06944 0.20185 C 0.06892 0.20555 0.06944 0.20972 0.06805 0.21296 C 0.06771 0.21389 0.0559 0.21782 0.05416 0.21852 C 0.04948 0.21736 0.04357 0.21921 0.04028 0.21481 C 0.03698 0.21041 0.03767 0.20254 0.0375 0.19629 C 0.03663 0.15926 0.03038 0.15162 0.05 0.14629 C 0.05416 0.14699 0.05868 0.14583 0.0625 0.14815 C 0.06771 0.15115 0.07048 0.15856 0.075 0.16296 C 0.0816 0.18032 0.08298 0.20764 0.06944 0.22037 C 0.06458 0.225 0.05451 0.22778 0.04861 0.22963 C 0.0401 0.22778 0.03611 0.22615 0.03333 0.21481 C 0.03142 0.19745 0.02951 0.16805 0.04444 0.16296 C 0.06528 0.16551 0.06094 0.16458 0.07361 0.18148 C 0.07795 0.19583 0.07986 0.23264 0.06666 0.24259 C 0.06371 0.2449 0.06007 0.2449 0.05694 0.24629 C 0.04444 0.24421 0.0434 0.24444 0.03889 0.22963 C 0.03785 0.21643 0.03125 0.18865 0.04305 0.18333 C 0.05243 0.17407 0.06146 0.17847 0.07222 0.18333 C 0.07482 0.20416 0.07257 0.22338 0.06389 0.24074 C 0.05625 0.23055 0.05312 0.20903 0.06528 0.2037 C 0.0658 0.20555 0.06666 0.20926 0.06666 0.20926 " pathEditMode="relative" ptsTypes="fffffffffffffffffffffffffffffffffffffffffffffffffffffffffffffffffffffffffffA">
                                      <p:cBhvr>
                                        <p:cTn id="81" dur="2000" fill="hold"/>
                                        <p:tgtEl>
                                          <p:spTgt spid="13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2" fill="hold" display="0">
                  <p:stCondLst>
                    <p:cond delay="indefinite"/>
                  </p:stCondLst>
                  <p:endCondLst>
                    <p:cond evt="onStopAudio" delay="0">
                      <p:tgtEl>
                        <p:sldTgt/>
                      </p:tgtEl>
                    </p:cond>
                  </p:endCondLst>
                </p:cTn>
                <p:tgtEl>
                  <p:spTgt spid="6"/>
                </p:tgtEl>
              </p:cMediaNode>
            </p:audio>
          </p:childTnLst>
        </p:cTn>
      </p:par>
    </p:tnLst>
    <p:bldLst>
      <p:bldP spid="121" grpId="0" animBg="1"/>
      <p:bldP spid="3" grpId="0" animBg="1"/>
      <p:bldP spid="4" grpId="0" animBg="1"/>
      <p:bldP spid="51" grpId="0"/>
      <p:bldP spid="84" grpId="0"/>
      <p:bldP spid="120" grpId="0" build="p"/>
      <p:bldP spid="141" grpId="0" animBg="1"/>
      <p:bldP spid="141" grpId="1" animBg="1"/>
      <p:bldP spid="75" grpId="0" animBg="1"/>
      <p:bldP spid="132" grpId="0"/>
      <p:bldP spid="1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a:xfrm>
            <a:off x="6400800" y="2895460"/>
            <a:ext cx="2286000" cy="461665"/>
          </a:xfrm>
          <a:prstGeom prst="rect">
            <a:avLst/>
          </a:prstGeom>
          <a:ln w="38100">
            <a:solidFill>
              <a:schemeClr val="accent1">
                <a:lumMod val="75000"/>
              </a:schemeClr>
            </a:solidFill>
          </a:ln>
        </p:spPr>
        <p:txBody>
          <a:bodyPr wrap="square">
            <a:spAutoFit/>
          </a:bodyPr>
          <a:lstStyle/>
          <a:p>
            <a:r>
              <a:rPr lang="en-US" sz="2400" b="1" dirty="0">
                <a:solidFill>
                  <a:schemeClr val="accent1">
                    <a:lumMod val="75000"/>
                  </a:schemeClr>
                </a:solidFill>
                <a:latin typeface="+mj-lt"/>
              </a:rPr>
              <a:t>secret </a:t>
            </a:r>
            <a:r>
              <a:rPr lang="en-US" sz="2400" b="1" dirty="0" smtClean="0">
                <a:solidFill>
                  <a:schemeClr val="accent1">
                    <a:lumMod val="75000"/>
                  </a:schemeClr>
                </a:solidFill>
                <a:latin typeface="+mj-lt"/>
              </a:rPr>
              <a:t>VRF key</a:t>
            </a:r>
            <a:endParaRPr lang="en-US" sz="2400" b="1" dirty="0">
              <a:solidFill>
                <a:schemeClr val="accent1">
                  <a:lumMod val="75000"/>
                </a:schemeClr>
              </a:solidFill>
              <a:latin typeface="+mj-lt"/>
            </a:endParaRPr>
          </a:p>
        </p:txBody>
      </p:sp>
      <p:sp>
        <p:nvSpPr>
          <p:cNvPr id="76" name="server"/>
          <p:cNvSpPr>
            <a:spLocks noEditPoints="1" noChangeArrowheads="1"/>
          </p:cNvSpPr>
          <p:nvPr/>
        </p:nvSpPr>
        <p:spPr bwMode="auto">
          <a:xfrm>
            <a:off x="6172200" y="1741098"/>
            <a:ext cx="914400" cy="107673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56" name="Straight Arrow Connector 55"/>
          <p:cNvCxnSpPr>
            <a:stCxn id="108" idx="0"/>
            <a:endCxn id="107" idx="2"/>
          </p:cNvCxnSpPr>
          <p:nvPr/>
        </p:nvCxnSpPr>
        <p:spPr bwMode="auto">
          <a:xfrm flipH="1" flipV="1">
            <a:off x="3947279" y="3200400"/>
            <a:ext cx="431541" cy="3507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4" name="Can 113"/>
          <p:cNvSpPr/>
          <p:nvPr/>
        </p:nvSpPr>
        <p:spPr bwMode="auto">
          <a:xfrm>
            <a:off x="204952" y="2515862"/>
            <a:ext cx="1257300" cy="773723"/>
          </a:xfrm>
          <a:prstGeom prst="can">
            <a:avLst/>
          </a:prstGeom>
          <a:solidFill>
            <a:srgbClr val="CC99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123" name="Rectangle 122"/>
          <p:cNvSpPr/>
          <p:nvPr/>
        </p:nvSpPr>
        <p:spPr>
          <a:xfrm>
            <a:off x="7118131" y="1066800"/>
            <a:ext cx="3276600" cy="2246769"/>
          </a:xfrm>
          <a:prstGeom prst="rect">
            <a:avLst/>
          </a:prstGeom>
        </p:spPr>
        <p:txBody>
          <a:bodyPr wrap="square">
            <a:spAutoFit/>
          </a:bodyPr>
          <a:lstStyle/>
          <a:p>
            <a:pPr>
              <a:spcBef>
                <a:spcPts val="600"/>
              </a:spcBef>
            </a:pPr>
            <a:r>
              <a:rPr lang="en-US" sz="2400" b="1" dirty="0" smtClean="0">
                <a:latin typeface="+mj-lt"/>
              </a:rPr>
              <a:t> </a:t>
            </a:r>
          </a:p>
          <a:p>
            <a:pPr>
              <a:spcBef>
                <a:spcPts val="600"/>
              </a:spcBef>
            </a:pPr>
            <a:r>
              <a:rPr lang="en-US" sz="2400" dirty="0" smtClean="0">
                <a:latin typeface="+mj-lt"/>
              </a:rPr>
              <a:t>a.com</a:t>
            </a:r>
          </a:p>
          <a:p>
            <a:pPr>
              <a:spcBef>
                <a:spcPts val="600"/>
              </a:spcBef>
            </a:pPr>
            <a:r>
              <a:rPr lang="en-US" sz="2400" dirty="0" smtClean="0">
                <a:latin typeface="+mj-lt"/>
              </a:rPr>
              <a:t>c.com</a:t>
            </a:r>
            <a:endParaRPr lang="en-US" sz="2400" dirty="0">
              <a:latin typeface="+mj-lt"/>
            </a:endParaRPr>
          </a:p>
          <a:p>
            <a:pPr>
              <a:spcBef>
                <a:spcPts val="600"/>
              </a:spcBef>
            </a:pPr>
            <a:r>
              <a:rPr lang="en-US" sz="2400" dirty="0" smtClean="0">
                <a:latin typeface="+mj-lt"/>
              </a:rPr>
              <a:t>z.com</a:t>
            </a:r>
          </a:p>
          <a:p>
            <a:pPr>
              <a:spcBef>
                <a:spcPts val="600"/>
              </a:spcBef>
            </a:pPr>
            <a:endParaRPr lang="en-US" sz="2400" dirty="0">
              <a:latin typeface="+mj-lt"/>
            </a:endParaRPr>
          </a:p>
        </p:txBody>
      </p:sp>
      <p:grpSp>
        <p:nvGrpSpPr>
          <p:cNvPr id="89" name="Group 88"/>
          <p:cNvGrpSpPr/>
          <p:nvPr/>
        </p:nvGrpSpPr>
        <p:grpSpPr>
          <a:xfrm>
            <a:off x="914400" y="1816643"/>
            <a:ext cx="4191002" cy="621757"/>
            <a:chOff x="849876" y="2945847"/>
            <a:chExt cx="4407924" cy="787953"/>
          </a:xfrm>
        </p:grpSpPr>
        <p:cxnSp>
          <p:nvCxnSpPr>
            <p:cNvPr id="90" name="Curved Connector 89"/>
            <p:cNvCxnSpPr/>
            <p:nvPr/>
          </p:nvCxnSpPr>
          <p:spPr bwMode="auto">
            <a:xfrm flipV="1">
              <a:off x="1462252" y="2945847"/>
              <a:ext cx="3795548" cy="787953"/>
            </a:xfrm>
            <a:prstGeom prst="curvedConnector3">
              <a:avLst>
                <a:gd name="adj1" fmla="val 42798"/>
              </a:avLst>
            </a:prstGeom>
            <a:solidFill>
              <a:schemeClr val="accent1"/>
            </a:solidFill>
            <a:ln w="9525" cap="flat" cmpd="sng" algn="ctr">
              <a:solidFill>
                <a:schemeClr val="tx1"/>
              </a:solidFill>
              <a:prstDash val="solid"/>
              <a:round/>
              <a:headEnd type="none" w="med" len="med"/>
              <a:tailEnd type="arrow"/>
            </a:ln>
            <a:effectLst/>
          </p:spPr>
        </p:cxnSp>
        <p:sp>
          <p:nvSpPr>
            <p:cNvPr id="100" name="Rectangle 99"/>
            <p:cNvSpPr/>
            <p:nvPr/>
          </p:nvSpPr>
          <p:spPr>
            <a:xfrm>
              <a:off x="849876" y="3057822"/>
              <a:ext cx="1139786" cy="461665"/>
            </a:xfrm>
            <a:prstGeom prst="rect">
              <a:avLst/>
            </a:prstGeom>
          </p:spPr>
          <p:txBody>
            <a:bodyPr wrap="none">
              <a:spAutoFit/>
            </a:bodyPr>
            <a:lstStyle/>
            <a:p>
              <a:pPr>
                <a:spcBef>
                  <a:spcPts val="600"/>
                </a:spcBef>
              </a:pPr>
              <a:r>
                <a:rPr lang="en-US" sz="2400" dirty="0">
                  <a:latin typeface="+mj-lt"/>
                </a:rPr>
                <a:t>a</a:t>
              </a:r>
              <a:r>
                <a:rPr lang="en-US" sz="2400" dirty="0" smtClean="0">
                  <a:latin typeface="+mj-lt"/>
                </a:rPr>
                <a:t>.com?</a:t>
              </a:r>
              <a:endParaRPr lang="en-US" sz="2400" dirty="0">
                <a:latin typeface="+mj-lt"/>
              </a:endParaRPr>
            </a:p>
          </p:txBody>
        </p:sp>
      </p:grpSp>
      <p:cxnSp>
        <p:nvCxnSpPr>
          <p:cNvPr id="105" name="Curved Connector 104"/>
          <p:cNvCxnSpPr/>
          <p:nvPr/>
        </p:nvCxnSpPr>
        <p:spPr bwMode="auto">
          <a:xfrm rot="10800000" flipV="1">
            <a:off x="1558050" y="2044422"/>
            <a:ext cx="3496864" cy="608562"/>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107" name="Rectangle 106"/>
          <p:cNvSpPr/>
          <p:nvPr/>
        </p:nvSpPr>
        <p:spPr>
          <a:xfrm>
            <a:off x="3322557" y="2430959"/>
            <a:ext cx="1249443" cy="769441"/>
          </a:xfrm>
          <a:prstGeom prst="rect">
            <a:avLst/>
          </a:prstGeom>
          <a:solidFill>
            <a:schemeClr val="bg1">
              <a:lumMod val="95000"/>
            </a:schemeClr>
          </a:solidFill>
          <a:ln w="57150">
            <a:solidFill>
              <a:schemeClr val="accent5">
                <a:lumMod val="50000"/>
              </a:schemeClr>
            </a:solidFill>
          </a:ln>
        </p:spPr>
        <p:txBody>
          <a:bodyPr wrap="square">
            <a:spAutoFit/>
          </a:bodyPr>
          <a:lstStyle/>
          <a:p>
            <a:pPr algn="ctr">
              <a:spcBef>
                <a:spcPts val="1200"/>
              </a:spcBef>
            </a:pPr>
            <a:r>
              <a:rPr lang="en-US" sz="2000" b="1" dirty="0" smtClean="0">
                <a:solidFill>
                  <a:schemeClr val="accent5">
                    <a:lumMod val="50000"/>
                  </a:schemeClr>
                </a:solidFill>
                <a:latin typeface="+mj-lt"/>
              </a:rPr>
              <a:t>PROOF </a:t>
            </a:r>
            <a:r>
              <a:rPr lang="en-US" sz="2400" b="1" dirty="0" smtClean="0">
                <a:solidFill>
                  <a:schemeClr val="accent5">
                    <a:lumMod val="50000"/>
                  </a:schemeClr>
                </a:solidFill>
                <a:latin typeface="+mj-lt"/>
              </a:rPr>
              <a:t>556e3e</a:t>
            </a:r>
            <a:endParaRPr lang="en-US" sz="2400" b="1" dirty="0">
              <a:solidFill>
                <a:schemeClr val="accent5">
                  <a:lumMod val="50000"/>
                </a:schemeClr>
              </a:solidFill>
              <a:latin typeface="+mj-lt"/>
            </a:endParaRPr>
          </a:p>
        </p:txBody>
      </p:sp>
      <p:grpSp>
        <p:nvGrpSpPr>
          <p:cNvPr id="144" name="Group 54"/>
          <p:cNvGrpSpPr/>
          <p:nvPr/>
        </p:nvGrpSpPr>
        <p:grpSpPr>
          <a:xfrm rot="840000">
            <a:off x="7673884" y="24414"/>
            <a:ext cx="260455" cy="477440"/>
            <a:chOff x="6858000" y="5257800"/>
            <a:chExt cx="914400" cy="1600200"/>
          </a:xfrm>
          <a:solidFill>
            <a:srgbClr val="FFC000"/>
          </a:solidFill>
          <a:scene3d>
            <a:camera prst="orthographicFront">
              <a:rot lat="0" lon="0" rev="0"/>
            </a:camera>
            <a:lightRig rig="balanced" dir="t">
              <a:rot lat="0" lon="0" rev="8700000"/>
            </a:lightRig>
          </a:scene3d>
        </p:grpSpPr>
        <p:sp>
          <p:nvSpPr>
            <p:cNvPr id="145" name="Flowchart: Alternate Process 144"/>
            <p:cNvSpPr/>
            <p:nvPr/>
          </p:nvSpPr>
          <p:spPr bwMode="auto">
            <a:xfrm>
              <a:off x="6858000" y="5257800"/>
              <a:ext cx="914400" cy="609600"/>
            </a:xfrm>
            <a:prstGeom prst="flowChartAlternateProcess">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46" name="Rectangle 145"/>
            <p:cNvSpPr/>
            <p:nvPr/>
          </p:nvSpPr>
          <p:spPr bwMode="auto">
            <a:xfrm>
              <a:off x="7086600" y="5791200"/>
              <a:ext cx="381000" cy="10668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47" name="Rectangle 146"/>
            <p:cNvSpPr/>
            <p:nvPr/>
          </p:nvSpPr>
          <p:spPr bwMode="auto">
            <a:xfrm>
              <a:off x="7239000" y="60198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48" name="Rectangle 147"/>
            <p:cNvSpPr/>
            <p:nvPr/>
          </p:nvSpPr>
          <p:spPr bwMode="auto">
            <a:xfrm>
              <a:off x="7239000" y="6248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49" name="Rectangle 148"/>
            <p:cNvSpPr/>
            <p:nvPr/>
          </p:nvSpPr>
          <p:spPr bwMode="auto">
            <a:xfrm>
              <a:off x="7239000" y="6629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sp>
        <p:nvSpPr>
          <p:cNvPr id="150" name="Title 6"/>
          <p:cNvSpPr>
            <a:spLocks noGrp="1"/>
          </p:cNvSpPr>
          <p:nvPr>
            <p:ph type="title"/>
          </p:nvPr>
        </p:nvSpPr>
        <p:spPr>
          <a:xfrm>
            <a:off x="0" y="0"/>
            <a:ext cx="9144000" cy="685800"/>
          </a:xfrm>
        </p:spPr>
        <p:txBody>
          <a:bodyPr/>
          <a:lstStyle/>
          <a:p>
            <a:r>
              <a:rPr lang="en-US" dirty="0" smtClean="0">
                <a:solidFill>
                  <a:schemeClr val="accent2">
                    <a:lumMod val="50000"/>
                  </a:schemeClr>
                </a:solidFill>
              </a:rPr>
              <a:t>why </a:t>
            </a:r>
            <a:r>
              <a:rPr lang="en-US" dirty="0" smtClean="0">
                <a:solidFill>
                  <a:srgbClr val="C00000"/>
                </a:solidFill>
              </a:rPr>
              <a:t>NSEC5</a:t>
            </a:r>
            <a:r>
              <a:rPr lang="en-US" dirty="0" smtClean="0"/>
              <a:t> has integrity even if </a:t>
            </a:r>
            <a:r>
              <a:rPr lang="en-US" dirty="0" smtClean="0">
                <a:solidFill>
                  <a:srgbClr val="FF9900"/>
                </a:solidFill>
              </a:rPr>
              <a:t>secret VRF key      </a:t>
            </a:r>
            <a:r>
              <a:rPr lang="en-US" dirty="0" smtClean="0"/>
              <a:t>is lost</a:t>
            </a:r>
            <a:endParaRPr lang="en-US" dirty="0"/>
          </a:p>
        </p:txBody>
      </p:sp>
      <p:grpSp>
        <p:nvGrpSpPr>
          <p:cNvPr id="157" name="Group 156"/>
          <p:cNvGrpSpPr/>
          <p:nvPr/>
        </p:nvGrpSpPr>
        <p:grpSpPr>
          <a:xfrm>
            <a:off x="2286000" y="5567131"/>
            <a:ext cx="3672451" cy="1138469"/>
            <a:chOff x="3070917" y="3738331"/>
            <a:chExt cx="3672451" cy="1138469"/>
          </a:xfrm>
        </p:grpSpPr>
        <p:sp>
          <p:nvSpPr>
            <p:cNvPr id="158" name="Rectangle 157"/>
            <p:cNvSpPr/>
            <p:nvPr/>
          </p:nvSpPr>
          <p:spPr>
            <a:xfrm>
              <a:off x="3418121" y="3738331"/>
              <a:ext cx="3325247" cy="830997"/>
            </a:xfrm>
            <a:prstGeom prst="rect">
              <a:avLst/>
            </a:prstGeom>
          </p:spPr>
          <p:txBody>
            <a:bodyPr wrap="square">
              <a:spAutoFit/>
            </a:bodyPr>
            <a:lstStyle/>
            <a:p>
              <a:r>
                <a:rPr lang="en-US" sz="2400" dirty="0" smtClean="0">
                  <a:latin typeface="+mj-lt"/>
                </a:rPr>
                <a:t>There is no covering NSEC5 to replay, since</a:t>
              </a:r>
              <a:endParaRPr lang="en-US" sz="2400" dirty="0">
                <a:solidFill>
                  <a:srgbClr val="C00000"/>
                </a:solidFill>
                <a:latin typeface="+mj-lt"/>
              </a:endParaRPr>
            </a:p>
          </p:txBody>
        </p:sp>
        <p:sp>
          <p:nvSpPr>
            <p:cNvPr id="159" name="Rectangle 158"/>
            <p:cNvSpPr/>
            <p:nvPr/>
          </p:nvSpPr>
          <p:spPr>
            <a:xfrm>
              <a:off x="3070917" y="3861137"/>
              <a:ext cx="466472" cy="1015663"/>
            </a:xfrm>
            <a:prstGeom prst="rect">
              <a:avLst/>
            </a:prstGeom>
          </p:spPr>
          <p:txBody>
            <a:bodyPr wrap="square">
              <a:spAutoFit/>
            </a:bodyPr>
            <a:lstStyle/>
            <a:p>
              <a:pPr algn="ctr"/>
              <a:r>
                <a:rPr lang="en-US" sz="6000" b="1" dirty="0" smtClean="0">
                  <a:solidFill>
                    <a:srgbClr val="C00000"/>
                  </a:solidFill>
                  <a:latin typeface="+mj-lt"/>
                </a:rPr>
                <a:t>!</a:t>
              </a:r>
              <a:endParaRPr lang="en-US" sz="2400" b="1" dirty="0">
                <a:solidFill>
                  <a:srgbClr val="C00000"/>
                </a:solidFill>
                <a:latin typeface="+mj-lt"/>
              </a:endParaRPr>
            </a:p>
          </p:txBody>
        </p:sp>
      </p:grpSp>
      <p:grpSp>
        <p:nvGrpSpPr>
          <p:cNvPr id="98" name="Group 97"/>
          <p:cNvGrpSpPr/>
          <p:nvPr/>
        </p:nvGrpSpPr>
        <p:grpSpPr>
          <a:xfrm>
            <a:off x="6841867" y="3531245"/>
            <a:ext cx="2149733" cy="1066864"/>
            <a:chOff x="3792916" y="4789487"/>
            <a:chExt cx="2149733" cy="1066864"/>
          </a:xfrm>
        </p:grpSpPr>
        <p:sp>
          <p:nvSpPr>
            <p:cNvPr id="99" name="Rectangle 98"/>
            <p:cNvSpPr/>
            <p:nvPr/>
          </p:nvSpPr>
          <p:spPr>
            <a:xfrm>
              <a:off x="3991872" y="4789487"/>
              <a:ext cx="1849811" cy="907941"/>
            </a:xfrm>
            <a:prstGeom prst="rect">
              <a:avLst/>
            </a:prstGeom>
            <a:ln w="28575">
              <a:solidFill>
                <a:srgbClr val="0070C0"/>
              </a:solidFill>
            </a:ln>
          </p:spPr>
          <p:txBody>
            <a:bodyPr wrap="square">
              <a:spAutoFit/>
            </a:bodyPr>
            <a:lstStyle/>
            <a:p>
              <a:pPr algn="r">
                <a:spcBef>
                  <a:spcPts val="600"/>
                </a:spcBef>
              </a:pPr>
              <a:r>
                <a:rPr lang="en-US" sz="2400" dirty="0" smtClean="0">
                  <a:solidFill>
                    <a:srgbClr val="C00000"/>
                  </a:solidFill>
                  <a:latin typeface="+mj-lt"/>
                </a:rPr>
                <a:t>3cd91</a:t>
              </a:r>
              <a:r>
                <a:rPr lang="en-US" sz="2400" dirty="0" smtClean="0">
                  <a:latin typeface="+mj-lt"/>
                </a:rPr>
                <a:t>.com</a:t>
              </a:r>
              <a:endParaRPr lang="en-US" sz="2400" dirty="0">
                <a:latin typeface="+mj-lt"/>
              </a:endParaRPr>
            </a:p>
            <a:p>
              <a:pPr algn="r">
                <a:spcBef>
                  <a:spcPts val="600"/>
                </a:spcBef>
              </a:pPr>
              <a:r>
                <a:rPr lang="en-US" sz="2400" dirty="0" smtClean="0">
                  <a:latin typeface="+mj-lt"/>
                </a:rPr>
                <a:t>   </a:t>
              </a:r>
              <a:r>
                <a:rPr lang="en-US" sz="2400" dirty="0" smtClean="0">
                  <a:solidFill>
                    <a:srgbClr val="C00000"/>
                  </a:solidFill>
                  <a:latin typeface="+mj-lt"/>
                </a:rPr>
                <a:t>8cb67</a:t>
              </a:r>
              <a:r>
                <a:rPr lang="en-US" sz="2400" dirty="0" smtClean="0">
                  <a:latin typeface="+mj-lt"/>
                </a:rPr>
                <a:t>.com</a:t>
              </a:r>
              <a:endParaRPr lang="en-US" sz="2400" dirty="0">
                <a:latin typeface="+mj-lt"/>
              </a:endParaRPr>
            </a:p>
          </p:txBody>
        </p:sp>
        <p:sp>
          <p:nvSpPr>
            <p:cNvPr id="106" name="Rectangle 105"/>
            <p:cNvSpPr/>
            <p:nvPr/>
          </p:nvSpPr>
          <p:spPr>
            <a:xfrm rot="16200000" flipH="1">
              <a:off x="4023716" y="4921735"/>
              <a:ext cx="184731" cy="646331"/>
            </a:xfrm>
            <a:prstGeom prst="rect">
              <a:avLst/>
            </a:prstGeom>
          </p:spPr>
          <p:txBody>
            <a:bodyPr wrap="none">
              <a:spAutoFit/>
            </a:bodyPr>
            <a:lstStyle/>
            <a:p>
              <a:pPr>
                <a:spcBef>
                  <a:spcPts val="600"/>
                </a:spcBef>
              </a:pPr>
              <a:endParaRPr lang="en-US" sz="3600" b="1" dirty="0">
                <a:solidFill>
                  <a:srgbClr val="0070C0"/>
                </a:solidFill>
                <a:latin typeface="+mj-lt"/>
              </a:endParaRPr>
            </a:p>
          </p:txBody>
        </p:sp>
        <p:sp>
          <p:nvSpPr>
            <p:cNvPr id="112" name="Lock"/>
            <p:cNvSpPr>
              <a:spLocks noEditPoints="1" noChangeArrowheads="1"/>
            </p:cNvSpPr>
            <p:nvPr/>
          </p:nvSpPr>
          <p:spPr bwMode="auto">
            <a:xfrm>
              <a:off x="5689283" y="5538504"/>
              <a:ext cx="253366" cy="317847"/>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chemeClr val="accent6">
                <a:lumMod val="20000"/>
                <a:lumOff val="80000"/>
              </a:schemeClr>
            </a:solid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13" name="Group 112"/>
          <p:cNvGrpSpPr/>
          <p:nvPr/>
        </p:nvGrpSpPr>
        <p:grpSpPr>
          <a:xfrm>
            <a:off x="6841867" y="4657760"/>
            <a:ext cx="2149733" cy="1066864"/>
            <a:chOff x="3792916" y="4789487"/>
            <a:chExt cx="2149733" cy="1066864"/>
          </a:xfrm>
        </p:grpSpPr>
        <p:sp>
          <p:nvSpPr>
            <p:cNvPr id="134" name="Rectangle 133"/>
            <p:cNvSpPr/>
            <p:nvPr/>
          </p:nvSpPr>
          <p:spPr>
            <a:xfrm>
              <a:off x="3991872" y="4789487"/>
              <a:ext cx="1849811" cy="907941"/>
            </a:xfrm>
            <a:prstGeom prst="rect">
              <a:avLst/>
            </a:prstGeom>
            <a:ln w="28575">
              <a:solidFill>
                <a:srgbClr val="0070C0"/>
              </a:solidFill>
            </a:ln>
          </p:spPr>
          <p:txBody>
            <a:bodyPr wrap="square">
              <a:spAutoFit/>
            </a:bodyPr>
            <a:lstStyle/>
            <a:p>
              <a:pPr algn="r">
                <a:spcBef>
                  <a:spcPts val="600"/>
                </a:spcBef>
              </a:pPr>
              <a:r>
                <a:rPr lang="en-US" sz="2400" dirty="0" smtClean="0">
                  <a:solidFill>
                    <a:srgbClr val="C00000"/>
                  </a:solidFill>
                  <a:latin typeface="+mj-lt"/>
                </a:rPr>
                <a:t>8cb67</a:t>
              </a:r>
              <a:r>
                <a:rPr lang="en-US" sz="2400" dirty="0" smtClean="0">
                  <a:latin typeface="+mj-lt"/>
                </a:rPr>
                <a:t>.com</a:t>
              </a:r>
            </a:p>
            <a:p>
              <a:pPr algn="r">
                <a:spcBef>
                  <a:spcPts val="600"/>
                </a:spcBef>
              </a:pPr>
              <a:r>
                <a:rPr lang="en-US" sz="2400" dirty="0" smtClean="0">
                  <a:solidFill>
                    <a:srgbClr val="C00000"/>
                  </a:solidFill>
                  <a:latin typeface="+mj-lt"/>
                </a:rPr>
                <a:t>9ae3e</a:t>
              </a:r>
              <a:r>
                <a:rPr lang="en-US" sz="2400" dirty="0" smtClean="0">
                  <a:latin typeface="+mj-lt"/>
                </a:rPr>
                <a:t>.com</a:t>
              </a:r>
              <a:endParaRPr lang="en-US" sz="2400" dirty="0">
                <a:solidFill>
                  <a:srgbClr val="C00000"/>
                </a:solidFill>
                <a:latin typeface="+mj-lt"/>
              </a:endParaRPr>
            </a:p>
          </p:txBody>
        </p:sp>
        <p:sp>
          <p:nvSpPr>
            <p:cNvPr id="135" name="Rectangle 134"/>
            <p:cNvSpPr/>
            <p:nvPr/>
          </p:nvSpPr>
          <p:spPr>
            <a:xfrm rot="16200000" flipH="1">
              <a:off x="4023716" y="4921735"/>
              <a:ext cx="184731" cy="646331"/>
            </a:xfrm>
            <a:prstGeom prst="rect">
              <a:avLst/>
            </a:prstGeom>
          </p:spPr>
          <p:txBody>
            <a:bodyPr wrap="none">
              <a:spAutoFit/>
            </a:bodyPr>
            <a:lstStyle/>
            <a:p>
              <a:pPr>
                <a:spcBef>
                  <a:spcPts val="600"/>
                </a:spcBef>
              </a:pPr>
              <a:endParaRPr lang="en-US" sz="3600" b="1" dirty="0">
                <a:solidFill>
                  <a:srgbClr val="0070C0"/>
                </a:solidFill>
                <a:latin typeface="+mj-lt"/>
              </a:endParaRPr>
            </a:p>
          </p:txBody>
        </p:sp>
        <p:sp>
          <p:nvSpPr>
            <p:cNvPr id="136" name="Lock"/>
            <p:cNvSpPr>
              <a:spLocks noEditPoints="1" noChangeArrowheads="1"/>
            </p:cNvSpPr>
            <p:nvPr/>
          </p:nvSpPr>
          <p:spPr bwMode="auto">
            <a:xfrm>
              <a:off x="5689283" y="5538504"/>
              <a:ext cx="253366" cy="317847"/>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chemeClr val="accent6">
                <a:lumMod val="20000"/>
                <a:lumOff val="80000"/>
              </a:schemeClr>
            </a:solid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37" name="Group 136"/>
          <p:cNvGrpSpPr/>
          <p:nvPr/>
        </p:nvGrpSpPr>
        <p:grpSpPr>
          <a:xfrm>
            <a:off x="6841867" y="5791136"/>
            <a:ext cx="2149733" cy="1066864"/>
            <a:chOff x="3792916" y="4789487"/>
            <a:chExt cx="2149733" cy="1066864"/>
          </a:xfrm>
        </p:grpSpPr>
        <p:sp>
          <p:nvSpPr>
            <p:cNvPr id="138" name="Rectangle 137"/>
            <p:cNvSpPr/>
            <p:nvPr/>
          </p:nvSpPr>
          <p:spPr>
            <a:xfrm>
              <a:off x="3991872" y="4789487"/>
              <a:ext cx="1849811" cy="907941"/>
            </a:xfrm>
            <a:prstGeom prst="rect">
              <a:avLst/>
            </a:prstGeom>
            <a:ln w="28575">
              <a:solidFill>
                <a:srgbClr val="0070C0"/>
              </a:solidFill>
            </a:ln>
          </p:spPr>
          <p:txBody>
            <a:bodyPr wrap="square">
              <a:spAutoFit/>
            </a:bodyPr>
            <a:lstStyle/>
            <a:p>
              <a:pPr algn="r">
                <a:spcBef>
                  <a:spcPts val="600"/>
                </a:spcBef>
              </a:pPr>
              <a:r>
                <a:rPr lang="en-US" sz="2400" dirty="0" smtClean="0">
                  <a:solidFill>
                    <a:srgbClr val="C00000"/>
                  </a:solidFill>
                  <a:latin typeface="+mj-lt"/>
                </a:rPr>
                <a:t>9ae3e</a:t>
              </a:r>
              <a:r>
                <a:rPr lang="en-US" sz="2400" dirty="0" smtClean="0">
                  <a:latin typeface="+mj-lt"/>
                </a:rPr>
                <a:t>.com</a:t>
              </a:r>
            </a:p>
            <a:p>
              <a:pPr algn="r">
                <a:spcBef>
                  <a:spcPts val="600"/>
                </a:spcBef>
              </a:pPr>
              <a:r>
                <a:rPr lang="en-US" sz="2400" dirty="0" smtClean="0">
                  <a:solidFill>
                    <a:srgbClr val="C00000"/>
                  </a:solidFill>
                  <a:latin typeface="+mj-lt"/>
                </a:rPr>
                <a:t>3cd91</a:t>
              </a:r>
              <a:r>
                <a:rPr lang="en-US" sz="2400" dirty="0" smtClean="0">
                  <a:latin typeface="+mj-lt"/>
                </a:rPr>
                <a:t>.com</a:t>
              </a:r>
              <a:endParaRPr lang="en-US" sz="2400" dirty="0">
                <a:solidFill>
                  <a:srgbClr val="C00000"/>
                </a:solidFill>
                <a:latin typeface="+mj-lt"/>
              </a:endParaRPr>
            </a:p>
          </p:txBody>
        </p:sp>
        <p:sp>
          <p:nvSpPr>
            <p:cNvPr id="139" name="Rectangle 138"/>
            <p:cNvSpPr/>
            <p:nvPr/>
          </p:nvSpPr>
          <p:spPr>
            <a:xfrm rot="16200000" flipH="1">
              <a:off x="4023716" y="4921735"/>
              <a:ext cx="184731" cy="646331"/>
            </a:xfrm>
            <a:prstGeom prst="rect">
              <a:avLst/>
            </a:prstGeom>
          </p:spPr>
          <p:txBody>
            <a:bodyPr wrap="none">
              <a:spAutoFit/>
            </a:bodyPr>
            <a:lstStyle/>
            <a:p>
              <a:pPr>
                <a:spcBef>
                  <a:spcPts val="600"/>
                </a:spcBef>
              </a:pPr>
              <a:endParaRPr lang="en-US" sz="3600" b="1" dirty="0">
                <a:solidFill>
                  <a:srgbClr val="0070C0"/>
                </a:solidFill>
                <a:latin typeface="+mj-lt"/>
              </a:endParaRPr>
            </a:p>
          </p:txBody>
        </p:sp>
        <p:sp>
          <p:nvSpPr>
            <p:cNvPr id="140" name="Lock"/>
            <p:cNvSpPr>
              <a:spLocks noEditPoints="1" noChangeArrowheads="1"/>
            </p:cNvSpPr>
            <p:nvPr/>
          </p:nvSpPr>
          <p:spPr bwMode="auto">
            <a:xfrm>
              <a:off x="5689283" y="5538504"/>
              <a:ext cx="253366" cy="317847"/>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chemeClr val="accent6">
                <a:lumMod val="20000"/>
                <a:lumOff val="80000"/>
              </a:schemeClr>
            </a:solid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108" name="Rectangle 107"/>
          <p:cNvSpPr/>
          <p:nvPr/>
        </p:nvSpPr>
        <p:spPr>
          <a:xfrm>
            <a:off x="2293224" y="3551148"/>
            <a:ext cx="4171192" cy="1200329"/>
          </a:xfrm>
          <a:prstGeom prst="rect">
            <a:avLst/>
          </a:prstGeom>
        </p:spPr>
        <p:txBody>
          <a:bodyPr wrap="square">
            <a:spAutoFit/>
          </a:bodyPr>
          <a:lstStyle/>
          <a:p>
            <a:pPr>
              <a:spcBef>
                <a:spcPts val="1200"/>
              </a:spcBef>
            </a:pPr>
            <a:r>
              <a:rPr lang="en-US" sz="2400" dirty="0" smtClean="0">
                <a:latin typeface="+mj-lt"/>
              </a:rPr>
              <a:t>The proof is unique given the public VRF key.  It must be correct b/c resolvers validate it!</a:t>
            </a:r>
          </a:p>
        </p:txBody>
      </p:sp>
      <p:sp>
        <p:nvSpPr>
          <p:cNvPr id="166" name="Rectangle 165"/>
          <p:cNvSpPr/>
          <p:nvPr/>
        </p:nvSpPr>
        <p:spPr>
          <a:xfrm>
            <a:off x="2667000" y="6258580"/>
            <a:ext cx="3992823" cy="523220"/>
          </a:xfrm>
          <a:prstGeom prst="rect">
            <a:avLst/>
          </a:prstGeom>
        </p:spPr>
        <p:txBody>
          <a:bodyPr wrap="square">
            <a:spAutoFit/>
          </a:bodyPr>
          <a:lstStyle/>
          <a:p>
            <a:pPr>
              <a:spcBef>
                <a:spcPts val="1200"/>
              </a:spcBef>
            </a:pPr>
            <a:r>
              <a:rPr lang="en-US" sz="2800" b="1" dirty="0" smtClean="0">
                <a:solidFill>
                  <a:srgbClr val="C00000"/>
                </a:solidFill>
                <a:latin typeface="+mj-lt"/>
              </a:rPr>
              <a:t>H(</a:t>
            </a:r>
            <a:r>
              <a:rPr lang="en-US" sz="2400" b="1" dirty="0" smtClean="0">
                <a:solidFill>
                  <a:schemeClr val="accent5">
                    <a:lumMod val="50000"/>
                  </a:schemeClr>
                </a:solidFill>
                <a:latin typeface="+mj-lt"/>
              </a:rPr>
              <a:t>556e3e</a:t>
            </a:r>
            <a:r>
              <a:rPr lang="en-US" sz="2400" b="1" dirty="0" smtClean="0">
                <a:solidFill>
                  <a:srgbClr val="C00000"/>
                </a:solidFill>
                <a:latin typeface="+mj-lt"/>
              </a:rPr>
              <a:t>)=</a:t>
            </a:r>
            <a:r>
              <a:rPr lang="en-US" sz="2400" dirty="0" smtClean="0">
                <a:solidFill>
                  <a:srgbClr val="C00000"/>
                </a:solidFill>
                <a:latin typeface="+mj-lt"/>
              </a:rPr>
              <a:t>9ae3e</a:t>
            </a:r>
          </a:p>
        </p:txBody>
      </p:sp>
      <p:grpSp>
        <p:nvGrpSpPr>
          <p:cNvPr id="81" name="Group 80"/>
          <p:cNvGrpSpPr/>
          <p:nvPr/>
        </p:nvGrpSpPr>
        <p:grpSpPr>
          <a:xfrm>
            <a:off x="0" y="685800"/>
            <a:ext cx="4724400" cy="461665"/>
            <a:chOff x="0" y="685800"/>
            <a:chExt cx="4724400" cy="461665"/>
          </a:xfrm>
        </p:grpSpPr>
        <p:sp>
          <p:nvSpPr>
            <p:cNvPr id="83" name="Rectangle 82"/>
            <p:cNvSpPr/>
            <p:nvPr/>
          </p:nvSpPr>
          <p:spPr>
            <a:xfrm>
              <a:off x="0" y="685800"/>
              <a:ext cx="4724400" cy="461665"/>
            </a:xfrm>
            <a:prstGeom prst="rect">
              <a:avLst/>
            </a:prstGeom>
          </p:spPr>
          <p:txBody>
            <a:bodyPr wrap="square">
              <a:spAutoFit/>
            </a:bodyPr>
            <a:lstStyle/>
            <a:p>
              <a:pPr>
                <a:spcBef>
                  <a:spcPts val="600"/>
                </a:spcBef>
              </a:pPr>
              <a:r>
                <a:rPr lang="en-US" sz="2400" dirty="0" smtClean="0">
                  <a:latin typeface="+mj-lt"/>
                </a:rPr>
                <a:t>Public Zone Signing Key (ZSK):</a:t>
              </a:r>
              <a:endParaRPr lang="en-US" sz="2400" dirty="0">
                <a:latin typeface="+mj-lt"/>
              </a:endParaRPr>
            </a:p>
          </p:txBody>
        </p:sp>
        <p:grpSp>
          <p:nvGrpSpPr>
            <p:cNvPr id="84" name="Group 54"/>
            <p:cNvGrpSpPr/>
            <p:nvPr/>
          </p:nvGrpSpPr>
          <p:grpSpPr>
            <a:xfrm rot="17040000">
              <a:off x="4179584" y="649929"/>
              <a:ext cx="304800" cy="685800"/>
              <a:chOff x="6858000" y="5257800"/>
              <a:chExt cx="914400" cy="1600200"/>
            </a:xfrm>
            <a:solidFill>
              <a:srgbClr val="0070C0"/>
            </a:solidFill>
            <a:scene3d>
              <a:camera prst="orthographicFront">
                <a:rot lat="0" lon="0" rev="0"/>
              </a:camera>
              <a:lightRig rig="balanced" dir="t">
                <a:rot lat="0" lon="0" rev="8700000"/>
              </a:lightRig>
            </a:scene3d>
          </p:grpSpPr>
          <p:sp>
            <p:nvSpPr>
              <p:cNvPr id="91" name="Flowchart: Alternate Process 90"/>
              <p:cNvSpPr/>
              <p:nvPr/>
            </p:nvSpPr>
            <p:spPr bwMode="auto">
              <a:xfrm>
                <a:off x="6858000" y="5257800"/>
                <a:ext cx="914400" cy="609600"/>
              </a:xfrm>
              <a:prstGeom prst="flowChartAlternateProcess">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92" name="Rectangle 91"/>
              <p:cNvSpPr/>
              <p:nvPr/>
            </p:nvSpPr>
            <p:spPr bwMode="auto">
              <a:xfrm>
                <a:off x="7086600" y="5791200"/>
                <a:ext cx="381000" cy="10668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93" name="Rectangle 92"/>
              <p:cNvSpPr/>
              <p:nvPr/>
            </p:nvSpPr>
            <p:spPr bwMode="auto">
              <a:xfrm>
                <a:off x="7239000" y="60198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94" name="Rectangle 93"/>
              <p:cNvSpPr/>
              <p:nvPr/>
            </p:nvSpPr>
            <p:spPr bwMode="auto">
              <a:xfrm>
                <a:off x="7239000" y="6248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95" name="Rectangle 94"/>
              <p:cNvSpPr/>
              <p:nvPr/>
            </p:nvSpPr>
            <p:spPr bwMode="auto">
              <a:xfrm>
                <a:off x="7239000" y="6629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grpSp>
      <p:sp>
        <p:nvSpPr>
          <p:cNvPr id="96" name="Rectangle 95"/>
          <p:cNvSpPr/>
          <p:nvPr/>
        </p:nvSpPr>
        <p:spPr>
          <a:xfrm>
            <a:off x="0" y="1138535"/>
            <a:ext cx="4724400" cy="461665"/>
          </a:xfrm>
          <a:prstGeom prst="rect">
            <a:avLst/>
          </a:prstGeom>
        </p:spPr>
        <p:txBody>
          <a:bodyPr wrap="square">
            <a:spAutoFit/>
          </a:bodyPr>
          <a:lstStyle/>
          <a:p>
            <a:pPr>
              <a:spcBef>
                <a:spcPts val="600"/>
              </a:spcBef>
            </a:pPr>
            <a:r>
              <a:rPr lang="en-US" sz="2400" dirty="0" smtClean="0">
                <a:latin typeface="+mj-lt"/>
              </a:rPr>
              <a:t>Public VRF Key: </a:t>
            </a:r>
            <a:endParaRPr lang="en-US" sz="2400" dirty="0">
              <a:latin typeface="+mj-lt"/>
            </a:endParaRPr>
          </a:p>
        </p:txBody>
      </p:sp>
      <p:grpSp>
        <p:nvGrpSpPr>
          <p:cNvPr id="97" name="Group 54"/>
          <p:cNvGrpSpPr/>
          <p:nvPr/>
        </p:nvGrpSpPr>
        <p:grpSpPr>
          <a:xfrm rot="17040000">
            <a:off x="2274584" y="1102664"/>
            <a:ext cx="304800" cy="685800"/>
            <a:chOff x="6858000" y="5257800"/>
            <a:chExt cx="914400" cy="1600200"/>
          </a:xfrm>
          <a:solidFill>
            <a:srgbClr val="FF9900"/>
          </a:solidFill>
          <a:scene3d>
            <a:camera prst="orthographicFront">
              <a:rot lat="0" lon="0" rev="0"/>
            </a:camera>
            <a:lightRig rig="balanced" dir="t">
              <a:rot lat="0" lon="0" rev="8700000"/>
            </a:lightRig>
          </a:scene3d>
        </p:grpSpPr>
        <p:sp>
          <p:nvSpPr>
            <p:cNvPr id="101" name="Flowchart: Alternate Process 100"/>
            <p:cNvSpPr/>
            <p:nvPr/>
          </p:nvSpPr>
          <p:spPr bwMode="auto">
            <a:xfrm>
              <a:off x="6858000" y="5257800"/>
              <a:ext cx="914400" cy="609600"/>
            </a:xfrm>
            <a:prstGeom prst="flowChartAlternateProcess">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02" name="Rectangle 101"/>
            <p:cNvSpPr/>
            <p:nvPr/>
          </p:nvSpPr>
          <p:spPr bwMode="auto">
            <a:xfrm>
              <a:off x="7086600" y="5791200"/>
              <a:ext cx="381000" cy="10668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03" name="Rectangle 102"/>
            <p:cNvSpPr/>
            <p:nvPr/>
          </p:nvSpPr>
          <p:spPr bwMode="auto">
            <a:xfrm>
              <a:off x="7239000" y="60198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04" name="Rectangle 103"/>
            <p:cNvSpPr/>
            <p:nvPr/>
          </p:nvSpPr>
          <p:spPr bwMode="auto">
            <a:xfrm>
              <a:off x="7239000" y="6248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10" name="Rectangle 109"/>
            <p:cNvSpPr/>
            <p:nvPr/>
          </p:nvSpPr>
          <p:spPr bwMode="auto">
            <a:xfrm>
              <a:off x="7239000" y="6629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grpSp>
        <p:nvGrpSpPr>
          <p:cNvPr id="128" name="Group 127"/>
          <p:cNvGrpSpPr/>
          <p:nvPr/>
        </p:nvGrpSpPr>
        <p:grpSpPr>
          <a:xfrm>
            <a:off x="2286000" y="4623137"/>
            <a:ext cx="3733800" cy="1015663"/>
            <a:chOff x="3070917" y="3708737"/>
            <a:chExt cx="3733800" cy="1015663"/>
          </a:xfrm>
        </p:grpSpPr>
        <p:sp>
          <p:nvSpPr>
            <p:cNvPr id="129" name="Rectangle 128"/>
            <p:cNvSpPr/>
            <p:nvPr/>
          </p:nvSpPr>
          <p:spPr>
            <a:xfrm>
              <a:off x="3479470" y="3817203"/>
              <a:ext cx="3325247" cy="830997"/>
            </a:xfrm>
            <a:prstGeom prst="rect">
              <a:avLst/>
            </a:prstGeom>
          </p:spPr>
          <p:txBody>
            <a:bodyPr wrap="square">
              <a:spAutoFit/>
            </a:bodyPr>
            <a:lstStyle/>
            <a:p>
              <a:r>
                <a:rPr lang="en-US" sz="2400" dirty="0" smtClean="0">
                  <a:latin typeface="+mj-lt"/>
                </a:rPr>
                <a:t>Don’t know secret ZSK, so can’t forge NSEC5s</a:t>
              </a:r>
              <a:endParaRPr lang="en-US" sz="2400" dirty="0">
                <a:solidFill>
                  <a:srgbClr val="C00000"/>
                </a:solidFill>
                <a:latin typeface="+mj-lt"/>
              </a:endParaRPr>
            </a:p>
          </p:txBody>
        </p:sp>
        <p:sp>
          <p:nvSpPr>
            <p:cNvPr id="130" name="Rectangle 129"/>
            <p:cNvSpPr/>
            <p:nvPr/>
          </p:nvSpPr>
          <p:spPr>
            <a:xfrm>
              <a:off x="3070917" y="3708737"/>
              <a:ext cx="466472" cy="1015663"/>
            </a:xfrm>
            <a:prstGeom prst="rect">
              <a:avLst/>
            </a:prstGeom>
          </p:spPr>
          <p:txBody>
            <a:bodyPr wrap="square">
              <a:spAutoFit/>
            </a:bodyPr>
            <a:lstStyle/>
            <a:p>
              <a:pPr algn="ctr"/>
              <a:r>
                <a:rPr lang="en-US" sz="6000" b="1" dirty="0" smtClean="0">
                  <a:solidFill>
                    <a:srgbClr val="C00000"/>
                  </a:solidFill>
                  <a:latin typeface="+mj-lt"/>
                </a:rPr>
                <a:t>!</a:t>
              </a:r>
              <a:endParaRPr lang="en-US" sz="2400" b="1" dirty="0">
                <a:solidFill>
                  <a:srgbClr val="C00000"/>
                </a:solidFill>
                <a:latin typeface="+mj-lt"/>
              </a:endParaRPr>
            </a:p>
          </p:txBody>
        </p:sp>
      </p:grpSp>
      <p:pic>
        <p:nvPicPr>
          <p:cNvPr id="65" name="Picture 4" descr="http://images.clipartpanda.com/devil-clipart-devil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6396" y="1171400"/>
            <a:ext cx="1425622" cy="1425623"/>
          </a:xfrm>
          <a:prstGeom prst="rect">
            <a:avLst/>
          </a:prstGeom>
          <a:noFill/>
          <a:extLst>
            <a:ext uri="{909E8E84-426E-40DD-AFC4-6F175D3DCCD1}">
              <a14:hiddenFill xmlns:a14="http://schemas.microsoft.com/office/drawing/2010/main">
                <a:solidFill>
                  <a:srgbClr val="FFFFFF"/>
                </a:solidFill>
              </a14:hiddenFill>
            </a:ext>
          </a:extLst>
        </p:spPr>
      </p:pic>
      <p:grpSp>
        <p:nvGrpSpPr>
          <p:cNvPr id="121" name="Group 54"/>
          <p:cNvGrpSpPr/>
          <p:nvPr/>
        </p:nvGrpSpPr>
        <p:grpSpPr>
          <a:xfrm rot="840000">
            <a:off x="8514962" y="2989545"/>
            <a:ext cx="220597" cy="496343"/>
            <a:chOff x="6858000" y="5257800"/>
            <a:chExt cx="914400" cy="1600200"/>
          </a:xfrm>
          <a:solidFill>
            <a:srgbClr val="FFC000"/>
          </a:solidFill>
          <a:scene3d>
            <a:camera prst="orthographicFront">
              <a:rot lat="0" lon="0" rev="0"/>
            </a:camera>
            <a:lightRig rig="balanced" dir="t">
              <a:rot lat="0" lon="0" rev="8700000"/>
            </a:lightRig>
          </a:scene3d>
        </p:grpSpPr>
        <p:sp>
          <p:nvSpPr>
            <p:cNvPr id="122" name="Flowchart: Alternate Process 121"/>
            <p:cNvSpPr/>
            <p:nvPr/>
          </p:nvSpPr>
          <p:spPr bwMode="auto">
            <a:xfrm>
              <a:off x="6858000" y="5257800"/>
              <a:ext cx="914400" cy="609600"/>
            </a:xfrm>
            <a:prstGeom prst="flowChartAlternateProcess">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24" name="Rectangle 123"/>
            <p:cNvSpPr/>
            <p:nvPr/>
          </p:nvSpPr>
          <p:spPr bwMode="auto">
            <a:xfrm>
              <a:off x="7086600" y="5791200"/>
              <a:ext cx="381000" cy="10668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25" name="Rectangle 124"/>
            <p:cNvSpPr/>
            <p:nvPr/>
          </p:nvSpPr>
          <p:spPr bwMode="auto">
            <a:xfrm>
              <a:off x="7239000" y="60198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26" name="Rectangle 125"/>
            <p:cNvSpPr/>
            <p:nvPr/>
          </p:nvSpPr>
          <p:spPr bwMode="auto">
            <a:xfrm>
              <a:off x="7239000" y="6248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127" name="Rectangle 126"/>
            <p:cNvSpPr/>
            <p:nvPr/>
          </p:nvSpPr>
          <p:spPr bwMode="auto">
            <a:xfrm>
              <a:off x="7239000" y="6629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spTree>
    <p:custDataLst>
      <p:tags r:id="rId1"/>
    </p:custDataLst>
    <p:extLst>
      <p:ext uri="{BB962C8B-B14F-4D97-AF65-F5344CB8AC3E}">
        <p14:creationId xmlns:p14="http://schemas.microsoft.com/office/powerpoint/2010/main" val="1707463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nvPr>
        </p:nvGraphicFramePr>
        <p:xfrm>
          <a:off x="380999" y="1017146"/>
          <a:ext cx="8534401" cy="2990974"/>
        </p:xfrm>
        <a:graphic>
          <a:graphicData uri="http://schemas.openxmlformats.org/drawingml/2006/table">
            <a:tbl>
              <a:tblPr firstRow="1" bandRow="1">
                <a:tableStyleId>{16D9F66E-5EB9-4882-86FB-DCBF35E3C3E4}</a:tableStyleId>
              </a:tblPr>
              <a:tblGrid>
                <a:gridCol w="2444750"/>
                <a:gridCol w="1670051"/>
                <a:gridCol w="1447800"/>
                <a:gridCol w="1828800"/>
                <a:gridCol w="1143000"/>
              </a:tblGrid>
              <a:tr h="370840">
                <a:tc>
                  <a:txBody>
                    <a:bodyPr/>
                    <a:lstStyle/>
                    <a:p>
                      <a:pPr algn="ctr"/>
                      <a:endParaRPr lang="en-US" sz="2000" dirty="0">
                        <a:solidFill>
                          <a:srgbClr val="002060"/>
                        </a:solidFill>
                        <a:latin typeface="+mj-lt"/>
                      </a:endParaRP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aseline="0" dirty="0" smtClean="0">
                          <a:solidFill>
                            <a:srgbClr val="002060"/>
                          </a:solidFill>
                          <a:latin typeface="+mj-lt"/>
                        </a:rPr>
                        <a:t>No offline zone enumeration</a:t>
                      </a: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2060"/>
                          </a:solidFill>
                          <a:latin typeface="+mj-lt"/>
                        </a:rPr>
                        <a:t>Integrity    vs outsiders</a:t>
                      </a:r>
                      <a:endParaRPr lang="en-US" sz="2000" dirty="0">
                        <a:solidFill>
                          <a:srgbClr val="002060"/>
                        </a:solidFill>
                        <a:latin typeface="+mj-lt"/>
                      </a:endParaRP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2060"/>
                          </a:solidFill>
                          <a:latin typeface="+mj-lt"/>
                        </a:rPr>
                        <a:t>Integrity  vs compromised </a:t>
                      </a:r>
                      <a:r>
                        <a:rPr lang="en-US" sz="2000" baseline="0" dirty="0" err="1" smtClean="0">
                          <a:solidFill>
                            <a:srgbClr val="002060"/>
                          </a:solidFill>
                          <a:latin typeface="+mj-lt"/>
                        </a:rPr>
                        <a:t>nameserver</a:t>
                      </a:r>
                      <a:endParaRPr lang="en-US" sz="2000" baseline="30000" dirty="0">
                        <a:solidFill>
                          <a:srgbClr val="002060"/>
                        </a:solidFill>
                        <a:latin typeface="+mj-lt"/>
                      </a:endParaRP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2060"/>
                          </a:solidFill>
                          <a:latin typeface="+mj-lt"/>
                        </a:rPr>
                        <a:t>No</a:t>
                      </a:r>
                    </a:p>
                    <a:p>
                      <a:pPr algn="ctr"/>
                      <a:r>
                        <a:rPr lang="en-US" sz="2000" dirty="0" smtClean="0">
                          <a:solidFill>
                            <a:srgbClr val="002060"/>
                          </a:solidFill>
                          <a:latin typeface="+mj-lt"/>
                        </a:rPr>
                        <a:t>online crypto</a:t>
                      </a:r>
                      <a:endParaRPr lang="en-US" sz="2000" dirty="0">
                        <a:solidFill>
                          <a:srgbClr val="002060"/>
                        </a:solidFill>
                        <a:latin typeface="+mj-lt"/>
                      </a:endParaRP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1614">
                <a:tc>
                  <a:txBody>
                    <a:bodyPr/>
                    <a:lstStyle/>
                    <a:p>
                      <a:pPr algn="l"/>
                      <a:r>
                        <a:rPr lang="en-US" sz="2000" b="1" dirty="0" smtClean="0">
                          <a:solidFill>
                            <a:srgbClr val="002060"/>
                          </a:solidFill>
                          <a:latin typeface="+mj-lt"/>
                        </a:rPr>
                        <a:t>DNS </a:t>
                      </a:r>
                      <a:r>
                        <a:rPr lang="en-US" sz="2000" b="0" dirty="0" smtClean="0">
                          <a:solidFill>
                            <a:srgbClr val="002060"/>
                          </a:solidFill>
                          <a:latin typeface="+mj-lt"/>
                        </a:rPr>
                        <a:t>(legacy)</a:t>
                      </a: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008000"/>
                          </a:solidFill>
                          <a:latin typeface="+mj-lt"/>
                        </a:rPr>
                        <a:t>✔</a:t>
                      </a:r>
                      <a:endParaRPr lang="en-US" sz="2000" b="1" dirty="0">
                        <a:solidFill>
                          <a:srgbClr val="008000"/>
                        </a:solidFill>
                        <a:latin typeface="+mj-lt"/>
                      </a:endParaRP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C00000"/>
                          </a:solidFill>
                          <a:latin typeface="+mn-lt"/>
                          <a:ea typeface="+mn-ea"/>
                          <a:cs typeface="+mn-cs"/>
                        </a:rPr>
                        <a:t>X</a:t>
                      </a: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C00000"/>
                          </a:solidFill>
                          <a:latin typeface="+mj-lt"/>
                        </a:rPr>
                        <a:t>X</a:t>
                      </a:r>
                      <a:endParaRPr lang="en-US" sz="2000" b="1" dirty="0">
                        <a:solidFill>
                          <a:srgbClr val="C00000"/>
                        </a:solidFill>
                        <a:latin typeface="+mj-lt"/>
                      </a:endParaRP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008000"/>
                          </a:solidFill>
                          <a:latin typeface="+mn-lt"/>
                          <a:ea typeface="+mn-ea"/>
                          <a:cs typeface="+mn-cs"/>
                        </a:rPr>
                        <a:t>✔</a:t>
                      </a: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734">
                <a:tc>
                  <a:txBody>
                    <a:bodyPr/>
                    <a:lstStyle/>
                    <a:p>
                      <a:pPr algn="l"/>
                      <a:r>
                        <a:rPr lang="en-US" sz="2000" b="1" baseline="0" dirty="0" smtClean="0">
                          <a:solidFill>
                            <a:srgbClr val="002060"/>
                          </a:solidFill>
                          <a:latin typeface="+mj-lt"/>
                        </a:rPr>
                        <a:t>NSEC or NSEC3</a:t>
                      </a: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C00000"/>
                          </a:solidFill>
                          <a:latin typeface="+mj-lt"/>
                        </a:rPr>
                        <a:t>X</a:t>
                      </a:r>
                      <a:endParaRPr lang="en-US" sz="2000" dirty="0">
                        <a:solidFill>
                          <a:srgbClr val="002060"/>
                        </a:solidFill>
                        <a:latin typeface="+mj-lt"/>
                      </a:endParaRP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008000"/>
                          </a:solidFill>
                          <a:latin typeface="+mn-lt"/>
                          <a:ea typeface="+mn-ea"/>
                          <a:cs typeface="+mn-cs"/>
                        </a:rPr>
                        <a:t>✔</a:t>
                      </a:r>
                      <a:endParaRPr lang="en-US" sz="2000" b="1" dirty="0" smtClean="0">
                        <a:solidFill>
                          <a:srgbClr val="008000"/>
                        </a:solidFill>
                        <a:latin typeface="+mj-lt"/>
                      </a:endParaRP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8000"/>
                          </a:solidFill>
                          <a:latin typeface="+mj-lt"/>
                        </a:rPr>
                        <a:t>✔</a:t>
                      </a: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008000"/>
                          </a:solidFill>
                          <a:latin typeface="+mn-lt"/>
                          <a:ea typeface="+mn-ea"/>
                          <a:cs typeface="+mn-cs"/>
                        </a:rPr>
                        <a:t>✔</a:t>
                      </a:r>
                      <a:endParaRPr lang="en-US" sz="2000" b="1" kern="1200" dirty="0" smtClean="0">
                        <a:solidFill>
                          <a:srgbClr val="C00000"/>
                        </a:solidFill>
                        <a:latin typeface="+mn-lt"/>
                        <a:ea typeface="+mn-ea"/>
                        <a:cs typeface="+mn-cs"/>
                      </a:endParaRP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734">
                <a:tc>
                  <a:txBody>
                    <a:bodyPr/>
                    <a:lstStyle/>
                    <a:p>
                      <a:pPr algn="l"/>
                      <a:r>
                        <a:rPr lang="en-US" sz="2000" b="1" dirty="0" smtClean="0">
                          <a:solidFill>
                            <a:srgbClr val="002060"/>
                          </a:solidFill>
                          <a:latin typeface="+mj-lt"/>
                        </a:rPr>
                        <a:t>Online Signing</a:t>
                      </a:r>
                    </a:p>
                    <a:p>
                      <a:pPr algn="l"/>
                      <a:r>
                        <a:rPr lang="en-US" sz="2000" b="0" baseline="0" dirty="0" smtClean="0">
                          <a:solidFill>
                            <a:srgbClr val="002060"/>
                          </a:solidFill>
                          <a:latin typeface="+mj-lt"/>
                        </a:rPr>
                        <a:t>(“NSEC3 White Lies”)</a:t>
                      </a: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008000"/>
                          </a:solidFill>
                          <a:latin typeface="+mj-lt"/>
                        </a:rPr>
                        <a:t>✔</a:t>
                      </a:r>
                      <a:endParaRPr lang="en-US" sz="2000" b="1" dirty="0">
                        <a:solidFill>
                          <a:srgbClr val="008000"/>
                        </a:solidFill>
                        <a:latin typeface="+mj-lt"/>
                      </a:endParaRP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008000"/>
                          </a:solidFill>
                          <a:latin typeface="+mj-lt"/>
                        </a:rPr>
                        <a:t>✔</a:t>
                      </a:r>
                      <a:endParaRPr lang="en-US" sz="2000" b="1" dirty="0">
                        <a:solidFill>
                          <a:srgbClr val="008000"/>
                        </a:solidFill>
                        <a:latin typeface="+mj-lt"/>
                      </a:endParaRP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C00000"/>
                          </a:solidFill>
                          <a:latin typeface="+mj-lt"/>
                        </a:rPr>
                        <a:t>X</a:t>
                      </a:r>
                      <a:endParaRPr lang="en-US" sz="2000" b="1" dirty="0">
                        <a:solidFill>
                          <a:srgbClr val="C00000"/>
                        </a:solidFill>
                        <a:latin typeface="+mj-lt"/>
                      </a:endParaRP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C00000"/>
                          </a:solidFill>
                          <a:latin typeface="+mn-lt"/>
                          <a:ea typeface="+mn-ea"/>
                          <a:cs typeface="+mn-cs"/>
                        </a:rPr>
                        <a:t>X</a:t>
                      </a:r>
                      <a:endParaRPr lang="en-US" sz="2000" b="1" kern="1200" dirty="0" smtClean="0">
                        <a:solidFill>
                          <a:srgbClr val="008000"/>
                        </a:solidFill>
                        <a:latin typeface="+mn-lt"/>
                        <a:ea typeface="+mn-ea"/>
                        <a:cs typeface="+mn-cs"/>
                      </a:endParaRP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294">
                <a:tc>
                  <a:txBody>
                    <a:bodyPr/>
                    <a:lstStyle/>
                    <a:p>
                      <a:pPr algn="l"/>
                      <a:r>
                        <a:rPr lang="en-US" sz="2000" b="1" baseline="0" dirty="0" smtClean="0">
                          <a:solidFill>
                            <a:srgbClr val="002060"/>
                          </a:solidFill>
                          <a:latin typeface="+mj-lt"/>
                        </a:rPr>
                        <a:t>NSEC5</a:t>
                      </a: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8000"/>
                          </a:solidFill>
                          <a:latin typeface="+mj-lt"/>
                        </a:rPr>
                        <a:t>✔</a:t>
                      </a:r>
                      <a:endParaRPr lang="en-US" sz="2000" dirty="0">
                        <a:solidFill>
                          <a:srgbClr val="002060"/>
                        </a:solidFill>
                        <a:latin typeface="+mj-lt"/>
                      </a:endParaRP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8000"/>
                          </a:solidFill>
                          <a:latin typeface="+mj-lt"/>
                        </a:rPr>
                        <a:t>✔</a:t>
                      </a: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8000"/>
                          </a:solidFill>
                          <a:latin typeface="+mj-lt"/>
                        </a:rPr>
                        <a:t>✔</a:t>
                      </a: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C00000"/>
                          </a:solidFill>
                          <a:latin typeface="+mn-lt"/>
                          <a:ea typeface="+mn-ea"/>
                          <a:cs typeface="+mn-cs"/>
                        </a:rPr>
                        <a:t>X</a:t>
                      </a:r>
                    </a:p>
                  </a:txBody>
                  <a:tcPr marL="88520" marR="885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itle 6"/>
          <p:cNvSpPr>
            <a:spLocks noGrp="1"/>
          </p:cNvSpPr>
          <p:nvPr>
            <p:ph type="title"/>
          </p:nvPr>
        </p:nvSpPr>
        <p:spPr>
          <a:xfrm>
            <a:off x="145996" y="0"/>
            <a:ext cx="8852007" cy="685800"/>
          </a:xfrm>
        </p:spPr>
        <p:txBody>
          <a:bodyPr/>
          <a:lstStyle/>
          <a:p>
            <a:r>
              <a:rPr lang="en-US" dirty="0"/>
              <a:t>DNSSEC Authenticated Denial of Existence</a:t>
            </a:r>
          </a:p>
        </p:txBody>
      </p:sp>
      <p:sp>
        <p:nvSpPr>
          <p:cNvPr id="2" name="Rectangle 1"/>
          <p:cNvSpPr/>
          <p:nvPr/>
        </p:nvSpPr>
        <p:spPr>
          <a:xfrm>
            <a:off x="1295400" y="4267200"/>
            <a:ext cx="2971800" cy="1200329"/>
          </a:xfrm>
          <a:prstGeom prst="rect">
            <a:avLst/>
          </a:prstGeom>
        </p:spPr>
        <p:txBody>
          <a:bodyPr wrap="square">
            <a:spAutoFit/>
          </a:bodyPr>
          <a:lstStyle/>
          <a:p>
            <a:pPr algn="ctr"/>
            <a:r>
              <a:rPr lang="en-US" sz="2400" dirty="0" smtClean="0">
                <a:latin typeface="+mj-lt"/>
              </a:rPr>
              <a:t>Because resolvers cannot compute    VRF hashes offline</a:t>
            </a:r>
            <a:endParaRPr lang="en-US" sz="2400" dirty="0">
              <a:latin typeface="+mj-lt"/>
            </a:endParaRPr>
          </a:p>
        </p:txBody>
      </p:sp>
      <p:sp>
        <p:nvSpPr>
          <p:cNvPr id="12" name="Rectangle 11"/>
          <p:cNvSpPr/>
          <p:nvPr/>
        </p:nvSpPr>
        <p:spPr>
          <a:xfrm>
            <a:off x="5391150" y="4290030"/>
            <a:ext cx="3752850" cy="1569660"/>
          </a:xfrm>
          <a:prstGeom prst="rect">
            <a:avLst/>
          </a:prstGeom>
        </p:spPr>
        <p:txBody>
          <a:bodyPr wrap="square">
            <a:spAutoFit/>
          </a:bodyPr>
          <a:lstStyle/>
          <a:p>
            <a:pPr algn="ctr"/>
            <a:r>
              <a:rPr lang="en-US" sz="2400" dirty="0" smtClean="0">
                <a:latin typeface="+mj-lt"/>
              </a:rPr>
              <a:t>In </a:t>
            </a:r>
            <a:r>
              <a:rPr lang="en-US" sz="2400" b="1" dirty="0" smtClean="0">
                <a:solidFill>
                  <a:schemeClr val="accent6">
                    <a:lumMod val="50000"/>
                  </a:schemeClr>
                </a:solidFill>
                <a:latin typeface="+mj-lt"/>
              </a:rPr>
              <a:t>[NDSS’15] </a:t>
            </a:r>
            <a:r>
              <a:rPr lang="en-US" sz="2400" dirty="0" smtClean="0">
                <a:latin typeface="+mj-lt"/>
              </a:rPr>
              <a:t>we proved   this is </a:t>
            </a:r>
            <a:r>
              <a:rPr lang="en-US" sz="2400" b="1" dirty="0" smtClean="0">
                <a:latin typeface="+mj-lt"/>
              </a:rPr>
              <a:t>necessary</a:t>
            </a:r>
            <a:r>
              <a:rPr lang="en-US" sz="2400" dirty="0" smtClean="0">
                <a:latin typeface="+mj-lt"/>
              </a:rPr>
              <a:t> to prevent zone enumeration                 &amp; have integrity</a:t>
            </a:r>
            <a:endParaRPr lang="en-US" sz="2400" dirty="0">
              <a:latin typeface="+mj-lt"/>
            </a:endParaRPr>
          </a:p>
        </p:txBody>
      </p:sp>
      <p:cxnSp>
        <p:nvCxnSpPr>
          <p:cNvPr id="13" name="Straight Arrow Connector 12"/>
          <p:cNvCxnSpPr>
            <a:stCxn id="12" idx="0"/>
          </p:cNvCxnSpPr>
          <p:nvPr/>
        </p:nvCxnSpPr>
        <p:spPr bwMode="auto">
          <a:xfrm flipV="1">
            <a:off x="7267575" y="3810000"/>
            <a:ext cx="885825" cy="48003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flipV="1">
            <a:off x="2743200" y="3810000"/>
            <a:ext cx="685800" cy="48003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0" name="Rectangle 9"/>
          <p:cNvSpPr/>
          <p:nvPr/>
        </p:nvSpPr>
        <p:spPr>
          <a:xfrm>
            <a:off x="1752600" y="5780038"/>
            <a:ext cx="4953000" cy="830997"/>
          </a:xfrm>
          <a:prstGeom prst="rect">
            <a:avLst/>
          </a:prstGeom>
        </p:spPr>
        <p:txBody>
          <a:bodyPr wrap="square">
            <a:spAutoFit/>
          </a:bodyPr>
          <a:lstStyle/>
          <a:p>
            <a:pPr algn="ctr"/>
            <a:r>
              <a:rPr lang="en-US" sz="2400" dirty="0" smtClean="0">
                <a:latin typeface="+mj-lt"/>
              </a:rPr>
              <a:t>Because the </a:t>
            </a:r>
            <a:r>
              <a:rPr lang="en-US" sz="2400" dirty="0" err="1" smtClean="0">
                <a:latin typeface="+mj-lt"/>
              </a:rPr>
              <a:t>nameserver</a:t>
            </a:r>
            <a:r>
              <a:rPr lang="en-US" sz="2400" dirty="0" smtClean="0">
                <a:latin typeface="+mj-lt"/>
              </a:rPr>
              <a:t> doesn’t know the zone-signing key</a:t>
            </a:r>
            <a:endParaRPr lang="en-US" sz="2400" dirty="0">
              <a:latin typeface="+mj-lt"/>
            </a:endParaRPr>
          </a:p>
        </p:txBody>
      </p:sp>
      <p:cxnSp>
        <p:nvCxnSpPr>
          <p:cNvPr id="11" name="Straight Arrow Connector 10"/>
          <p:cNvCxnSpPr>
            <a:stCxn id="10" idx="0"/>
          </p:cNvCxnSpPr>
          <p:nvPr/>
        </p:nvCxnSpPr>
        <p:spPr bwMode="auto">
          <a:xfrm flipV="1">
            <a:off x="4229100" y="3810000"/>
            <a:ext cx="2324100" cy="197003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4" name="Straight Arrow Connector 13"/>
          <p:cNvCxnSpPr>
            <a:stCxn id="12" idx="0"/>
          </p:cNvCxnSpPr>
          <p:nvPr/>
        </p:nvCxnSpPr>
        <p:spPr bwMode="auto">
          <a:xfrm flipV="1">
            <a:off x="7267575" y="3276600"/>
            <a:ext cx="885825" cy="101343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custDataLst>
      <p:tags r:id="rId1"/>
    </p:custDataLst>
    <p:extLst>
      <p:ext uri="{BB962C8B-B14F-4D97-AF65-F5344CB8AC3E}">
        <p14:creationId xmlns:p14="http://schemas.microsoft.com/office/powerpoint/2010/main" val="1886384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a:spLocks noGrp="1"/>
          </p:cNvSpPr>
          <p:nvPr>
            <p:ph type="title"/>
          </p:nvPr>
        </p:nvSpPr>
        <p:spPr>
          <a:xfrm>
            <a:off x="145996" y="0"/>
            <a:ext cx="8852007" cy="685800"/>
          </a:xfrm>
        </p:spPr>
        <p:txBody>
          <a:bodyPr/>
          <a:lstStyle/>
          <a:p>
            <a:r>
              <a:rPr lang="en-US" dirty="0" smtClean="0">
                <a:solidFill>
                  <a:srgbClr val="C00000"/>
                </a:solidFill>
              </a:rPr>
              <a:t>NSEC5 </a:t>
            </a:r>
            <a:r>
              <a:rPr lang="en-US" dirty="0" smtClean="0">
                <a:solidFill>
                  <a:srgbClr val="002060"/>
                </a:solidFill>
              </a:rPr>
              <a:t>implementation</a:t>
            </a:r>
            <a:endParaRPr lang="en-US" dirty="0">
              <a:solidFill>
                <a:srgbClr val="002060"/>
              </a:solidFill>
            </a:endParaRPr>
          </a:p>
        </p:txBody>
      </p:sp>
      <p:sp>
        <p:nvSpPr>
          <p:cNvPr id="9" name="TextBox 8"/>
          <p:cNvSpPr txBox="1"/>
          <p:nvPr/>
        </p:nvSpPr>
        <p:spPr>
          <a:xfrm>
            <a:off x="143293" y="308550"/>
            <a:ext cx="9229307" cy="4339650"/>
          </a:xfrm>
          <a:prstGeom prst="rect">
            <a:avLst/>
          </a:prstGeom>
          <a:noFill/>
        </p:spPr>
        <p:txBody>
          <a:bodyPr wrap="square" rtlCol="0">
            <a:spAutoFit/>
          </a:bodyPr>
          <a:lstStyle/>
          <a:p>
            <a:endParaRPr lang="en-US" sz="2400" b="1" u="sng" dirty="0" smtClean="0">
              <a:solidFill>
                <a:srgbClr val="002060"/>
              </a:solidFill>
              <a:latin typeface="+mj-lt"/>
            </a:endParaRPr>
          </a:p>
          <a:p>
            <a:endParaRPr lang="en-US" sz="2400" b="1" u="sng" dirty="0" smtClean="0">
              <a:solidFill>
                <a:srgbClr val="002060"/>
              </a:solidFill>
              <a:latin typeface="+mj-lt"/>
            </a:endParaRPr>
          </a:p>
          <a:p>
            <a:endParaRPr lang="en-US" sz="2400" b="1" u="sng" dirty="0" smtClean="0">
              <a:solidFill>
                <a:srgbClr val="002060"/>
              </a:solidFill>
              <a:latin typeface="+mj-lt"/>
            </a:endParaRPr>
          </a:p>
          <a:p>
            <a:pPr algn="ctr"/>
            <a:endParaRPr lang="en-US" sz="2400" b="1" dirty="0" smtClean="0">
              <a:latin typeface="+mj-lt"/>
            </a:endParaRPr>
          </a:p>
          <a:p>
            <a:r>
              <a:rPr lang="en-US" sz="2400" b="1" dirty="0" smtClean="0">
                <a:latin typeface="+mj-lt"/>
              </a:rPr>
              <a:t>                                Knot DNS             </a:t>
            </a:r>
            <a:r>
              <a:rPr lang="en-US" sz="2400" dirty="0" smtClean="0">
                <a:latin typeface="+mj-lt"/>
              </a:rPr>
              <a:t>&amp;                </a:t>
            </a:r>
            <a:r>
              <a:rPr lang="en-US" sz="2400" b="1" dirty="0" smtClean="0">
                <a:latin typeface="+mj-lt"/>
              </a:rPr>
              <a:t>Unbound          </a:t>
            </a:r>
          </a:p>
          <a:p>
            <a:r>
              <a:rPr lang="en-US" sz="2400" b="1" dirty="0" smtClean="0">
                <a:latin typeface="+mj-lt"/>
              </a:rPr>
              <a:t>   </a:t>
            </a:r>
            <a:r>
              <a:rPr lang="en-US" sz="2400" dirty="0" smtClean="0">
                <a:latin typeface="+mj-lt"/>
              </a:rPr>
              <a:t>authoritative </a:t>
            </a:r>
            <a:r>
              <a:rPr lang="en-US" sz="2400" dirty="0" err="1" smtClean="0">
                <a:latin typeface="+mj-lt"/>
              </a:rPr>
              <a:t>nameserver</a:t>
            </a:r>
            <a:r>
              <a:rPr lang="en-US" sz="2400" dirty="0" smtClean="0">
                <a:latin typeface="+mj-lt"/>
              </a:rPr>
              <a:t>                             recursive server          </a:t>
            </a:r>
          </a:p>
          <a:p>
            <a:pPr marL="238125" indent="-238125">
              <a:buFont typeface="Arial" charset="0"/>
              <a:buChar char="•"/>
            </a:pPr>
            <a:endParaRPr lang="en-US" sz="1200" dirty="0" smtClean="0">
              <a:latin typeface="+mj-lt"/>
            </a:endParaRPr>
          </a:p>
          <a:p>
            <a:endParaRPr lang="en-US" sz="1600" dirty="0" smtClean="0">
              <a:latin typeface="+mj-lt"/>
            </a:endParaRPr>
          </a:p>
          <a:p>
            <a:pPr lvl="1"/>
            <a:endParaRPr lang="en-US" sz="800" dirty="0" smtClean="0">
              <a:latin typeface="+mj-lt"/>
            </a:endParaRPr>
          </a:p>
          <a:p>
            <a:r>
              <a:rPr lang="en-US" sz="2400" dirty="0" smtClean="0">
                <a:latin typeface="+mj-lt"/>
              </a:rPr>
              <a:t>9K </a:t>
            </a:r>
            <a:r>
              <a:rPr lang="en-US" sz="2400" dirty="0">
                <a:latin typeface="+mj-lt"/>
              </a:rPr>
              <a:t>Lines of Code, </a:t>
            </a:r>
            <a:r>
              <a:rPr lang="en-US" sz="2400" dirty="0" smtClean="0">
                <a:latin typeface="+mj-lt"/>
              </a:rPr>
              <a:t>no </a:t>
            </a:r>
            <a:r>
              <a:rPr lang="en-US" sz="2400" dirty="0">
                <a:latin typeface="+mj-lt"/>
              </a:rPr>
              <a:t>new </a:t>
            </a:r>
            <a:r>
              <a:rPr lang="en-US" sz="2400" dirty="0" smtClean="0">
                <a:latin typeface="+mj-lt"/>
              </a:rPr>
              <a:t>libraries or system optimizations</a:t>
            </a:r>
          </a:p>
          <a:p>
            <a:endParaRPr lang="en-US" sz="2400" dirty="0" smtClean="0">
              <a:latin typeface="+mj-lt"/>
            </a:endParaRPr>
          </a:p>
          <a:p>
            <a:r>
              <a:rPr lang="en-US" sz="2400" dirty="0" smtClean="0">
                <a:latin typeface="+mj-lt"/>
              </a:rPr>
              <a:t>Current implementations support P-256 curve. </a:t>
            </a:r>
          </a:p>
          <a:p>
            <a:r>
              <a:rPr lang="en-US" sz="2400" dirty="0" smtClean="0">
                <a:latin typeface="+mj-lt"/>
              </a:rPr>
              <a:t>Could be faster with Ed25519 curve included in the -04 draft</a:t>
            </a:r>
          </a:p>
        </p:txBody>
      </p:sp>
      <p:pic>
        <p:nvPicPr>
          <p:cNvPr id="3" name="Picture 2"/>
          <p:cNvPicPr>
            <a:picLocks noChangeAspect="1"/>
          </p:cNvPicPr>
          <p:nvPr/>
        </p:nvPicPr>
        <p:blipFill>
          <a:blip r:embed="rId4"/>
          <a:stretch>
            <a:fillRect/>
          </a:stretch>
        </p:blipFill>
        <p:spPr>
          <a:xfrm>
            <a:off x="1683810" y="655785"/>
            <a:ext cx="2335871" cy="1185171"/>
          </a:xfrm>
          <a:prstGeom prst="rect">
            <a:avLst/>
          </a:prstGeom>
        </p:spPr>
      </p:pic>
      <p:pic>
        <p:nvPicPr>
          <p:cNvPr id="4" name="Picture 3"/>
          <p:cNvPicPr>
            <a:picLocks noChangeAspect="1"/>
          </p:cNvPicPr>
          <p:nvPr/>
        </p:nvPicPr>
        <p:blipFill>
          <a:blip r:embed="rId5"/>
          <a:stretch>
            <a:fillRect/>
          </a:stretch>
        </p:blipFill>
        <p:spPr>
          <a:xfrm>
            <a:off x="5107667" y="706850"/>
            <a:ext cx="2319779" cy="1198150"/>
          </a:xfrm>
          <a:prstGeom prst="rect">
            <a:avLst/>
          </a:prstGeom>
        </p:spPr>
      </p:pic>
    </p:spTree>
    <p:custDataLst>
      <p:tags r:id="rId1"/>
    </p:custDataLst>
    <p:extLst>
      <p:ext uri="{BB962C8B-B14F-4D97-AF65-F5344CB8AC3E}">
        <p14:creationId xmlns:p14="http://schemas.microsoft.com/office/powerpoint/2010/main" val="1696398058"/>
      </p:ext>
    </p:extLst>
  </p:cSld>
  <p:clrMapOvr>
    <a:masterClrMapping/>
  </p:clrMapOvr>
  <mc:AlternateContent xmlns:mc="http://schemas.openxmlformats.org/markup-compatibility/2006" xmlns:p14="http://schemas.microsoft.com/office/powerpoint/2010/main">
    <mc:Choice Requires="p14">
      <p:transition spd="slow" p14:dur="2000" advTm="71039"/>
    </mc:Choice>
    <mc:Fallback xmlns="">
      <p:transition spd="slow" advTm="710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48110"/>
            <a:ext cx="7615209" cy="560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6"/>
          <p:cNvSpPr>
            <a:spLocks noGrp="1"/>
          </p:cNvSpPr>
          <p:nvPr>
            <p:ph type="title"/>
          </p:nvPr>
        </p:nvSpPr>
        <p:spPr>
          <a:xfrm>
            <a:off x="145996" y="0"/>
            <a:ext cx="8998004" cy="685800"/>
          </a:xfrm>
        </p:spPr>
        <p:txBody>
          <a:bodyPr/>
          <a:lstStyle/>
          <a:p>
            <a:r>
              <a:rPr lang="en-US" dirty="0"/>
              <a:t>e</a:t>
            </a:r>
            <a:r>
              <a:rPr lang="en-US" dirty="0" smtClean="0"/>
              <a:t>mpirical measurement of NXDOMAIN response sizes</a:t>
            </a:r>
            <a:endParaRPr lang="en-US" dirty="0"/>
          </a:p>
        </p:txBody>
      </p:sp>
      <p:sp>
        <p:nvSpPr>
          <p:cNvPr id="24" name="TextBox 23"/>
          <p:cNvSpPr txBox="1"/>
          <p:nvPr/>
        </p:nvSpPr>
        <p:spPr>
          <a:xfrm rot="16200000">
            <a:off x="-1854401" y="3385719"/>
            <a:ext cx="4313936" cy="461665"/>
          </a:xfrm>
          <a:prstGeom prst="rect">
            <a:avLst/>
          </a:prstGeom>
          <a:noFill/>
        </p:spPr>
        <p:txBody>
          <a:bodyPr wrap="square" rtlCol="0">
            <a:spAutoFit/>
          </a:bodyPr>
          <a:lstStyle/>
          <a:p>
            <a:pPr algn="ctr"/>
            <a:r>
              <a:rPr lang="en-US" sz="2400" dirty="0">
                <a:solidFill>
                  <a:prstClr val="black"/>
                </a:solidFill>
                <a:latin typeface="+mj-lt"/>
              </a:rPr>
              <a:t>response size (bytes)</a:t>
            </a:r>
          </a:p>
        </p:txBody>
      </p:sp>
      <p:sp>
        <p:nvSpPr>
          <p:cNvPr id="8" name="TextBox 7"/>
          <p:cNvSpPr txBox="1"/>
          <p:nvPr/>
        </p:nvSpPr>
        <p:spPr>
          <a:xfrm>
            <a:off x="1600200" y="6020759"/>
            <a:ext cx="1295400" cy="646331"/>
          </a:xfrm>
          <a:prstGeom prst="rect">
            <a:avLst/>
          </a:prstGeom>
          <a:noFill/>
        </p:spPr>
        <p:txBody>
          <a:bodyPr wrap="square" rtlCol="0">
            <a:spAutoFit/>
          </a:bodyPr>
          <a:lstStyle/>
          <a:p>
            <a:pPr algn="ctr"/>
            <a:r>
              <a:rPr lang="en-US" sz="1800" dirty="0" smtClean="0">
                <a:solidFill>
                  <a:prstClr val="black"/>
                </a:solidFill>
                <a:latin typeface="+mj-lt"/>
              </a:rPr>
              <a:t>NSEC3</a:t>
            </a:r>
          </a:p>
          <a:p>
            <a:pPr algn="ctr"/>
            <a:r>
              <a:rPr lang="en-US" sz="1800" dirty="0" smtClean="0">
                <a:solidFill>
                  <a:prstClr val="black"/>
                </a:solidFill>
                <a:latin typeface="+mj-lt"/>
              </a:rPr>
              <a:t>RSA-2048</a:t>
            </a:r>
            <a:endParaRPr lang="en-US" sz="1800" dirty="0">
              <a:solidFill>
                <a:prstClr val="black"/>
              </a:solidFill>
              <a:latin typeface="+mj-lt"/>
            </a:endParaRPr>
          </a:p>
        </p:txBody>
      </p:sp>
      <p:sp>
        <p:nvSpPr>
          <p:cNvPr id="9" name="TextBox 8"/>
          <p:cNvSpPr txBox="1"/>
          <p:nvPr/>
        </p:nvSpPr>
        <p:spPr>
          <a:xfrm>
            <a:off x="3124200" y="6020759"/>
            <a:ext cx="1447800" cy="646331"/>
          </a:xfrm>
          <a:prstGeom prst="rect">
            <a:avLst/>
          </a:prstGeom>
          <a:noFill/>
        </p:spPr>
        <p:txBody>
          <a:bodyPr wrap="square" rtlCol="0">
            <a:spAutoFit/>
          </a:bodyPr>
          <a:lstStyle/>
          <a:p>
            <a:pPr algn="ctr"/>
            <a:r>
              <a:rPr lang="en-US" sz="1800" dirty="0" smtClean="0">
                <a:solidFill>
                  <a:prstClr val="black"/>
                </a:solidFill>
                <a:latin typeface="+mj-lt"/>
              </a:rPr>
              <a:t>NSEC3</a:t>
            </a:r>
          </a:p>
          <a:p>
            <a:pPr algn="ctr"/>
            <a:r>
              <a:rPr lang="en-US" sz="1800" dirty="0" smtClean="0">
                <a:solidFill>
                  <a:prstClr val="black"/>
                </a:solidFill>
                <a:latin typeface="+mj-lt"/>
              </a:rPr>
              <a:t>ECDSA-P256</a:t>
            </a:r>
            <a:endParaRPr lang="en-US" sz="1800" dirty="0">
              <a:solidFill>
                <a:prstClr val="black"/>
              </a:solidFill>
              <a:latin typeface="+mj-lt"/>
            </a:endParaRPr>
          </a:p>
        </p:txBody>
      </p:sp>
      <p:sp>
        <p:nvSpPr>
          <p:cNvPr id="11" name="TextBox 10"/>
          <p:cNvSpPr txBox="1"/>
          <p:nvPr/>
        </p:nvSpPr>
        <p:spPr>
          <a:xfrm>
            <a:off x="6324600" y="6020759"/>
            <a:ext cx="1447800" cy="923330"/>
          </a:xfrm>
          <a:prstGeom prst="rect">
            <a:avLst/>
          </a:prstGeom>
          <a:noFill/>
        </p:spPr>
        <p:txBody>
          <a:bodyPr wrap="square" rtlCol="0">
            <a:spAutoFit/>
          </a:bodyPr>
          <a:lstStyle/>
          <a:p>
            <a:pPr algn="ctr"/>
            <a:r>
              <a:rPr lang="en-US" sz="1800" dirty="0" smtClean="0">
                <a:solidFill>
                  <a:prstClr val="black"/>
                </a:solidFill>
                <a:latin typeface="+mj-lt"/>
              </a:rPr>
              <a:t>NSEC3</a:t>
            </a:r>
          </a:p>
          <a:p>
            <a:pPr algn="ctr"/>
            <a:r>
              <a:rPr lang="en-US" sz="1800" dirty="0" smtClean="0">
                <a:solidFill>
                  <a:prstClr val="black"/>
                </a:solidFill>
                <a:latin typeface="+mj-lt"/>
              </a:rPr>
              <a:t>RSA-1024</a:t>
            </a:r>
          </a:p>
          <a:p>
            <a:pPr algn="ctr"/>
            <a:r>
              <a:rPr lang="en-US" sz="1800" dirty="0" smtClean="0">
                <a:solidFill>
                  <a:prstClr val="black"/>
                </a:solidFill>
                <a:latin typeface="+mj-lt"/>
              </a:rPr>
              <a:t>“legacy”</a:t>
            </a:r>
            <a:endParaRPr lang="en-US" sz="1800" dirty="0">
              <a:solidFill>
                <a:prstClr val="black"/>
              </a:solidFill>
              <a:latin typeface="+mj-lt"/>
            </a:endParaRPr>
          </a:p>
        </p:txBody>
      </p:sp>
      <p:sp>
        <p:nvSpPr>
          <p:cNvPr id="12" name="TextBox 11"/>
          <p:cNvSpPr txBox="1"/>
          <p:nvPr/>
        </p:nvSpPr>
        <p:spPr>
          <a:xfrm>
            <a:off x="4724400" y="6020759"/>
            <a:ext cx="1447800" cy="646331"/>
          </a:xfrm>
          <a:prstGeom prst="rect">
            <a:avLst/>
          </a:prstGeom>
          <a:noFill/>
        </p:spPr>
        <p:txBody>
          <a:bodyPr wrap="square" rtlCol="0">
            <a:spAutoFit/>
          </a:bodyPr>
          <a:lstStyle/>
          <a:p>
            <a:pPr algn="ctr"/>
            <a:r>
              <a:rPr lang="en-US" sz="1800" b="1" dirty="0" smtClean="0">
                <a:solidFill>
                  <a:prstClr val="black"/>
                </a:solidFill>
                <a:latin typeface="+mj-lt"/>
              </a:rPr>
              <a:t>NSEC5</a:t>
            </a:r>
          </a:p>
          <a:p>
            <a:pPr algn="ctr"/>
            <a:r>
              <a:rPr lang="en-US" sz="1800" b="1" dirty="0" smtClean="0">
                <a:solidFill>
                  <a:prstClr val="black"/>
                </a:solidFill>
                <a:latin typeface="+mj-lt"/>
              </a:rPr>
              <a:t>ECC-P256</a:t>
            </a:r>
            <a:endParaRPr lang="en-US" sz="1800" b="1" dirty="0">
              <a:solidFill>
                <a:prstClr val="black"/>
              </a:solidFill>
              <a:latin typeface="+mj-lt"/>
            </a:endParaRPr>
          </a:p>
        </p:txBody>
      </p:sp>
      <p:sp>
        <p:nvSpPr>
          <p:cNvPr id="23" name="TextBox 22"/>
          <p:cNvSpPr txBox="1"/>
          <p:nvPr/>
        </p:nvSpPr>
        <p:spPr>
          <a:xfrm>
            <a:off x="5257800" y="1295400"/>
            <a:ext cx="2514600" cy="338554"/>
          </a:xfrm>
          <a:prstGeom prst="rect">
            <a:avLst/>
          </a:prstGeom>
          <a:noFill/>
        </p:spPr>
        <p:txBody>
          <a:bodyPr wrap="square" rtlCol="0">
            <a:spAutoFit/>
          </a:bodyPr>
          <a:lstStyle/>
          <a:p>
            <a:r>
              <a:rPr lang="en-US" sz="1600" dirty="0">
                <a:solidFill>
                  <a:prstClr val="black"/>
                </a:solidFill>
                <a:latin typeface="+mj-lt"/>
              </a:rPr>
              <a:t>Ethernet MTU: 1500 bytes</a:t>
            </a:r>
          </a:p>
        </p:txBody>
      </p:sp>
    </p:spTree>
    <p:custDataLst>
      <p:tags r:id="rId1"/>
    </p:custDataLst>
    <p:extLst>
      <p:ext uri="{BB962C8B-B14F-4D97-AF65-F5344CB8AC3E}">
        <p14:creationId xmlns:p14="http://schemas.microsoft.com/office/powerpoint/2010/main" val="1486261996"/>
      </p:ext>
    </p:extLst>
  </p:cSld>
  <p:clrMapOvr>
    <a:masterClrMapping/>
  </p:clrMapOvr>
  <mc:AlternateContent xmlns:mc="http://schemas.openxmlformats.org/markup-compatibility/2006" xmlns:p14="http://schemas.microsoft.com/office/powerpoint/2010/main">
    <mc:Choice Requires="p14">
      <p:transition spd="slow" p14:dur="2000" advTm="144341"/>
    </mc:Choice>
    <mc:Fallback xmlns="">
      <p:transition spd="slow" advTm="14434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36215" y="909935"/>
            <a:ext cx="7440750" cy="5095817"/>
          </a:xfrm>
          <a:prstGeom prst="rect">
            <a:avLst/>
          </a:prstGeom>
          <a:ln>
            <a:noFill/>
          </a:ln>
        </p:spPr>
      </p:pic>
      <p:sp>
        <p:nvSpPr>
          <p:cNvPr id="7" name="TextBox 6"/>
          <p:cNvSpPr txBox="1"/>
          <p:nvPr/>
        </p:nvSpPr>
        <p:spPr>
          <a:xfrm rot="16200000">
            <a:off x="-2515716" y="3275482"/>
            <a:ext cx="5331767" cy="461665"/>
          </a:xfrm>
          <a:prstGeom prst="rect">
            <a:avLst/>
          </a:prstGeom>
          <a:noFill/>
        </p:spPr>
        <p:txBody>
          <a:bodyPr wrap="square" rtlCol="0">
            <a:spAutoFit/>
          </a:bodyPr>
          <a:lstStyle/>
          <a:p>
            <a:pPr algn="ctr"/>
            <a:r>
              <a:rPr lang="en-US" sz="2400" dirty="0" err="1" smtClean="0">
                <a:solidFill>
                  <a:prstClr val="black"/>
                </a:solidFill>
                <a:latin typeface="+mj-lt"/>
              </a:rPr>
              <a:t>trhoughput</a:t>
            </a:r>
            <a:endParaRPr lang="en-US" sz="2400" dirty="0">
              <a:solidFill>
                <a:prstClr val="black"/>
              </a:solidFill>
              <a:latin typeface="+mj-lt"/>
            </a:endParaRPr>
          </a:p>
        </p:txBody>
      </p:sp>
      <p:sp>
        <p:nvSpPr>
          <p:cNvPr id="8" name="TextBox 7"/>
          <p:cNvSpPr txBox="1"/>
          <p:nvPr/>
        </p:nvSpPr>
        <p:spPr>
          <a:xfrm>
            <a:off x="7072744" y="5481935"/>
            <a:ext cx="2452256" cy="461665"/>
          </a:xfrm>
          <a:prstGeom prst="rect">
            <a:avLst/>
          </a:prstGeom>
          <a:noFill/>
        </p:spPr>
        <p:txBody>
          <a:bodyPr wrap="square" rtlCol="0">
            <a:spAutoFit/>
          </a:bodyPr>
          <a:lstStyle/>
          <a:p>
            <a:pPr algn="ctr"/>
            <a:r>
              <a:rPr lang="en-US" sz="2400" dirty="0">
                <a:solidFill>
                  <a:prstClr val="black"/>
                </a:solidFill>
                <a:latin typeface="+mj-lt"/>
              </a:rPr>
              <a:t>query rate</a:t>
            </a:r>
          </a:p>
        </p:txBody>
      </p:sp>
      <p:sp>
        <p:nvSpPr>
          <p:cNvPr id="9" name="Title 6"/>
          <p:cNvSpPr>
            <a:spLocks noGrp="1"/>
          </p:cNvSpPr>
          <p:nvPr>
            <p:ph type="title"/>
          </p:nvPr>
        </p:nvSpPr>
        <p:spPr>
          <a:xfrm>
            <a:off x="145996" y="0"/>
            <a:ext cx="8998004" cy="685800"/>
          </a:xfrm>
        </p:spPr>
        <p:txBody>
          <a:bodyPr/>
          <a:lstStyle/>
          <a:p>
            <a:r>
              <a:rPr lang="en-US" dirty="0" err="1" smtClean="0"/>
              <a:t>nameserver</a:t>
            </a:r>
            <a:r>
              <a:rPr lang="en-US" dirty="0" smtClean="0"/>
              <a:t> query throughput (pure NXDOMAIN traffic)</a:t>
            </a:r>
            <a:endParaRPr lang="en-US" dirty="0"/>
          </a:p>
        </p:txBody>
      </p:sp>
      <p:sp>
        <p:nvSpPr>
          <p:cNvPr id="10" name="TextBox 9"/>
          <p:cNvSpPr txBox="1"/>
          <p:nvPr/>
        </p:nvSpPr>
        <p:spPr>
          <a:xfrm>
            <a:off x="4724400" y="1246219"/>
            <a:ext cx="1295400" cy="369332"/>
          </a:xfrm>
          <a:prstGeom prst="rect">
            <a:avLst/>
          </a:prstGeom>
          <a:noFill/>
        </p:spPr>
        <p:txBody>
          <a:bodyPr wrap="square" rtlCol="0">
            <a:spAutoFit/>
          </a:bodyPr>
          <a:lstStyle/>
          <a:p>
            <a:r>
              <a:rPr lang="en-US" sz="1800" dirty="0" smtClean="0">
                <a:solidFill>
                  <a:prstClr val="black"/>
                </a:solidFill>
                <a:latin typeface="+mj-lt"/>
              </a:rPr>
              <a:t>NSEC3</a:t>
            </a:r>
          </a:p>
        </p:txBody>
      </p:sp>
      <p:sp>
        <p:nvSpPr>
          <p:cNvPr id="11" name="TextBox 10"/>
          <p:cNvSpPr txBox="1"/>
          <p:nvPr/>
        </p:nvSpPr>
        <p:spPr>
          <a:xfrm>
            <a:off x="4724400" y="2202489"/>
            <a:ext cx="2438400" cy="369332"/>
          </a:xfrm>
          <a:prstGeom prst="rect">
            <a:avLst/>
          </a:prstGeom>
          <a:noFill/>
        </p:spPr>
        <p:txBody>
          <a:bodyPr wrap="square" rtlCol="0">
            <a:spAutoFit/>
          </a:bodyPr>
          <a:lstStyle/>
          <a:p>
            <a:r>
              <a:rPr lang="en-US" sz="1800" dirty="0" smtClean="0">
                <a:solidFill>
                  <a:prstClr val="black"/>
                </a:solidFill>
                <a:latin typeface="+mj-lt"/>
              </a:rPr>
              <a:t>NSEC5 ECC-P256</a:t>
            </a:r>
          </a:p>
        </p:txBody>
      </p:sp>
      <p:sp>
        <p:nvSpPr>
          <p:cNvPr id="12" name="TextBox 11"/>
          <p:cNvSpPr txBox="1"/>
          <p:nvPr/>
        </p:nvSpPr>
        <p:spPr>
          <a:xfrm>
            <a:off x="4724400" y="3562421"/>
            <a:ext cx="4114800" cy="369332"/>
          </a:xfrm>
          <a:prstGeom prst="rect">
            <a:avLst/>
          </a:prstGeom>
          <a:noFill/>
        </p:spPr>
        <p:txBody>
          <a:bodyPr wrap="square" rtlCol="0">
            <a:spAutoFit/>
          </a:bodyPr>
          <a:lstStyle/>
          <a:p>
            <a:r>
              <a:rPr lang="en-US" sz="1800" dirty="0" smtClean="0">
                <a:solidFill>
                  <a:prstClr val="black"/>
                </a:solidFill>
                <a:latin typeface="+mj-lt"/>
              </a:rPr>
              <a:t>NSEC3 White Lies ECC-P256 (</a:t>
            </a:r>
            <a:r>
              <a:rPr lang="en-US" sz="1800" dirty="0" err="1" smtClean="0">
                <a:solidFill>
                  <a:prstClr val="black"/>
                </a:solidFill>
                <a:latin typeface="+mj-lt"/>
              </a:rPr>
              <a:t>PowerDNS</a:t>
            </a:r>
            <a:r>
              <a:rPr lang="en-US" sz="1800" dirty="0" smtClean="0">
                <a:solidFill>
                  <a:prstClr val="black"/>
                </a:solidFill>
                <a:latin typeface="+mj-lt"/>
              </a:rPr>
              <a:t>)</a:t>
            </a:r>
          </a:p>
        </p:txBody>
      </p:sp>
      <p:sp>
        <p:nvSpPr>
          <p:cNvPr id="13" name="TextBox 12"/>
          <p:cNvSpPr txBox="1"/>
          <p:nvPr/>
        </p:nvSpPr>
        <p:spPr>
          <a:xfrm>
            <a:off x="4724400" y="4095821"/>
            <a:ext cx="4114800" cy="369332"/>
          </a:xfrm>
          <a:prstGeom prst="rect">
            <a:avLst/>
          </a:prstGeom>
          <a:noFill/>
        </p:spPr>
        <p:txBody>
          <a:bodyPr wrap="square" rtlCol="0">
            <a:spAutoFit/>
          </a:bodyPr>
          <a:lstStyle/>
          <a:p>
            <a:r>
              <a:rPr lang="en-US" sz="1800" dirty="0" smtClean="0">
                <a:solidFill>
                  <a:prstClr val="black"/>
                </a:solidFill>
                <a:latin typeface="+mj-lt"/>
              </a:rPr>
              <a:t>NSEC5 RSA-2048</a:t>
            </a:r>
          </a:p>
        </p:txBody>
      </p:sp>
      <p:sp>
        <p:nvSpPr>
          <p:cNvPr id="2" name="Rectangle 1"/>
          <p:cNvSpPr/>
          <p:nvPr/>
        </p:nvSpPr>
        <p:spPr bwMode="auto">
          <a:xfrm>
            <a:off x="990600" y="1062335"/>
            <a:ext cx="2743200" cy="128088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3" name="Rectangle 2"/>
          <p:cNvSpPr/>
          <p:nvPr/>
        </p:nvSpPr>
        <p:spPr>
          <a:xfrm>
            <a:off x="-12700" y="6172200"/>
            <a:ext cx="9004300" cy="707886"/>
          </a:xfrm>
          <a:prstGeom prst="rect">
            <a:avLst/>
          </a:prstGeom>
        </p:spPr>
        <p:txBody>
          <a:bodyPr wrap="square">
            <a:spAutoFit/>
          </a:bodyPr>
          <a:lstStyle/>
          <a:p>
            <a:r>
              <a:rPr lang="en-US" sz="2000" b="1" dirty="0">
                <a:solidFill>
                  <a:srgbClr val="C00000"/>
                </a:solidFill>
                <a:latin typeface="+mj-lt"/>
              </a:rPr>
              <a:t>Machine specs</a:t>
            </a:r>
            <a:r>
              <a:rPr lang="en-US" sz="2000" b="1" dirty="0" smtClean="0">
                <a:solidFill>
                  <a:srgbClr val="C00000"/>
                </a:solidFill>
                <a:latin typeface="+mj-lt"/>
              </a:rPr>
              <a:t>: </a:t>
            </a:r>
            <a:r>
              <a:rPr lang="en-US" sz="2000" dirty="0" smtClean="0">
                <a:latin typeface="+mj-lt"/>
              </a:rPr>
              <a:t>2 x 10-core Intel(R</a:t>
            </a:r>
            <a:r>
              <a:rPr lang="en-US" sz="2000" dirty="0">
                <a:latin typeface="+mj-lt"/>
              </a:rPr>
              <a:t>) Xeon(R) CPU E5-2660 v3 @ 2.60GHz </a:t>
            </a:r>
            <a:r>
              <a:rPr lang="en-US" sz="2000" dirty="0" smtClean="0">
                <a:latin typeface="+mj-lt"/>
              </a:rPr>
              <a:t>Dual Mode  </a:t>
            </a:r>
          </a:p>
          <a:p>
            <a:r>
              <a:rPr lang="en-US" sz="2000" b="1" dirty="0" smtClean="0">
                <a:latin typeface="+mj-lt"/>
              </a:rPr>
              <a:t>(Total 24 threads on </a:t>
            </a:r>
            <a:r>
              <a:rPr lang="en-US" sz="2000" b="1" dirty="0">
                <a:latin typeface="+mj-lt"/>
              </a:rPr>
              <a:t>40 virtual </a:t>
            </a:r>
            <a:r>
              <a:rPr lang="en-US" sz="2000" b="1" dirty="0" smtClean="0">
                <a:latin typeface="+mj-lt"/>
              </a:rPr>
              <a:t>CPUs) </a:t>
            </a:r>
            <a:r>
              <a:rPr lang="en-US" sz="2000" dirty="0" smtClean="0">
                <a:latin typeface="+mj-lt"/>
              </a:rPr>
              <a:t>256GB RAM running CentOS</a:t>
            </a:r>
            <a:r>
              <a:rPr lang="en-US" sz="2000" dirty="0">
                <a:latin typeface="+mj-lt"/>
              </a:rPr>
              <a:t> Linux </a:t>
            </a:r>
            <a:r>
              <a:rPr lang="en-US" sz="2000" dirty="0" smtClean="0">
                <a:latin typeface="+mj-lt"/>
              </a:rPr>
              <a:t>7.1</a:t>
            </a:r>
            <a:endParaRPr lang="en-US" sz="2000" dirty="0">
              <a:latin typeface="+mj-lt"/>
            </a:endParaRPr>
          </a:p>
        </p:txBody>
      </p:sp>
    </p:spTree>
    <p:extLst>
      <p:ext uri="{BB962C8B-B14F-4D97-AF65-F5344CB8AC3E}">
        <p14:creationId xmlns:p14="http://schemas.microsoft.com/office/powerpoint/2010/main" val="1952981098"/>
      </p:ext>
    </p:extLst>
  </p:cSld>
  <p:clrMapOvr>
    <a:masterClrMapping/>
  </p:clrMapOvr>
  <mc:AlternateContent xmlns:mc="http://schemas.openxmlformats.org/markup-compatibility/2006" xmlns:p14="http://schemas.microsoft.com/office/powerpoint/2010/main">
    <mc:Choice Requires="p14">
      <p:transition spd="slow" p14:dur="2000" advTm="125817"/>
    </mc:Choice>
    <mc:Fallback xmlns="">
      <p:transition spd="slow" advTm="12581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discussion re: performance</a:t>
            </a:r>
            <a:endParaRPr lang="en-US" dirty="0"/>
          </a:p>
        </p:txBody>
      </p:sp>
      <p:sp>
        <p:nvSpPr>
          <p:cNvPr id="3" name="Content Placeholder 2"/>
          <p:cNvSpPr>
            <a:spLocks noGrp="1"/>
          </p:cNvSpPr>
          <p:nvPr>
            <p:ph idx="1"/>
          </p:nvPr>
        </p:nvSpPr>
        <p:spPr/>
        <p:txBody>
          <a:bodyPr/>
          <a:lstStyle/>
          <a:p>
            <a:r>
              <a:rPr lang="en-US" dirty="0" smtClean="0"/>
              <a:t>Intuitively we would expect NSEC5 performance to fall between precomputed NSEC3 (fastest) and NSEC3 White Lies</a:t>
            </a:r>
          </a:p>
          <a:p>
            <a:pPr lvl="1"/>
            <a:r>
              <a:rPr lang="en-US" dirty="0" smtClean="0"/>
              <a:t>And that is what we observe</a:t>
            </a:r>
          </a:p>
          <a:p>
            <a:pPr lvl="1"/>
            <a:r>
              <a:rPr lang="en-US" dirty="0" smtClean="0"/>
              <a:t>NSEC3 </a:t>
            </a:r>
            <a:r>
              <a:rPr lang="mr-IN" dirty="0" smtClean="0"/>
              <a:t>–</a:t>
            </a:r>
            <a:r>
              <a:rPr lang="en-US" dirty="0" smtClean="0"/>
              <a:t> everything is precomputed</a:t>
            </a:r>
          </a:p>
          <a:p>
            <a:pPr lvl="1"/>
            <a:r>
              <a:rPr lang="en-US" dirty="0" smtClean="0"/>
              <a:t>NSEC5 with our additional protocol optimizations does 1 online asymmetric signing per negative response</a:t>
            </a:r>
          </a:p>
          <a:p>
            <a:pPr lvl="1"/>
            <a:r>
              <a:rPr lang="en-US" dirty="0" smtClean="0"/>
              <a:t>NSEC3 White Lies does multiple (2 to 3) online asymmetric signings per negative response.</a:t>
            </a:r>
          </a:p>
          <a:p>
            <a:r>
              <a:rPr lang="en-US" dirty="0" smtClean="0"/>
              <a:t>In the real world, there will be a mix of queries for existing and non-existing names, so NSEC5 performance is further improved and is closer to that of precomputed NSEC3.</a:t>
            </a:r>
          </a:p>
          <a:p>
            <a:pPr lvl="1"/>
            <a:r>
              <a:rPr lang="en-US" dirty="0" smtClean="0"/>
              <a:t>More details of such testing is in the NSEC5 research paper.</a:t>
            </a:r>
          </a:p>
          <a:p>
            <a:endParaRPr lang="en-US" dirty="0"/>
          </a:p>
        </p:txBody>
      </p:sp>
    </p:spTree>
    <p:extLst>
      <p:ext uri="{BB962C8B-B14F-4D97-AF65-F5344CB8AC3E}">
        <p14:creationId xmlns:p14="http://schemas.microsoft.com/office/powerpoint/2010/main" val="948778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NSEC5 is a new proposal for authenticated denial of existence in DNSSEC:</a:t>
            </a:r>
          </a:p>
          <a:p>
            <a:pPr lvl="1"/>
            <a:r>
              <a:rPr lang="en-US" dirty="0" smtClean="0"/>
              <a:t>Original design by cryptographers and network security researchers at Boston University and the Weizmann Institute.</a:t>
            </a:r>
          </a:p>
          <a:p>
            <a:pPr lvl="1"/>
            <a:r>
              <a:rPr lang="en-US" dirty="0" smtClean="0"/>
              <a:t>Subsequent involvement by DNS researchers and engineers at Verisign Labs and CZ.NIC to help turn it into a full DNS protocol and implementation.</a:t>
            </a:r>
          </a:p>
        </p:txBody>
      </p:sp>
    </p:spTree>
    <p:extLst>
      <p:ext uri="{BB962C8B-B14F-4D97-AF65-F5344CB8AC3E}">
        <p14:creationId xmlns:p14="http://schemas.microsoft.com/office/powerpoint/2010/main" val="1826079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Latest Protocol Specification</a:t>
            </a:r>
            <a:endParaRPr lang="en-US" dirty="0"/>
          </a:p>
        </p:txBody>
      </p:sp>
      <p:sp>
        <p:nvSpPr>
          <p:cNvPr id="3" name="Content Placeholder 2"/>
          <p:cNvSpPr>
            <a:spLocks noGrp="1"/>
          </p:cNvSpPr>
          <p:nvPr>
            <p:ph idx="1"/>
          </p:nvPr>
        </p:nvSpPr>
        <p:spPr/>
        <p:txBody>
          <a:bodyPr/>
          <a:lstStyle/>
          <a:p>
            <a:r>
              <a:rPr lang="en-US" dirty="0" smtClean="0"/>
              <a:t>NSEC5: DNSSEC Authenticated Denial of Existence</a:t>
            </a:r>
          </a:p>
          <a:p>
            <a:pPr lvl="1"/>
            <a:r>
              <a:rPr lang="en-US" b="1" dirty="0"/>
              <a:t>https://</a:t>
            </a:r>
            <a:r>
              <a:rPr lang="en-US" b="1" dirty="0" smtClean="0"/>
              <a:t>tools.ietf.org/html/draft-vcelak-nsec5-04</a:t>
            </a:r>
          </a:p>
          <a:p>
            <a:endParaRPr lang="en-US" dirty="0"/>
          </a:p>
          <a:p>
            <a:r>
              <a:rPr lang="en-US" dirty="0" smtClean="0"/>
              <a:t>Removed RSA</a:t>
            </a:r>
          </a:p>
          <a:p>
            <a:r>
              <a:rPr lang="en-US" dirty="0" smtClean="0"/>
              <a:t>Elliptic Curves: 2 defined: NIST P256, and Ed25519</a:t>
            </a:r>
          </a:p>
          <a:p>
            <a:r>
              <a:rPr lang="en-US" dirty="0" smtClean="0"/>
              <a:t>DNS level optimizations:</a:t>
            </a:r>
          </a:p>
          <a:p>
            <a:pPr lvl="1"/>
            <a:r>
              <a:rPr lang="en-US" dirty="0"/>
              <a:t>Wildcard bit from </a:t>
            </a:r>
            <a:r>
              <a:rPr lang="en-US" dirty="0" smtClean="0"/>
              <a:t>draft-gieben-nsec4</a:t>
            </a:r>
          </a:p>
          <a:p>
            <a:pPr lvl="1"/>
            <a:r>
              <a:rPr lang="en-US" dirty="0" smtClean="0"/>
              <a:t>Precomputed closest </a:t>
            </a:r>
            <a:r>
              <a:rPr lang="en-US" dirty="0" err="1" smtClean="0"/>
              <a:t>encloser</a:t>
            </a:r>
            <a:r>
              <a:rPr lang="en-US" dirty="0" smtClean="0"/>
              <a:t> proofs</a:t>
            </a:r>
          </a:p>
        </p:txBody>
      </p:sp>
    </p:spTree>
    <p:extLst>
      <p:ext uri="{BB962C8B-B14F-4D97-AF65-F5344CB8AC3E}">
        <p14:creationId xmlns:p14="http://schemas.microsoft.com/office/powerpoint/2010/main" val="1460430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New DNS Record Types</a:t>
            </a:r>
            <a:endParaRPr lang="en-US" dirty="0"/>
          </a:p>
        </p:txBody>
      </p:sp>
      <p:sp>
        <p:nvSpPr>
          <p:cNvPr id="3" name="Content Placeholder 2"/>
          <p:cNvSpPr>
            <a:spLocks noGrp="1"/>
          </p:cNvSpPr>
          <p:nvPr>
            <p:ph idx="1"/>
          </p:nvPr>
        </p:nvSpPr>
        <p:spPr/>
        <p:txBody>
          <a:bodyPr/>
          <a:lstStyle/>
          <a:p>
            <a:r>
              <a:rPr lang="en-US" dirty="0" smtClean="0"/>
              <a:t>NSEC5KEY</a:t>
            </a:r>
          </a:p>
          <a:p>
            <a:pPr lvl="1"/>
            <a:r>
              <a:rPr lang="en-US" dirty="0" smtClean="0"/>
              <a:t>Contains the VRF algorithm and Public Key.</a:t>
            </a:r>
          </a:p>
          <a:p>
            <a:pPr lvl="1"/>
            <a:r>
              <a:rPr lang="en-US" dirty="0" smtClean="0"/>
              <a:t>The Public Key part of the RDATA is the same format as in DNSKEY.</a:t>
            </a:r>
          </a:p>
          <a:p>
            <a:endParaRPr lang="en-US" dirty="0" smtClean="0"/>
          </a:p>
          <a:p>
            <a:r>
              <a:rPr lang="en-US" dirty="0" smtClean="0"/>
              <a:t>NSEC5</a:t>
            </a:r>
          </a:p>
          <a:p>
            <a:pPr lvl="1"/>
            <a:r>
              <a:rPr lang="en-US" dirty="0" smtClean="0"/>
              <a:t>Like NSEC3 but contains the precomputed VRF hash a name rather than the SHA1 hash of the name.</a:t>
            </a:r>
          </a:p>
          <a:p>
            <a:pPr lvl="1"/>
            <a:r>
              <a:rPr lang="en-US" dirty="0" smtClean="0"/>
              <a:t>Precomputed and signed (RRSIG) by the zone signing key.</a:t>
            </a:r>
          </a:p>
          <a:p>
            <a:endParaRPr lang="en-US" dirty="0" smtClean="0"/>
          </a:p>
          <a:p>
            <a:r>
              <a:rPr lang="en-US" dirty="0" smtClean="0"/>
              <a:t>NSEC5PROOF</a:t>
            </a:r>
          </a:p>
          <a:p>
            <a:pPr lvl="1"/>
            <a:r>
              <a:rPr lang="en-US" dirty="0" smtClean="0"/>
              <a:t>Contains the  VRF proof output for the non-existent name being queried for. </a:t>
            </a:r>
          </a:p>
          <a:p>
            <a:pPr lvl="1"/>
            <a:r>
              <a:rPr lang="en-US" dirty="0" smtClean="0"/>
              <a:t>Dynamically generated and not signed (no accompanying RRSIG).</a:t>
            </a:r>
            <a:endParaRPr lang="en-US" dirty="0"/>
          </a:p>
        </p:txBody>
      </p:sp>
    </p:spTree>
    <p:extLst>
      <p:ext uri="{BB962C8B-B14F-4D97-AF65-F5344CB8AC3E}">
        <p14:creationId xmlns:p14="http://schemas.microsoft.com/office/powerpoint/2010/main" val="907498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dig/</a:t>
            </a:r>
            <a:r>
              <a:rPr lang="en-US" dirty="0" err="1" smtClean="0"/>
              <a:t>kdig</a:t>
            </a:r>
            <a:r>
              <a:rPr lang="en-US" dirty="0" smtClean="0"/>
              <a:t> output (DNSKEY)</a:t>
            </a:r>
            <a:endParaRPr lang="en-US" dirty="0"/>
          </a:p>
        </p:txBody>
      </p:sp>
      <p:sp>
        <p:nvSpPr>
          <p:cNvPr id="5" name="TextBox 4"/>
          <p:cNvSpPr txBox="1"/>
          <p:nvPr/>
        </p:nvSpPr>
        <p:spPr>
          <a:xfrm>
            <a:off x="304800" y="1263908"/>
            <a:ext cx="8534400" cy="4862870"/>
          </a:xfrm>
          <a:prstGeom prst="rect">
            <a:avLst/>
          </a:prstGeom>
          <a:noFill/>
        </p:spPr>
        <p:txBody>
          <a:bodyPr wrap="square" rtlCol="0">
            <a:spAutoFit/>
          </a:bodyPr>
          <a:lstStyle/>
          <a:p>
            <a:r>
              <a:rPr lang="en-US" sz="1600" dirty="0" smtClean="0">
                <a:latin typeface="Courier" charset="0"/>
                <a:ea typeface="Courier" charset="0"/>
                <a:cs typeface="Courier" charset="0"/>
              </a:rPr>
              <a:t>$ </a:t>
            </a:r>
            <a:r>
              <a:rPr lang="en-US" sz="1600" dirty="0" err="1">
                <a:latin typeface="Courier" charset="0"/>
                <a:ea typeface="Courier" charset="0"/>
                <a:cs typeface="Courier" charset="0"/>
              </a:rPr>
              <a:t>kdig</a:t>
            </a:r>
            <a:r>
              <a:rPr lang="en-US" sz="1600" dirty="0">
                <a:latin typeface="Courier" charset="0"/>
                <a:ea typeface="Courier" charset="0"/>
                <a:cs typeface="Courier" charset="0"/>
              </a:rPr>
              <a:t> </a:t>
            </a:r>
            <a:r>
              <a:rPr lang="en-US" sz="1600" dirty="0" smtClean="0">
                <a:latin typeface="Courier" charset="0"/>
                <a:ea typeface="Courier" charset="0"/>
                <a:cs typeface="Courier" charset="0"/>
              </a:rPr>
              <a:t>+</a:t>
            </a:r>
            <a:r>
              <a:rPr lang="en-US" sz="1600" dirty="0" err="1" smtClean="0">
                <a:latin typeface="Courier" charset="0"/>
                <a:ea typeface="Courier" charset="0"/>
                <a:cs typeface="Courier" charset="0"/>
              </a:rPr>
              <a:t>dnssec</a:t>
            </a:r>
            <a:r>
              <a:rPr lang="en-US" sz="1600" dirty="0" smtClean="0">
                <a:latin typeface="Courier" charset="0"/>
                <a:ea typeface="Courier" charset="0"/>
                <a:cs typeface="Courier" charset="0"/>
              </a:rPr>
              <a:t> </a:t>
            </a:r>
            <a:r>
              <a:rPr lang="en-US" sz="1600" b="1" dirty="0" err="1" smtClean="0">
                <a:latin typeface="Courier" charset="0"/>
                <a:ea typeface="Courier" charset="0"/>
                <a:cs typeface="Courier" charset="0"/>
              </a:rPr>
              <a:t>example.com</a:t>
            </a:r>
            <a:r>
              <a:rPr lang="en-US" sz="1600" b="1" dirty="0">
                <a:latin typeface="Courier" charset="0"/>
                <a:ea typeface="Courier" charset="0"/>
                <a:cs typeface="Courier" charset="0"/>
              </a:rPr>
              <a:t>. </a:t>
            </a:r>
            <a:r>
              <a:rPr lang="en-US" sz="1600" b="1" dirty="0" smtClean="0">
                <a:latin typeface="Courier" charset="0"/>
                <a:ea typeface="Courier" charset="0"/>
                <a:cs typeface="Courier" charset="0"/>
              </a:rPr>
              <a:t>DNSKEY</a:t>
            </a:r>
          </a:p>
          <a:p>
            <a:endParaRPr lang="en-US" sz="1400" dirty="0" smtClean="0">
              <a:latin typeface="Courier" charset="0"/>
              <a:ea typeface="Courier" charset="0"/>
              <a:cs typeface="Courier" charset="0"/>
            </a:endParaRPr>
          </a:p>
          <a:p>
            <a:r>
              <a:rPr lang="en-US" sz="1400" dirty="0" smtClean="0">
                <a:latin typeface="Courier" charset="0"/>
                <a:ea typeface="Courier" charset="0"/>
                <a:cs typeface="Courier" charset="0"/>
              </a:rPr>
              <a:t>;; </a:t>
            </a:r>
            <a:r>
              <a:rPr lang="en-US" sz="1400" dirty="0">
                <a:latin typeface="Courier" charset="0"/>
                <a:ea typeface="Courier" charset="0"/>
                <a:cs typeface="Courier" charset="0"/>
              </a:rPr>
              <a:t>new algorithm </a:t>
            </a:r>
            <a:r>
              <a:rPr lang="en-US" sz="1400" dirty="0" smtClean="0">
                <a:latin typeface="Courier" charset="0"/>
                <a:ea typeface="Courier" charset="0"/>
                <a:cs typeface="Courier" charset="0"/>
              </a:rPr>
              <a:t>number (temporarily using private# 253) </a:t>
            </a:r>
            <a:r>
              <a:rPr lang="en-US" sz="1400" dirty="0">
                <a:latin typeface="Courier" charset="0"/>
                <a:ea typeface="Courier" charset="0"/>
                <a:cs typeface="Courier" charset="0"/>
              </a:rPr>
              <a:t>that are aliases </a:t>
            </a:r>
            <a:endParaRPr lang="en-US" sz="1400" dirty="0" smtClean="0">
              <a:latin typeface="Courier" charset="0"/>
              <a:ea typeface="Courier" charset="0"/>
              <a:cs typeface="Courier" charset="0"/>
            </a:endParaRPr>
          </a:p>
          <a:p>
            <a:r>
              <a:rPr lang="en-US" sz="1400" dirty="0" smtClean="0">
                <a:latin typeface="Courier" charset="0"/>
                <a:ea typeface="Courier" charset="0"/>
                <a:cs typeface="Courier" charset="0"/>
              </a:rPr>
              <a:t>;; to </a:t>
            </a:r>
            <a:r>
              <a:rPr lang="en-US" sz="1400" dirty="0">
                <a:latin typeface="Courier" charset="0"/>
                <a:ea typeface="Courier" charset="0"/>
                <a:cs typeface="Courier" charset="0"/>
              </a:rPr>
              <a:t>existing ones like </a:t>
            </a:r>
            <a:r>
              <a:rPr lang="en-US" sz="1400" dirty="0" err="1" smtClean="0">
                <a:latin typeface="Courier" charset="0"/>
                <a:ea typeface="Courier" charset="0"/>
                <a:cs typeface="Courier" charset="0"/>
              </a:rPr>
              <a:t>ecc</a:t>
            </a:r>
            <a:r>
              <a:rPr lang="en-US" sz="1400" dirty="0" smtClean="0">
                <a:latin typeface="Courier" charset="0"/>
                <a:ea typeface="Courier" charset="0"/>
                <a:cs typeface="Courier" charset="0"/>
              </a:rPr>
              <a:t> p256 used </a:t>
            </a:r>
            <a:r>
              <a:rPr lang="en-US" sz="1400" dirty="0">
                <a:latin typeface="Courier" charset="0"/>
                <a:ea typeface="Courier" charset="0"/>
                <a:cs typeface="Courier" charset="0"/>
              </a:rPr>
              <a:t>to signal the zone is using nsec5</a:t>
            </a:r>
            <a:r>
              <a:rPr lang="en-US" sz="1400" dirty="0" smtClean="0">
                <a:latin typeface="Courier" charset="0"/>
                <a:ea typeface="Courier" charset="0"/>
                <a:cs typeface="Courier" charset="0"/>
              </a:rPr>
              <a:t>.</a:t>
            </a:r>
          </a:p>
          <a:p>
            <a:endParaRPr lang="en-US" sz="1400" dirty="0">
              <a:latin typeface="Courier" charset="0"/>
              <a:ea typeface="Courier" charset="0"/>
              <a:cs typeface="Courier" charset="0"/>
            </a:endParaRPr>
          </a:p>
          <a:p>
            <a:r>
              <a:rPr lang="en-US" sz="1400" dirty="0" smtClean="0">
                <a:latin typeface="Courier" charset="0"/>
                <a:ea typeface="Courier" charset="0"/>
                <a:cs typeface="Courier" charset="0"/>
              </a:rPr>
              <a:t>;; </a:t>
            </a:r>
            <a:r>
              <a:rPr lang="en-US" sz="1400" dirty="0">
                <a:latin typeface="Courier" charset="0"/>
                <a:ea typeface="Courier" charset="0"/>
                <a:cs typeface="Courier" charset="0"/>
              </a:rPr>
              <a:t>ANSWER SECTION</a:t>
            </a:r>
            <a:r>
              <a:rPr lang="en-US" sz="1400" dirty="0" smtClean="0">
                <a:latin typeface="Courier" charset="0"/>
                <a:ea typeface="Courier" charset="0"/>
                <a:cs typeface="Courier" charset="0"/>
              </a:rPr>
              <a:t>:</a:t>
            </a:r>
          </a:p>
          <a:p>
            <a:r>
              <a:rPr lang="en-US" sz="1400" dirty="0" err="1" smtClean="0">
                <a:latin typeface="Courier" charset="0"/>
                <a:ea typeface="Courier" charset="0"/>
                <a:cs typeface="Courier" charset="0"/>
              </a:rPr>
              <a:t>example.com</a:t>
            </a:r>
            <a:r>
              <a:rPr lang="en-US" sz="1400" dirty="0">
                <a:latin typeface="Courier" charset="0"/>
                <a:ea typeface="Courier" charset="0"/>
                <a:cs typeface="Courier" charset="0"/>
              </a:rPr>
              <a:t>.            3600 IN DNSKEY 256 3 </a:t>
            </a:r>
            <a:r>
              <a:rPr lang="en-US" sz="1400" dirty="0" smtClean="0">
                <a:latin typeface="Courier" charset="0"/>
                <a:ea typeface="Courier" charset="0"/>
                <a:cs typeface="Courier" charset="0"/>
              </a:rPr>
              <a:t>253 (</a:t>
            </a:r>
          </a:p>
          <a:p>
            <a:r>
              <a:rPr lang="en-US" sz="1400" dirty="0" smtClean="0">
                <a:latin typeface="Courier" charset="0"/>
                <a:ea typeface="Courier" charset="0"/>
                <a:cs typeface="Courier" charset="0"/>
              </a:rPr>
              <a:t>                                </a:t>
            </a:r>
            <a:r>
              <a:rPr lang="en-US" sz="1400" dirty="0">
                <a:latin typeface="Courier" charset="0"/>
                <a:ea typeface="Courier" charset="0"/>
                <a:cs typeface="Courier" charset="0"/>
              </a:rPr>
              <a:t>+</a:t>
            </a:r>
            <a:r>
              <a:rPr lang="en-US" sz="1400" dirty="0" smtClean="0">
                <a:latin typeface="Courier" charset="0"/>
                <a:ea typeface="Courier" charset="0"/>
                <a:cs typeface="Courier" charset="0"/>
              </a:rPr>
              <a:t>f4VijH2siRemoL1y8leU0T4/YF15D9Vso+K0luy</a:t>
            </a:r>
          </a:p>
          <a:p>
            <a:r>
              <a:rPr lang="en-US" sz="1400" dirty="0" smtClean="0">
                <a:latin typeface="Courier" charset="0"/>
                <a:ea typeface="Courier" charset="0"/>
                <a:cs typeface="Courier" charset="0"/>
              </a:rPr>
              <a:t>                                Pj+Tsixc9VcI5UcTbB9sQIGg/NpPqm0ThN6pv2aW</a:t>
            </a:r>
          </a:p>
          <a:p>
            <a:r>
              <a:rPr lang="en-US" sz="1400" dirty="0" smtClean="0">
                <a:latin typeface="Courier" charset="0"/>
                <a:ea typeface="Courier" charset="0"/>
                <a:cs typeface="Courier" charset="0"/>
              </a:rPr>
              <a:t>                                </a:t>
            </a:r>
            <a:r>
              <a:rPr lang="en-US" sz="1400" dirty="0">
                <a:latin typeface="Courier" charset="0"/>
                <a:ea typeface="Courier" charset="0"/>
                <a:cs typeface="Courier" charset="0"/>
              </a:rPr>
              <a:t>63moAQ</a:t>
            </a:r>
            <a:r>
              <a:rPr lang="en-US" sz="1400" dirty="0" smtClean="0">
                <a:latin typeface="Courier" charset="0"/>
                <a:ea typeface="Courier" charset="0"/>
                <a:cs typeface="Courier" charset="0"/>
              </a:rPr>
              <a:t>==</a:t>
            </a:r>
          </a:p>
          <a:p>
            <a:r>
              <a:rPr lang="en-US" sz="1400" dirty="0" smtClean="0">
                <a:latin typeface="Courier" charset="0"/>
                <a:ea typeface="Courier" charset="0"/>
                <a:cs typeface="Courier" charset="0"/>
              </a:rPr>
              <a:t>                                </a:t>
            </a:r>
            <a:r>
              <a:rPr lang="en-US" sz="1400" dirty="0">
                <a:latin typeface="Courier" charset="0"/>
                <a:ea typeface="Courier" charset="0"/>
                <a:cs typeface="Courier" charset="0"/>
              </a:rPr>
              <a:t>) ; ZSK, </a:t>
            </a:r>
            <a:r>
              <a:rPr lang="en-US" sz="1400" dirty="0" err="1">
                <a:latin typeface="Courier" charset="0"/>
                <a:ea typeface="Courier" charset="0"/>
                <a:cs typeface="Courier" charset="0"/>
              </a:rPr>
              <a:t>alg</a:t>
            </a:r>
            <a:r>
              <a:rPr lang="en-US" sz="1400" dirty="0">
                <a:latin typeface="Courier" charset="0"/>
                <a:ea typeface="Courier" charset="0"/>
                <a:cs typeface="Courier" charset="0"/>
              </a:rPr>
              <a:t> = NSEC5_ECP256SHA256, id = </a:t>
            </a:r>
            <a:r>
              <a:rPr lang="en-US" sz="1400" dirty="0" smtClean="0">
                <a:latin typeface="Courier" charset="0"/>
                <a:ea typeface="Courier" charset="0"/>
                <a:cs typeface="Courier" charset="0"/>
              </a:rPr>
              <a:t>5137</a:t>
            </a:r>
          </a:p>
          <a:p>
            <a:r>
              <a:rPr lang="en-US" sz="1400" dirty="0" err="1" smtClean="0">
                <a:latin typeface="Courier" charset="0"/>
                <a:ea typeface="Courier" charset="0"/>
                <a:cs typeface="Courier" charset="0"/>
              </a:rPr>
              <a:t>example.com</a:t>
            </a:r>
            <a:r>
              <a:rPr lang="en-US" sz="1400" dirty="0">
                <a:latin typeface="Courier" charset="0"/>
                <a:ea typeface="Courier" charset="0"/>
                <a:cs typeface="Courier" charset="0"/>
              </a:rPr>
              <a:t>.            3600 IN DNSKEY 257 3 </a:t>
            </a:r>
            <a:r>
              <a:rPr lang="en-US" sz="1400" dirty="0" smtClean="0">
                <a:latin typeface="Courier" charset="0"/>
                <a:ea typeface="Courier" charset="0"/>
                <a:cs typeface="Courier" charset="0"/>
              </a:rPr>
              <a:t>253 (</a:t>
            </a:r>
          </a:p>
          <a:p>
            <a:r>
              <a:rPr lang="en-US" sz="1400" dirty="0" smtClean="0">
                <a:latin typeface="Courier" charset="0"/>
                <a:ea typeface="Courier" charset="0"/>
                <a:cs typeface="Courier" charset="0"/>
              </a:rPr>
              <a:t>                                TrUFT4wFWtVxRhApIBowUu6DekUxZqjRQJvqMMTZ</a:t>
            </a:r>
          </a:p>
          <a:p>
            <a:r>
              <a:rPr lang="en-US" sz="1400" dirty="0" smtClean="0">
                <a:latin typeface="Courier" charset="0"/>
                <a:ea typeface="Courier" charset="0"/>
                <a:cs typeface="Courier" charset="0"/>
              </a:rPr>
              <a:t>                                Y1kvu5PBjRfW07cVjw/1nn9gFm/H6aMOVD4iUNtp</a:t>
            </a:r>
          </a:p>
          <a:p>
            <a:r>
              <a:rPr lang="en-US" sz="1400" dirty="0" smtClean="0">
                <a:latin typeface="Courier" charset="0"/>
                <a:ea typeface="Courier" charset="0"/>
                <a:cs typeface="Courier" charset="0"/>
              </a:rPr>
              <a:t>                                </a:t>
            </a:r>
            <a:r>
              <a:rPr lang="en-US" sz="1400" dirty="0">
                <a:latin typeface="Courier" charset="0"/>
                <a:ea typeface="Courier" charset="0"/>
                <a:cs typeface="Courier" charset="0"/>
              </a:rPr>
              <a:t>nA6oZA</a:t>
            </a:r>
            <a:r>
              <a:rPr lang="en-US" sz="1400" dirty="0" smtClean="0">
                <a:latin typeface="Courier" charset="0"/>
                <a:ea typeface="Courier" charset="0"/>
                <a:cs typeface="Courier" charset="0"/>
              </a:rPr>
              <a:t>==</a:t>
            </a:r>
          </a:p>
          <a:p>
            <a:r>
              <a:rPr lang="en-US" sz="1400" dirty="0" smtClean="0">
                <a:latin typeface="Courier" charset="0"/>
                <a:ea typeface="Courier" charset="0"/>
                <a:cs typeface="Courier" charset="0"/>
              </a:rPr>
              <a:t>                                </a:t>
            </a:r>
            <a:r>
              <a:rPr lang="en-US" sz="1400" dirty="0">
                <a:latin typeface="Courier" charset="0"/>
                <a:ea typeface="Courier" charset="0"/>
                <a:cs typeface="Courier" charset="0"/>
              </a:rPr>
              <a:t>) ; KSK, </a:t>
            </a:r>
            <a:r>
              <a:rPr lang="en-US" sz="1400" dirty="0" err="1">
                <a:latin typeface="Courier" charset="0"/>
                <a:ea typeface="Courier" charset="0"/>
                <a:cs typeface="Courier" charset="0"/>
              </a:rPr>
              <a:t>alg</a:t>
            </a:r>
            <a:r>
              <a:rPr lang="en-US" sz="1400" dirty="0">
                <a:latin typeface="Courier" charset="0"/>
                <a:ea typeface="Courier" charset="0"/>
                <a:cs typeface="Courier" charset="0"/>
              </a:rPr>
              <a:t> = NSEC5_ECP256SHA256, id = </a:t>
            </a:r>
            <a:r>
              <a:rPr lang="en-US" sz="1400" dirty="0" smtClean="0">
                <a:latin typeface="Courier" charset="0"/>
                <a:ea typeface="Courier" charset="0"/>
                <a:cs typeface="Courier" charset="0"/>
              </a:rPr>
              <a:t>41260</a:t>
            </a:r>
          </a:p>
          <a:p>
            <a:r>
              <a:rPr lang="en-US" sz="1400" dirty="0" err="1" smtClean="0">
                <a:latin typeface="Courier" charset="0"/>
                <a:ea typeface="Courier" charset="0"/>
                <a:cs typeface="Courier" charset="0"/>
              </a:rPr>
              <a:t>example.com</a:t>
            </a:r>
            <a:r>
              <a:rPr lang="en-US" sz="1400" dirty="0">
                <a:latin typeface="Courier" charset="0"/>
                <a:ea typeface="Courier" charset="0"/>
                <a:cs typeface="Courier" charset="0"/>
              </a:rPr>
              <a:t>.            3600 IN RRSIG DNSKEY </a:t>
            </a:r>
            <a:r>
              <a:rPr lang="en-US" sz="1400" dirty="0" smtClean="0">
                <a:latin typeface="Courier" charset="0"/>
                <a:ea typeface="Courier" charset="0"/>
                <a:cs typeface="Courier" charset="0"/>
              </a:rPr>
              <a:t>253 </a:t>
            </a:r>
            <a:r>
              <a:rPr lang="en-US" sz="1400" dirty="0">
                <a:latin typeface="Courier" charset="0"/>
                <a:ea typeface="Courier" charset="0"/>
                <a:cs typeface="Courier" charset="0"/>
              </a:rPr>
              <a:t>2 3600 20170530171847 </a:t>
            </a:r>
            <a:r>
              <a:rPr lang="en-US" sz="1400" dirty="0" smtClean="0">
                <a:latin typeface="Courier" charset="0"/>
                <a:ea typeface="Courier" charset="0"/>
                <a:cs typeface="Courier" charset="0"/>
              </a:rPr>
              <a:t>(</a:t>
            </a:r>
          </a:p>
          <a:p>
            <a:r>
              <a:rPr lang="en-US" sz="1400" dirty="0" smtClean="0">
                <a:latin typeface="Courier" charset="0"/>
                <a:ea typeface="Courier" charset="0"/>
                <a:cs typeface="Courier" charset="0"/>
              </a:rPr>
              <a:t>                                </a:t>
            </a:r>
            <a:r>
              <a:rPr lang="en-US" sz="1400" dirty="0">
                <a:latin typeface="Courier" charset="0"/>
                <a:ea typeface="Courier" charset="0"/>
                <a:cs typeface="Courier" charset="0"/>
              </a:rPr>
              <a:t>20170430171847 41260 </a:t>
            </a:r>
            <a:r>
              <a:rPr lang="en-US" sz="1400" dirty="0" err="1">
                <a:latin typeface="Courier" charset="0"/>
                <a:ea typeface="Courier" charset="0"/>
                <a:cs typeface="Courier" charset="0"/>
              </a:rPr>
              <a:t>example.com</a:t>
            </a:r>
            <a:r>
              <a:rPr lang="en-US" sz="1400" dirty="0" smtClean="0">
                <a:latin typeface="Courier" charset="0"/>
                <a:ea typeface="Courier" charset="0"/>
                <a:cs typeface="Courier" charset="0"/>
              </a:rPr>
              <a:t>.</a:t>
            </a:r>
          </a:p>
          <a:p>
            <a:r>
              <a:rPr lang="en-US" sz="1400" dirty="0" smtClean="0">
                <a:latin typeface="Courier" charset="0"/>
                <a:ea typeface="Courier" charset="0"/>
                <a:cs typeface="Courier" charset="0"/>
              </a:rPr>
              <a:t>                                Hiqqje1BmCmeZJjbry9eDpoFKUUA+GkL8H5rjN2D</a:t>
            </a:r>
          </a:p>
          <a:p>
            <a:r>
              <a:rPr lang="en-US" sz="1400" dirty="0" smtClean="0">
                <a:latin typeface="Courier" charset="0"/>
                <a:ea typeface="Courier" charset="0"/>
                <a:cs typeface="Courier" charset="0"/>
              </a:rPr>
              <a:t>                                mEHL4ybhciAkQLR2/K+lOlcYP2YjEl0Lgw+CAwuX</a:t>
            </a:r>
          </a:p>
          <a:p>
            <a:r>
              <a:rPr lang="en-US" sz="1400" dirty="0" smtClean="0">
                <a:latin typeface="Courier" charset="0"/>
                <a:ea typeface="Courier" charset="0"/>
                <a:cs typeface="Courier" charset="0"/>
              </a:rPr>
              <a:t>                                </a:t>
            </a:r>
            <a:r>
              <a:rPr lang="en-US" sz="1400" dirty="0" err="1">
                <a:latin typeface="Courier" charset="0"/>
                <a:ea typeface="Courier" charset="0"/>
                <a:cs typeface="Courier" charset="0"/>
              </a:rPr>
              <a:t>VD+llA</a:t>
            </a:r>
            <a:r>
              <a:rPr lang="en-US" sz="1400" dirty="0">
                <a:latin typeface="Courier" charset="0"/>
                <a:ea typeface="Courier" charset="0"/>
                <a:cs typeface="Courier" charset="0"/>
              </a:rPr>
              <a:t>==                                )</a:t>
            </a:r>
          </a:p>
          <a:p>
            <a:endParaRPr lang="en-US" sz="1400" dirty="0">
              <a:latin typeface="Courier" charset="0"/>
              <a:ea typeface="Courier" charset="0"/>
              <a:cs typeface="Courier" charset="0"/>
            </a:endParaRPr>
          </a:p>
        </p:txBody>
      </p:sp>
    </p:spTree>
    <p:extLst>
      <p:ext uri="{BB962C8B-B14F-4D97-AF65-F5344CB8AC3E}">
        <p14:creationId xmlns:p14="http://schemas.microsoft.com/office/powerpoint/2010/main" val="1917568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dig/</a:t>
            </a:r>
            <a:r>
              <a:rPr lang="en-US" dirty="0" err="1" smtClean="0"/>
              <a:t>kdig</a:t>
            </a:r>
            <a:r>
              <a:rPr lang="en-US" dirty="0" smtClean="0"/>
              <a:t> output (NSEC5KEY)</a:t>
            </a:r>
            <a:endParaRPr lang="en-US" dirty="0"/>
          </a:p>
        </p:txBody>
      </p:sp>
      <p:sp>
        <p:nvSpPr>
          <p:cNvPr id="5" name="TextBox 4"/>
          <p:cNvSpPr txBox="1"/>
          <p:nvPr/>
        </p:nvSpPr>
        <p:spPr>
          <a:xfrm>
            <a:off x="304800" y="1263908"/>
            <a:ext cx="8534400" cy="3570208"/>
          </a:xfrm>
          <a:prstGeom prst="rect">
            <a:avLst/>
          </a:prstGeom>
          <a:noFill/>
        </p:spPr>
        <p:txBody>
          <a:bodyPr wrap="square" rtlCol="0">
            <a:spAutoFit/>
          </a:bodyPr>
          <a:lstStyle/>
          <a:p>
            <a:r>
              <a:rPr lang="en-US" sz="1600" dirty="0" smtClean="0">
                <a:latin typeface="Courier" charset="0"/>
                <a:ea typeface="Courier" charset="0"/>
                <a:cs typeface="Courier" charset="0"/>
              </a:rPr>
              <a:t>$ </a:t>
            </a:r>
            <a:r>
              <a:rPr lang="en-US" sz="1600" dirty="0" err="1">
                <a:latin typeface="Courier" charset="0"/>
                <a:ea typeface="Courier" charset="0"/>
                <a:cs typeface="Courier" charset="0"/>
              </a:rPr>
              <a:t>kdig</a:t>
            </a:r>
            <a:r>
              <a:rPr lang="en-US" sz="1600" dirty="0">
                <a:latin typeface="Courier" charset="0"/>
                <a:ea typeface="Courier" charset="0"/>
                <a:cs typeface="Courier" charset="0"/>
              </a:rPr>
              <a:t> </a:t>
            </a:r>
            <a:r>
              <a:rPr lang="en-US" sz="1600" dirty="0" smtClean="0">
                <a:latin typeface="Courier" charset="0"/>
                <a:ea typeface="Courier" charset="0"/>
                <a:cs typeface="Courier" charset="0"/>
              </a:rPr>
              <a:t>+</a:t>
            </a:r>
            <a:r>
              <a:rPr lang="en-US" sz="1600" dirty="0" err="1" smtClean="0">
                <a:latin typeface="Courier" charset="0"/>
                <a:ea typeface="Courier" charset="0"/>
                <a:cs typeface="Courier" charset="0"/>
              </a:rPr>
              <a:t>dnssec</a:t>
            </a:r>
            <a:r>
              <a:rPr lang="en-US" sz="1600" dirty="0" smtClean="0">
                <a:latin typeface="Courier" charset="0"/>
                <a:ea typeface="Courier" charset="0"/>
                <a:cs typeface="Courier" charset="0"/>
              </a:rPr>
              <a:t> </a:t>
            </a:r>
            <a:r>
              <a:rPr lang="en-US" sz="1600" b="1" dirty="0" err="1" smtClean="0">
                <a:latin typeface="Courier" charset="0"/>
                <a:ea typeface="Courier" charset="0"/>
                <a:cs typeface="Courier" charset="0"/>
              </a:rPr>
              <a:t>example.com</a:t>
            </a:r>
            <a:r>
              <a:rPr lang="en-US" sz="1600" b="1" dirty="0">
                <a:latin typeface="Courier" charset="0"/>
                <a:ea typeface="Courier" charset="0"/>
                <a:cs typeface="Courier" charset="0"/>
              </a:rPr>
              <a:t>. </a:t>
            </a:r>
            <a:r>
              <a:rPr lang="en-US" sz="1600" b="1" dirty="0" smtClean="0">
                <a:latin typeface="Courier" charset="0"/>
                <a:ea typeface="Courier" charset="0"/>
                <a:cs typeface="Courier" charset="0"/>
              </a:rPr>
              <a:t>NSEC5KEY</a:t>
            </a:r>
          </a:p>
          <a:p>
            <a:endParaRPr lang="en-US" sz="1400" dirty="0" smtClean="0">
              <a:latin typeface="Courier" charset="0"/>
              <a:ea typeface="Courier" charset="0"/>
              <a:cs typeface="Courier" charset="0"/>
            </a:endParaRPr>
          </a:p>
          <a:p>
            <a:r>
              <a:rPr lang="mr-IN" sz="1400" dirty="0" smtClean="0">
                <a:latin typeface="Courier" charset="0"/>
                <a:ea typeface="Courier" charset="0"/>
                <a:cs typeface="Courier" charset="0"/>
              </a:rPr>
              <a:t>;; </a:t>
            </a:r>
            <a:r>
              <a:rPr lang="mr-IN" sz="1400" dirty="0" err="1">
                <a:latin typeface="Courier" charset="0"/>
                <a:ea typeface="Courier" charset="0"/>
                <a:cs typeface="Courier" charset="0"/>
              </a:rPr>
              <a:t>New</a:t>
            </a:r>
            <a:r>
              <a:rPr lang="mr-IN" sz="1400" dirty="0">
                <a:latin typeface="Courier" charset="0"/>
                <a:ea typeface="Courier" charset="0"/>
                <a:cs typeface="Courier" charset="0"/>
              </a:rPr>
              <a:t> </a:t>
            </a:r>
            <a:r>
              <a:rPr lang="mr-IN" sz="1400" dirty="0" err="1">
                <a:latin typeface="Courier" charset="0"/>
                <a:ea typeface="Courier" charset="0"/>
                <a:cs typeface="Courier" charset="0"/>
              </a:rPr>
              <a:t>RRtype</a:t>
            </a:r>
            <a:r>
              <a:rPr lang="mr-IN" sz="1400" dirty="0">
                <a:latin typeface="Courier" charset="0"/>
                <a:ea typeface="Courier" charset="0"/>
                <a:cs typeface="Courier" charset="0"/>
              </a:rPr>
              <a:t>, NSEC5KEY, </a:t>
            </a:r>
            <a:r>
              <a:rPr lang="mr-IN" sz="1400" dirty="0" err="1">
                <a:latin typeface="Courier" charset="0"/>
                <a:ea typeface="Courier" charset="0"/>
                <a:cs typeface="Courier" charset="0"/>
              </a:rPr>
              <a:t>that</a:t>
            </a:r>
            <a:r>
              <a:rPr lang="mr-IN" sz="1400" dirty="0">
                <a:latin typeface="Courier" charset="0"/>
                <a:ea typeface="Courier" charset="0"/>
                <a:cs typeface="Courier" charset="0"/>
              </a:rPr>
              <a:t> </a:t>
            </a:r>
            <a:r>
              <a:rPr lang="mr-IN" sz="1400" dirty="0" err="1">
                <a:latin typeface="Courier" charset="0"/>
                <a:ea typeface="Courier" charset="0"/>
                <a:cs typeface="Courier" charset="0"/>
              </a:rPr>
              <a:t>contains</a:t>
            </a:r>
            <a:r>
              <a:rPr lang="mr-IN" sz="1400" dirty="0">
                <a:latin typeface="Courier" charset="0"/>
                <a:ea typeface="Courier" charset="0"/>
                <a:cs typeface="Courier" charset="0"/>
              </a:rPr>
              <a:t> the NSEC5 </a:t>
            </a:r>
            <a:r>
              <a:rPr lang="mr-IN" sz="1400" dirty="0" err="1">
                <a:latin typeface="Courier" charset="0"/>
                <a:ea typeface="Courier" charset="0"/>
                <a:cs typeface="Courier" charset="0"/>
              </a:rPr>
              <a:t>algorithm</a:t>
            </a:r>
            <a:r>
              <a:rPr lang="mr-IN" sz="1400" dirty="0">
                <a:latin typeface="Courier" charset="0"/>
                <a:ea typeface="Courier" charset="0"/>
                <a:cs typeface="Courier" charset="0"/>
              </a:rPr>
              <a:t> </a:t>
            </a:r>
            <a:r>
              <a:rPr lang="mr-IN" sz="1400" dirty="0" err="1">
                <a:latin typeface="Courier" charset="0"/>
                <a:ea typeface="Courier" charset="0"/>
                <a:cs typeface="Courier" charset="0"/>
              </a:rPr>
              <a:t>and</a:t>
            </a:r>
            <a:r>
              <a:rPr lang="mr-IN" sz="1400" dirty="0">
                <a:latin typeface="Courier" charset="0"/>
                <a:ea typeface="Courier" charset="0"/>
                <a:cs typeface="Courier" charset="0"/>
              </a:rPr>
              <a:t> </a:t>
            </a:r>
            <a:r>
              <a:rPr lang="mr-IN" sz="1400" dirty="0" err="1" smtClean="0">
                <a:latin typeface="Courier" charset="0"/>
                <a:ea typeface="Courier" charset="0"/>
                <a:cs typeface="Courier" charset="0"/>
              </a:rPr>
              <a:t>associated</a:t>
            </a:r>
            <a:endParaRPr lang="en-US" sz="1400" dirty="0" smtClean="0">
              <a:latin typeface="Courier" charset="0"/>
              <a:ea typeface="Courier" charset="0"/>
              <a:cs typeface="Courier" charset="0"/>
            </a:endParaRPr>
          </a:p>
          <a:p>
            <a:r>
              <a:rPr lang="mr-IN" sz="1400" dirty="0" smtClean="0">
                <a:latin typeface="Courier" charset="0"/>
                <a:ea typeface="Courier" charset="0"/>
                <a:cs typeface="Courier" charset="0"/>
              </a:rPr>
              <a:t>;; </a:t>
            </a:r>
            <a:r>
              <a:rPr lang="mr-IN" sz="1400" dirty="0">
                <a:latin typeface="Courier" charset="0"/>
                <a:ea typeface="Courier" charset="0"/>
                <a:cs typeface="Courier" charset="0"/>
              </a:rPr>
              <a:t>VRF </a:t>
            </a:r>
            <a:r>
              <a:rPr lang="mr-IN" sz="1400" dirty="0" err="1">
                <a:latin typeface="Courier" charset="0"/>
                <a:ea typeface="Courier" charset="0"/>
                <a:cs typeface="Courier" charset="0"/>
              </a:rPr>
              <a:t>public</a:t>
            </a:r>
            <a:r>
              <a:rPr lang="mr-IN" sz="1400" dirty="0">
                <a:latin typeface="Courier" charset="0"/>
                <a:ea typeface="Courier" charset="0"/>
                <a:cs typeface="Courier" charset="0"/>
              </a:rPr>
              <a:t> </a:t>
            </a:r>
            <a:r>
              <a:rPr lang="mr-IN" sz="1400" dirty="0" err="1">
                <a:latin typeface="Courier" charset="0"/>
                <a:ea typeface="Courier" charset="0"/>
                <a:cs typeface="Courier" charset="0"/>
              </a:rPr>
              <a:t>key</a:t>
            </a:r>
            <a:r>
              <a:rPr lang="mr-IN" sz="1400" dirty="0" smtClean="0">
                <a:latin typeface="Courier" charset="0"/>
                <a:ea typeface="Courier" charset="0"/>
                <a:cs typeface="Courier" charset="0"/>
              </a:rPr>
              <a:t>.</a:t>
            </a:r>
            <a:endParaRPr lang="en-US" sz="1400" dirty="0" smtClean="0">
              <a:latin typeface="Courier" charset="0"/>
              <a:ea typeface="Courier" charset="0"/>
              <a:cs typeface="Courier" charset="0"/>
            </a:endParaRPr>
          </a:p>
          <a:p>
            <a:endParaRPr lang="en-US" sz="1400" dirty="0">
              <a:latin typeface="Courier" charset="0"/>
              <a:ea typeface="Courier" charset="0"/>
              <a:cs typeface="Courier" charset="0"/>
            </a:endParaRPr>
          </a:p>
          <a:p>
            <a:r>
              <a:rPr lang="mr-IN" sz="1400" dirty="0" smtClean="0">
                <a:latin typeface="Courier" charset="0"/>
                <a:ea typeface="Courier" charset="0"/>
                <a:cs typeface="Courier" charset="0"/>
              </a:rPr>
              <a:t>;; </a:t>
            </a:r>
            <a:r>
              <a:rPr lang="mr-IN" sz="1400" dirty="0">
                <a:latin typeface="Courier" charset="0"/>
                <a:ea typeface="Courier" charset="0"/>
                <a:cs typeface="Courier" charset="0"/>
              </a:rPr>
              <a:t>ANSWER SECTION</a:t>
            </a:r>
            <a:r>
              <a:rPr lang="mr-IN" sz="1400" dirty="0" smtClean="0">
                <a:latin typeface="Courier" charset="0"/>
                <a:ea typeface="Courier" charset="0"/>
                <a:cs typeface="Courier" charset="0"/>
              </a:rPr>
              <a:t>:</a:t>
            </a:r>
            <a:endParaRPr lang="en-US" sz="1400" dirty="0" smtClean="0">
              <a:latin typeface="Courier" charset="0"/>
              <a:ea typeface="Courier" charset="0"/>
              <a:cs typeface="Courier" charset="0"/>
            </a:endParaRPr>
          </a:p>
          <a:p>
            <a:r>
              <a:rPr lang="mr-IN" sz="1400" dirty="0" err="1" smtClean="0">
                <a:latin typeface="Courier" charset="0"/>
                <a:ea typeface="Courier" charset="0"/>
                <a:cs typeface="Courier" charset="0"/>
              </a:rPr>
              <a:t>example.com</a:t>
            </a:r>
            <a:r>
              <a:rPr lang="mr-IN" sz="1400" dirty="0">
                <a:latin typeface="Courier" charset="0"/>
                <a:ea typeface="Courier" charset="0"/>
                <a:cs typeface="Courier" charset="0"/>
              </a:rPr>
              <a:t>.            3600 IN </a:t>
            </a:r>
            <a:r>
              <a:rPr lang="mr-IN" sz="1400" b="1" dirty="0">
                <a:latin typeface="Courier" charset="0"/>
                <a:ea typeface="Courier" charset="0"/>
                <a:cs typeface="Courier" charset="0"/>
              </a:rPr>
              <a:t>NSEC5KEY</a:t>
            </a:r>
            <a:r>
              <a:rPr lang="mr-IN" sz="1400" dirty="0">
                <a:latin typeface="Courier" charset="0"/>
                <a:ea typeface="Courier" charset="0"/>
                <a:cs typeface="Courier" charset="0"/>
              </a:rPr>
              <a:t> </a:t>
            </a:r>
            <a:r>
              <a:rPr lang="mr-IN" sz="1400" dirty="0" smtClean="0">
                <a:latin typeface="Courier" charset="0"/>
                <a:ea typeface="Courier" charset="0"/>
                <a:cs typeface="Courier" charset="0"/>
              </a:rPr>
              <a:t>2</a:t>
            </a:r>
            <a:r>
              <a:rPr lang="en-US" sz="1400" smtClean="0">
                <a:latin typeface="Courier" charset="0"/>
                <a:ea typeface="Courier" charset="0"/>
                <a:cs typeface="Courier" charset="0"/>
              </a:rPr>
              <a:t>53</a:t>
            </a:r>
            <a:r>
              <a:rPr lang="mr-IN" sz="1400" smtClean="0">
                <a:latin typeface="Courier" charset="0"/>
                <a:ea typeface="Courier" charset="0"/>
                <a:cs typeface="Courier" charset="0"/>
              </a:rPr>
              <a:t> </a:t>
            </a:r>
            <a:r>
              <a:rPr lang="mr-IN" sz="1400" dirty="0" smtClean="0">
                <a:latin typeface="Courier" charset="0"/>
                <a:ea typeface="Courier" charset="0"/>
                <a:cs typeface="Courier" charset="0"/>
              </a:rPr>
              <a:t>(</a:t>
            </a:r>
            <a:endParaRPr lang="en-US" sz="1400" dirty="0" smtClean="0">
              <a:latin typeface="Courier" charset="0"/>
              <a:ea typeface="Courier" charset="0"/>
              <a:cs typeface="Courier" charset="0"/>
            </a:endParaRPr>
          </a:p>
          <a:p>
            <a:r>
              <a:rPr lang="mr-IN" sz="1400" dirty="0" smtClean="0">
                <a:latin typeface="Courier" charset="0"/>
                <a:ea typeface="Courier" charset="0"/>
                <a:cs typeface="Courier" charset="0"/>
              </a:rPr>
              <a:t>                                16uluxDTop/7xAKAN9y/4xW/CqnjHJ6wA+RmXM32</a:t>
            </a:r>
            <a:endParaRPr lang="en-US" sz="1400" dirty="0" smtClean="0">
              <a:latin typeface="Courier" charset="0"/>
              <a:ea typeface="Courier" charset="0"/>
              <a:cs typeface="Courier" charset="0"/>
            </a:endParaRPr>
          </a:p>
          <a:p>
            <a:r>
              <a:rPr lang="mr-IN" sz="1400" dirty="0" smtClean="0">
                <a:latin typeface="Courier" charset="0"/>
                <a:ea typeface="Courier" charset="0"/>
                <a:cs typeface="Courier" charset="0"/>
              </a:rPr>
              <a:t>                                GjDzwOV+dr65G7TvuG9vH2Nds3lUx5TiBJdtRjuB</a:t>
            </a:r>
            <a:endParaRPr lang="en-US" sz="1400" dirty="0" smtClean="0">
              <a:latin typeface="Courier" charset="0"/>
              <a:ea typeface="Courier" charset="0"/>
              <a:cs typeface="Courier" charset="0"/>
            </a:endParaRPr>
          </a:p>
          <a:p>
            <a:r>
              <a:rPr lang="mr-IN" sz="1400" dirty="0" smtClean="0">
                <a:latin typeface="Courier" charset="0"/>
                <a:ea typeface="Courier" charset="0"/>
                <a:cs typeface="Courier" charset="0"/>
              </a:rPr>
              <a:t>                                </a:t>
            </a:r>
            <a:r>
              <a:rPr lang="mr-IN" sz="1400" dirty="0" err="1">
                <a:latin typeface="Courier" charset="0"/>
                <a:ea typeface="Courier" charset="0"/>
                <a:cs typeface="Courier" charset="0"/>
              </a:rPr>
              <a:t>ImXlYQ</a:t>
            </a:r>
            <a:r>
              <a:rPr lang="mr-IN" sz="1400" dirty="0" smtClean="0">
                <a:latin typeface="Courier" charset="0"/>
                <a:ea typeface="Courier" charset="0"/>
                <a:cs typeface="Courier" charset="0"/>
              </a:rPr>
              <a:t>==</a:t>
            </a:r>
            <a:endParaRPr lang="en-US" sz="1400" dirty="0" smtClean="0">
              <a:latin typeface="Courier" charset="0"/>
              <a:ea typeface="Courier" charset="0"/>
              <a:cs typeface="Courier" charset="0"/>
            </a:endParaRPr>
          </a:p>
          <a:p>
            <a:r>
              <a:rPr lang="mr-IN" sz="1400" dirty="0" smtClean="0">
                <a:latin typeface="Courier" charset="0"/>
                <a:ea typeface="Courier" charset="0"/>
                <a:cs typeface="Courier" charset="0"/>
              </a:rPr>
              <a:t>                                )</a:t>
            </a:r>
            <a:endParaRPr lang="en-US" sz="1400" dirty="0" smtClean="0">
              <a:latin typeface="Courier" charset="0"/>
              <a:ea typeface="Courier" charset="0"/>
              <a:cs typeface="Courier" charset="0"/>
            </a:endParaRPr>
          </a:p>
          <a:p>
            <a:r>
              <a:rPr lang="mr-IN" sz="1400" dirty="0" err="1" smtClean="0">
                <a:latin typeface="Courier" charset="0"/>
                <a:ea typeface="Courier" charset="0"/>
                <a:cs typeface="Courier" charset="0"/>
              </a:rPr>
              <a:t>example.com</a:t>
            </a:r>
            <a:r>
              <a:rPr lang="mr-IN" sz="1400" dirty="0">
                <a:latin typeface="Courier" charset="0"/>
                <a:ea typeface="Courier" charset="0"/>
                <a:cs typeface="Courier" charset="0"/>
              </a:rPr>
              <a:t>.            3600 IN </a:t>
            </a:r>
            <a:r>
              <a:rPr lang="mr-IN" sz="1400" b="1" dirty="0">
                <a:latin typeface="Courier" charset="0"/>
                <a:ea typeface="Courier" charset="0"/>
                <a:cs typeface="Courier" charset="0"/>
              </a:rPr>
              <a:t>RRSIG</a:t>
            </a:r>
            <a:r>
              <a:rPr lang="mr-IN" sz="1400" dirty="0">
                <a:latin typeface="Courier" charset="0"/>
                <a:ea typeface="Courier" charset="0"/>
                <a:cs typeface="Courier" charset="0"/>
              </a:rPr>
              <a:t> </a:t>
            </a:r>
            <a:r>
              <a:rPr lang="mr-IN" sz="1400" b="1" dirty="0">
                <a:latin typeface="Courier" charset="0"/>
                <a:ea typeface="Courier" charset="0"/>
                <a:cs typeface="Courier" charset="0"/>
              </a:rPr>
              <a:t>NSEC5KEY</a:t>
            </a:r>
            <a:r>
              <a:rPr lang="mr-IN" sz="1400" dirty="0">
                <a:latin typeface="Courier" charset="0"/>
                <a:ea typeface="Courier" charset="0"/>
                <a:cs typeface="Courier" charset="0"/>
              </a:rPr>
              <a:t> </a:t>
            </a:r>
            <a:r>
              <a:rPr lang="en-US" sz="1400" dirty="0" smtClean="0">
                <a:latin typeface="Courier" charset="0"/>
                <a:ea typeface="Courier" charset="0"/>
                <a:cs typeface="Courier" charset="0"/>
              </a:rPr>
              <a:t>253</a:t>
            </a:r>
            <a:r>
              <a:rPr lang="mr-IN" sz="1400" dirty="0" smtClean="0">
                <a:latin typeface="Courier" charset="0"/>
                <a:ea typeface="Courier" charset="0"/>
                <a:cs typeface="Courier" charset="0"/>
              </a:rPr>
              <a:t> </a:t>
            </a:r>
            <a:r>
              <a:rPr lang="mr-IN" sz="1400" dirty="0">
                <a:latin typeface="Courier" charset="0"/>
                <a:ea typeface="Courier" charset="0"/>
                <a:cs typeface="Courier" charset="0"/>
              </a:rPr>
              <a:t>2 3600 20170530171847 </a:t>
            </a:r>
            <a:r>
              <a:rPr lang="mr-IN" sz="1400" dirty="0" smtClean="0">
                <a:latin typeface="Courier" charset="0"/>
                <a:ea typeface="Courier" charset="0"/>
                <a:cs typeface="Courier" charset="0"/>
              </a:rPr>
              <a:t>(</a:t>
            </a:r>
            <a:endParaRPr lang="en-US" sz="1400" dirty="0" smtClean="0">
              <a:latin typeface="Courier" charset="0"/>
              <a:ea typeface="Courier" charset="0"/>
              <a:cs typeface="Courier" charset="0"/>
            </a:endParaRPr>
          </a:p>
          <a:p>
            <a:r>
              <a:rPr lang="mr-IN" sz="1400" dirty="0" smtClean="0">
                <a:latin typeface="Courier" charset="0"/>
                <a:ea typeface="Courier" charset="0"/>
                <a:cs typeface="Courier" charset="0"/>
              </a:rPr>
              <a:t>                                </a:t>
            </a:r>
            <a:r>
              <a:rPr lang="mr-IN" sz="1400" dirty="0">
                <a:latin typeface="Courier" charset="0"/>
                <a:ea typeface="Courier" charset="0"/>
                <a:cs typeface="Courier" charset="0"/>
              </a:rPr>
              <a:t>20170430171847 41260 </a:t>
            </a:r>
            <a:r>
              <a:rPr lang="mr-IN" sz="1400" dirty="0" err="1">
                <a:latin typeface="Courier" charset="0"/>
                <a:ea typeface="Courier" charset="0"/>
                <a:cs typeface="Courier" charset="0"/>
              </a:rPr>
              <a:t>example.com</a:t>
            </a:r>
            <a:r>
              <a:rPr lang="mr-IN" sz="1400" dirty="0" smtClean="0">
                <a:latin typeface="Courier" charset="0"/>
                <a:ea typeface="Courier" charset="0"/>
                <a:cs typeface="Courier" charset="0"/>
              </a:rPr>
              <a:t>.</a:t>
            </a:r>
            <a:endParaRPr lang="en-US" sz="1400" dirty="0" smtClean="0">
              <a:latin typeface="Courier" charset="0"/>
              <a:ea typeface="Courier" charset="0"/>
              <a:cs typeface="Courier" charset="0"/>
            </a:endParaRPr>
          </a:p>
          <a:p>
            <a:r>
              <a:rPr lang="mr-IN" sz="1400" dirty="0" smtClean="0">
                <a:latin typeface="Courier" charset="0"/>
                <a:ea typeface="Courier" charset="0"/>
                <a:cs typeface="Courier" charset="0"/>
              </a:rPr>
              <a:t>                                f3Xp4HLH2pCzJRGiZdPj/5JNF+vNx0QQF3oo62sZ</a:t>
            </a:r>
            <a:endParaRPr lang="en-US" sz="1400" dirty="0" smtClean="0">
              <a:latin typeface="Courier" charset="0"/>
              <a:ea typeface="Courier" charset="0"/>
              <a:cs typeface="Courier" charset="0"/>
            </a:endParaRPr>
          </a:p>
          <a:p>
            <a:r>
              <a:rPr lang="mr-IN" sz="1400" dirty="0" smtClean="0">
                <a:latin typeface="Courier" charset="0"/>
                <a:ea typeface="Courier" charset="0"/>
                <a:cs typeface="Courier" charset="0"/>
              </a:rPr>
              <a:t>                                lDayahmtwYdWeETiV7g4cr+BFdYTwc1VeJmZFPIc</a:t>
            </a:r>
            <a:endParaRPr lang="en-US" sz="1400" dirty="0" smtClean="0">
              <a:latin typeface="Courier" charset="0"/>
              <a:ea typeface="Courier" charset="0"/>
              <a:cs typeface="Courier" charset="0"/>
            </a:endParaRPr>
          </a:p>
          <a:p>
            <a:r>
              <a:rPr lang="mr-IN" sz="1400" dirty="0" smtClean="0">
                <a:latin typeface="Courier" charset="0"/>
                <a:ea typeface="Courier" charset="0"/>
                <a:cs typeface="Courier" charset="0"/>
              </a:rPr>
              <a:t>                                </a:t>
            </a:r>
            <a:r>
              <a:rPr lang="mr-IN" sz="1400" dirty="0" err="1">
                <a:latin typeface="Courier" charset="0"/>
                <a:ea typeface="Courier" charset="0"/>
                <a:cs typeface="Courier" charset="0"/>
              </a:rPr>
              <a:t>nitWZg</a:t>
            </a:r>
            <a:r>
              <a:rPr lang="mr-IN" sz="1400" dirty="0">
                <a:latin typeface="Courier" charset="0"/>
                <a:ea typeface="Courier" charset="0"/>
                <a:cs typeface="Courier" charset="0"/>
              </a:rPr>
              <a:t>==                                )</a:t>
            </a:r>
            <a:endParaRPr lang="en-US" sz="1400" dirty="0">
              <a:latin typeface="Courier" charset="0"/>
              <a:ea typeface="Courier" charset="0"/>
              <a:cs typeface="Courier" charset="0"/>
            </a:endParaRPr>
          </a:p>
        </p:txBody>
      </p:sp>
    </p:spTree>
    <p:extLst>
      <p:ext uri="{BB962C8B-B14F-4D97-AF65-F5344CB8AC3E}">
        <p14:creationId xmlns:p14="http://schemas.microsoft.com/office/powerpoint/2010/main" val="1456771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dig/</a:t>
            </a:r>
            <a:r>
              <a:rPr lang="en-US" dirty="0" err="1" smtClean="0"/>
              <a:t>kdig</a:t>
            </a:r>
            <a:r>
              <a:rPr lang="en-US" dirty="0" smtClean="0"/>
              <a:t> output (NXDOMAIN)</a:t>
            </a:r>
            <a:endParaRPr lang="en-US" dirty="0"/>
          </a:p>
        </p:txBody>
      </p:sp>
      <p:sp>
        <p:nvSpPr>
          <p:cNvPr id="5" name="TextBox 4"/>
          <p:cNvSpPr txBox="1"/>
          <p:nvPr/>
        </p:nvSpPr>
        <p:spPr>
          <a:xfrm>
            <a:off x="304800" y="1263908"/>
            <a:ext cx="8534400" cy="5047536"/>
          </a:xfrm>
          <a:prstGeom prst="rect">
            <a:avLst/>
          </a:prstGeom>
          <a:noFill/>
        </p:spPr>
        <p:txBody>
          <a:bodyPr wrap="square" rtlCol="0">
            <a:spAutoFit/>
          </a:bodyPr>
          <a:lstStyle/>
          <a:p>
            <a:r>
              <a:rPr lang="en-US" sz="1600" dirty="0">
                <a:latin typeface="Courier" charset="0"/>
                <a:ea typeface="Courier" charset="0"/>
                <a:cs typeface="Courier" charset="0"/>
              </a:rPr>
              <a:t>$ </a:t>
            </a:r>
            <a:r>
              <a:rPr lang="en-US" sz="1600" dirty="0" err="1">
                <a:latin typeface="Courier" charset="0"/>
                <a:ea typeface="Courier" charset="0"/>
                <a:cs typeface="Courier" charset="0"/>
              </a:rPr>
              <a:t>kdig</a:t>
            </a:r>
            <a:r>
              <a:rPr lang="en-US" sz="1600" dirty="0">
                <a:latin typeface="Courier" charset="0"/>
                <a:ea typeface="Courier" charset="0"/>
                <a:cs typeface="Courier" charset="0"/>
              </a:rPr>
              <a:t> +</a:t>
            </a:r>
            <a:r>
              <a:rPr lang="en-US" sz="1600" dirty="0" err="1">
                <a:latin typeface="Courier" charset="0"/>
                <a:ea typeface="Courier" charset="0"/>
                <a:cs typeface="Courier" charset="0"/>
              </a:rPr>
              <a:t>dnssec</a:t>
            </a:r>
            <a:r>
              <a:rPr lang="en-US" sz="1600" dirty="0">
                <a:latin typeface="Courier" charset="0"/>
                <a:ea typeface="Courier" charset="0"/>
                <a:cs typeface="Courier" charset="0"/>
              </a:rPr>
              <a:t> </a:t>
            </a:r>
            <a:r>
              <a:rPr lang="en-US" sz="1600" b="1" dirty="0" err="1">
                <a:latin typeface="Courier" charset="0"/>
                <a:ea typeface="Courier" charset="0"/>
                <a:cs typeface="Courier" charset="0"/>
              </a:rPr>
              <a:t>doesntexist.example.com</a:t>
            </a:r>
            <a:r>
              <a:rPr lang="en-US" sz="1600" b="1" dirty="0">
                <a:latin typeface="Courier" charset="0"/>
                <a:ea typeface="Courier" charset="0"/>
                <a:cs typeface="Courier" charset="0"/>
              </a:rPr>
              <a:t>. A</a:t>
            </a:r>
          </a:p>
          <a:p>
            <a:endParaRPr lang="en-US" sz="1200" dirty="0">
              <a:latin typeface="Courier" charset="0"/>
              <a:ea typeface="Courier" charset="0"/>
              <a:cs typeface="Courier" charset="0"/>
            </a:endParaRPr>
          </a:p>
          <a:p>
            <a:r>
              <a:rPr lang="en-US" sz="1400" b="1" dirty="0">
                <a:latin typeface="Courier" charset="0"/>
                <a:ea typeface="Courier" charset="0"/>
                <a:cs typeface="Courier" charset="0"/>
              </a:rPr>
              <a:t>;; AUTHORITY SECTION:</a:t>
            </a:r>
          </a:p>
          <a:p>
            <a:r>
              <a:rPr lang="en-US" sz="1400" dirty="0" smtClean="0">
                <a:latin typeface="Courier" charset="0"/>
                <a:ea typeface="Courier" charset="0"/>
                <a:cs typeface="Courier" charset="0"/>
              </a:rPr>
              <a:t>;; </a:t>
            </a:r>
            <a:r>
              <a:rPr lang="en-US" sz="1400" dirty="0">
                <a:latin typeface="Courier" charset="0"/>
                <a:ea typeface="Courier" charset="0"/>
                <a:cs typeface="Courier" charset="0"/>
              </a:rPr>
              <a:t>Following NSEC5PROOF corresponds to the </a:t>
            </a:r>
            <a:r>
              <a:rPr lang="en-US" sz="1400" b="1" dirty="0">
                <a:latin typeface="Courier" charset="0"/>
                <a:ea typeface="Courier" charset="0"/>
                <a:cs typeface="Courier" charset="0"/>
              </a:rPr>
              <a:t>closest </a:t>
            </a:r>
            <a:r>
              <a:rPr lang="en-US" sz="1400" b="1" dirty="0" err="1">
                <a:latin typeface="Courier" charset="0"/>
                <a:ea typeface="Courier" charset="0"/>
                <a:cs typeface="Courier" charset="0"/>
              </a:rPr>
              <a:t>encloser</a:t>
            </a:r>
            <a:r>
              <a:rPr lang="en-US" sz="1400" b="1" dirty="0">
                <a:latin typeface="Courier" charset="0"/>
                <a:ea typeface="Courier" charset="0"/>
                <a:cs typeface="Courier" charset="0"/>
              </a:rPr>
              <a:t> of the </a:t>
            </a:r>
            <a:r>
              <a:rPr lang="en-US" sz="1400" b="1" dirty="0" err="1">
                <a:latin typeface="Courier" charset="0"/>
                <a:ea typeface="Courier" charset="0"/>
                <a:cs typeface="Courier" charset="0"/>
              </a:rPr>
              <a:t>qname</a:t>
            </a:r>
            <a:r>
              <a:rPr lang="en-US" sz="1400" dirty="0" smtClean="0">
                <a:latin typeface="Courier" charset="0"/>
                <a:ea typeface="Courier" charset="0"/>
                <a:cs typeface="Courier" charset="0"/>
              </a:rPr>
              <a:t>.</a:t>
            </a:r>
          </a:p>
          <a:p>
            <a:r>
              <a:rPr lang="en-US" sz="1400" dirty="0" smtClean="0">
                <a:latin typeface="Courier" charset="0"/>
                <a:ea typeface="Courier" charset="0"/>
                <a:cs typeface="Courier" charset="0"/>
              </a:rPr>
              <a:t>;; This is a signature produced by the VRF private key.</a:t>
            </a:r>
          </a:p>
          <a:p>
            <a:r>
              <a:rPr lang="en-US" sz="1400" dirty="0" smtClean="0">
                <a:latin typeface="Courier" charset="0"/>
                <a:ea typeface="Courier" charset="0"/>
                <a:cs typeface="Courier" charset="0"/>
              </a:rPr>
              <a:t>;; </a:t>
            </a:r>
            <a:r>
              <a:rPr lang="en-US" sz="1400" dirty="0">
                <a:latin typeface="Courier" charset="0"/>
                <a:ea typeface="Courier" charset="0"/>
                <a:cs typeface="Courier" charset="0"/>
              </a:rPr>
              <a:t>Note: this </a:t>
            </a:r>
            <a:r>
              <a:rPr lang="en-US" sz="1400" b="1" dirty="0">
                <a:latin typeface="Courier" charset="0"/>
                <a:ea typeface="Courier" charset="0"/>
                <a:cs typeface="Courier" charset="0"/>
              </a:rPr>
              <a:t>can be precomputed and cached </a:t>
            </a:r>
            <a:r>
              <a:rPr lang="en-US" sz="1400" dirty="0">
                <a:latin typeface="Courier" charset="0"/>
                <a:ea typeface="Courier" charset="0"/>
                <a:cs typeface="Courier" charset="0"/>
              </a:rPr>
              <a:t>by the authoritative server</a:t>
            </a:r>
            <a:r>
              <a:rPr lang="en-US" sz="1400" dirty="0" smtClean="0">
                <a:latin typeface="Courier" charset="0"/>
                <a:ea typeface="Courier" charset="0"/>
                <a:cs typeface="Courier" charset="0"/>
              </a:rPr>
              <a:t>.</a:t>
            </a:r>
          </a:p>
          <a:p>
            <a:r>
              <a:rPr lang="en-US" sz="1400" dirty="0" smtClean="0">
                <a:latin typeface="Courier" charset="0"/>
                <a:ea typeface="Courier" charset="0"/>
                <a:cs typeface="Courier" charset="0"/>
              </a:rPr>
              <a:t>;; SHA256 hash: EC2I1K1ADN16BB9SBH1K5QJBODGNTAB96P39RMJ30H1OKMMEDOUG</a:t>
            </a:r>
          </a:p>
          <a:p>
            <a:endParaRPr lang="en-US" sz="1400" dirty="0">
              <a:latin typeface="Courier" charset="0"/>
              <a:ea typeface="Courier" charset="0"/>
              <a:cs typeface="Courier" charset="0"/>
            </a:endParaRPr>
          </a:p>
          <a:p>
            <a:r>
              <a:rPr lang="en-US" sz="1400" b="1" dirty="0" err="1" smtClean="0">
                <a:latin typeface="Courier" charset="0"/>
                <a:ea typeface="Courier" charset="0"/>
                <a:cs typeface="Courier" charset="0"/>
              </a:rPr>
              <a:t>example.com</a:t>
            </a:r>
            <a:r>
              <a:rPr lang="en-US" sz="1400" b="1" dirty="0">
                <a:latin typeface="Courier" charset="0"/>
                <a:ea typeface="Courier" charset="0"/>
                <a:cs typeface="Courier" charset="0"/>
              </a:rPr>
              <a:t>.</a:t>
            </a:r>
            <a:r>
              <a:rPr lang="en-US" sz="1400" dirty="0">
                <a:latin typeface="Courier" charset="0"/>
                <a:ea typeface="Courier" charset="0"/>
                <a:cs typeface="Courier" charset="0"/>
              </a:rPr>
              <a:t>            86400 IN </a:t>
            </a:r>
            <a:r>
              <a:rPr lang="en-US" sz="1400" b="1" dirty="0">
                <a:latin typeface="Courier" charset="0"/>
                <a:ea typeface="Courier" charset="0"/>
                <a:cs typeface="Courier" charset="0"/>
              </a:rPr>
              <a:t>NSEC5PROOF</a:t>
            </a:r>
            <a:r>
              <a:rPr lang="en-US" sz="1400" dirty="0">
                <a:latin typeface="Courier" charset="0"/>
                <a:ea typeface="Courier" charset="0"/>
                <a:cs typeface="Courier" charset="0"/>
              </a:rPr>
              <a:t> 48566 </a:t>
            </a:r>
            <a:r>
              <a:rPr lang="en-US" sz="1400" dirty="0" smtClean="0">
                <a:latin typeface="Courier" charset="0"/>
                <a:ea typeface="Courier" charset="0"/>
                <a:cs typeface="Courier" charset="0"/>
              </a:rPr>
              <a:t>(</a:t>
            </a:r>
          </a:p>
          <a:p>
            <a:r>
              <a:rPr lang="en-US" sz="1400" dirty="0" smtClean="0">
                <a:latin typeface="Courier" charset="0"/>
                <a:ea typeface="Courier" charset="0"/>
                <a:cs typeface="Courier" charset="0"/>
              </a:rPr>
              <a:t>                                AiZnaTPduKWyigRmOOohGGaxBXlGnNmttEsQ5HSj</a:t>
            </a:r>
          </a:p>
          <a:p>
            <a:r>
              <a:rPr lang="en-US" sz="1400" dirty="0" smtClean="0">
                <a:latin typeface="Courier" charset="0"/>
                <a:ea typeface="Courier" charset="0"/>
                <a:cs typeface="Courier" charset="0"/>
              </a:rPr>
              <a:t>                                tHF1ePiphu6zkIgSPTcWL5WO7y2qKtX6/3L/FY5W</a:t>
            </a:r>
          </a:p>
          <a:p>
            <a:r>
              <a:rPr lang="en-US" sz="1400" dirty="0" smtClean="0">
                <a:latin typeface="Courier" charset="0"/>
                <a:ea typeface="Courier" charset="0"/>
                <a:cs typeface="Courier" charset="0"/>
              </a:rPr>
              <a:t>                                </a:t>
            </a:r>
            <a:r>
              <a:rPr lang="en-US" sz="1400" dirty="0">
                <a:latin typeface="Courier" charset="0"/>
                <a:ea typeface="Courier" charset="0"/>
                <a:cs typeface="Courier" charset="0"/>
              </a:rPr>
              <a:t>0ZvyekQGvTv3/</a:t>
            </a:r>
            <a:r>
              <a:rPr lang="en-US" sz="1400" dirty="0" err="1">
                <a:latin typeface="Courier" charset="0"/>
                <a:ea typeface="Courier" charset="0"/>
                <a:cs typeface="Courier" charset="0"/>
              </a:rPr>
              <a:t>NrlsSW</a:t>
            </a:r>
            <a:r>
              <a:rPr lang="en-US" sz="1400" dirty="0">
                <a:latin typeface="Courier" charset="0"/>
                <a:ea typeface="Courier" charset="0"/>
                <a:cs typeface="Courier" charset="0"/>
              </a:rPr>
              <a:t>/+</a:t>
            </a:r>
            <a:r>
              <a:rPr lang="en-US" sz="1400" dirty="0" smtClean="0">
                <a:latin typeface="Courier" charset="0"/>
                <a:ea typeface="Courier" charset="0"/>
                <a:cs typeface="Courier" charset="0"/>
              </a:rPr>
              <a:t>3pjvy15</a:t>
            </a:r>
          </a:p>
          <a:p>
            <a:r>
              <a:rPr lang="en-US" sz="1400" dirty="0" smtClean="0">
                <a:latin typeface="Courier" charset="0"/>
                <a:ea typeface="Courier" charset="0"/>
                <a:cs typeface="Courier" charset="0"/>
              </a:rPr>
              <a:t>                                )</a:t>
            </a:r>
          </a:p>
          <a:p>
            <a:endParaRPr lang="en-US" sz="1400" dirty="0">
              <a:latin typeface="Courier" charset="0"/>
              <a:ea typeface="Courier" charset="0"/>
              <a:cs typeface="Courier" charset="0"/>
            </a:endParaRPr>
          </a:p>
          <a:p>
            <a:r>
              <a:rPr lang="en-US" sz="1400" dirty="0" smtClean="0">
                <a:latin typeface="Courier" charset="0"/>
                <a:ea typeface="Courier" charset="0"/>
                <a:cs typeface="Courier" charset="0"/>
              </a:rPr>
              <a:t>;; </a:t>
            </a:r>
            <a:r>
              <a:rPr lang="en-US" sz="1400" b="1" dirty="0" smtClean="0">
                <a:latin typeface="Courier" charset="0"/>
                <a:ea typeface="Courier" charset="0"/>
                <a:cs typeface="Courier" charset="0"/>
              </a:rPr>
              <a:t>Hash(NSEC5PROOF(closest </a:t>
            </a:r>
            <a:r>
              <a:rPr lang="en-US" sz="1400" b="1" dirty="0" err="1" smtClean="0">
                <a:latin typeface="Courier" charset="0"/>
                <a:ea typeface="Courier" charset="0"/>
                <a:cs typeface="Courier" charset="0"/>
              </a:rPr>
              <a:t>encloser</a:t>
            </a:r>
            <a:r>
              <a:rPr lang="en-US" sz="1400" dirty="0" smtClean="0">
                <a:latin typeface="Courier" charset="0"/>
                <a:ea typeface="Courier" charset="0"/>
                <a:cs typeface="Courier" charset="0"/>
              </a:rPr>
              <a:t>) corresponds to the following</a:t>
            </a:r>
          </a:p>
          <a:p>
            <a:r>
              <a:rPr lang="en-US" sz="1400" dirty="0" smtClean="0">
                <a:latin typeface="Courier" charset="0"/>
                <a:ea typeface="Courier" charset="0"/>
                <a:cs typeface="Courier" charset="0"/>
              </a:rPr>
              <a:t>;; NSEC5 record. The absence of the </a:t>
            </a:r>
            <a:r>
              <a:rPr lang="en-US" sz="1400" b="1" dirty="0" smtClean="0">
                <a:latin typeface="Courier" charset="0"/>
                <a:ea typeface="Courier" charset="0"/>
                <a:cs typeface="Courier" charset="0"/>
              </a:rPr>
              <a:t>wildcard flag </a:t>
            </a:r>
            <a:r>
              <a:rPr lang="en-US" sz="1400" dirty="0" smtClean="0">
                <a:latin typeface="Courier" charset="0"/>
                <a:ea typeface="Courier" charset="0"/>
                <a:cs typeface="Courier" charset="0"/>
              </a:rPr>
              <a:t>in the </a:t>
            </a:r>
            <a:r>
              <a:rPr lang="en-US" sz="1400" dirty="0">
                <a:latin typeface="Courier" charset="0"/>
                <a:ea typeface="Courier" charset="0"/>
                <a:cs typeface="Courier" charset="0"/>
              </a:rPr>
              <a:t>NSEC5 </a:t>
            </a:r>
            <a:r>
              <a:rPr lang="en-US" sz="1400" dirty="0" smtClean="0">
                <a:latin typeface="Courier" charset="0"/>
                <a:ea typeface="Courier" charset="0"/>
                <a:cs typeface="Courier" charset="0"/>
              </a:rPr>
              <a:t>record</a:t>
            </a:r>
          </a:p>
          <a:p>
            <a:r>
              <a:rPr lang="en-US" sz="1400" dirty="0" smtClean="0">
                <a:latin typeface="Courier" charset="0"/>
                <a:ea typeface="Courier" charset="0"/>
                <a:cs typeface="Courier" charset="0"/>
              </a:rPr>
              <a:t>;; shows that wildcard synthesis was not possible.</a:t>
            </a:r>
          </a:p>
          <a:p>
            <a:endParaRPr lang="en-US" sz="1400" dirty="0">
              <a:latin typeface="Courier" charset="0"/>
              <a:ea typeface="Courier" charset="0"/>
              <a:cs typeface="Courier" charset="0"/>
            </a:endParaRPr>
          </a:p>
          <a:p>
            <a:r>
              <a:rPr lang="en-US" sz="1400" dirty="0" smtClean="0">
                <a:latin typeface="Courier" charset="0"/>
                <a:ea typeface="Courier" charset="0"/>
                <a:cs typeface="Courier" charset="0"/>
              </a:rPr>
              <a:t>ec2i1k1adn16bb9sbh1k5qjbodgntab96p39rmj30h1okmmedoug.example.com</a:t>
            </a:r>
            <a:r>
              <a:rPr lang="en-US" sz="1400" dirty="0">
                <a:latin typeface="Courier" charset="0"/>
                <a:ea typeface="Courier" charset="0"/>
                <a:cs typeface="Courier" charset="0"/>
              </a:rPr>
              <a:t>. 86400 IN </a:t>
            </a:r>
            <a:r>
              <a:rPr lang="en-US" sz="1400" b="1" dirty="0">
                <a:latin typeface="Courier" charset="0"/>
                <a:ea typeface="Courier" charset="0"/>
                <a:cs typeface="Courier" charset="0"/>
              </a:rPr>
              <a:t>NSEC5</a:t>
            </a:r>
            <a:r>
              <a:rPr lang="en-US" sz="1400" dirty="0">
                <a:latin typeface="Courier" charset="0"/>
                <a:ea typeface="Courier" charset="0"/>
                <a:cs typeface="Courier" charset="0"/>
              </a:rPr>
              <a:t> 48566 0 FRHPR3K6ATTMM20F2N38SIAIV947A2N7RALADUE2GQKNTN44FQJ0 </a:t>
            </a:r>
            <a:r>
              <a:rPr lang="en-US" sz="1400" dirty="0" smtClean="0">
                <a:latin typeface="Courier" charset="0"/>
                <a:ea typeface="Courier" charset="0"/>
                <a:cs typeface="Courier" charset="0"/>
              </a:rPr>
              <a:t>(</a:t>
            </a:r>
          </a:p>
          <a:p>
            <a:r>
              <a:rPr lang="en-US" sz="1400" dirty="0" smtClean="0">
                <a:latin typeface="Courier" charset="0"/>
                <a:ea typeface="Courier" charset="0"/>
                <a:cs typeface="Courier" charset="0"/>
              </a:rPr>
              <a:t>                                </a:t>
            </a:r>
            <a:r>
              <a:rPr lang="en-US" sz="1400" dirty="0">
                <a:latin typeface="Courier" charset="0"/>
                <a:ea typeface="Courier" charset="0"/>
                <a:cs typeface="Courier" charset="0"/>
              </a:rPr>
              <a:t>NS SOA MX RRSIG DNSKEY </a:t>
            </a:r>
            <a:r>
              <a:rPr lang="en-US" sz="1400" dirty="0" smtClean="0">
                <a:latin typeface="Courier" charset="0"/>
                <a:ea typeface="Courier" charset="0"/>
                <a:cs typeface="Courier" charset="0"/>
              </a:rPr>
              <a:t>NSEC5KEY</a:t>
            </a:r>
          </a:p>
          <a:p>
            <a:r>
              <a:rPr lang="en-US" sz="1400" dirty="0" smtClean="0">
                <a:latin typeface="Courier" charset="0"/>
                <a:ea typeface="Courier" charset="0"/>
                <a:cs typeface="Courier" charset="0"/>
              </a:rPr>
              <a:t>                                </a:t>
            </a:r>
            <a:r>
              <a:rPr lang="en-US" sz="1400" dirty="0">
                <a:latin typeface="Courier" charset="0"/>
                <a:ea typeface="Courier" charset="0"/>
                <a:cs typeface="Courier" charset="0"/>
              </a:rPr>
              <a:t>)</a:t>
            </a:r>
            <a:endParaRPr lang="en-US" sz="1400" dirty="0" smtClean="0">
              <a:latin typeface="Courier" charset="0"/>
              <a:ea typeface="Courier" charset="0"/>
              <a:cs typeface="Courier" charset="0"/>
            </a:endParaRPr>
          </a:p>
          <a:p>
            <a:r>
              <a:rPr lang="en-US" sz="1400" dirty="0" smtClean="0">
                <a:latin typeface="Courier" charset="0"/>
                <a:ea typeface="Courier" charset="0"/>
                <a:cs typeface="Courier" charset="0"/>
              </a:rPr>
              <a:t>[Precomputed RRSIG for above NSEC5 record omitted for brevity.]</a:t>
            </a:r>
          </a:p>
        </p:txBody>
      </p:sp>
    </p:spTree>
    <p:extLst>
      <p:ext uri="{BB962C8B-B14F-4D97-AF65-F5344CB8AC3E}">
        <p14:creationId xmlns:p14="http://schemas.microsoft.com/office/powerpoint/2010/main" val="62974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dig/</a:t>
            </a:r>
            <a:r>
              <a:rPr lang="en-US" dirty="0" err="1" smtClean="0"/>
              <a:t>kdig</a:t>
            </a:r>
            <a:r>
              <a:rPr lang="en-US" dirty="0" smtClean="0"/>
              <a:t> output (NXDOMAIN)</a:t>
            </a:r>
            <a:endParaRPr lang="en-US" dirty="0"/>
          </a:p>
        </p:txBody>
      </p:sp>
      <p:sp>
        <p:nvSpPr>
          <p:cNvPr id="5" name="TextBox 4"/>
          <p:cNvSpPr txBox="1"/>
          <p:nvPr/>
        </p:nvSpPr>
        <p:spPr>
          <a:xfrm>
            <a:off x="304800" y="1263908"/>
            <a:ext cx="8534400" cy="5293757"/>
          </a:xfrm>
          <a:prstGeom prst="rect">
            <a:avLst/>
          </a:prstGeom>
          <a:noFill/>
        </p:spPr>
        <p:txBody>
          <a:bodyPr wrap="square" rtlCol="0">
            <a:spAutoFit/>
          </a:bodyPr>
          <a:lstStyle/>
          <a:p>
            <a:r>
              <a:rPr lang="en-US" sz="1600" dirty="0" smtClean="0">
                <a:latin typeface="Courier" charset="0"/>
                <a:ea typeface="Courier" charset="0"/>
                <a:cs typeface="Courier" charset="0"/>
              </a:rPr>
              <a:t>[continued from previous page]</a:t>
            </a:r>
            <a:endParaRPr lang="en-US" sz="1600" b="1" dirty="0" smtClean="0">
              <a:latin typeface="Courier" charset="0"/>
              <a:ea typeface="Courier" charset="0"/>
              <a:cs typeface="Courier" charset="0"/>
            </a:endParaRPr>
          </a:p>
          <a:p>
            <a:endParaRPr lang="en-US" sz="1400" dirty="0" smtClean="0">
              <a:latin typeface="Courier" charset="0"/>
              <a:ea typeface="Courier" charset="0"/>
              <a:cs typeface="Courier" charset="0"/>
            </a:endParaRPr>
          </a:p>
          <a:p>
            <a:r>
              <a:rPr lang="en-US" sz="1400" dirty="0" smtClean="0">
                <a:latin typeface="Courier" charset="0"/>
                <a:ea typeface="Courier" charset="0"/>
                <a:cs typeface="Courier" charset="0"/>
              </a:rPr>
              <a:t>;; </a:t>
            </a:r>
            <a:r>
              <a:rPr lang="en-US" sz="1400" dirty="0">
                <a:latin typeface="Courier" charset="0"/>
                <a:ea typeface="Courier" charset="0"/>
                <a:cs typeface="Courier" charset="0"/>
              </a:rPr>
              <a:t>AUTHORITY SECTION</a:t>
            </a:r>
            <a:r>
              <a:rPr lang="en-US" sz="1400" dirty="0" smtClean="0">
                <a:latin typeface="Courier" charset="0"/>
                <a:ea typeface="Courier" charset="0"/>
                <a:cs typeface="Courier" charset="0"/>
              </a:rPr>
              <a:t>:</a:t>
            </a:r>
          </a:p>
          <a:p>
            <a:endParaRPr lang="en-US" sz="1400" dirty="0">
              <a:latin typeface="Courier" charset="0"/>
              <a:ea typeface="Courier" charset="0"/>
              <a:cs typeface="Courier" charset="0"/>
            </a:endParaRPr>
          </a:p>
          <a:p>
            <a:r>
              <a:rPr lang="en-US" sz="1400" dirty="0" smtClean="0">
                <a:latin typeface="Courier" charset="0"/>
                <a:ea typeface="Courier" charset="0"/>
                <a:cs typeface="Courier" charset="0"/>
              </a:rPr>
              <a:t>;; </a:t>
            </a:r>
            <a:r>
              <a:rPr lang="en-US" sz="1400" b="1" dirty="0">
                <a:latin typeface="Courier" charset="0"/>
                <a:ea typeface="Courier" charset="0"/>
                <a:cs typeface="Courier" charset="0"/>
              </a:rPr>
              <a:t>Following NSEC5PROOF corresponds to the </a:t>
            </a:r>
            <a:r>
              <a:rPr lang="en-US" sz="1400" b="1" dirty="0" smtClean="0">
                <a:latin typeface="Courier" charset="0"/>
                <a:ea typeface="Courier" charset="0"/>
                <a:cs typeface="Courier" charset="0"/>
              </a:rPr>
              <a:t>next closer name</a:t>
            </a:r>
            <a:r>
              <a:rPr lang="en-US" sz="1400" dirty="0" smtClean="0">
                <a:latin typeface="Courier" charset="0"/>
                <a:ea typeface="Courier" charset="0"/>
                <a:cs typeface="Courier" charset="0"/>
              </a:rPr>
              <a:t> (which in </a:t>
            </a:r>
          </a:p>
          <a:p>
            <a:r>
              <a:rPr lang="en-US" sz="1400" dirty="0" smtClean="0">
                <a:latin typeface="Courier" charset="0"/>
                <a:ea typeface="Courier" charset="0"/>
                <a:cs typeface="Courier" charset="0"/>
              </a:rPr>
              <a:t>;; this case is the same as the </a:t>
            </a:r>
            <a:r>
              <a:rPr lang="en-US" sz="1400" dirty="0" err="1" smtClean="0">
                <a:latin typeface="Courier" charset="0"/>
                <a:ea typeface="Courier" charset="0"/>
                <a:cs typeface="Courier" charset="0"/>
              </a:rPr>
              <a:t>qname</a:t>
            </a:r>
            <a:r>
              <a:rPr lang="en-US" sz="1400" dirty="0" smtClean="0">
                <a:latin typeface="Courier" charset="0"/>
                <a:ea typeface="Courier" charset="0"/>
                <a:cs typeface="Courier" charset="0"/>
              </a:rPr>
              <a:t>). </a:t>
            </a:r>
            <a:r>
              <a:rPr lang="en-US" sz="1400" dirty="0">
                <a:latin typeface="Courier" charset="0"/>
                <a:ea typeface="Courier" charset="0"/>
                <a:cs typeface="Courier" charset="0"/>
              </a:rPr>
              <a:t>It </a:t>
            </a:r>
            <a:r>
              <a:rPr lang="en-US" sz="1400" dirty="0" smtClean="0">
                <a:latin typeface="Courier" charset="0"/>
                <a:ea typeface="Courier" charset="0"/>
                <a:cs typeface="Courier" charset="0"/>
              </a:rPr>
              <a:t>is the </a:t>
            </a:r>
            <a:r>
              <a:rPr lang="en-US" sz="1400" dirty="0">
                <a:latin typeface="Courier" charset="0"/>
                <a:ea typeface="Courier" charset="0"/>
                <a:cs typeface="Courier" charset="0"/>
              </a:rPr>
              <a:t>VRF </a:t>
            </a:r>
            <a:r>
              <a:rPr lang="en-US" sz="1400" dirty="0" smtClean="0">
                <a:latin typeface="Courier" charset="0"/>
                <a:ea typeface="Courier" charset="0"/>
                <a:cs typeface="Courier" charset="0"/>
              </a:rPr>
              <a:t>proof output </a:t>
            </a:r>
            <a:r>
              <a:rPr lang="en-US" sz="1400" dirty="0">
                <a:latin typeface="Courier" charset="0"/>
                <a:ea typeface="Courier" charset="0"/>
                <a:cs typeface="Courier" charset="0"/>
              </a:rPr>
              <a:t>of </a:t>
            </a:r>
            <a:endParaRPr lang="en-US" sz="1400" dirty="0" smtClean="0">
              <a:latin typeface="Courier" charset="0"/>
              <a:ea typeface="Courier" charset="0"/>
              <a:cs typeface="Courier" charset="0"/>
            </a:endParaRPr>
          </a:p>
          <a:p>
            <a:r>
              <a:rPr lang="en-US" sz="1400" dirty="0" smtClean="0">
                <a:latin typeface="Courier" charset="0"/>
                <a:ea typeface="Courier" charset="0"/>
                <a:cs typeface="Courier" charset="0"/>
              </a:rPr>
              <a:t>;; the next closer name </a:t>
            </a:r>
            <a:r>
              <a:rPr lang="en-US" sz="1400" b="1" dirty="0">
                <a:latin typeface="Courier" charset="0"/>
                <a:ea typeface="Courier" charset="0"/>
                <a:cs typeface="Courier" charset="0"/>
              </a:rPr>
              <a:t>generated on-the-fly using the </a:t>
            </a:r>
            <a:r>
              <a:rPr lang="en-US" sz="1400" b="1" dirty="0" smtClean="0">
                <a:latin typeface="Courier" charset="0"/>
                <a:ea typeface="Courier" charset="0"/>
                <a:cs typeface="Courier" charset="0"/>
              </a:rPr>
              <a:t>NSEC5 private </a:t>
            </a:r>
            <a:r>
              <a:rPr lang="en-US" sz="1400" b="1" dirty="0">
                <a:latin typeface="Courier" charset="0"/>
                <a:ea typeface="Courier" charset="0"/>
                <a:cs typeface="Courier" charset="0"/>
              </a:rPr>
              <a:t>key</a:t>
            </a:r>
            <a:r>
              <a:rPr lang="en-US" sz="1400" dirty="0" smtClean="0">
                <a:latin typeface="Courier" charset="0"/>
                <a:ea typeface="Courier" charset="0"/>
                <a:cs typeface="Courier" charset="0"/>
              </a:rPr>
              <a:t>.</a:t>
            </a:r>
          </a:p>
          <a:p>
            <a:r>
              <a:rPr lang="en-US" sz="1400" dirty="0" smtClean="0">
                <a:latin typeface="Courier" charset="0"/>
                <a:ea typeface="Courier" charset="0"/>
                <a:cs typeface="Courier" charset="0"/>
              </a:rPr>
              <a:t>;; VRF hash output: HHH2PQNQ5M6RB06U1TLER4I0CHH0LN6F4NVD3BKO3TT661VLI2HG</a:t>
            </a:r>
          </a:p>
          <a:p>
            <a:endParaRPr lang="en-US" sz="1400" dirty="0" smtClean="0">
              <a:latin typeface="Courier" charset="0"/>
              <a:ea typeface="Courier" charset="0"/>
              <a:cs typeface="Courier" charset="0"/>
            </a:endParaRPr>
          </a:p>
          <a:p>
            <a:r>
              <a:rPr lang="en-US" sz="1400" b="1" dirty="0" err="1" smtClean="0">
                <a:latin typeface="Courier" charset="0"/>
                <a:ea typeface="Courier" charset="0"/>
                <a:cs typeface="Courier" charset="0"/>
              </a:rPr>
              <a:t>doesntexist.example.com</a:t>
            </a:r>
            <a:r>
              <a:rPr lang="en-US" sz="1400" b="1" dirty="0">
                <a:latin typeface="Courier" charset="0"/>
                <a:ea typeface="Courier" charset="0"/>
                <a:cs typeface="Courier" charset="0"/>
              </a:rPr>
              <a:t>.</a:t>
            </a:r>
            <a:r>
              <a:rPr lang="en-US" sz="1400" dirty="0">
                <a:latin typeface="Courier" charset="0"/>
                <a:ea typeface="Courier" charset="0"/>
                <a:cs typeface="Courier" charset="0"/>
              </a:rPr>
              <a:t>        86400 IN </a:t>
            </a:r>
            <a:r>
              <a:rPr lang="en-US" sz="1400" b="1" dirty="0">
                <a:latin typeface="Courier" charset="0"/>
                <a:ea typeface="Courier" charset="0"/>
                <a:cs typeface="Courier" charset="0"/>
              </a:rPr>
              <a:t>NSEC5PROOF</a:t>
            </a:r>
            <a:r>
              <a:rPr lang="en-US" sz="1400" dirty="0">
                <a:latin typeface="Courier" charset="0"/>
                <a:ea typeface="Courier" charset="0"/>
                <a:cs typeface="Courier" charset="0"/>
              </a:rPr>
              <a:t> 48566 </a:t>
            </a:r>
            <a:r>
              <a:rPr lang="en-US" sz="1400" dirty="0" smtClean="0">
                <a:latin typeface="Courier" charset="0"/>
                <a:ea typeface="Courier" charset="0"/>
                <a:cs typeface="Courier" charset="0"/>
              </a:rPr>
              <a:t>(</a:t>
            </a:r>
          </a:p>
          <a:p>
            <a:r>
              <a:rPr lang="en-US" sz="1400" dirty="0" smtClean="0">
                <a:latin typeface="Courier" charset="0"/>
                <a:ea typeface="Courier" charset="0"/>
                <a:cs typeface="Courier" charset="0"/>
              </a:rPr>
              <a:t>                                AorfNogAbm5EJzrrrj9jTTm6iP7MfUY0kfhKPkAU</a:t>
            </a:r>
          </a:p>
          <a:p>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MCvx</a:t>
            </a:r>
            <a:r>
              <a:rPr lang="en-US" sz="1400" dirty="0" smtClean="0">
                <a:latin typeface="Courier" charset="0"/>
                <a:ea typeface="Courier" charset="0"/>
                <a:cs typeface="Courier" charset="0"/>
              </a:rPr>
              <a:t>/zpUxEgoEmBYi+DBA77JYN0avEwsEiXQqbz6</a:t>
            </a:r>
          </a:p>
          <a:p>
            <a:r>
              <a:rPr lang="en-US" sz="1400" dirty="0" smtClean="0">
                <a:latin typeface="Courier" charset="0"/>
                <a:ea typeface="Courier" charset="0"/>
                <a:cs typeface="Courier" charset="0"/>
              </a:rPr>
              <a:t>                                JT5D3dVAO7Oh1NnMsGtC6xmNGOYB</a:t>
            </a:r>
            <a:endParaRPr lang="en-US" sz="1400" dirty="0">
              <a:latin typeface="Courier" charset="0"/>
              <a:ea typeface="Courier" charset="0"/>
              <a:cs typeface="Courier" charset="0"/>
            </a:endParaRPr>
          </a:p>
          <a:p>
            <a:r>
              <a:rPr lang="en-US" sz="1400" dirty="0" smtClean="0">
                <a:latin typeface="Courier" charset="0"/>
                <a:ea typeface="Courier" charset="0"/>
                <a:cs typeface="Courier" charset="0"/>
              </a:rPr>
              <a:t>                                )</a:t>
            </a:r>
          </a:p>
          <a:p>
            <a:endParaRPr lang="en-US" sz="1400" dirty="0">
              <a:latin typeface="Courier" charset="0"/>
              <a:ea typeface="Courier" charset="0"/>
              <a:cs typeface="Courier" charset="0"/>
            </a:endParaRPr>
          </a:p>
          <a:p>
            <a:r>
              <a:rPr lang="en-US" sz="1400" dirty="0">
                <a:latin typeface="Courier" charset="0"/>
                <a:ea typeface="Courier" charset="0"/>
                <a:cs typeface="Courier" charset="0"/>
              </a:rPr>
              <a:t>;; </a:t>
            </a:r>
            <a:r>
              <a:rPr lang="en-US" sz="1400" b="1" dirty="0" smtClean="0">
                <a:latin typeface="Courier" charset="0"/>
                <a:ea typeface="Courier" charset="0"/>
                <a:cs typeface="Courier" charset="0"/>
              </a:rPr>
              <a:t>NSEC5 record covering next closer name</a:t>
            </a:r>
            <a:r>
              <a:rPr lang="en-US" sz="1400" dirty="0" smtClean="0">
                <a:latin typeface="Courier" charset="0"/>
                <a:ea typeface="Courier" charset="0"/>
                <a:cs typeface="Courier" charset="0"/>
              </a:rPr>
              <a:t>.</a:t>
            </a:r>
          </a:p>
          <a:p>
            <a:r>
              <a:rPr lang="en-US" sz="1400" dirty="0" smtClean="0">
                <a:latin typeface="Courier" charset="0"/>
                <a:ea typeface="Courier" charset="0"/>
                <a:cs typeface="Courier" charset="0"/>
              </a:rPr>
              <a:t>;; VRF hash(next closer) </a:t>
            </a:r>
            <a:r>
              <a:rPr lang="en-US" sz="1400" dirty="0">
                <a:latin typeface="Courier" charset="0"/>
                <a:ea typeface="Courier" charset="0"/>
                <a:cs typeface="Courier" charset="0"/>
              </a:rPr>
              <a:t>falls within the following </a:t>
            </a:r>
            <a:r>
              <a:rPr lang="en-US" sz="1400" dirty="0" smtClean="0">
                <a:latin typeface="Courier" charset="0"/>
                <a:ea typeface="Courier" charset="0"/>
                <a:cs typeface="Courier" charset="0"/>
              </a:rPr>
              <a:t>NSEC5 </a:t>
            </a:r>
            <a:r>
              <a:rPr lang="en-US" sz="1400" dirty="0">
                <a:latin typeface="Courier" charset="0"/>
                <a:ea typeface="Courier" charset="0"/>
                <a:cs typeface="Courier" charset="0"/>
              </a:rPr>
              <a:t>record </a:t>
            </a:r>
            <a:r>
              <a:rPr lang="en-US" sz="1400" dirty="0" smtClean="0">
                <a:latin typeface="Courier" charset="0"/>
                <a:ea typeface="Courier" charset="0"/>
                <a:cs typeface="Courier" charset="0"/>
              </a:rPr>
              <a:t>span</a:t>
            </a:r>
          </a:p>
          <a:p>
            <a:endParaRPr lang="en-US" sz="1400" dirty="0">
              <a:latin typeface="Courier" charset="0"/>
              <a:ea typeface="Courier" charset="0"/>
              <a:cs typeface="Courier" charset="0"/>
            </a:endParaRPr>
          </a:p>
          <a:p>
            <a:r>
              <a:rPr lang="en-US" sz="1400" dirty="0" smtClean="0">
                <a:latin typeface="Courier" charset="0"/>
                <a:ea typeface="Courier" charset="0"/>
                <a:cs typeface="Courier" charset="0"/>
              </a:rPr>
              <a:t>h4ettrt2rnlvqa2du6hmpjdkmcavq69gh67nui2hskvd9rcjt9r0.example.com</a:t>
            </a:r>
            <a:r>
              <a:rPr lang="en-US" sz="1400" dirty="0">
                <a:latin typeface="Courier" charset="0"/>
                <a:ea typeface="Courier" charset="0"/>
                <a:cs typeface="Courier" charset="0"/>
              </a:rPr>
              <a:t>. 86400 IN </a:t>
            </a:r>
            <a:r>
              <a:rPr lang="en-US" sz="1400" b="1" dirty="0">
                <a:latin typeface="Courier" charset="0"/>
                <a:ea typeface="Courier" charset="0"/>
                <a:cs typeface="Courier" charset="0"/>
              </a:rPr>
              <a:t>NSEC5</a:t>
            </a:r>
            <a:r>
              <a:rPr lang="en-US" sz="1400" dirty="0">
                <a:latin typeface="Courier" charset="0"/>
                <a:ea typeface="Courier" charset="0"/>
                <a:cs typeface="Courier" charset="0"/>
              </a:rPr>
              <a:t> 48566 0 IN7MUIR4VTSQGKLF6HR2VD5LL9Q6KOEO1ICU6J6G2TRDU2VH0AU0 </a:t>
            </a:r>
            <a:r>
              <a:rPr lang="en-US" sz="1400" dirty="0" smtClean="0">
                <a:latin typeface="Courier" charset="0"/>
                <a:ea typeface="Courier" charset="0"/>
                <a:cs typeface="Courier" charset="0"/>
              </a:rPr>
              <a:t>(</a:t>
            </a:r>
          </a:p>
          <a:p>
            <a:r>
              <a:rPr lang="en-US" sz="1400" dirty="0" smtClean="0">
                <a:latin typeface="Courier" charset="0"/>
                <a:ea typeface="Courier" charset="0"/>
                <a:cs typeface="Courier" charset="0"/>
              </a:rPr>
              <a:t>                                </a:t>
            </a:r>
            <a:r>
              <a:rPr lang="en-US" sz="1400" dirty="0">
                <a:latin typeface="Courier" charset="0"/>
                <a:ea typeface="Courier" charset="0"/>
                <a:cs typeface="Courier" charset="0"/>
              </a:rPr>
              <a:t>A AAAA </a:t>
            </a:r>
            <a:r>
              <a:rPr lang="en-US" sz="1400" dirty="0" smtClean="0">
                <a:latin typeface="Courier" charset="0"/>
                <a:ea typeface="Courier" charset="0"/>
                <a:cs typeface="Courier" charset="0"/>
              </a:rPr>
              <a:t>RRSIG</a:t>
            </a:r>
          </a:p>
          <a:p>
            <a:r>
              <a:rPr lang="en-US" sz="1400" dirty="0" smtClean="0">
                <a:latin typeface="Courier" charset="0"/>
                <a:ea typeface="Courier" charset="0"/>
                <a:cs typeface="Courier" charset="0"/>
              </a:rPr>
              <a:t>                                )</a:t>
            </a:r>
          </a:p>
          <a:p>
            <a:r>
              <a:rPr lang="en-US" sz="1400" dirty="0" smtClean="0">
                <a:latin typeface="Courier" charset="0"/>
                <a:ea typeface="Courier" charset="0"/>
                <a:cs typeface="Courier" charset="0"/>
              </a:rPr>
              <a:t>[Precomputed RRSIG(NSEC5) and also SOA + RRSIG(SOA) omitted for brevity]</a:t>
            </a:r>
          </a:p>
          <a:p>
            <a:endParaRPr lang="en-US" sz="1400" dirty="0" smtClean="0">
              <a:latin typeface="Courier" charset="0"/>
              <a:ea typeface="Courier" charset="0"/>
              <a:cs typeface="Courier" charset="0"/>
            </a:endParaRPr>
          </a:p>
        </p:txBody>
      </p:sp>
    </p:spTree>
    <p:extLst>
      <p:ext uri="{BB962C8B-B14F-4D97-AF65-F5344CB8AC3E}">
        <p14:creationId xmlns:p14="http://schemas.microsoft.com/office/powerpoint/2010/main" val="1481696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some possible objections</a:t>
            </a:r>
            <a:endParaRPr lang="en-US" dirty="0"/>
          </a:p>
        </p:txBody>
      </p:sp>
      <p:sp>
        <p:nvSpPr>
          <p:cNvPr id="3" name="Content Placeholder 2"/>
          <p:cNvSpPr>
            <a:spLocks noGrp="1"/>
          </p:cNvSpPr>
          <p:nvPr>
            <p:ph idx="1"/>
          </p:nvPr>
        </p:nvSpPr>
        <p:spPr/>
        <p:txBody>
          <a:bodyPr/>
          <a:lstStyle/>
          <a:p>
            <a:r>
              <a:rPr lang="en-US" dirty="0" smtClean="0"/>
              <a:t>Is Zone Enumeration prevention needed?</a:t>
            </a:r>
          </a:p>
          <a:p>
            <a:pPr lvl="1"/>
            <a:r>
              <a:rPr lang="en-US" dirty="0" smtClean="0"/>
              <a:t>Yes, several European </a:t>
            </a:r>
            <a:r>
              <a:rPr lang="en-US" dirty="0" err="1" smtClean="0"/>
              <a:t>ccTLDs</a:t>
            </a:r>
            <a:r>
              <a:rPr lang="en-US" dirty="0" smtClean="0"/>
              <a:t>, many enterprises, universities, </a:t>
            </a:r>
            <a:r>
              <a:rPr lang="en-US" dirty="0" err="1" smtClean="0"/>
              <a:t>etc</a:t>
            </a:r>
            <a:endParaRPr lang="en-US" dirty="0" smtClean="0"/>
          </a:p>
          <a:p>
            <a:pPr lvl="1"/>
            <a:r>
              <a:rPr lang="en-US" dirty="0" smtClean="0"/>
              <a:t>DNS data are public, but see RFC 7626 (DNS Privacy Considerations)</a:t>
            </a:r>
          </a:p>
          <a:p>
            <a:pPr lvl="1"/>
            <a:r>
              <a:rPr lang="en-US" dirty="0" smtClean="0"/>
              <a:t>You have to know what to query for, and mechanisms that allow mass leakage of zone data should be avoided.</a:t>
            </a:r>
          </a:p>
          <a:p>
            <a:endParaRPr lang="en-US" dirty="0" smtClean="0"/>
          </a:p>
          <a:p>
            <a:r>
              <a:rPr lang="en-US" dirty="0" smtClean="0"/>
              <a:t>Is NSEC3 good enough?</a:t>
            </a:r>
          </a:p>
          <a:p>
            <a:pPr lvl="1"/>
            <a:r>
              <a:rPr lang="en-US" dirty="0" smtClean="0"/>
              <a:t>Evidence from folks relatively easily cracking nsec3 zones and availability of nsec3 zone enumeration tools suggests not.</a:t>
            </a:r>
          </a:p>
        </p:txBody>
      </p:sp>
    </p:spTree>
    <p:extLst>
      <p:ext uri="{BB962C8B-B14F-4D97-AF65-F5344CB8AC3E}">
        <p14:creationId xmlns:p14="http://schemas.microsoft.com/office/powerpoint/2010/main" val="1815683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some possible objections</a:t>
            </a:r>
            <a:endParaRPr lang="en-US" dirty="0"/>
          </a:p>
        </p:txBody>
      </p:sp>
      <p:sp>
        <p:nvSpPr>
          <p:cNvPr id="3" name="Content Placeholder 2"/>
          <p:cNvSpPr>
            <a:spLocks noGrp="1"/>
          </p:cNvSpPr>
          <p:nvPr>
            <p:ph idx="1"/>
          </p:nvPr>
        </p:nvSpPr>
        <p:spPr/>
        <p:txBody>
          <a:bodyPr/>
          <a:lstStyle/>
          <a:p>
            <a:r>
              <a:rPr lang="en-US" dirty="0" smtClean="0"/>
              <a:t>Do Passive DNS databases make the zone enumeration prevention goal unrealistic?</a:t>
            </a:r>
          </a:p>
          <a:p>
            <a:pPr lvl="1"/>
            <a:r>
              <a:rPr lang="en-US" dirty="0" smtClean="0"/>
              <a:t>We don</a:t>
            </a:r>
            <a:r>
              <a:rPr lang="mr-IN" dirty="0" smtClean="0"/>
              <a:t>’</a:t>
            </a:r>
            <a:r>
              <a:rPr lang="en-US" dirty="0" smtClean="0"/>
              <a:t>t think so.</a:t>
            </a:r>
          </a:p>
          <a:p>
            <a:pPr lvl="1"/>
            <a:r>
              <a:rPr lang="en-US" dirty="0" smtClean="0"/>
              <a:t>Passive DNS services see a lot, but they don’t have anywhere near a comprehensive view of the DNS.</a:t>
            </a:r>
          </a:p>
          <a:p>
            <a:pPr lvl="1"/>
            <a:r>
              <a:rPr lang="en-US" dirty="0" smtClean="0"/>
              <a:t>Many large providers will not contribute data to PDNS services for privacy reasons. </a:t>
            </a:r>
          </a:p>
          <a:p>
            <a:pPr lvl="1"/>
            <a:r>
              <a:rPr lang="en-US" dirty="0" smtClean="0"/>
              <a:t>Most smaller resolvers are under the radar.</a:t>
            </a:r>
          </a:p>
          <a:p>
            <a:pPr lvl="1"/>
            <a:r>
              <a:rPr lang="en-US" dirty="0" smtClean="0"/>
              <a:t>Privacy conscious users likely won</a:t>
            </a:r>
            <a:r>
              <a:rPr lang="mr-IN" dirty="0" smtClean="0"/>
              <a:t>’</a:t>
            </a:r>
            <a:r>
              <a:rPr lang="en-US" dirty="0" smtClean="0"/>
              <a:t>t use a resolver that participates in PDNS collection.</a:t>
            </a:r>
          </a:p>
          <a:p>
            <a:pPr lvl="1"/>
            <a:r>
              <a:rPr lang="en-US" dirty="0" smtClean="0"/>
              <a:t>Regardless of the existence of such systems, the DNS protocol itself should not provide easy mechanisms to leak masses of zone data.</a:t>
            </a:r>
          </a:p>
          <a:p>
            <a:pPr lvl="1"/>
            <a:endParaRPr lang="en-US" dirty="0" smtClean="0"/>
          </a:p>
        </p:txBody>
      </p:sp>
    </p:spTree>
    <p:extLst>
      <p:ext uri="{BB962C8B-B14F-4D97-AF65-F5344CB8AC3E}">
        <p14:creationId xmlns:p14="http://schemas.microsoft.com/office/powerpoint/2010/main" val="151980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some possible objections</a:t>
            </a:r>
            <a:endParaRPr lang="en-US" dirty="0"/>
          </a:p>
        </p:txBody>
      </p:sp>
      <p:sp>
        <p:nvSpPr>
          <p:cNvPr id="3" name="Content Placeholder 2"/>
          <p:cNvSpPr>
            <a:spLocks noGrp="1"/>
          </p:cNvSpPr>
          <p:nvPr>
            <p:ph idx="1"/>
          </p:nvPr>
        </p:nvSpPr>
        <p:spPr/>
        <p:txBody>
          <a:bodyPr/>
          <a:lstStyle/>
          <a:p>
            <a:r>
              <a:rPr lang="en-US" dirty="0" smtClean="0"/>
              <a:t>Are the Performance costs too high?</a:t>
            </a:r>
          </a:p>
          <a:p>
            <a:pPr lvl="1"/>
            <a:r>
              <a:rPr lang="en-US" dirty="0" smtClean="0"/>
              <a:t>Our performance testing results indicate that NSEC5 is well within the reach of modern hardware.</a:t>
            </a:r>
          </a:p>
          <a:p>
            <a:endParaRPr lang="en-US" dirty="0" smtClean="0"/>
          </a:p>
          <a:p>
            <a:r>
              <a:rPr lang="en-US" dirty="0" smtClean="0"/>
              <a:t>Are the Transition costs too high?</a:t>
            </a:r>
          </a:p>
          <a:p>
            <a:pPr lvl="1"/>
            <a:r>
              <a:rPr lang="en-US" dirty="0" smtClean="0"/>
              <a:t>They are certainly high, but </a:t>
            </a:r>
            <a:r>
              <a:rPr lang="mr-IN" dirty="0" smtClean="0"/>
              <a:t>…</a:t>
            </a:r>
            <a:endParaRPr lang="en-US" dirty="0" smtClean="0"/>
          </a:p>
        </p:txBody>
      </p:sp>
    </p:spTree>
    <p:extLst>
      <p:ext uri="{BB962C8B-B14F-4D97-AF65-F5344CB8AC3E}">
        <p14:creationId xmlns:p14="http://schemas.microsoft.com/office/powerpoint/2010/main" val="606195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Transition Costs</a:t>
            </a:r>
            <a:endParaRPr lang="en-US" dirty="0"/>
          </a:p>
        </p:txBody>
      </p:sp>
      <p:sp>
        <p:nvSpPr>
          <p:cNvPr id="3" name="Content Placeholder 2"/>
          <p:cNvSpPr>
            <a:spLocks noGrp="1"/>
          </p:cNvSpPr>
          <p:nvPr>
            <p:ph idx="1"/>
          </p:nvPr>
        </p:nvSpPr>
        <p:spPr/>
        <p:txBody>
          <a:bodyPr/>
          <a:lstStyle/>
          <a:p>
            <a:r>
              <a:rPr lang="en-US" dirty="0" smtClean="0"/>
              <a:t>Algorithm transitions in DNSSEC are very painful today.</a:t>
            </a:r>
          </a:p>
          <a:p>
            <a:r>
              <a:rPr lang="en-US" dirty="0" smtClean="0"/>
              <a:t>But we have several waiting in the pipeline:</a:t>
            </a:r>
          </a:p>
          <a:p>
            <a:pPr lvl="1"/>
            <a:r>
              <a:rPr lang="en-US" dirty="0" err="1" smtClean="0"/>
              <a:t>EdDSA</a:t>
            </a:r>
            <a:endParaRPr lang="en-US" dirty="0" smtClean="0"/>
          </a:p>
          <a:p>
            <a:pPr lvl="1"/>
            <a:r>
              <a:rPr lang="en-US" dirty="0" smtClean="0"/>
              <a:t>Post Quantum algorithms</a:t>
            </a:r>
          </a:p>
          <a:p>
            <a:pPr lvl="1"/>
            <a:r>
              <a:rPr lang="en-US" dirty="0" smtClean="0"/>
              <a:t>NSEC5, if the community adopts it</a:t>
            </a:r>
          </a:p>
          <a:p>
            <a:pPr lvl="1"/>
            <a:r>
              <a:rPr lang="en-US" dirty="0" smtClean="0"/>
              <a:t>Other proposals: SHA3 and RSASSA-PSS</a:t>
            </a:r>
          </a:p>
          <a:p>
            <a:r>
              <a:rPr lang="en-US" dirty="0" smtClean="0"/>
              <a:t>We should figure out how to make this less painful, and in particular how to efficiently transition to new algorithms</a:t>
            </a:r>
          </a:p>
          <a:p>
            <a:pPr lvl="1"/>
            <a:r>
              <a:rPr lang="en-US" dirty="0" smtClean="0"/>
              <a:t>Lessons from RSA-&gt;ECDSA transition?</a:t>
            </a:r>
          </a:p>
          <a:p>
            <a:pPr lvl="1"/>
            <a:r>
              <a:rPr lang="en-US" dirty="0" smtClean="0"/>
              <a:t>Do we lump together multiple transitions?</a:t>
            </a:r>
          </a:p>
          <a:p>
            <a:pPr lvl="1"/>
            <a:r>
              <a:rPr lang="en-US" dirty="0" smtClean="0"/>
              <a:t>Will alternative transports (like DNS over TLS/DTLS/QUIC) make it more palatable for zone operators to sign their zones with multiple algorithms simultaneously?</a:t>
            </a:r>
          </a:p>
          <a:p>
            <a:pPr lvl="1"/>
            <a:r>
              <a:rPr lang="en-US" dirty="0"/>
              <a:t>Does the protocol need an algorithm selection mechanism</a:t>
            </a:r>
            <a:r>
              <a:rPr lang="en-US" dirty="0" smtClean="0"/>
              <a:t>?</a:t>
            </a:r>
            <a:endParaRPr lang="en-US" dirty="0"/>
          </a:p>
        </p:txBody>
      </p:sp>
    </p:spTree>
    <p:extLst>
      <p:ext uri="{BB962C8B-B14F-4D97-AF65-F5344CB8AC3E}">
        <p14:creationId xmlns:p14="http://schemas.microsoft.com/office/powerpoint/2010/main" val="1715558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NSEC5 Features</a:t>
            </a:r>
            <a:endParaRPr lang="en-US" dirty="0"/>
          </a:p>
        </p:txBody>
      </p:sp>
      <p:sp>
        <p:nvSpPr>
          <p:cNvPr id="3" name="Content Placeholder 2"/>
          <p:cNvSpPr>
            <a:spLocks noGrp="1"/>
          </p:cNvSpPr>
          <p:nvPr>
            <p:ph idx="1"/>
          </p:nvPr>
        </p:nvSpPr>
        <p:spPr/>
        <p:txBody>
          <a:bodyPr/>
          <a:lstStyle/>
          <a:p>
            <a:pPr marL="514350" indent="-457200">
              <a:buFont typeface="+mj-lt"/>
              <a:buAutoNum type="arabicPeriod"/>
            </a:pPr>
            <a:r>
              <a:rPr lang="en-US" dirty="0" smtClean="0"/>
              <a:t>Prevents zone enumeration via offline dictionary attack</a:t>
            </a:r>
          </a:p>
          <a:p>
            <a:pPr marL="514350" indent="-457200">
              <a:buFont typeface="+mj-lt"/>
              <a:buAutoNum type="arabicPeriod"/>
            </a:pPr>
            <a:r>
              <a:rPr lang="en-US" dirty="0" smtClean="0"/>
              <a:t>Preserves zone integrity even if </a:t>
            </a:r>
            <a:r>
              <a:rPr lang="en-US" dirty="0" err="1" smtClean="0"/>
              <a:t>nameserver</a:t>
            </a:r>
            <a:r>
              <a:rPr lang="en-US" dirty="0" smtClean="0"/>
              <a:t> is compromised</a:t>
            </a:r>
          </a:p>
          <a:p>
            <a:pPr lvl="1"/>
            <a:endParaRPr lang="en-US" dirty="0"/>
          </a:p>
          <a:p>
            <a:r>
              <a:rPr lang="en-US" dirty="0" smtClean="0"/>
              <a:t>Current denial of existence mechanisms in DNSSEC can only offer one of these properties, but not both simultaneously.</a:t>
            </a:r>
          </a:p>
          <a:p>
            <a:pPr lvl="1"/>
            <a:r>
              <a:rPr lang="en-US" dirty="0" smtClean="0"/>
              <a:t>Precomputed NSEC3 offers the second property only, whereas existing online signing schemes offer only the first.</a:t>
            </a:r>
            <a:endParaRPr lang="en-US" dirty="0"/>
          </a:p>
        </p:txBody>
      </p:sp>
    </p:spTree>
    <p:extLst>
      <p:ext uri="{BB962C8B-B14F-4D97-AF65-F5344CB8AC3E}">
        <p14:creationId xmlns:p14="http://schemas.microsoft.com/office/powerpoint/2010/main" val="339323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t>
            </a:r>
            <a:r>
              <a:rPr lang="en-US" dirty="0" smtClean="0"/>
              <a:t>uestions?</a:t>
            </a:r>
            <a:endParaRPr lang="en-US" dirty="0"/>
          </a:p>
        </p:txBody>
      </p:sp>
      <p:sp>
        <p:nvSpPr>
          <p:cNvPr id="9" name="Rectangle 8"/>
          <p:cNvSpPr/>
          <p:nvPr/>
        </p:nvSpPr>
        <p:spPr>
          <a:xfrm>
            <a:off x="5486400" y="6505018"/>
            <a:ext cx="2750561" cy="369332"/>
          </a:xfrm>
          <a:prstGeom prst="rect">
            <a:avLst/>
          </a:prstGeom>
        </p:spPr>
        <p:txBody>
          <a:bodyPr wrap="none">
            <a:spAutoFit/>
          </a:bodyPr>
          <a:lstStyle/>
          <a:p>
            <a:r>
              <a:rPr lang="en-US" sz="1800" dirty="0">
                <a:solidFill>
                  <a:srgbClr val="404040"/>
                </a:solidFill>
                <a:latin typeface="+mj-lt"/>
              </a:rPr>
              <a:t>When I finally grasp NSEC5</a:t>
            </a:r>
            <a:endParaRPr lang="en-US" sz="1800" dirty="0">
              <a:latin typeface="+mj-lt"/>
            </a:endParaRPr>
          </a:p>
        </p:txBody>
      </p:sp>
      <p:pic>
        <p:nvPicPr>
          <p:cNvPr id="3074" name="Picture 2" descr="When I finally grasp NSEC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28799" y="4828248"/>
            <a:ext cx="2997771" cy="17217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6936" y="784398"/>
            <a:ext cx="9039464" cy="2693045"/>
          </a:xfrm>
          <a:prstGeom prst="rect">
            <a:avLst/>
          </a:prstGeom>
          <a:noFill/>
        </p:spPr>
        <p:txBody>
          <a:bodyPr wrap="square" rtlCol="0">
            <a:spAutoFit/>
          </a:bodyPr>
          <a:lstStyle/>
          <a:p>
            <a:pPr marL="290513" indent="-290513">
              <a:spcBef>
                <a:spcPts val="600"/>
              </a:spcBef>
              <a:buFont typeface="Arial" charset="0"/>
              <a:buChar char="•"/>
            </a:pPr>
            <a:r>
              <a:rPr lang="en-US" sz="2400" dirty="0" smtClean="0">
                <a:latin typeface="+mj-lt"/>
              </a:rPr>
              <a:t>Research paper with performance numbers &amp; crypto proofs:</a:t>
            </a:r>
            <a:endParaRPr lang="en-US" sz="2400" dirty="0">
              <a:latin typeface="+mj-lt"/>
            </a:endParaRPr>
          </a:p>
          <a:p>
            <a:pPr>
              <a:spcBef>
                <a:spcPts val="600"/>
              </a:spcBef>
            </a:pPr>
            <a:r>
              <a:rPr lang="en-US" sz="2400" dirty="0">
                <a:latin typeface="+mj-lt"/>
              </a:rPr>
              <a:t>       </a:t>
            </a:r>
            <a:r>
              <a:rPr lang="en-US" sz="2400" b="1" dirty="0" smtClean="0">
                <a:solidFill>
                  <a:srgbClr val="C00000"/>
                </a:solidFill>
                <a:latin typeface="+mj-lt"/>
                <a:cs typeface="Courier New" panose="02070309020205020404" pitchFamily="49" charset="0"/>
              </a:rPr>
              <a:t>http://ia.cr/2017/099</a:t>
            </a:r>
            <a:endParaRPr lang="en-US" sz="2400" b="1" dirty="0">
              <a:solidFill>
                <a:srgbClr val="C00000"/>
              </a:solidFill>
              <a:latin typeface="+mj-lt"/>
              <a:cs typeface="Courier New" panose="02070309020205020404" pitchFamily="49" charset="0"/>
            </a:endParaRPr>
          </a:p>
          <a:p>
            <a:pPr marL="290513" indent="-290513">
              <a:spcBef>
                <a:spcPts val="600"/>
              </a:spcBef>
              <a:buFont typeface="Arial" charset="0"/>
              <a:buChar char="•"/>
            </a:pPr>
            <a:r>
              <a:rPr lang="en-US" sz="2400" dirty="0" smtClean="0">
                <a:latin typeface="+mj-lt"/>
              </a:rPr>
              <a:t>NSEC5 Project page:</a:t>
            </a:r>
            <a:endParaRPr lang="en-US" sz="2400" b="1" dirty="0" smtClean="0">
              <a:solidFill>
                <a:srgbClr val="C00000"/>
              </a:solidFill>
              <a:cs typeface="Courier New" panose="02070309020205020404" pitchFamily="49" charset="0"/>
            </a:endParaRPr>
          </a:p>
          <a:p>
            <a:pPr lvl="1">
              <a:spcBef>
                <a:spcPts val="600"/>
              </a:spcBef>
            </a:pPr>
            <a:r>
              <a:rPr lang="en-US" sz="2400" b="1" dirty="0" smtClean="0">
                <a:solidFill>
                  <a:srgbClr val="C00000"/>
                </a:solidFill>
                <a:latin typeface="+mj-lt"/>
                <a:cs typeface="Courier New" panose="02070309020205020404" pitchFamily="49" charset="0"/>
              </a:rPr>
              <a:t>https://www.cs.bu.edu</a:t>
            </a:r>
            <a:r>
              <a:rPr lang="en-US" sz="2400" b="1" dirty="0">
                <a:solidFill>
                  <a:srgbClr val="C00000"/>
                </a:solidFill>
                <a:latin typeface="+mj-lt"/>
                <a:cs typeface="Courier New" panose="02070309020205020404" pitchFamily="49" charset="0"/>
              </a:rPr>
              <a:t>/~goldbe/papers/nsec5.html </a:t>
            </a:r>
          </a:p>
          <a:p>
            <a:pPr marL="290513" indent="-290513">
              <a:spcBef>
                <a:spcPts val="600"/>
              </a:spcBef>
              <a:buFont typeface="Arial" charset="0"/>
              <a:buChar char="•"/>
            </a:pPr>
            <a:r>
              <a:rPr lang="en-US" sz="2400" dirty="0"/>
              <a:t>NSEC5 </a:t>
            </a:r>
            <a:r>
              <a:rPr lang="en-US" sz="2400" dirty="0" smtClean="0"/>
              <a:t>Protocol Specification:</a:t>
            </a:r>
            <a:endParaRPr lang="en-US" sz="2400" b="1" dirty="0">
              <a:solidFill>
                <a:srgbClr val="C00000"/>
              </a:solidFill>
              <a:cs typeface="Courier New" panose="02070309020205020404" pitchFamily="49" charset="0"/>
            </a:endParaRPr>
          </a:p>
          <a:p>
            <a:pPr lvl="1">
              <a:spcBef>
                <a:spcPts val="600"/>
              </a:spcBef>
            </a:pPr>
            <a:r>
              <a:rPr lang="en-US" sz="2400" b="1" dirty="0">
                <a:solidFill>
                  <a:srgbClr val="C00000"/>
                </a:solidFill>
                <a:cs typeface="Courier New" panose="02070309020205020404" pitchFamily="49" charset="0"/>
              </a:rPr>
              <a:t>https://</a:t>
            </a:r>
            <a:r>
              <a:rPr lang="en-US" sz="2400" b="1" dirty="0" err="1" smtClean="0">
                <a:solidFill>
                  <a:srgbClr val="C00000"/>
                </a:solidFill>
                <a:cs typeface="Courier New" panose="02070309020205020404" pitchFamily="49" charset="0"/>
              </a:rPr>
              <a:t>tools.ietf.org</a:t>
            </a:r>
            <a:r>
              <a:rPr lang="en-US" sz="2400" b="1" dirty="0" smtClean="0">
                <a:solidFill>
                  <a:srgbClr val="C00000"/>
                </a:solidFill>
                <a:cs typeface="Courier New" panose="02070309020205020404" pitchFamily="49" charset="0"/>
              </a:rPr>
              <a:t>/html/draft-vcelak-nsec5-04</a:t>
            </a:r>
            <a:endParaRPr lang="en-US" sz="2400" b="1" dirty="0" smtClean="0">
              <a:latin typeface="+mj-lt"/>
            </a:endParaRPr>
          </a:p>
        </p:txBody>
      </p:sp>
      <p:sp>
        <p:nvSpPr>
          <p:cNvPr id="7" name="Rectangle 6"/>
          <p:cNvSpPr/>
          <p:nvPr/>
        </p:nvSpPr>
        <p:spPr>
          <a:xfrm>
            <a:off x="838200" y="6516623"/>
            <a:ext cx="4570463" cy="923330"/>
          </a:xfrm>
          <a:prstGeom prst="rect">
            <a:avLst/>
          </a:prstGeom>
        </p:spPr>
        <p:txBody>
          <a:bodyPr>
            <a:spAutoFit/>
          </a:bodyPr>
          <a:lstStyle/>
          <a:p>
            <a:r>
              <a:rPr lang="en-US" sz="1800" dirty="0">
                <a:latin typeface="+mj-lt"/>
              </a:rPr>
              <a:t>Hearing about NSEC5</a:t>
            </a:r>
          </a:p>
          <a:p>
            <a:r>
              <a:rPr lang="en-US" sz="1800" dirty="0" smtClean="0">
                <a:latin typeface="+mj-lt"/>
              </a:rPr>
              <a:t/>
            </a:r>
            <a:br>
              <a:rPr lang="en-US" sz="1800" dirty="0" smtClean="0">
                <a:latin typeface="+mj-lt"/>
              </a:rPr>
            </a:br>
            <a:endParaRPr lang="en-US" sz="1800" dirty="0">
              <a:latin typeface="+mj-l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165" y="4800600"/>
            <a:ext cx="2201268" cy="1728148"/>
          </a:xfrm>
          <a:prstGeom prst="rect">
            <a:avLst/>
          </a:prstGeom>
        </p:spPr>
      </p:pic>
      <p:sp>
        <p:nvSpPr>
          <p:cNvPr id="3" name="Rectangle 2"/>
          <p:cNvSpPr/>
          <p:nvPr/>
        </p:nvSpPr>
        <p:spPr>
          <a:xfrm>
            <a:off x="3200400" y="4149588"/>
            <a:ext cx="2134623" cy="461665"/>
          </a:xfrm>
          <a:prstGeom prst="rect">
            <a:avLst/>
          </a:prstGeom>
        </p:spPr>
        <p:txBody>
          <a:bodyPr wrap="none">
            <a:spAutoFit/>
          </a:bodyPr>
          <a:lstStyle/>
          <a:p>
            <a:pPr>
              <a:spcBef>
                <a:spcPts val="600"/>
              </a:spcBef>
            </a:pPr>
            <a:r>
              <a:rPr lang="en-US" sz="2400" dirty="0" err="1" smtClean="0">
                <a:latin typeface="+mj-lt"/>
              </a:rPr>
              <a:t>dnsreactions</a:t>
            </a:r>
            <a:r>
              <a:rPr lang="en-US" sz="2400" dirty="0" smtClean="0">
                <a:latin typeface="+mj-lt"/>
              </a:rPr>
              <a:t>…</a:t>
            </a:r>
            <a:endParaRPr lang="en-US" sz="2400" dirty="0">
              <a:latin typeface="+mj-lt"/>
            </a:endParaRPr>
          </a:p>
        </p:txBody>
      </p:sp>
    </p:spTree>
    <p:custDataLst>
      <p:tags r:id="rId1"/>
    </p:custDataLst>
    <p:extLst>
      <p:ext uri="{BB962C8B-B14F-4D97-AF65-F5344CB8AC3E}">
        <p14:creationId xmlns:p14="http://schemas.microsoft.com/office/powerpoint/2010/main" val="224774596"/>
      </p:ext>
    </p:extLst>
  </p:cSld>
  <p:clrMapOvr>
    <a:masterClrMapping/>
  </p:clrMapOvr>
  <mc:AlternateContent xmlns:mc="http://schemas.openxmlformats.org/markup-compatibility/2006" xmlns:p14="http://schemas.microsoft.com/office/powerpoint/2010/main">
    <mc:Choice Requires="p14">
      <p:transition spd="slow" p14:dur="2000" advTm="32508"/>
    </mc:Choice>
    <mc:Fallback xmlns="">
      <p:transition spd="slow" advTm="32508"/>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89204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VRF versus Public Key signature schemes</a:t>
            </a:r>
            <a:endParaRPr lang="en-US" dirty="0"/>
          </a:p>
        </p:txBody>
      </p:sp>
      <p:sp>
        <p:nvSpPr>
          <p:cNvPr id="3" name="Content Placeholder 2"/>
          <p:cNvSpPr>
            <a:spLocks noGrp="1"/>
          </p:cNvSpPr>
          <p:nvPr>
            <p:ph idx="1"/>
          </p:nvPr>
        </p:nvSpPr>
        <p:spPr/>
        <p:txBody>
          <a:bodyPr/>
          <a:lstStyle/>
          <a:p>
            <a:r>
              <a:rPr lang="en-US" dirty="0" smtClean="0"/>
              <a:t>They are very similar. A VRF can be thought of as a public key version of a keyed cryptographic hash, which also satisfies some specific properties:</a:t>
            </a:r>
          </a:p>
          <a:p>
            <a:endParaRPr lang="en-US" dirty="0"/>
          </a:p>
          <a:p>
            <a:pPr marL="457200" indent="-457200">
              <a:buFont typeface="+mj-lt"/>
              <a:buAutoNum type="arabicPeriod"/>
            </a:pPr>
            <a:r>
              <a:rPr lang="en-US" dirty="0" smtClean="0"/>
              <a:t>VRFs have two outputs: the VRF hash output, and the VRF proof, that could be delivered separately. The proof is constructed such that anyone with the VRF public key can verify that the hash is correct for the given input.</a:t>
            </a:r>
          </a:p>
          <a:p>
            <a:pPr marL="457200" indent="-457200">
              <a:buFont typeface="+mj-lt"/>
              <a:buAutoNum type="arabicPeriod"/>
            </a:pPr>
            <a:r>
              <a:rPr lang="en-US" dirty="0" smtClean="0"/>
              <a:t>Pseudo-randomness:  The VRF hash output is indistinguishable from random by anyone who does not know the VRF private key.</a:t>
            </a:r>
          </a:p>
          <a:p>
            <a:pPr marL="457200" indent="-457200">
              <a:buFont typeface="+mj-lt"/>
              <a:buAutoNum type="arabicPeriod"/>
            </a:pPr>
            <a:r>
              <a:rPr lang="en-US" dirty="0" smtClean="0"/>
              <a:t>Trusted Uniqueness: each VRF input corresponds to a unique output value.</a:t>
            </a:r>
          </a:p>
        </p:txBody>
      </p:sp>
    </p:spTree>
    <p:extLst>
      <p:ext uri="{BB962C8B-B14F-4D97-AF65-F5344CB8AC3E}">
        <p14:creationId xmlns:p14="http://schemas.microsoft.com/office/powerpoint/2010/main" val="617642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VRF versus Public Key signature schemes</a:t>
            </a:r>
            <a:endParaRPr lang="en-US" dirty="0"/>
          </a:p>
        </p:txBody>
      </p:sp>
      <p:sp>
        <p:nvSpPr>
          <p:cNvPr id="3" name="Content Placeholder 2"/>
          <p:cNvSpPr>
            <a:spLocks noGrp="1"/>
          </p:cNvSpPr>
          <p:nvPr>
            <p:ph idx="1"/>
          </p:nvPr>
        </p:nvSpPr>
        <p:spPr/>
        <p:txBody>
          <a:bodyPr/>
          <a:lstStyle/>
          <a:p>
            <a:r>
              <a:rPr lang="en-US" dirty="0" smtClean="0"/>
              <a:t>Note: in the VRF construction used for NSEC5, we effectively use one output, since the VRF hash output can be derived from the proof. For DNSSEC, we do not need to separate the two, and thus delivering one quantity is more efficient.</a:t>
            </a:r>
          </a:p>
          <a:p>
            <a:endParaRPr lang="en-US" dirty="0"/>
          </a:p>
          <a:p>
            <a:r>
              <a:rPr lang="en-US" dirty="0" smtClean="0"/>
              <a:t>Other applications using VRFs:</a:t>
            </a:r>
          </a:p>
          <a:p>
            <a:pPr lvl="1"/>
            <a:r>
              <a:rPr lang="en-US" dirty="0" smtClean="0"/>
              <a:t>Google Key Transparency Project</a:t>
            </a:r>
          </a:p>
          <a:p>
            <a:pPr lvl="1"/>
            <a:endParaRPr lang="en-US" dirty="0"/>
          </a:p>
          <a:p>
            <a:r>
              <a:rPr lang="en-US" dirty="0" smtClean="0"/>
              <a:t>References:</a:t>
            </a:r>
          </a:p>
          <a:p>
            <a:pPr lvl="1"/>
            <a:r>
              <a:rPr lang="en-US" dirty="0" smtClean="0"/>
              <a:t>“Verifiable Random Functions”, 1999, MRV</a:t>
            </a:r>
          </a:p>
          <a:p>
            <a:pPr lvl="2"/>
            <a:r>
              <a:rPr lang="en-US" sz="2000" dirty="0"/>
              <a:t>https://</a:t>
            </a:r>
            <a:r>
              <a:rPr lang="en-US" sz="2000" dirty="0" err="1"/>
              <a:t>people.csail.mit.edu</a:t>
            </a:r>
            <a:r>
              <a:rPr lang="en-US" sz="2000" dirty="0"/>
              <a:t>/</a:t>
            </a:r>
            <a:r>
              <a:rPr lang="en-US" sz="2000" dirty="0" err="1"/>
              <a:t>silvio</a:t>
            </a:r>
            <a:r>
              <a:rPr lang="en-US" sz="2000" dirty="0"/>
              <a:t>/Selected%20Scientific%20Papers/Pseudo%20Randomness/</a:t>
            </a:r>
            <a:r>
              <a:rPr lang="en-US" sz="2000" dirty="0" err="1"/>
              <a:t>Verifiable_Random_Functions.pdf</a:t>
            </a:r>
            <a:endParaRPr lang="en-US" sz="2000" dirty="0" smtClean="0"/>
          </a:p>
          <a:p>
            <a:pPr lvl="1"/>
            <a:r>
              <a:rPr lang="en-US" dirty="0" smtClean="0"/>
              <a:t>Internet-Draft: Verifiable Random Functions:</a:t>
            </a:r>
          </a:p>
          <a:p>
            <a:pPr lvl="2"/>
            <a:r>
              <a:rPr lang="en-US" sz="2000" dirty="0" smtClean="0"/>
              <a:t>https</a:t>
            </a:r>
            <a:r>
              <a:rPr lang="en-US" sz="2000" dirty="0"/>
              <a:t>://</a:t>
            </a:r>
            <a:r>
              <a:rPr lang="en-US" sz="2000" dirty="0" err="1"/>
              <a:t>tools.ietf.org</a:t>
            </a:r>
            <a:r>
              <a:rPr lang="en-US" sz="2000" dirty="0"/>
              <a:t>/html/draft-goldbe-vrf-00</a:t>
            </a:r>
            <a:endParaRPr lang="en-US" sz="2000" dirty="0" smtClean="0"/>
          </a:p>
        </p:txBody>
      </p:sp>
    </p:spTree>
    <p:extLst>
      <p:ext uri="{BB962C8B-B14F-4D97-AF65-F5344CB8AC3E}">
        <p14:creationId xmlns:p14="http://schemas.microsoft.com/office/powerpoint/2010/main" val="41448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NSEC3 Refresher</a:t>
            </a:r>
            <a:endParaRPr lang="en-US" dirty="0"/>
          </a:p>
        </p:txBody>
      </p:sp>
      <p:sp>
        <p:nvSpPr>
          <p:cNvPr id="3" name="Content Placeholder 2"/>
          <p:cNvSpPr>
            <a:spLocks noGrp="1"/>
          </p:cNvSpPr>
          <p:nvPr>
            <p:ph idx="1"/>
          </p:nvPr>
        </p:nvSpPr>
        <p:spPr/>
        <p:txBody>
          <a:bodyPr/>
          <a:lstStyle/>
          <a:p>
            <a:r>
              <a:rPr lang="en-US" dirty="0" smtClean="0"/>
              <a:t>How NSEC3 works and why it is vulnerable to zone enumeration by offline dictionary attack </a:t>
            </a:r>
            <a:r>
              <a:rPr lang="mr-IN" dirty="0" smtClean="0"/>
              <a:t>…</a:t>
            </a:r>
            <a:endParaRPr lang="en-US" dirty="0"/>
          </a:p>
        </p:txBody>
      </p:sp>
    </p:spTree>
    <p:extLst>
      <p:ext uri="{BB962C8B-B14F-4D97-AF65-F5344CB8AC3E}">
        <p14:creationId xmlns:p14="http://schemas.microsoft.com/office/powerpoint/2010/main" val="679431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753600" cy="609600"/>
          </a:xfrm>
        </p:spPr>
        <p:txBody>
          <a:bodyPr/>
          <a:lstStyle/>
          <a:p>
            <a:r>
              <a:rPr lang="en-US" dirty="0">
                <a:solidFill>
                  <a:srgbClr val="C00000"/>
                </a:solidFill>
              </a:rPr>
              <a:t>offline signing </a:t>
            </a:r>
            <a:r>
              <a:rPr lang="en-US" dirty="0">
                <a:solidFill>
                  <a:srgbClr val="002060"/>
                </a:solidFill>
              </a:rPr>
              <a:t>with </a:t>
            </a:r>
            <a:r>
              <a:rPr lang="en-US" dirty="0">
                <a:solidFill>
                  <a:srgbClr val="C00000"/>
                </a:solidFill>
              </a:rPr>
              <a:t>NSEC3</a:t>
            </a:r>
            <a:r>
              <a:rPr lang="en-US" dirty="0"/>
              <a:t> [RFC5155]</a:t>
            </a:r>
            <a:endParaRPr lang="en-US" sz="1600" dirty="0"/>
          </a:p>
        </p:txBody>
      </p:sp>
      <p:grpSp>
        <p:nvGrpSpPr>
          <p:cNvPr id="62" name="Group 61"/>
          <p:cNvGrpSpPr/>
          <p:nvPr/>
        </p:nvGrpSpPr>
        <p:grpSpPr>
          <a:xfrm>
            <a:off x="6934200" y="3531245"/>
            <a:ext cx="2057400" cy="1066864"/>
            <a:chOff x="3885249" y="4789487"/>
            <a:chExt cx="2057400" cy="1066864"/>
          </a:xfrm>
        </p:grpSpPr>
        <p:sp>
          <p:nvSpPr>
            <p:cNvPr id="63" name="Rectangle 62"/>
            <p:cNvSpPr/>
            <p:nvPr/>
          </p:nvSpPr>
          <p:spPr>
            <a:xfrm>
              <a:off x="3991872" y="4789487"/>
              <a:ext cx="1849811" cy="907941"/>
            </a:xfrm>
            <a:prstGeom prst="rect">
              <a:avLst/>
            </a:prstGeom>
            <a:ln w="28575">
              <a:solidFill>
                <a:srgbClr val="0070C0"/>
              </a:solidFill>
            </a:ln>
          </p:spPr>
          <p:txBody>
            <a:bodyPr wrap="square">
              <a:spAutoFit/>
            </a:bodyPr>
            <a:lstStyle/>
            <a:p>
              <a:pPr algn="r">
                <a:spcBef>
                  <a:spcPts val="600"/>
                </a:spcBef>
              </a:pPr>
              <a:r>
                <a:rPr lang="en-US" sz="2400" dirty="0" smtClean="0">
                  <a:solidFill>
                    <a:srgbClr val="C00000"/>
                  </a:solidFill>
                  <a:latin typeface="+mj-lt"/>
                </a:rPr>
                <a:t>23ced</a:t>
              </a:r>
              <a:r>
                <a:rPr lang="en-US" sz="2400" dirty="0" smtClean="0">
                  <a:latin typeface="+mj-lt"/>
                </a:rPr>
                <a:t>.com</a:t>
              </a:r>
              <a:endParaRPr lang="en-US" sz="2400" dirty="0">
                <a:latin typeface="+mj-lt"/>
              </a:endParaRPr>
            </a:p>
            <a:p>
              <a:pPr algn="r">
                <a:spcBef>
                  <a:spcPts val="600"/>
                </a:spcBef>
              </a:pPr>
              <a:r>
                <a:rPr lang="en-US" sz="2400" dirty="0" smtClean="0">
                  <a:latin typeface="+mj-lt"/>
                </a:rPr>
                <a:t>   </a:t>
              </a:r>
              <a:r>
                <a:rPr lang="en-US" sz="2400" dirty="0" smtClean="0">
                  <a:solidFill>
                    <a:srgbClr val="C00000"/>
                  </a:solidFill>
                  <a:latin typeface="+mj-lt"/>
                </a:rPr>
                <a:t>a1bb5</a:t>
              </a:r>
              <a:r>
                <a:rPr lang="en-US" sz="2400" dirty="0" smtClean="0">
                  <a:latin typeface="+mj-lt"/>
                </a:rPr>
                <a:t>.com</a:t>
              </a:r>
              <a:endParaRPr lang="en-US" sz="2400" dirty="0">
                <a:latin typeface="+mj-lt"/>
              </a:endParaRPr>
            </a:p>
          </p:txBody>
        </p:sp>
        <p:sp>
          <p:nvSpPr>
            <p:cNvPr id="64" name="Rectangle 63"/>
            <p:cNvSpPr/>
            <p:nvPr/>
          </p:nvSpPr>
          <p:spPr>
            <a:xfrm rot="16200000" flipH="1">
              <a:off x="3992490" y="5014068"/>
              <a:ext cx="247184" cy="461665"/>
            </a:xfrm>
            <a:prstGeom prst="rect">
              <a:avLst/>
            </a:prstGeom>
          </p:spPr>
          <p:txBody>
            <a:bodyPr wrap="none">
              <a:spAutoFit/>
            </a:bodyPr>
            <a:lstStyle/>
            <a:p>
              <a:pPr>
                <a:spcBef>
                  <a:spcPts val="600"/>
                </a:spcBef>
              </a:pPr>
              <a:r>
                <a:rPr lang="en-US" sz="2400" b="1" dirty="0" smtClean="0">
                  <a:solidFill>
                    <a:srgbClr val="0070C0"/>
                  </a:solidFill>
                  <a:latin typeface="+mj-lt"/>
                </a:rPr>
                <a:t> </a:t>
              </a:r>
              <a:endParaRPr lang="en-US" sz="3600" b="1" dirty="0">
                <a:solidFill>
                  <a:srgbClr val="0070C0"/>
                </a:solidFill>
                <a:latin typeface="+mj-lt"/>
              </a:endParaRPr>
            </a:p>
          </p:txBody>
        </p:sp>
        <p:sp>
          <p:nvSpPr>
            <p:cNvPr id="65" name="Lock"/>
            <p:cNvSpPr>
              <a:spLocks noEditPoints="1" noChangeArrowheads="1"/>
            </p:cNvSpPr>
            <p:nvPr/>
          </p:nvSpPr>
          <p:spPr bwMode="auto">
            <a:xfrm>
              <a:off x="5689283" y="5538504"/>
              <a:ext cx="253366" cy="317847"/>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chemeClr val="accent6">
                <a:lumMod val="20000"/>
                <a:lumOff val="80000"/>
              </a:schemeClr>
            </a:solid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9" name="Rectangle 68"/>
          <p:cNvSpPr/>
          <p:nvPr/>
        </p:nvSpPr>
        <p:spPr>
          <a:xfrm>
            <a:off x="7118131" y="1066800"/>
            <a:ext cx="3276600" cy="1800493"/>
          </a:xfrm>
          <a:prstGeom prst="rect">
            <a:avLst/>
          </a:prstGeom>
        </p:spPr>
        <p:txBody>
          <a:bodyPr wrap="square">
            <a:spAutoFit/>
          </a:bodyPr>
          <a:lstStyle/>
          <a:p>
            <a:pPr>
              <a:spcBef>
                <a:spcPts val="600"/>
              </a:spcBef>
            </a:pPr>
            <a:r>
              <a:rPr lang="en-US" sz="2400" b="1" dirty="0" smtClean="0">
                <a:latin typeface="+mj-lt"/>
              </a:rPr>
              <a:t> </a:t>
            </a:r>
          </a:p>
          <a:p>
            <a:pPr>
              <a:spcBef>
                <a:spcPts val="600"/>
              </a:spcBef>
            </a:pPr>
            <a:r>
              <a:rPr lang="en-US" sz="2400" dirty="0" smtClean="0">
                <a:latin typeface="+mj-lt"/>
              </a:rPr>
              <a:t>a.com</a:t>
            </a:r>
          </a:p>
          <a:p>
            <a:pPr>
              <a:spcBef>
                <a:spcPts val="600"/>
              </a:spcBef>
            </a:pPr>
            <a:r>
              <a:rPr lang="en-US" sz="2400" dirty="0" smtClean="0">
                <a:latin typeface="+mj-lt"/>
              </a:rPr>
              <a:t>c.com</a:t>
            </a:r>
            <a:endParaRPr lang="en-US" sz="2400" dirty="0">
              <a:latin typeface="+mj-lt"/>
            </a:endParaRPr>
          </a:p>
          <a:p>
            <a:pPr>
              <a:spcBef>
                <a:spcPts val="600"/>
              </a:spcBef>
            </a:pPr>
            <a:r>
              <a:rPr lang="en-US" sz="2400" dirty="0" smtClean="0">
                <a:latin typeface="+mj-lt"/>
              </a:rPr>
              <a:t>z.com</a:t>
            </a:r>
          </a:p>
        </p:txBody>
      </p:sp>
      <p:sp>
        <p:nvSpPr>
          <p:cNvPr id="37" name="Rectangle 36"/>
          <p:cNvSpPr/>
          <p:nvPr/>
        </p:nvSpPr>
        <p:spPr>
          <a:xfrm>
            <a:off x="304800" y="1447800"/>
            <a:ext cx="3886200" cy="1538883"/>
          </a:xfrm>
          <a:prstGeom prst="rect">
            <a:avLst/>
          </a:prstGeom>
        </p:spPr>
        <p:txBody>
          <a:bodyPr wrap="square">
            <a:spAutoFit/>
          </a:bodyPr>
          <a:lstStyle/>
          <a:p>
            <a:pPr>
              <a:spcBef>
                <a:spcPts val="600"/>
              </a:spcBef>
            </a:pPr>
            <a:r>
              <a:rPr lang="en-US" sz="2800" b="1" dirty="0" smtClean="0">
                <a:solidFill>
                  <a:srgbClr val="C00000"/>
                </a:solidFill>
                <a:latin typeface="+mj-lt"/>
              </a:rPr>
              <a:t>H(</a:t>
            </a:r>
            <a:r>
              <a:rPr lang="en-US" sz="2400" dirty="0" smtClean="0">
                <a:latin typeface="+mj-lt"/>
              </a:rPr>
              <a:t>a.com</a:t>
            </a:r>
            <a:r>
              <a:rPr lang="en-US" sz="2800" b="1" dirty="0" smtClean="0">
                <a:solidFill>
                  <a:srgbClr val="C00000"/>
                </a:solidFill>
                <a:latin typeface="+mj-lt"/>
              </a:rPr>
              <a:t>) </a:t>
            </a:r>
            <a:r>
              <a:rPr lang="en-US" sz="2400" b="1" dirty="0" smtClean="0">
                <a:solidFill>
                  <a:srgbClr val="C00000"/>
                </a:solidFill>
                <a:latin typeface="+mj-lt"/>
              </a:rPr>
              <a:t>= </a:t>
            </a:r>
            <a:r>
              <a:rPr lang="en-US" sz="2400" dirty="0" smtClean="0">
                <a:solidFill>
                  <a:srgbClr val="C00000"/>
                </a:solidFill>
                <a:latin typeface="+mj-lt"/>
              </a:rPr>
              <a:t>a1bb5</a:t>
            </a:r>
          </a:p>
          <a:p>
            <a:pPr>
              <a:spcBef>
                <a:spcPts val="600"/>
              </a:spcBef>
            </a:pPr>
            <a:r>
              <a:rPr lang="en-US" sz="2800" b="1" dirty="0" smtClean="0">
                <a:solidFill>
                  <a:srgbClr val="C00000"/>
                </a:solidFill>
                <a:latin typeface="+mj-lt"/>
              </a:rPr>
              <a:t>H(</a:t>
            </a:r>
            <a:r>
              <a:rPr lang="en-US" sz="2400" dirty="0" smtClean="0">
                <a:latin typeface="+mj-lt"/>
              </a:rPr>
              <a:t>c.com</a:t>
            </a:r>
            <a:r>
              <a:rPr lang="en-US" sz="2800" b="1" dirty="0" smtClean="0">
                <a:solidFill>
                  <a:srgbClr val="C00000"/>
                </a:solidFill>
                <a:latin typeface="+mj-lt"/>
              </a:rPr>
              <a:t>) </a:t>
            </a:r>
            <a:r>
              <a:rPr lang="en-US" sz="2400" b="1" dirty="0">
                <a:solidFill>
                  <a:srgbClr val="C00000"/>
                </a:solidFill>
                <a:latin typeface="+mj-lt"/>
              </a:rPr>
              <a:t>= </a:t>
            </a:r>
            <a:r>
              <a:rPr lang="en-US" sz="2400" dirty="0" smtClean="0">
                <a:solidFill>
                  <a:srgbClr val="C00000"/>
                </a:solidFill>
                <a:latin typeface="+mj-lt"/>
              </a:rPr>
              <a:t>23ced</a:t>
            </a:r>
          </a:p>
          <a:p>
            <a:pPr>
              <a:spcBef>
                <a:spcPts val="600"/>
              </a:spcBef>
            </a:pPr>
            <a:r>
              <a:rPr lang="en-US" sz="2800" b="1" dirty="0" smtClean="0">
                <a:solidFill>
                  <a:srgbClr val="C00000"/>
                </a:solidFill>
                <a:latin typeface="+mj-lt"/>
              </a:rPr>
              <a:t>H(</a:t>
            </a:r>
            <a:r>
              <a:rPr lang="en-US" sz="2400" dirty="0" smtClean="0">
                <a:latin typeface="+mj-lt"/>
              </a:rPr>
              <a:t>z.com</a:t>
            </a:r>
            <a:r>
              <a:rPr lang="en-US" sz="2800" b="1" dirty="0" smtClean="0">
                <a:solidFill>
                  <a:srgbClr val="C00000"/>
                </a:solidFill>
                <a:latin typeface="+mj-lt"/>
              </a:rPr>
              <a:t>)</a:t>
            </a:r>
            <a:r>
              <a:rPr lang="en-US" sz="2400" b="1" dirty="0" smtClean="0">
                <a:solidFill>
                  <a:srgbClr val="C00000"/>
                </a:solidFill>
                <a:latin typeface="+mj-lt"/>
              </a:rPr>
              <a:t> </a:t>
            </a:r>
            <a:r>
              <a:rPr lang="en-US" sz="2400" b="1" dirty="0">
                <a:solidFill>
                  <a:srgbClr val="C00000"/>
                </a:solidFill>
                <a:latin typeface="+mj-lt"/>
              </a:rPr>
              <a:t>= </a:t>
            </a:r>
            <a:r>
              <a:rPr lang="en-US" sz="2400" dirty="0" smtClean="0">
                <a:solidFill>
                  <a:srgbClr val="C00000"/>
                </a:solidFill>
                <a:latin typeface="+mj-lt"/>
              </a:rPr>
              <a:t>dde45</a:t>
            </a:r>
            <a:endParaRPr lang="en-US" sz="2400" b="1" dirty="0" smtClean="0">
              <a:solidFill>
                <a:srgbClr val="C00000"/>
              </a:solidFill>
              <a:latin typeface="+mj-lt"/>
            </a:endParaRPr>
          </a:p>
        </p:txBody>
      </p:sp>
      <p:sp>
        <p:nvSpPr>
          <p:cNvPr id="38" name="Right Arrow 37"/>
          <p:cNvSpPr/>
          <p:nvPr/>
        </p:nvSpPr>
        <p:spPr bwMode="auto">
          <a:xfrm flipH="1">
            <a:off x="3069432" y="1752600"/>
            <a:ext cx="3775867" cy="830366"/>
          </a:xfrm>
          <a:prstGeom prst="rightArrow">
            <a:avLst/>
          </a:prstGeom>
          <a:solidFill>
            <a:schemeClr val="bg1"/>
          </a:solidFill>
          <a:ln w="5715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C00000"/>
                </a:solidFill>
                <a:effectLst/>
                <a:latin typeface="+mj-lt"/>
              </a:rPr>
              <a:t>Hash names (SHA1)</a:t>
            </a:r>
          </a:p>
        </p:txBody>
      </p:sp>
      <p:sp>
        <p:nvSpPr>
          <p:cNvPr id="40" name="Rectangle 39"/>
          <p:cNvSpPr/>
          <p:nvPr/>
        </p:nvSpPr>
        <p:spPr>
          <a:xfrm>
            <a:off x="1731628" y="4451628"/>
            <a:ext cx="1011572" cy="1415772"/>
          </a:xfrm>
          <a:prstGeom prst="rect">
            <a:avLst/>
          </a:prstGeom>
        </p:spPr>
        <p:txBody>
          <a:bodyPr wrap="square">
            <a:spAutoFit/>
          </a:bodyPr>
          <a:lstStyle/>
          <a:p>
            <a:pPr>
              <a:spcBef>
                <a:spcPts val="600"/>
              </a:spcBef>
            </a:pPr>
            <a:r>
              <a:rPr lang="en-US" sz="2400" dirty="0" smtClean="0">
                <a:solidFill>
                  <a:srgbClr val="C00000"/>
                </a:solidFill>
                <a:latin typeface="+mj-lt"/>
              </a:rPr>
              <a:t>23ced</a:t>
            </a:r>
          </a:p>
          <a:p>
            <a:pPr>
              <a:spcBef>
                <a:spcPts val="600"/>
              </a:spcBef>
            </a:pPr>
            <a:r>
              <a:rPr lang="en-US" sz="2400" dirty="0" smtClean="0">
                <a:solidFill>
                  <a:srgbClr val="C00000"/>
                </a:solidFill>
                <a:latin typeface="+mj-lt"/>
              </a:rPr>
              <a:t>a1bb5</a:t>
            </a:r>
            <a:r>
              <a:rPr lang="en-US" sz="2800" b="1" dirty="0" smtClean="0">
                <a:solidFill>
                  <a:srgbClr val="C00000"/>
                </a:solidFill>
                <a:latin typeface="+mj-lt"/>
              </a:rPr>
              <a:t> </a:t>
            </a:r>
          </a:p>
          <a:p>
            <a:pPr>
              <a:spcBef>
                <a:spcPts val="600"/>
              </a:spcBef>
            </a:pPr>
            <a:r>
              <a:rPr lang="en-US" sz="2400" dirty="0" smtClean="0">
                <a:solidFill>
                  <a:srgbClr val="C00000"/>
                </a:solidFill>
                <a:latin typeface="+mj-lt"/>
              </a:rPr>
              <a:t>dde45</a:t>
            </a:r>
            <a:endParaRPr lang="en-US" sz="2400" b="1" dirty="0" smtClean="0">
              <a:solidFill>
                <a:srgbClr val="C00000"/>
              </a:solidFill>
              <a:latin typeface="+mj-lt"/>
            </a:endParaRPr>
          </a:p>
        </p:txBody>
      </p:sp>
      <p:sp>
        <p:nvSpPr>
          <p:cNvPr id="41" name="Right Arrow 40"/>
          <p:cNvSpPr/>
          <p:nvPr/>
        </p:nvSpPr>
        <p:spPr bwMode="auto">
          <a:xfrm>
            <a:off x="3082133" y="4421394"/>
            <a:ext cx="3775867" cy="1293606"/>
          </a:xfrm>
          <a:prstGeom prst="rightArrow">
            <a:avLst>
              <a:gd name="adj1" fmla="val 68876"/>
              <a:gd name="adj2" fmla="val 51529"/>
            </a:avLst>
          </a:prstGeom>
          <a:solidFill>
            <a:schemeClr val="bg1"/>
          </a:solidFill>
          <a:ln w="571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70C0"/>
                </a:solidFill>
                <a:effectLst/>
                <a:latin typeface="+mj-lt"/>
              </a:rPr>
              <a:t>Sign NSEC3 records</a:t>
            </a:r>
          </a:p>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rgbClr val="0070C0"/>
                </a:solidFill>
                <a:latin typeface="+mj-lt"/>
              </a:rPr>
              <a:t>with</a:t>
            </a:r>
            <a:r>
              <a:rPr lang="en-US" sz="2800" b="1" dirty="0" smtClean="0">
                <a:solidFill>
                  <a:srgbClr val="00B0F0"/>
                </a:solidFill>
                <a:latin typeface="+mj-lt"/>
              </a:rPr>
              <a:t> secret ZSK</a:t>
            </a:r>
            <a:endParaRPr kumimoji="0" lang="en-US" sz="2800" b="1" i="0" u="none" strike="noStrike" cap="none" normalizeH="0" baseline="0" dirty="0" smtClean="0">
              <a:ln>
                <a:noFill/>
              </a:ln>
              <a:solidFill>
                <a:srgbClr val="00B0F0"/>
              </a:solidFill>
              <a:effectLst/>
              <a:latin typeface="+mj-lt"/>
            </a:endParaRPr>
          </a:p>
        </p:txBody>
      </p:sp>
      <p:grpSp>
        <p:nvGrpSpPr>
          <p:cNvPr id="42" name="Group 54"/>
          <p:cNvGrpSpPr/>
          <p:nvPr/>
        </p:nvGrpSpPr>
        <p:grpSpPr>
          <a:xfrm rot="20760000" flipH="1">
            <a:off x="6000361" y="5275481"/>
            <a:ext cx="220597" cy="496343"/>
            <a:chOff x="6858000" y="5257800"/>
            <a:chExt cx="914400" cy="1600200"/>
          </a:xfrm>
          <a:solidFill>
            <a:srgbClr val="00B0F0"/>
          </a:solidFill>
          <a:scene3d>
            <a:camera prst="orthographicFront">
              <a:rot lat="0" lon="0" rev="0"/>
            </a:camera>
            <a:lightRig rig="balanced" dir="t">
              <a:rot lat="0" lon="0" rev="8700000"/>
            </a:lightRig>
          </a:scene3d>
        </p:grpSpPr>
        <p:sp>
          <p:nvSpPr>
            <p:cNvPr id="44" name="Flowchart: Alternate Process 43"/>
            <p:cNvSpPr/>
            <p:nvPr/>
          </p:nvSpPr>
          <p:spPr bwMode="auto">
            <a:xfrm>
              <a:off x="6858000" y="5257800"/>
              <a:ext cx="914400" cy="609600"/>
            </a:xfrm>
            <a:prstGeom prst="flowChartAlternateProcess">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47" name="Rectangle 46"/>
            <p:cNvSpPr/>
            <p:nvPr/>
          </p:nvSpPr>
          <p:spPr bwMode="auto">
            <a:xfrm>
              <a:off x="7086600" y="5791200"/>
              <a:ext cx="381000" cy="10668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48" name="Rectangle 47"/>
            <p:cNvSpPr/>
            <p:nvPr/>
          </p:nvSpPr>
          <p:spPr bwMode="auto">
            <a:xfrm>
              <a:off x="7239000" y="60198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49" name="Rectangle 48"/>
            <p:cNvSpPr/>
            <p:nvPr/>
          </p:nvSpPr>
          <p:spPr bwMode="auto">
            <a:xfrm>
              <a:off x="7239000" y="6248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50" name="Rectangle 49"/>
            <p:cNvSpPr/>
            <p:nvPr/>
          </p:nvSpPr>
          <p:spPr bwMode="auto">
            <a:xfrm>
              <a:off x="7239000" y="6629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grpSp>
        <p:nvGrpSpPr>
          <p:cNvPr id="51" name="Group 50"/>
          <p:cNvGrpSpPr/>
          <p:nvPr/>
        </p:nvGrpSpPr>
        <p:grpSpPr>
          <a:xfrm>
            <a:off x="6841867" y="4657760"/>
            <a:ext cx="2149733" cy="1066864"/>
            <a:chOff x="3792916" y="4789487"/>
            <a:chExt cx="2149733" cy="1066864"/>
          </a:xfrm>
        </p:grpSpPr>
        <p:sp>
          <p:nvSpPr>
            <p:cNvPr id="52" name="Rectangle 51"/>
            <p:cNvSpPr/>
            <p:nvPr/>
          </p:nvSpPr>
          <p:spPr>
            <a:xfrm>
              <a:off x="3991872" y="4789487"/>
              <a:ext cx="1849811" cy="907941"/>
            </a:xfrm>
            <a:prstGeom prst="rect">
              <a:avLst/>
            </a:prstGeom>
            <a:ln w="28575">
              <a:solidFill>
                <a:srgbClr val="0070C0"/>
              </a:solidFill>
            </a:ln>
          </p:spPr>
          <p:txBody>
            <a:bodyPr wrap="square">
              <a:spAutoFit/>
            </a:bodyPr>
            <a:lstStyle/>
            <a:p>
              <a:pPr algn="r">
                <a:spcBef>
                  <a:spcPts val="600"/>
                </a:spcBef>
              </a:pPr>
              <a:r>
                <a:rPr lang="en-US" sz="2400" dirty="0" smtClean="0">
                  <a:solidFill>
                    <a:srgbClr val="C00000"/>
                  </a:solidFill>
                  <a:latin typeface="+mj-lt"/>
                </a:rPr>
                <a:t>a1bb5</a:t>
              </a:r>
              <a:r>
                <a:rPr lang="en-US" sz="2400" dirty="0" smtClean="0">
                  <a:latin typeface="+mj-lt"/>
                </a:rPr>
                <a:t>.com</a:t>
              </a:r>
            </a:p>
            <a:p>
              <a:pPr algn="r">
                <a:spcBef>
                  <a:spcPts val="600"/>
                </a:spcBef>
              </a:pPr>
              <a:r>
                <a:rPr lang="en-US" sz="2400" dirty="0" smtClean="0">
                  <a:solidFill>
                    <a:srgbClr val="C00000"/>
                  </a:solidFill>
                  <a:latin typeface="+mj-lt"/>
                </a:rPr>
                <a:t>dde45</a:t>
              </a:r>
              <a:r>
                <a:rPr lang="en-US" sz="2400" dirty="0" smtClean="0">
                  <a:latin typeface="+mj-lt"/>
                </a:rPr>
                <a:t>.com</a:t>
              </a:r>
              <a:endParaRPr lang="en-US" sz="2400" dirty="0">
                <a:solidFill>
                  <a:srgbClr val="C00000"/>
                </a:solidFill>
                <a:latin typeface="+mj-lt"/>
              </a:endParaRPr>
            </a:p>
          </p:txBody>
        </p:sp>
        <p:sp>
          <p:nvSpPr>
            <p:cNvPr id="53" name="Rectangle 52"/>
            <p:cNvSpPr/>
            <p:nvPr/>
          </p:nvSpPr>
          <p:spPr>
            <a:xfrm rot="16200000" flipH="1">
              <a:off x="4023716" y="4921735"/>
              <a:ext cx="184731" cy="646331"/>
            </a:xfrm>
            <a:prstGeom prst="rect">
              <a:avLst/>
            </a:prstGeom>
          </p:spPr>
          <p:txBody>
            <a:bodyPr wrap="none">
              <a:spAutoFit/>
            </a:bodyPr>
            <a:lstStyle/>
            <a:p>
              <a:pPr>
                <a:spcBef>
                  <a:spcPts val="600"/>
                </a:spcBef>
              </a:pPr>
              <a:endParaRPr lang="en-US" sz="3600" b="1" dirty="0">
                <a:solidFill>
                  <a:srgbClr val="0070C0"/>
                </a:solidFill>
                <a:latin typeface="+mj-lt"/>
              </a:endParaRPr>
            </a:p>
          </p:txBody>
        </p:sp>
        <p:sp>
          <p:nvSpPr>
            <p:cNvPr id="54" name="Lock"/>
            <p:cNvSpPr>
              <a:spLocks noEditPoints="1" noChangeArrowheads="1"/>
            </p:cNvSpPr>
            <p:nvPr/>
          </p:nvSpPr>
          <p:spPr bwMode="auto">
            <a:xfrm>
              <a:off x="5689283" y="5538504"/>
              <a:ext cx="253366" cy="317847"/>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chemeClr val="accent6">
                <a:lumMod val="20000"/>
                <a:lumOff val="80000"/>
              </a:schemeClr>
            </a:solid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 name="Group 54"/>
          <p:cNvGrpSpPr/>
          <p:nvPr/>
        </p:nvGrpSpPr>
        <p:grpSpPr>
          <a:xfrm>
            <a:off x="6841867" y="5791136"/>
            <a:ext cx="2149733" cy="1066864"/>
            <a:chOff x="3792916" y="4789487"/>
            <a:chExt cx="2149733" cy="1066864"/>
          </a:xfrm>
        </p:grpSpPr>
        <p:sp>
          <p:nvSpPr>
            <p:cNvPr id="56" name="Rectangle 55"/>
            <p:cNvSpPr/>
            <p:nvPr/>
          </p:nvSpPr>
          <p:spPr>
            <a:xfrm>
              <a:off x="3991872" y="4789487"/>
              <a:ext cx="1849811" cy="907941"/>
            </a:xfrm>
            <a:prstGeom prst="rect">
              <a:avLst/>
            </a:prstGeom>
            <a:ln w="28575">
              <a:solidFill>
                <a:srgbClr val="0070C0"/>
              </a:solidFill>
            </a:ln>
          </p:spPr>
          <p:txBody>
            <a:bodyPr wrap="square">
              <a:spAutoFit/>
            </a:bodyPr>
            <a:lstStyle/>
            <a:p>
              <a:pPr algn="r">
                <a:spcBef>
                  <a:spcPts val="600"/>
                </a:spcBef>
              </a:pPr>
              <a:r>
                <a:rPr lang="en-US" sz="2400" dirty="0" smtClean="0">
                  <a:solidFill>
                    <a:srgbClr val="C00000"/>
                  </a:solidFill>
                  <a:latin typeface="+mj-lt"/>
                </a:rPr>
                <a:t>dde45</a:t>
              </a:r>
              <a:r>
                <a:rPr lang="en-US" sz="2400" dirty="0" smtClean="0">
                  <a:latin typeface="+mj-lt"/>
                </a:rPr>
                <a:t>.com</a:t>
              </a:r>
            </a:p>
            <a:p>
              <a:pPr algn="r">
                <a:spcBef>
                  <a:spcPts val="600"/>
                </a:spcBef>
              </a:pPr>
              <a:r>
                <a:rPr lang="en-US" sz="2400" dirty="0" smtClean="0">
                  <a:solidFill>
                    <a:srgbClr val="C00000"/>
                  </a:solidFill>
                  <a:latin typeface="+mj-lt"/>
                </a:rPr>
                <a:t>23ced</a:t>
              </a:r>
              <a:r>
                <a:rPr lang="en-US" sz="2400" dirty="0" smtClean="0">
                  <a:latin typeface="+mj-lt"/>
                </a:rPr>
                <a:t>.com</a:t>
              </a:r>
              <a:endParaRPr lang="en-US" sz="2400" dirty="0">
                <a:solidFill>
                  <a:srgbClr val="C00000"/>
                </a:solidFill>
                <a:latin typeface="+mj-lt"/>
              </a:endParaRPr>
            </a:p>
          </p:txBody>
        </p:sp>
        <p:sp>
          <p:nvSpPr>
            <p:cNvPr id="57" name="Rectangle 56"/>
            <p:cNvSpPr/>
            <p:nvPr/>
          </p:nvSpPr>
          <p:spPr>
            <a:xfrm rot="16200000" flipH="1">
              <a:off x="4023716" y="4921735"/>
              <a:ext cx="184731" cy="646331"/>
            </a:xfrm>
            <a:prstGeom prst="rect">
              <a:avLst/>
            </a:prstGeom>
          </p:spPr>
          <p:txBody>
            <a:bodyPr wrap="none">
              <a:spAutoFit/>
            </a:bodyPr>
            <a:lstStyle/>
            <a:p>
              <a:pPr>
                <a:spcBef>
                  <a:spcPts val="600"/>
                </a:spcBef>
              </a:pPr>
              <a:endParaRPr lang="en-US" sz="3600" b="1" dirty="0">
                <a:solidFill>
                  <a:srgbClr val="0070C0"/>
                </a:solidFill>
                <a:latin typeface="+mj-lt"/>
              </a:endParaRPr>
            </a:p>
          </p:txBody>
        </p:sp>
        <p:sp>
          <p:nvSpPr>
            <p:cNvPr id="58" name="Lock"/>
            <p:cNvSpPr>
              <a:spLocks noEditPoints="1" noChangeArrowheads="1"/>
            </p:cNvSpPr>
            <p:nvPr/>
          </p:nvSpPr>
          <p:spPr bwMode="auto">
            <a:xfrm>
              <a:off x="5689283" y="5538504"/>
              <a:ext cx="253366" cy="317847"/>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chemeClr val="accent6">
                <a:lumMod val="20000"/>
                <a:lumOff val="80000"/>
              </a:schemeClr>
            </a:solid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 name="Group 54"/>
          <p:cNvGrpSpPr/>
          <p:nvPr/>
        </p:nvGrpSpPr>
        <p:grpSpPr>
          <a:xfrm rot="20760000" flipH="1">
            <a:off x="6000362" y="5277112"/>
            <a:ext cx="220597" cy="496343"/>
            <a:chOff x="6858000" y="5257800"/>
            <a:chExt cx="914400" cy="1600200"/>
          </a:xfrm>
          <a:solidFill>
            <a:srgbClr val="00B0F0"/>
          </a:solidFill>
          <a:scene3d>
            <a:camera prst="orthographicFront">
              <a:rot lat="0" lon="0" rev="0"/>
            </a:camera>
            <a:lightRig rig="balanced" dir="t">
              <a:rot lat="0" lon="0" rev="8700000"/>
            </a:lightRig>
          </a:scene3d>
        </p:grpSpPr>
        <p:sp>
          <p:nvSpPr>
            <p:cNvPr id="75" name="Flowchart: Alternate Process 74"/>
            <p:cNvSpPr/>
            <p:nvPr/>
          </p:nvSpPr>
          <p:spPr bwMode="auto">
            <a:xfrm>
              <a:off x="6858000" y="5257800"/>
              <a:ext cx="914400" cy="609600"/>
            </a:xfrm>
            <a:prstGeom prst="flowChartAlternateProcess">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76" name="Rectangle 75"/>
            <p:cNvSpPr/>
            <p:nvPr/>
          </p:nvSpPr>
          <p:spPr bwMode="auto">
            <a:xfrm>
              <a:off x="7086600" y="5791200"/>
              <a:ext cx="381000" cy="10668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77" name="Rectangle 76"/>
            <p:cNvSpPr/>
            <p:nvPr/>
          </p:nvSpPr>
          <p:spPr bwMode="auto">
            <a:xfrm>
              <a:off x="7239000" y="60198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78" name="Rectangle 77"/>
            <p:cNvSpPr/>
            <p:nvPr/>
          </p:nvSpPr>
          <p:spPr bwMode="auto">
            <a:xfrm>
              <a:off x="7239000" y="6248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91" name="Rectangle 90"/>
            <p:cNvSpPr/>
            <p:nvPr/>
          </p:nvSpPr>
          <p:spPr bwMode="auto">
            <a:xfrm>
              <a:off x="7239000" y="6629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grpSp>
        <p:nvGrpSpPr>
          <p:cNvPr id="3" name="Group 2"/>
          <p:cNvGrpSpPr/>
          <p:nvPr/>
        </p:nvGrpSpPr>
        <p:grpSpPr>
          <a:xfrm>
            <a:off x="1836634" y="3192364"/>
            <a:ext cx="1423979" cy="1150018"/>
            <a:chOff x="1836634" y="3192364"/>
            <a:chExt cx="1423979" cy="1150018"/>
          </a:xfrm>
        </p:grpSpPr>
        <p:sp>
          <p:nvSpPr>
            <p:cNvPr id="39" name="Right Arrow 38"/>
            <p:cNvSpPr/>
            <p:nvPr/>
          </p:nvSpPr>
          <p:spPr bwMode="auto">
            <a:xfrm rot="5400000">
              <a:off x="1676808" y="3352190"/>
              <a:ext cx="1150018" cy="830366"/>
            </a:xfrm>
            <a:prstGeom prst="rightArrow">
              <a:avLst/>
            </a:prstGeom>
            <a:solidFill>
              <a:schemeClr val="bg1"/>
            </a:solid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effectLst/>
                <a:latin typeface="+mj-lt"/>
              </a:endParaRPr>
            </a:p>
          </p:txBody>
        </p:sp>
        <p:sp>
          <p:nvSpPr>
            <p:cNvPr id="33" name="Rectangle 32"/>
            <p:cNvSpPr/>
            <p:nvPr/>
          </p:nvSpPr>
          <p:spPr>
            <a:xfrm>
              <a:off x="2438400" y="3398223"/>
              <a:ext cx="822213" cy="523220"/>
            </a:xfrm>
            <a:prstGeom prst="rect">
              <a:avLst/>
            </a:prstGeom>
          </p:spPr>
          <p:txBody>
            <a:bodyPr wrap="none">
              <a:spAutoFit/>
            </a:bodyPr>
            <a:lstStyle/>
            <a:p>
              <a:pPr algn="ctr"/>
              <a:r>
                <a:rPr lang="en-US" sz="2800" b="1" dirty="0" smtClean="0">
                  <a:latin typeface="+mj-lt"/>
                </a:rPr>
                <a:t>sort</a:t>
              </a:r>
              <a:endParaRPr lang="en-US" sz="2800" b="1" dirty="0">
                <a:latin typeface="+mj-lt"/>
              </a:endParaRPr>
            </a:p>
          </p:txBody>
        </p:sp>
      </p:grpSp>
    </p:spTree>
    <p:custDataLst>
      <p:tags r:id="rId1"/>
    </p:custDataLst>
    <p:extLst>
      <p:ext uri="{BB962C8B-B14F-4D97-AF65-F5344CB8AC3E}">
        <p14:creationId xmlns:p14="http://schemas.microsoft.com/office/powerpoint/2010/main" val="183045525"/>
      </p:ext>
    </p:extLst>
  </p:cSld>
  <p:clrMapOvr>
    <a:masterClrMapping/>
  </p:clrMapOvr>
  <mc:AlternateContent xmlns:mc="http://schemas.openxmlformats.org/markup-compatibility/2006" xmlns:p14="http://schemas.microsoft.com/office/powerpoint/2010/main">
    <mc:Choice Requires="p14">
      <p:transition spd="slow" p14:dur="2000" advTm="36788"/>
    </mc:Choice>
    <mc:Fallback xmlns="">
      <p:transition spd="slow" advTm="367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5.27778E-6 5.18519E-6 C 0.00295 -0.00601 0.00711 -0.01041 0.00972 -0.01666 C 0.01579 -0.03147 0.02118 -0.04791 0.03194 -0.0574 C 0.03506 -0.06365 0.03993 -0.06782 0.04305 -0.07407 C 0.05069 -0.08934 0.05624 -0.09559 0.06527 -0.10925 C 0.07118 -0.11828 0.07447 -0.13217 0.08194 -0.13888 C 0.08368 -0.14235 0.08437 -0.14652 0.08611 -0.14999 C 0.08697 -0.15161 0.09427 -0.16226 0.09583 -0.16666 C 0.09808 -0.17337 0.10104 -0.18194 0.10277 -0.18888 C 0.10329 -0.19883 0.10347 -0.20856 0.10416 -0.21851 C 0.10486 -0.22823 0.11232 -0.23564 0.11666 -0.24258 C 0.12378 -0.25393 0.13211 -0.26735 0.14305 -0.27221 C 0.15104 -0.28819 0.14045 -0.26944 0.14999 -0.27962 C 0.15138 -0.28101 0.15156 -0.28379 0.15277 -0.28518 C 0.15815 -0.29143 0.16718 -0.29513 0.17222 -0.30184 C 0.17361 -0.30369 0.17482 -0.30601 0.17638 -0.3074 C 0.18124 -0.31157 0.1967 -0.31272 0.20277 -0.31481 C 0.2144 -0.31411 0.22586 -0.31411 0.23749 -0.31295 C 0.23888 -0.31272 0.24062 -0.31249 0.24166 -0.3111 C 0.24583 -0.30555 0.246 -0.29305 0.25138 -0.28703 C 0.25295 -0.28518 0.25538 -0.28518 0.25694 -0.28332 C 0.26041 -0.27939 0.26302 -0.27407 0.26666 -0.27036 C 0.26857 -0.26851 0.27031 -0.26666 0.27222 -0.26481 C 0.27517 -0.2567 0.28038 -0.24953 0.28611 -0.24444 C 0.29826 -0.22013 0.28767 -0.18842 0.29444 -0.1611 C 0.29635 -0.15323 0.29496 -0.14721 0.30138 -0.14444 C 0.29982 -0.13587 0.29999 -0.13957 0.29999 -0.13332 " pathEditMode="relative" ptsTypes="ffffffffffffffffffffffffffA">
                                      <p:cBhvr>
                                        <p:cTn id="29" dur="2000" fill="hold"/>
                                        <p:tgtEl>
                                          <p:spTgt spid="42"/>
                                        </p:tgtEl>
                                        <p:attrNameLst>
                                          <p:attrName>ppt_x</p:attrName>
                                          <p:attrName>ppt_y</p:attrName>
                                        </p:attrNameLst>
                                      </p:cBhvr>
                                    </p:animMotion>
                                  </p:childTnLst>
                                  <p:subTnLst>
                                    <p:set>
                                      <p:cBhvr override="childStyle">
                                        <p:cTn dur="1" fill="hold" display="0" masterRel="sameClick" afterEffect="1">
                                          <p:stCondLst>
                                            <p:cond evt="end" delay="0">
                                              <p:tn val="28"/>
                                            </p:cond>
                                          </p:stCondLst>
                                        </p:cTn>
                                        <p:tgtEl>
                                          <p:spTgt spid="42"/>
                                        </p:tgtEl>
                                        <p:attrNameLst>
                                          <p:attrName>style.visibility</p:attrName>
                                        </p:attrNameLst>
                                      </p:cBhvr>
                                      <p:to>
                                        <p:strVal val="hidden"/>
                                      </p:to>
                                    </p:set>
                                  </p:subTnLst>
                                </p:cTn>
                              </p:par>
                            </p:childTnLst>
                          </p:cTn>
                        </p:par>
                        <p:par>
                          <p:cTn id="30" fill="hold">
                            <p:stCondLst>
                              <p:cond delay="2000"/>
                            </p:stCondLst>
                            <p:childTnLst>
                              <p:par>
                                <p:cTn id="31" presetID="1" presetClass="entr" presetSubtype="0" fill="hold" nodeType="after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par>
                          <p:cTn id="33" fill="hold">
                            <p:stCondLst>
                              <p:cond delay="2000"/>
                            </p:stCondLst>
                            <p:childTnLst>
                              <p:par>
                                <p:cTn id="34" presetID="1" presetClass="entr" presetSubtype="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40" grpId="0"/>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dirty="0">
                <a:solidFill>
                  <a:srgbClr val="C00000"/>
                </a:solidFill>
              </a:rPr>
              <a:t>NSEC3 </a:t>
            </a:r>
            <a:r>
              <a:rPr lang="en-US" dirty="0"/>
              <a:t>in action [RFC5155]</a:t>
            </a:r>
            <a:endParaRPr lang="en-US" sz="1600" dirty="0"/>
          </a:p>
        </p:txBody>
      </p:sp>
      <p:sp>
        <p:nvSpPr>
          <p:cNvPr id="13" name="Can 12"/>
          <p:cNvSpPr/>
          <p:nvPr/>
        </p:nvSpPr>
        <p:spPr bwMode="auto">
          <a:xfrm>
            <a:off x="204952" y="3354062"/>
            <a:ext cx="1257300" cy="773723"/>
          </a:xfrm>
          <a:prstGeom prst="can">
            <a:avLst/>
          </a:prstGeom>
          <a:solidFill>
            <a:srgbClr val="CC99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grpSp>
        <p:nvGrpSpPr>
          <p:cNvPr id="36" name="Group 35"/>
          <p:cNvGrpSpPr/>
          <p:nvPr/>
        </p:nvGrpSpPr>
        <p:grpSpPr>
          <a:xfrm>
            <a:off x="1555544" y="2181911"/>
            <a:ext cx="4464255" cy="787953"/>
            <a:chOff x="1462252" y="2639111"/>
            <a:chExt cx="3795548" cy="787953"/>
          </a:xfrm>
        </p:grpSpPr>
        <p:cxnSp>
          <p:nvCxnSpPr>
            <p:cNvPr id="37" name="Curved Connector 36"/>
            <p:cNvCxnSpPr/>
            <p:nvPr/>
          </p:nvCxnSpPr>
          <p:spPr bwMode="auto">
            <a:xfrm flipV="1">
              <a:off x="1462252" y="2639111"/>
              <a:ext cx="3795548" cy="787953"/>
            </a:xfrm>
            <a:prstGeom prst="curvedConnector3">
              <a:avLst/>
            </a:prstGeom>
            <a:solidFill>
              <a:schemeClr val="accent1"/>
            </a:solidFill>
            <a:ln w="9525" cap="flat" cmpd="sng" algn="ctr">
              <a:solidFill>
                <a:schemeClr val="tx1"/>
              </a:solidFill>
              <a:prstDash val="solid"/>
              <a:round/>
              <a:headEnd type="none" w="med" len="med"/>
              <a:tailEnd type="arrow"/>
            </a:ln>
            <a:effectLst/>
          </p:spPr>
        </p:cxnSp>
        <p:sp>
          <p:nvSpPr>
            <p:cNvPr id="38" name="Rectangle 37"/>
            <p:cNvSpPr/>
            <p:nvPr/>
          </p:nvSpPr>
          <p:spPr>
            <a:xfrm>
              <a:off x="1984141" y="2738734"/>
              <a:ext cx="1105303" cy="461665"/>
            </a:xfrm>
            <a:prstGeom prst="rect">
              <a:avLst/>
            </a:prstGeom>
          </p:spPr>
          <p:txBody>
            <a:bodyPr wrap="none">
              <a:spAutoFit/>
            </a:bodyPr>
            <a:lstStyle/>
            <a:p>
              <a:pPr>
                <a:spcBef>
                  <a:spcPts val="600"/>
                </a:spcBef>
              </a:pPr>
              <a:r>
                <a:rPr lang="en-US" sz="2400" dirty="0" smtClean="0">
                  <a:latin typeface="+mj-lt"/>
                </a:rPr>
                <a:t>q.com?</a:t>
              </a:r>
              <a:endParaRPr lang="en-US" sz="2400" dirty="0">
                <a:latin typeface="+mj-lt"/>
              </a:endParaRPr>
            </a:p>
          </p:txBody>
        </p:sp>
      </p:grpSp>
      <p:cxnSp>
        <p:nvCxnSpPr>
          <p:cNvPr id="39" name="Curved Connector 38"/>
          <p:cNvCxnSpPr/>
          <p:nvPr/>
        </p:nvCxnSpPr>
        <p:spPr bwMode="auto">
          <a:xfrm flipV="1">
            <a:off x="1614652" y="2566109"/>
            <a:ext cx="4405148" cy="787954"/>
          </a:xfrm>
          <a:prstGeom prst="curvedConnector3">
            <a:avLst/>
          </a:prstGeom>
          <a:solidFill>
            <a:schemeClr val="accent1"/>
          </a:solidFill>
          <a:ln w="9525" cap="flat" cmpd="sng" algn="ctr">
            <a:solidFill>
              <a:schemeClr val="tx1"/>
            </a:solidFill>
            <a:prstDash val="solid"/>
            <a:round/>
            <a:headEnd type="arrow" w="med" len="med"/>
            <a:tailEnd type="none" w="med" len="med"/>
          </a:ln>
          <a:effectLst/>
        </p:spPr>
      </p:cxnSp>
      <p:sp>
        <p:nvSpPr>
          <p:cNvPr id="50" name="Rectangle 49"/>
          <p:cNvSpPr/>
          <p:nvPr/>
        </p:nvSpPr>
        <p:spPr>
          <a:xfrm>
            <a:off x="5715000" y="762000"/>
            <a:ext cx="3886200" cy="523220"/>
          </a:xfrm>
          <a:prstGeom prst="rect">
            <a:avLst/>
          </a:prstGeom>
        </p:spPr>
        <p:txBody>
          <a:bodyPr wrap="square">
            <a:spAutoFit/>
          </a:bodyPr>
          <a:lstStyle/>
          <a:p>
            <a:pPr algn="ctr">
              <a:spcBef>
                <a:spcPts val="600"/>
              </a:spcBef>
            </a:pPr>
            <a:r>
              <a:rPr lang="en-US" sz="2800" b="1" dirty="0" smtClean="0">
                <a:solidFill>
                  <a:srgbClr val="C00000"/>
                </a:solidFill>
                <a:latin typeface="+mj-lt"/>
              </a:rPr>
              <a:t>H(</a:t>
            </a:r>
            <a:r>
              <a:rPr lang="en-US" sz="2400" dirty="0" smtClean="0">
                <a:latin typeface="+mj-lt"/>
              </a:rPr>
              <a:t>q.com</a:t>
            </a:r>
            <a:r>
              <a:rPr lang="en-US" sz="2800" b="1" dirty="0" smtClean="0">
                <a:solidFill>
                  <a:srgbClr val="C00000"/>
                </a:solidFill>
                <a:latin typeface="+mj-lt"/>
              </a:rPr>
              <a:t>) </a:t>
            </a:r>
            <a:r>
              <a:rPr lang="en-US" sz="2400" b="1" dirty="0" smtClean="0">
                <a:solidFill>
                  <a:srgbClr val="C00000"/>
                </a:solidFill>
                <a:latin typeface="+mj-lt"/>
              </a:rPr>
              <a:t>= </a:t>
            </a:r>
            <a:r>
              <a:rPr lang="en-US" sz="2400" dirty="0" smtClean="0">
                <a:solidFill>
                  <a:srgbClr val="C00000"/>
                </a:solidFill>
                <a:latin typeface="+mj-lt"/>
              </a:rPr>
              <a:t>c987b</a:t>
            </a:r>
            <a:endParaRPr lang="en-US" sz="2400" b="1" dirty="0" smtClean="0">
              <a:solidFill>
                <a:srgbClr val="C00000"/>
              </a:solidFill>
              <a:latin typeface="+mj-lt"/>
            </a:endParaRPr>
          </a:p>
        </p:txBody>
      </p:sp>
      <p:grpSp>
        <p:nvGrpSpPr>
          <p:cNvPr id="67" name="Group 66"/>
          <p:cNvGrpSpPr/>
          <p:nvPr/>
        </p:nvGrpSpPr>
        <p:grpSpPr>
          <a:xfrm>
            <a:off x="6841867" y="5791136"/>
            <a:ext cx="2149733" cy="1066864"/>
            <a:chOff x="3792916" y="4789487"/>
            <a:chExt cx="2149733" cy="1066864"/>
          </a:xfrm>
        </p:grpSpPr>
        <p:sp>
          <p:nvSpPr>
            <p:cNvPr id="70" name="Rectangle 69"/>
            <p:cNvSpPr/>
            <p:nvPr/>
          </p:nvSpPr>
          <p:spPr>
            <a:xfrm>
              <a:off x="3991872" y="4789487"/>
              <a:ext cx="1849811" cy="907941"/>
            </a:xfrm>
            <a:prstGeom prst="rect">
              <a:avLst/>
            </a:prstGeom>
            <a:ln w="28575">
              <a:solidFill>
                <a:srgbClr val="0070C0"/>
              </a:solidFill>
            </a:ln>
          </p:spPr>
          <p:txBody>
            <a:bodyPr wrap="square">
              <a:spAutoFit/>
            </a:bodyPr>
            <a:lstStyle/>
            <a:p>
              <a:pPr algn="r">
                <a:spcBef>
                  <a:spcPts val="600"/>
                </a:spcBef>
              </a:pPr>
              <a:r>
                <a:rPr lang="en-US" sz="2400" dirty="0" smtClean="0">
                  <a:solidFill>
                    <a:srgbClr val="C00000"/>
                  </a:solidFill>
                  <a:latin typeface="+mj-lt"/>
                </a:rPr>
                <a:t>dde45</a:t>
              </a:r>
              <a:r>
                <a:rPr lang="en-US" sz="2400" dirty="0" smtClean="0">
                  <a:latin typeface="+mj-lt"/>
                </a:rPr>
                <a:t>.com</a:t>
              </a:r>
            </a:p>
            <a:p>
              <a:pPr algn="r">
                <a:spcBef>
                  <a:spcPts val="600"/>
                </a:spcBef>
              </a:pPr>
              <a:r>
                <a:rPr lang="en-US" sz="2400" dirty="0" smtClean="0">
                  <a:solidFill>
                    <a:srgbClr val="C00000"/>
                  </a:solidFill>
                  <a:latin typeface="+mj-lt"/>
                </a:rPr>
                <a:t>23ced</a:t>
              </a:r>
              <a:r>
                <a:rPr lang="en-US" sz="2400" dirty="0" smtClean="0">
                  <a:latin typeface="+mj-lt"/>
                </a:rPr>
                <a:t>.com</a:t>
              </a:r>
              <a:endParaRPr lang="en-US" sz="2400" dirty="0">
                <a:solidFill>
                  <a:srgbClr val="C00000"/>
                </a:solidFill>
                <a:latin typeface="+mj-lt"/>
              </a:endParaRPr>
            </a:p>
          </p:txBody>
        </p:sp>
        <p:sp>
          <p:nvSpPr>
            <p:cNvPr id="71" name="Rectangle 70"/>
            <p:cNvSpPr/>
            <p:nvPr/>
          </p:nvSpPr>
          <p:spPr>
            <a:xfrm rot="16200000" flipH="1">
              <a:off x="4023716" y="4921735"/>
              <a:ext cx="184731" cy="646331"/>
            </a:xfrm>
            <a:prstGeom prst="rect">
              <a:avLst/>
            </a:prstGeom>
          </p:spPr>
          <p:txBody>
            <a:bodyPr wrap="none">
              <a:spAutoFit/>
            </a:bodyPr>
            <a:lstStyle/>
            <a:p>
              <a:pPr>
                <a:spcBef>
                  <a:spcPts val="600"/>
                </a:spcBef>
              </a:pPr>
              <a:endParaRPr lang="en-US" sz="3600" b="1" dirty="0">
                <a:solidFill>
                  <a:srgbClr val="0070C0"/>
                </a:solidFill>
                <a:latin typeface="+mj-lt"/>
              </a:endParaRPr>
            </a:p>
          </p:txBody>
        </p:sp>
        <p:sp>
          <p:nvSpPr>
            <p:cNvPr id="72" name="Lock"/>
            <p:cNvSpPr>
              <a:spLocks noEditPoints="1" noChangeArrowheads="1"/>
            </p:cNvSpPr>
            <p:nvPr/>
          </p:nvSpPr>
          <p:spPr bwMode="auto">
            <a:xfrm>
              <a:off x="5689283" y="5538504"/>
              <a:ext cx="253366" cy="317847"/>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chemeClr val="accent6">
                <a:lumMod val="20000"/>
                <a:lumOff val="80000"/>
              </a:schemeClr>
            </a:solid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3" name="server"/>
          <p:cNvSpPr>
            <a:spLocks noEditPoints="1" noChangeArrowheads="1"/>
          </p:cNvSpPr>
          <p:nvPr/>
        </p:nvSpPr>
        <p:spPr bwMode="auto">
          <a:xfrm>
            <a:off x="6172200" y="1669589"/>
            <a:ext cx="914400" cy="107673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75"/>
          <p:cNvSpPr/>
          <p:nvPr/>
        </p:nvSpPr>
        <p:spPr>
          <a:xfrm>
            <a:off x="7118131" y="1066800"/>
            <a:ext cx="3276600" cy="1800493"/>
          </a:xfrm>
          <a:prstGeom prst="rect">
            <a:avLst/>
          </a:prstGeom>
        </p:spPr>
        <p:txBody>
          <a:bodyPr wrap="square">
            <a:spAutoFit/>
          </a:bodyPr>
          <a:lstStyle/>
          <a:p>
            <a:pPr>
              <a:spcBef>
                <a:spcPts val="600"/>
              </a:spcBef>
            </a:pPr>
            <a:r>
              <a:rPr lang="en-US" sz="2400" b="1" dirty="0" smtClean="0">
                <a:latin typeface="+mj-lt"/>
              </a:rPr>
              <a:t> </a:t>
            </a:r>
          </a:p>
          <a:p>
            <a:pPr>
              <a:spcBef>
                <a:spcPts val="600"/>
              </a:spcBef>
            </a:pPr>
            <a:r>
              <a:rPr lang="en-US" sz="2400" dirty="0" smtClean="0">
                <a:latin typeface="+mj-lt"/>
              </a:rPr>
              <a:t>a.com</a:t>
            </a:r>
          </a:p>
          <a:p>
            <a:pPr>
              <a:spcBef>
                <a:spcPts val="600"/>
              </a:spcBef>
            </a:pPr>
            <a:r>
              <a:rPr lang="en-US" sz="2400" dirty="0" smtClean="0">
                <a:latin typeface="+mj-lt"/>
              </a:rPr>
              <a:t>c.com</a:t>
            </a:r>
            <a:endParaRPr lang="en-US" sz="2400" dirty="0">
              <a:latin typeface="+mj-lt"/>
            </a:endParaRPr>
          </a:p>
          <a:p>
            <a:pPr>
              <a:spcBef>
                <a:spcPts val="600"/>
              </a:spcBef>
            </a:pPr>
            <a:r>
              <a:rPr lang="en-US" sz="2400" dirty="0" smtClean="0">
                <a:latin typeface="+mj-lt"/>
              </a:rPr>
              <a:t>z.com</a:t>
            </a:r>
          </a:p>
        </p:txBody>
      </p:sp>
      <p:grpSp>
        <p:nvGrpSpPr>
          <p:cNvPr id="82" name="Group 81"/>
          <p:cNvGrpSpPr/>
          <p:nvPr/>
        </p:nvGrpSpPr>
        <p:grpSpPr>
          <a:xfrm>
            <a:off x="3946267" y="2828960"/>
            <a:ext cx="2149733" cy="1066864"/>
            <a:chOff x="3792916" y="4789487"/>
            <a:chExt cx="2149733" cy="1066864"/>
          </a:xfrm>
        </p:grpSpPr>
        <p:sp>
          <p:nvSpPr>
            <p:cNvPr id="83" name="Rectangle 82"/>
            <p:cNvSpPr/>
            <p:nvPr/>
          </p:nvSpPr>
          <p:spPr>
            <a:xfrm>
              <a:off x="3991872" y="4789487"/>
              <a:ext cx="1849811" cy="907941"/>
            </a:xfrm>
            <a:prstGeom prst="rect">
              <a:avLst/>
            </a:prstGeom>
            <a:ln w="28575">
              <a:solidFill>
                <a:srgbClr val="0070C0"/>
              </a:solidFill>
            </a:ln>
          </p:spPr>
          <p:txBody>
            <a:bodyPr wrap="square">
              <a:spAutoFit/>
            </a:bodyPr>
            <a:lstStyle/>
            <a:p>
              <a:pPr algn="r">
                <a:spcBef>
                  <a:spcPts val="600"/>
                </a:spcBef>
              </a:pPr>
              <a:r>
                <a:rPr lang="en-US" sz="2400" dirty="0" smtClean="0">
                  <a:solidFill>
                    <a:srgbClr val="C00000"/>
                  </a:solidFill>
                  <a:latin typeface="+mj-lt"/>
                </a:rPr>
                <a:t>a1bb5</a:t>
              </a:r>
              <a:r>
                <a:rPr lang="en-US" sz="2400" dirty="0" smtClean="0">
                  <a:latin typeface="+mj-lt"/>
                </a:rPr>
                <a:t>.com</a:t>
              </a:r>
            </a:p>
            <a:p>
              <a:pPr algn="r">
                <a:spcBef>
                  <a:spcPts val="600"/>
                </a:spcBef>
              </a:pPr>
              <a:r>
                <a:rPr lang="en-US" sz="2400" dirty="0" smtClean="0">
                  <a:solidFill>
                    <a:srgbClr val="C00000"/>
                  </a:solidFill>
                  <a:latin typeface="+mj-lt"/>
                </a:rPr>
                <a:t>dde45</a:t>
              </a:r>
              <a:r>
                <a:rPr lang="en-US" sz="2400" dirty="0" smtClean="0">
                  <a:latin typeface="+mj-lt"/>
                </a:rPr>
                <a:t>.com</a:t>
              </a:r>
              <a:endParaRPr lang="en-US" sz="2400" dirty="0">
                <a:solidFill>
                  <a:srgbClr val="C00000"/>
                </a:solidFill>
                <a:latin typeface="+mj-lt"/>
              </a:endParaRPr>
            </a:p>
          </p:txBody>
        </p:sp>
        <p:sp>
          <p:nvSpPr>
            <p:cNvPr id="84" name="Rectangle 83"/>
            <p:cNvSpPr/>
            <p:nvPr/>
          </p:nvSpPr>
          <p:spPr>
            <a:xfrm rot="16200000" flipH="1">
              <a:off x="4023716" y="4921735"/>
              <a:ext cx="184731" cy="646331"/>
            </a:xfrm>
            <a:prstGeom prst="rect">
              <a:avLst/>
            </a:prstGeom>
          </p:spPr>
          <p:txBody>
            <a:bodyPr wrap="none">
              <a:spAutoFit/>
            </a:bodyPr>
            <a:lstStyle/>
            <a:p>
              <a:pPr>
                <a:spcBef>
                  <a:spcPts val="600"/>
                </a:spcBef>
              </a:pPr>
              <a:endParaRPr lang="en-US" sz="3600" b="1" dirty="0">
                <a:solidFill>
                  <a:srgbClr val="0070C0"/>
                </a:solidFill>
                <a:latin typeface="+mj-lt"/>
              </a:endParaRPr>
            </a:p>
          </p:txBody>
        </p:sp>
        <p:sp>
          <p:nvSpPr>
            <p:cNvPr id="85" name="Lock"/>
            <p:cNvSpPr>
              <a:spLocks noEditPoints="1" noChangeArrowheads="1"/>
            </p:cNvSpPr>
            <p:nvPr/>
          </p:nvSpPr>
          <p:spPr bwMode="auto">
            <a:xfrm>
              <a:off x="5689283" y="5538504"/>
              <a:ext cx="253366" cy="317847"/>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chemeClr val="accent6">
                <a:lumMod val="20000"/>
                <a:lumOff val="80000"/>
              </a:schemeClr>
            </a:solid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5" name="Rectangle 44"/>
          <p:cNvSpPr/>
          <p:nvPr/>
        </p:nvSpPr>
        <p:spPr>
          <a:xfrm>
            <a:off x="179542" y="4208383"/>
            <a:ext cx="4240058" cy="1354217"/>
          </a:xfrm>
          <a:prstGeom prst="rect">
            <a:avLst/>
          </a:prstGeom>
          <a:solidFill>
            <a:schemeClr val="bg1"/>
          </a:solidFill>
          <a:ln>
            <a:solidFill>
              <a:schemeClr val="tx1"/>
            </a:solidFill>
          </a:ln>
        </p:spPr>
        <p:txBody>
          <a:bodyPr wrap="square">
            <a:spAutoFit/>
          </a:bodyPr>
          <a:lstStyle/>
          <a:p>
            <a:pPr>
              <a:spcBef>
                <a:spcPts val="600"/>
              </a:spcBef>
            </a:pPr>
            <a:r>
              <a:rPr lang="en-US" sz="2400" b="1" u="sng" dirty="0">
                <a:latin typeface="+mj-lt"/>
              </a:rPr>
              <a:t>T</a:t>
            </a:r>
            <a:r>
              <a:rPr lang="en-US" sz="2400" b="1" u="sng" dirty="0" smtClean="0">
                <a:latin typeface="+mj-lt"/>
              </a:rPr>
              <a:t>o verify</a:t>
            </a:r>
            <a:endParaRPr lang="en-US" sz="2400" b="1" u="sng" dirty="0">
              <a:latin typeface="+mj-lt"/>
            </a:endParaRPr>
          </a:p>
          <a:p>
            <a:pPr>
              <a:spcBef>
                <a:spcPts val="600"/>
              </a:spcBef>
            </a:pPr>
            <a:endParaRPr lang="en-US" sz="2400" b="1" dirty="0">
              <a:solidFill>
                <a:srgbClr val="C00000"/>
              </a:solidFill>
              <a:latin typeface="+mj-lt"/>
            </a:endParaRPr>
          </a:p>
          <a:p>
            <a:pPr>
              <a:spcBef>
                <a:spcPts val="600"/>
              </a:spcBef>
            </a:pPr>
            <a:endParaRPr lang="en-US" sz="2400" b="1" dirty="0">
              <a:solidFill>
                <a:srgbClr val="C00000"/>
              </a:solidFill>
              <a:latin typeface="+mj-lt"/>
            </a:endParaRPr>
          </a:p>
        </p:txBody>
      </p:sp>
      <p:sp>
        <p:nvSpPr>
          <p:cNvPr id="46" name="Rectangle 45"/>
          <p:cNvSpPr/>
          <p:nvPr/>
        </p:nvSpPr>
        <p:spPr>
          <a:xfrm>
            <a:off x="232094" y="4648200"/>
            <a:ext cx="4187506" cy="830997"/>
          </a:xfrm>
          <a:prstGeom prst="rect">
            <a:avLst/>
          </a:prstGeom>
          <a:solidFill>
            <a:schemeClr val="bg1"/>
          </a:solidFill>
        </p:spPr>
        <p:txBody>
          <a:bodyPr wrap="square">
            <a:spAutoFit/>
          </a:bodyPr>
          <a:lstStyle/>
          <a:p>
            <a:pPr algn="ctr">
              <a:spcBef>
                <a:spcPts val="600"/>
              </a:spcBef>
            </a:pPr>
            <a:r>
              <a:rPr lang="en-US" sz="2400" dirty="0" smtClean="0">
                <a:latin typeface="+mj-lt"/>
              </a:rPr>
              <a:t>Does NSEC3 cover query hash?         </a:t>
            </a:r>
            <a:r>
              <a:rPr lang="en-US" sz="2400" dirty="0" smtClean="0">
                <a:solidFill>
                  <a:srgbClr val="C00000"/>
                </a:solidFill>
                <a:latin typeface="+mj-lt"/>
              </a:rPr>
              <a:t>a1bb5</a:t>
            </a:r>
            <a:r>
              <a:rPr lang="en-US" sz="2400" b="1" dirty="0" smtClean="0">
                <a:solidFill>
                  <a:srgbClr val="C00000"/>
                </a:solidFill>
                <a:latin typeface="+mj-lt"/>
              </a:rPr>
              <a:t> </a:t>
            </a:r>
            <a:r>
              <a:rPr lang="en-US" sz="2400" b="1" dirty="0">
                <a:solidFill>
                  <a:srgbClr val="C00000"/>
                </a:solidFill>
                <a:latin typeface="+mj-lt"/>
              </a:rPr>
              <a:t>&lt;</a:t>
            </a:r>
            <a:r>
              <a:rPr lang="en-US" sz="2400" b="1" dirty="0">
                <a:solidFill>
                  <a:schemeClr val="accent5">
                    <a:lumMod val="50000"/>
                  </a:schemeClr>
                </a:solidFill>
                <a:latin typeface="+mj-lt"/>
              </a:rPr>
              <a:t> </a:t>
            </a:r>
            <a:r>
              <a:rPr lang="en-US" sz="2400" dirty="0" smtClean="0">
                <a:solidFill>
                  <a:srgbClr val="C00000"/>
                </a:solidFill>
                <a:latin typeface="+mj-lt"/>
              </a:rPr>
              <a:t>c987b</a:t>
            </a:r>
            <a:r>
              <a:rPr lang="en-US" sz="2400" b="1" dirty="0" smtClean="0">
                <a:solidFill>
                  <a:srgbClr val="C00000"/>
                </a:solidFill>
                <a:latin typeface="+mj-lt"/>
              </a:rPr>
              <a:t> </a:t>
            </a:r>
            <a:r>
              <a:rPr lang="en-US" sz="2400" b="1" dirty="0">
                <a:solidFill>
                  <a:srgbClr val="C00000"/>
                </a:solidFill>
                <a:latin typeface="+mj-lt"/>
              </a:rPr>
              <a:t>&lt; </a:t>
            </a:r>
            <a:r>
              <a:rPr lang="en-US" sz="2400" dirty="0" smtClean="0">
                <a:solidFill>
                  <a:srgbClr val="C00000"/>
                </a:solidFill>
                <a:latin typeface="+mj-lt"/>
              </a:rPr>
              <a:t>dde45</a:t>
            </a:r>
            <a:endParaRPr lang="en-US" sz="2400" dirty="0">
              <a:solidFill>
                <a:srgbClr val="C00000"/>
              </a:solidFill>
              <a:latin typeface="+mj-lt"/>
            </a:endParaRPr>
          </a:p>
        </p:txBody>
      </p:sp>
      <p:grpSp>
        <p:nvGrpSpPr>
          <p:cNvPr id="59" name="Group 58"/>
          <p:cNvGrpSpPr/>
          <p:nvPr/>
        </p:nvGrpSpPr>
        <p:grpSpPr>
          <a:xfrm>
            <a:off x="0" y="685800"/>
            <a:ext cx="4724400" cy="461665"/>
            <a:chOff x="0" y="685800"/>
            <a:chExt cx="4724400" cy="461665"/>
          </a:xfrm>
        </p:grpSpPr>
        <p:sp>
          <p:nvSpPr>
            <p:cNvPr id="60" name="Rectangle 59"/>
            <p:cNvSpPr/>
            <p:nvPr/>
          </p:nvSpPr>
          <p:spPr>
            <a:xfrm>
              <a:off x="0" y="685800"/>
              <a:ext cx="4724400" cy="461665"/>
            </a:xfrm>
            <a:prstGeom prst="rect">
              <a:avLst/>
            </a:prstGeom>
          </p:spPr>
          <p:txBody>
            <a:bodyPr wrap="square">
              <a:spAutoFit/>
            </a:bodyPr>
            <a:lstStyle/>
            <a:p>
              <a:pPr>
                <a:spcBef>
                  <a:spcPts val="600"/>
                </a:spcBef>
              </a:pPr>
              <a:r>
                <a:rPr lang="en-US" sz="2400" dirty="0" smtClean="0">
                  <a:latin typeface="+mj-lt"/>
                </a:rPr>
                <a:t>Public Zone Signing Key (ZSK):</a:t>
              </a:r>
              <a:endParaRPr lang="en-US" sz="2400" dirty="0">
                <a:latin typeface="+mj-lt"/>
              </a:endParaRPr>
            </a:p>
          </p:txBody>
        </p:sp>
        <p:grpSp>
          <p:nvGrpSpPr>
            <p:cNvPr id="61" name="Group 54"/>
            <p:cNvGrpSpPr/>
            <p:nvPr/>
          </p:nvGrpSpPr>
          <p:grpSpPr>
            <a:xfrm rot="17040000">
              <a:off x="4179584" y="649929"/>
              <a:ext cx="304800" cy="685800"/>
              <a:chOff x="6858000" y="5257800"/>
              <a:chExt cx="914400" cy="1600200"/>
            </a:xfrm>
            <a:solidFill>
              <a:srgbClr val="0070C0"/>
            </a:solidFill>
            <a:scene3d>
              <a:camera prst="orthographicFront">
                <a:rot lat="0" lon="0" rev="0"/>
              </a:camera>
              <a:lightRig rig="balanced" dir="t">
                <a:rot lat="0" lon="0" rev="8700000"/>
              </a:lightRig>
            </a:scene3d>
          </p:grpSpPr>
          <p:sp>
            <p:nvSpPr>
              <p:cNvPr id="62" name="Flowchart: Alternate Process 61"/>
              <p:cNvSpPr/>
              <p:nvPr/>
            </p:nvSpPr>
            <p:spPr bwMode="auto">
              <a:xfrm>
                <a:off x="6858000" y="5257800"/>
                <a:ext cx="914400" cy="609600"/>
              </a:xfrm>
              <a:prstGeom prst="flowChartAlternateProcess">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63" name="Rectangle 62"/>
              <p:cNvSpPr/>
              <p:nvPr/>
            </p:nvSpPr>
            <p:spPr bwMode="auto">
              <a:xfrm>
                <a:off x="7086600" y="5791200"/>
                <a:ext cx="381000" cy="10668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64" name="Rectangle 63"/>
              <p:cNvSpPr/>
              <p:nvPr/>
            </p:nvSpPr>
            <p:spPr bwMode="auto">
              <a:xfrm>
                <a:off x="7239000" y="60198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65" name="Rectangle 64"/>
              <p:cNvSpPr/>
              <p:nvPr/>
            </p:nvSpPr>
            <p:spPr bwMode="auto">
              <a:xfrm>
                <a:off x="7239000" y="6248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sp>
            <p:nvSpPr>
              <p:cNvPr id="68" name="Rectangle 67"/>
              <p:cNvSpPr/>
              <p:nvPr/>
            </p:nvSpPr>
            <p:spPr bwMode="auto">
              <a:xfrm>
                <a:off x="7239000" y="6629400"/>
                <a:ext cx="381000" cy="152400"/>
              </a:xfrm>
              <a:prstGeom prst="rect">
                <a:avLst/>
              </a:prstGeom>
              <a:grpFill/>
              <a:ln w="9525" cap="flat" cmpd="sng" algn="ctr">
                <a:solidFill>
                  <a:srgbClr val="40346B"/>
                </a:solid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a:defRPr/>
                </a:pPr>
                <a:endParaRPr lang="en-US" sz="2000" b="1">
                  <a:solidFill>
                    <a:srgbClr val="008000"/>
                  </a:solidFill>
                  <a:latin typeface="+mj-lt"/>
                  <a:cs typeface="Arial" pitchFamily="34" charset="0"/>
                </a:endParaRPr>
              </a:p>
            </p:txBody>
          </p:sp>
        </p:grpSp>
      </p:grpSp>
      <p:grpSp>
        <p:nvGrpSpPr>
          <p:cNvPr id="43" name="Group 42"/>
          <p:cNvGrpSpPr/>
          <p:nvPr/>
        </p:nvGrpSpPr>
        <p:grpSpPr>
          <a:xfrm>
            <a:off x="6841867" y="3531245"/>
            <a:ext cx="2149733" cy="1066864"/>
            <a:chOff x="3792916" y="4789487"/>
            <a:chExt cx="2149733" cy="1066864"/>
          </a:xfrm>
        </p:grpSpPr>
        <p:sp>
          <p:nvSpPr>
            <p:cNvPr id="51" name="Rectangle 50"/>
            <p:cNvSpPr/>
            <p:nvPr/>
          </p:nvSpPr>
          <p:spPr>
            <a:xfrm>
              <a:off x="3991872" y="4789487"/>
              <a:ext cx="1849811" cy="907941"/>
            </a:xfrm>
            <a:prstGeom prst="rect">
              <a:avLst/>
            </a:prstGeom>
            <a:ln w="28575">
              <a:solidFill>
                <a:srgbClr val="0070C0"/>
              </a:solidFill>
            </a:ln>
          </p:spPr>
          <p:txBody>
            <a:bodyPr wrap="square">
              <a:spAutoFit/>
            </a:bodyPr>
            <a:lstStyle/>
            <a:p>
              <a:pPr algn="r">
                <a:spcBef>
                  <a:spcPts val="600"/>
                </a:spcBef>
              </a:pPr>
              <a:r>
                <a:rPr lang="en-US" sz="2400" dirty="0" smtClean="0">
                  <a:solidFill>
                    <a:srgbClr val="C00000"/>
                  </a:solidFill>
                  <a:latin typeface="+mj-lt"/>
                </a:rPr>
                <a:t>23ced</a:t>
              </a:r>
              <a:r>
                <a:rPr lang="en-US" sz="2400" dirty="0" smtClean="0">
                  <a:latin typeface="+mj-lt"/>
                </a:rPr>
                <a:t>.com</a:t>
              </a:r>
              <a:endParaRPr lang="en-US" sz="2400" dirty="0">
                <a:latin typeface="+mj-lt"/>
              </a:endParaRPr>
            </a:p>
            <a:p>
              <a:pPr algn="r">
                <a:spcBef>
                  <a:spcPts val="600"/>
                </a:spcBef>
              </a:pPr>
              <a:r>
                <a:rPr lang="en-US" sz="2400" dirty="0" smtClean="0">
                  <a:latin typeface="+mj-lt"/>
                </a:rPr>
                <a:t>   </a:t>
              </a:r>
              <a:r>
                <a:rPr lang="en-US" sz="2400" dirty="0" smtClean="0">
                  <a:solidFill>
                    <a:srgbClr val="C00000"/>
                  </a:solidFill>
                  <a:latin typeface="+mj-lt"/>
                </a:rPr>
                <a:t>a1bb5</a:t>
              </a:r>
              <a:r>
                <a:rPr lang="en-US" sz="2400" dirty="0" smtClean="0">
                  <a:latin typeface="+mj-lt"/>
                </a:rPr>
                <a:t>.com</a:t>
              </a:r>
              <a:endParaRPr lang="en-US" sz="2400" dirty="0">
                <a:latin typeface="+mj-lt"/>
              </a:endParaRPr>
            </a:p>
          </p:txBody>
        </p:sp>
        <p:sp>
          <p:nvSpPr>
            <p:cNvPr id="52" name="Rectangle 51"/>
            <p:cNvSpPr/>
            <p:nvPr/>
          </p:nvSpPr>
          <p:spPr>
            <a:xfrm rot="16200000" flipH="1">
              <a:off x="4023716" y="4921735"/>
              <a:ext cx="184731" cy="646331"/>
            </a:xfrm>
            <a:prstGeom prst="rect">
              <a:avLst/>
            </a:prstGeom>
          </p:spPr>
          <p:txBody>
            <a:bodyPr wrap="none">
              <a:spAutoFit/>
            </a:bodyPr>
            <a:lstStyle/>
            <a:p>
              <a:pPr>
                <a:spcBef>
                  <a:spcPts val="600"/>
                </a:spcBef>
              </a:pPr>
              <a:endParaRPr lang="en-US" sz="3600" b="1" dirty="0">
                <a:solidFill>
                  <a:srgbClr val="0070C0"/>
                </a:solidFill>
                <a:latin typeface="+mj-lt"/>
              </a:endParaRPr>
            </a:p>
          </p:txBody>
        </p:sp>
        <p:sp>
          <p:nvSpPr>
            <p:cNvPr id="53" name="Lock"/>
            <p:cNvSpPr>
              <a:spLocks noEditPoints="1" noChangeArrowheads="1"/>
            </p:cNvSpPr>
            <p:nvPr/>
          </p:nvSpPr>
          <p:spPr bwMode="auto">
            <a:xfrm>
              <a:off x="5689283" y="5538504"/>
              <a:ext cx="253366" cy="317847"/>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chemeClr val="accent6">
                <a:lumMod val="20000"/>
                <a:lumOff val="80000"/>
              </a:schemeClr>
            </a:solid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 name="Group 32"/>
          <p:cNvGrpSpPr/>
          <p:nvPr/>
        </p:nvGrpSpPr>
        <p:grpSpPr>
          <a:xfrm>
            <a:off x="6841867" y="4657760"/>
            <a:ext cx="2149733" cy="1066864"/>
            <a:chOff x="3792916" y="4789487"/>
            <a:chExt cx="2149733" cy="1066864"/>
          </a:xfrm>
        </p:grpSpPr>
        <p:sp>
          <p:nvSpPr>
            <p:cNvPr id="34" name="Rectangle 33"/>
            <p:cNvSpPr/>
            <p:nvPr/>
          </p:nvSpPr>
          <p:spPr>
            <a:xfrm>
              <a:off x="3991872" y="4789487"/>
              <a:ext cx="1849811" cy="907941"/>
            </a:xfrm>
            <a:prstGeom prst="rect">
              <a:avLst/>
            </a:prstGeom>
            <a:ln w="28575">
              <a:solidFill>
                <a:srgbClr val="0070C0"/>
              </a:solidFill>
            </a:ln>
          </p:spPr>
          <p:txBody>
            <a:bodyPr wrap="square">
              <a:spAutoFit/>
            </a:bodyPr>
            <a:lstStyle/>
            <a:p>
              <a:pPr algn="r">
                <a:spcBef>
                  <a:spcPts val="600"/>
                </a:spcBef>
              </a:pPr>
              <a:r>
                <a:rPr lang="en-US" sz="2400" dirty="0" smtClean="0">
                  <a:solidFill>
                    <a:srgbClr val="C00000"/>
                  </a:solidFill>
                  <a:latin typeface="+mj-lt"/>
                </a:rPr>
                <a:t>a1bb5</a:t>
              </a:r>
              <a:r>
                <a:rPr lang="en-US" sz="2400" dirty="0" smtClean="0">
                  <a:latin typeface="+mj-lt"/>
                </a:rPr>
                <a:t>.com</a:t>
              </a:r>
            </a:p>
            <a:p>
              <a:pPr algn="r">
                <a:spcBef>
                  <a:spcPts val="600"/>
                </a:spcBef>
              </a:pPr>
              <a:r>
                <a:rPr lang="en-US" sz="2400" dirty="0" smtClean="0">
                  <a:solidFill>
                    <a:srgbClr val="C00000"/>
                  </a:solidFill>
                  <a:latin typeface="+mj-lt"/>
                </a:rPr>
                <a:t>dde45</a:t>
              </a:r>
              <a:r>
                <a:rPr lang="en-US" sz="2400" dirty="0" smtClean="0">
                  <a:latin typeface="+mj-lt"/>
                </a:rPr>
                <a:t>.com</a:t>
              </a:r>
              <a:endParaRPr lang="en-US" sz="2400" dirty="0">
                <a:solidFill>
                  <a:srgbClr val="C00000"/>
                </a:solidFill>
                <a:latin typeface="+mj-lt"/>
              </a:endParaRPr>
            </a:p>
          </p:txBody>
        </p:sp>
        <p:sp>
          <p:nvSpPr>
            <p:cNvPr id="35" name="Rectangle 34"/>
            <p:cNvSpPr/>
            <p:nvPr/>
          </p:nvSpPr>
          <p:spPr>
            <a:xfrm rot="16200000" flipH="1">
              <a:off x="4023716" y="4921735"/>
              <a:ext cx="184731" cy="646331"/>
            </a:xfrm>
            <a:prstGeom prst="rect">
              <a:avLst/>
            </a:prstGeom>
          </p:spPr>
          <p:txBody>
            <a:bodyPr wrap="none">
              <a:spAutoFit/>
            </a:bodyPr>
            <a:lstStyle/>
            <a:p>
              <a:pPr>
                <a:spcBef>
                  <a:spcPts val="600"/>
                </a:spcBef>
              </a:pPr>
              <a:endParaRPr lang="en-US" sz="3600" b="1" dirty="0">
                <a:solidFill>
                  <a:srgbClr val="0070C0"/>
                </a:solidFill>
                <a:latin typeface="+mj-lt"/>
              </a:endParaRPr>
            </a:p>
          </p:txBody>
        </p:sp>
        <p:sp>
          <p:nvSpPr>
            <p:cNvPr id="40" name="Lock"/>
            <p:cNvSpPr>
              <a:spLocks noEditPoints="1" noChangeArrowheads="1"/>
            </p:cNvSpPr>
            <p:nvPr/>
          </p:nvSpPr>
          <p:spPr bwMode="auto">
            <a:xfrm>
              <a:off x="5689283" y="5538504"/>
              <a:ext cx="253366" cy="317847"/>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chemeClr val="accent6">
                <a:lumMod val="20000"/>
                <a:lumOff val="80000"/>
              </a:schemeClr>
            </a:solid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406404912"/>
      </p:ext>
    </p:extLst>
  </p:cSld>
  <p:clrMapOvr>
    <a:masterClrMapping/>
  </p:clrMapOvr>
  <mc:AlternateContent xmlns:mc="http://schemas.openxmlformats.org/markup-compatibility/2006" xmlns:p14="http://schemas.microsoft.com/office/powerpoint/2010/main">
    <mc:Choice Requires="p14">
      <p:transition spd="slow" p14:dur="2000" advTm="54068"/>
    </mc:Choice>
    <mc:Fallback xmlns="">
      <p:transition spd="slow" advTm="540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right)">
                                      <p:cBhvr>
                                        <p:cTn id="16" dur="500"/>
                                        <p:tgtEl>
                                          <p:spTgt spid="39"/>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8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45"/>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5" grpId="0" animBg="1"/>
      <p:bldP spid="45" grpId="1" animBg="1"/>
      <p:bldP spid="46" grpId="0" animBg="1"/>
      <p:bldP spid="4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93" y="0"/>
            <a:ext cx="9049407" cy="685800"/>
          </a:xfrm>
        </p:spPr>
        <p:txBody>
          <a:bodyPr/>
          <a:lstStyle/>
          <a:p>
            <a:r>
              <a:rPr lang="en-US" dirty="0" smtClean="0"/>
              <a:t>why is offline zone enumeration possible with </a:t>
            </a:r>
            <a:r>
              <a:rPr lang="en-US" dirty="0" smtClean="0">
                <a:solidFill>
                  <a:srgbClr val="C00000"/>
                </a:solidFill>
              </a:rPr>
              <a:t>NSEC3</a:t>
            </a:r>
            <a:r>
              <a:rPr lang="en-US" dirty="0" smtClean="0"/>
              <a:t>?</a:t>
            </a:r>
            <a:endParaRPr lang="en-US" dirty="0"/>
          </a:p>
        </p:txBody>
      </p:sp>
      <p:sp>
        <p:nvSpPr>
          <p:cNvPr id="5" name="Rectangle 4"/>
          <p:cNvSpPr/>
          <p:nvPr/>
        </p:nvSpPr>
        <p:spPr>
          <a:xfrm>
            <a:off x="228600" y="685800"/>
            <a:ext cx="8686800" cy="492443"/>
          </a:xfrm>
          <a:prstGeom prst="rect">
            <a:avLst/>
          </a:prstGeom>
          <a:ln w="28575">
            <a:solidFill>
              <a:schemeClr val="bg1"/>
            </a:solidFill>
          </a:ln>
        </p:spPr>
        <p:txBody>
          <a:bodyPr wrap="square">
            <a:spAutoFit/>
          </a:bodyPr>
          <a:lstStyle/>
          <a:p>
            <a:pPr algn="ctr"/>
            <a:r>
              <a:rPr lang="en-US" sz="2600" b="1" dirty="0" smtClean="0">
                <a:solidFill>
                  <a:schemeClr val="accent2">
                    <a:lumMod val="50000"/>
                  </a:schemeClr>
                </a:solidFill>
                <a:latin typeface="+mj-lt"/>
              </a:rPr>
              <a:t>Because resolvers can compute hashes offline.</a:t>
            </a:r>
            <a:endParaRPr lang="en-US" sz="2400" dirty="0">
              <a:solidFill>
                <a:schemeClr val="accent2">
                  <a:lumMod val="50000"/>
                </a:schemeClr>
              </a:solidFill>
              <a:latin typeface="+mj-lt"/>
            </a:endParaRPr>
          </a:p>
        </p:txBody>
      </p:sp>
      <p:sp>
        <p:nvSpPr>
          <p:cNvPr id="13" name="Rectangle 12"/>
          <p:cNvSpPr/>
          <p:nvPr/>
        </p:nvSpPr>
        <p:spPr>
          <a:xfrm>
            <a:off x="1371600" y="1204046"/>
            <a:ext cx="2438400" cy="1677382"/>
          </a:xfrm>
          <a:prstGeom prst="rect">
            <a:avLst/>
          </a:prstGeom>
        </p:spPr>
        <p:txBody>
          <a:bodyPr wrap="square">
            <a:spAutoFit/>
          </a:bodyPr>
          <a:lstStyle/>
          <a:p>
            <a:pPr algn="ctr">
              <a:spcBef>
                <a:spcPts val="600"/>
              </a:spcBef>
            </a:pPr>
            <a:r>
              <a:rPr lang="en-US" sz="2200" b="1" dirty="0" smtClean="0">
                <a:latin typeface="+mj-lt"/>
              </a:rPr>
              <a:t>Step 1: Collect </a:t>
            </a:r>
          </a:p>
          <a:p>
            <a:pPr algn="ctr">
              <a:spcBef>
                <a:spcPts val="600"/>
              </a:spcBef>
            </a:pPr>
            <a:r>
              <a:rPr lang="en-US" sz="2200" dirty="0" smtClean="0">
                <a:latin typeface="+mj-lt"/>
              </a:rPr>
              <a:t>a1bb5.com </a:t>
            </a:r>
          </a:p>
          <a:p>
            <a:pPr algn="ctr">
              <a:spcBef>
                <a:spcPts val="600"/>
              </a:spcBef>
            </a:pPr>
            <a:r>
              <a:rPr lang="en-US" sz="2200" dirty="0" smtClean="0">
                <a:latin typeface="+mj-lt"/>
              </a:rPr>
              <a:t>dde45.com </a:t>
            </a:r>
          </a:p>
          <a:p>
            <a:pPr algn="ctr">
              <a:spcBef>
                <a:spcPts val="600"/>
              </a:spcBef>
            </a:pPr>
            <a:r>
              <a:rPr lang="en-US" sz="2200" dirty="0" smtClean="0">
                <a:latin typeface="+mj-lt"/>
              </a:rPr>
              <a:t>23ced.com</a:t>
            </a:r>
          </a:p>
        </p:txBody>
      </p:sp>
      <p:sp>
        <p:nvSpPr>
          <p:cNvPr id="15" name="Rectangle 14"/>
          <p:cNvSpPr/>
          <p:nvPr/>
        </p:nvSpPr>
        <p:spPr bwMode="auto">
          <a:xfrm>
            <a:off x="76199" y="1127846"/>
            <a:ext cx="8915401" cy="161089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grpSp>
        <p:nvGrpSpPr>
          <p:cNvPr id="4" name="Group 3"/>
          <p:cNvGrpSpPr/>
          <p:nvPr/>
        </p:nvGrpSpPr>
        <p:grpSpPr>
          <a:xfrm>
            <a:off x="1752600" y="2738735"/>
            <a:ext cx="5741987" cy="2519065"/>
            <a:chOff x="1752600" y="2738735"/>
            <a:chExt cx="5741987" cy="2519065"/>
          </a:xfrm>
        </p:grpSpPr>
        <p:sp>
          <p:nvSpPr>
            <p:cNvPr id="14" name="Rectangle 13"/>
            <p:cNvSpPr/>
            <p:nvPr/>
          </p:nvSpPr>
          <p:spPr>
            <a:xfrm>
              <a:off x="1855787" y="3105090"/>
              <a:ext cx="2868613" cy="400110"/>
            </a:xfrm>
            <a:prstGeom prst="rect">
              <a:avLst/>
            </a:prstGeom>
          </p:spPr>
          <p:txBody>
            <a:bodyPr wrap="square">
              <a:spAutoFit/>
            </a:bodyPr>
            <a:lstStyle/>
            <a:p>
              <a:pPr>
                <a:spcBef>
                  <a:spcPts val="600"/>
                </a:spcBef>
              </a:pPr>
              <a:r>
                <a:rPr lang="en-US" sz="2000" b="1" dirty="0">
                  <a:latin typeface="+mj-lt"/>
                </a:rPr>
                <a:t>A</a:t>
              </a:r>
              <a:r>
                <a:rPr lang="en-US" sz="2000" b="1" dirty="0" smtClean="0">
                  <a:latin typeface="+mj-lt"/>
                </a:rPr>
                <a:t>) Make dictionary  </a:t>
              </a:r>
            </a:p>
          </p:txBody>
        </p:sp>
        <p:sp>
          <p:nvSpPr>
            <p:cNvPr id="16" name="Vertical Scroll 15"/>
            <p:cNvSpPr/>
            <p:nvPr/>
          </p:nvSpPr>
          <p:spPr bwMode="auto">
            <a:xfrm>
              <a:off x="1752600" y="3505200"/>
              <a:ext cx="2438400" cy="1524000"/>
            </a:xfrm>
            <a:prstGeom prst="verticalScroll">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rPr>
                <a:t>a.com</a:t>
              </a:r>
              <a:endParaRPr lang="en-US" sz="2000" dirty="0">
                <a:latin typeface="+mj-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rPr>
                <a:t>b.com</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rPr>
                <a:t>….</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mj-lt"/>
                </a:rPr>
                <a:t>z.com</a:t>
              </a:r>
              <a:endParaRPr kumimoji="0" lang="en-US" sz="2000" b="0" i="0" u="none" strike="noStrike" cap="none" normalizeH="0" baseline="0" dirty="0" smtClean="0">
                <a:ln>
                  <a:noFill/>
                </a:ln>
                <a:solidFill>
                  <a:schemeClr val="tx1"/>
                </a:solidFill>
                <a:effectLst/>
                <a:latin typeface="+mj-lt"/>
              </a:endParaRPr>
            </a:p>
          </p:txBody>
        </p:sp>
        <p:sp>
          <p:nvSpPr>
            <p:cNvPr id="17" name="Rectangle 16"/>
            <p:cNvSpPr/>
            <p:nvPr/>
          </p:nvSpPr>
          <p:spPr>
            <a:xfrm>
              <a:off x="5056187" y="2738735"/>
              <a:ext cx="2411413" cy="769441"/>
            </a:xfrm>
            <a:prstGeom prst="rect">
              <a:avLst/>
            </a:prstGeom>
          </p:spPr>
          <p:txBody>
            <a:bodyPr wrap="square">
              <a:spAutoFit/>
            </a:bodyPr>
            <a:lstStyle/>
            <a:p>
              <a:pPr>
                <a:spcBef>
                  <a:spcPts val="600"/>
                </a:spcBef>
              </a:pPr>
              <a:r>
                <a:rPr lang="en-US" sz="2400" b="1" dirty="0" smtClean="0">
                  <a:latin typeface="+mj-lt"/>
                </a:rPr>
                <a:t>                                         </a:t>
              </a:r>
              <a:r>
                <a:rPr lang="en-US" sz="2000" b="1" dirty="0">
                  <a:latin typeface="+mj-lt"/>
                </a:rPr>
                <a:t>B</a:t>
              </a:r>
              <a:r>
                <a:rPr lang="en-US" sz="2000" b="1" dirty="0" smtClean="0">
                  <a:latin typeface="+mj-lt"/>
                </a:rPr>
                <a:t>) Hash each name</a:t>
              </a:r>
            </a:p>
          </p:txBody>
        </p:sp>
        <p:sp>
          <p:nvSpPr>
            <p:cNvPr id="18" name="Vertical Scroll 17"/>
            <p:cNvSpPr/>
            <p:nvPr/>
          </p:nvSpPr>
          <p:spPr bwMode="auto">
            <a:xfrm>
              <a:off x="5056187" y="3124200"/>
              <a:ext cx="2438400" cy="2133600"/>
            </a:xfrm>
            <a:prstGeom prst="verticalScroll">
              <a:avLst/>
            </a:prstGeom>
            <a:no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mj-lt"/>
                </a:rPr>
                <a:t>H(</a:t>
              </a:r>
              <a:r>
                <a:rPr kumimoji="0" lang="en-US" sz="2000" b="0" i="0" u="none" strike="noStrike" cap="none" normalizeH="0" baseline="0" dirty="0" smtClean="0">
                  <a:ln>
                    <a:noFill/>
                  </a:ln>
                  <a:solidFill>
                    <a:schemeClr val="tx1"/>
                  </a:solidFill>
                  <a:effectLst/>
                  <a:latin typeface="+mj-lt"/>
                </a:rPr>
                <a:t>a.com</a:t>
              </a:r>
              <a:r>
                <a:rPr kumimoji="0" lang="en-US" sz="2000" b="1" i="0" u="none" strike="noStrike" cap="none" normalizeH="0" baseline="0" dirty="0" smtClean="0">
                  <a:ln>
                    <a:noFill/>
                  </a:ln>
                  <a:solidFill>
                    <a:srgbClr val="C00000"/>
                  </a:solidFill>
                  <a:effectLst/>
                  <a:latin typeface="+mj-lt"/>
                </a:rPr>
                <a:t>) = a1bb5</a:t>
              </a:r>
              <a:endParaRPr lang="en-US" sz="2000" b="1" dirty="0">
                <a:solidFill>
                  <a:srgbClr val="C00000"/>
                </a:solidFill>
                <a:latin typeface="+mj-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mj-lt"/>
                </a:rPr>
                <a:t> H(</a:t>
              </a:r>
              <a:r>
                <a:rPr kumimoji="0" lang="en-US" sz="2000" b="0" i="0" u="none" strike="noStrike" cap="none" normalizeH="0" baseline="0" dirty="0" smtClean="0">
                  <a:ln>
                    <a:noFill/>
                  </a:ln>
                  <a:solidFill>
                    <a:schemeClr val="tx1"/>
                  </a:solidFill>
                  <a:effectLst/>
                  <a:latin typeface="+mj-lt"/>
                </a:rPr>
                <a:t>b.com</a:t>
              </a:r>
              <a:r>
                <a:rPr kumimoji="0" lang="en-US" sz="2000" b="0" i="0" u="none" strike="noStrike" cap="none" normalizeH="0" baseline="0" dirty="0" smtClean="0">
                  <a:ln>
                    <a:noFill/>
                  </a:ln>
                  <a:solidFill>
                    <a:srgbClr val="C00000"/>
                  </a:solidFill>
                  <a:effectLst/>
                  <a:latin typeface="+mj-lt"/>
                </a:rPr>
                <a:t>) </a:t>
              </a:r>
              <a:r>
                <a:rPr kumimoji="0" lang="en-US" sz="2000" b="1" i="0" u="none" strike="noStrike" cap="none" normalizeH="0" baseline="0" dirty="0" smtClean="0">
                  <a:ln>
                    <a:noFill/>
                  </a:ln>
                  <a:solidFill>
                    <a:srgbClr val="C00000"/>
                  </a:solidFill>
                  <a:effectLst/>
                  <a:latin typeface="+mj-lt"/>
                </a:rPr>
                <a:t>= 33333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rPr>
                <a:t>….</a:t>
              </a:r>
            </a:p>
            <a:p>
              <a:pPr marL="0" marR="0" indent="0" algn="ctr" defTabSz="914400" rtl="0" eaLnBrk="1" fontAlgn="base" latinLnBrk="0" hangingPunct="1">
                <a:lnSpc>
                  <a:spcPct val="100000"/>
                </a:lnSpc>
                <a:spcBef>
                  <a:spcPct val="0"/>
                </a:spcBef>
                <a:spcAft>
                  <a:spcPct val="0"/>
                </a:spcAft>
                <a:buClrTx/>
                <a:buSzTx/>
                <a:buFontTx/>
                <a:buNone/>
                <a:tabLst/>
              </a:pPr>
              <a:r>
                <a:rPr lang="en-US" sz="2000" b="1" dirty="0" smtClean="0">
                  <a:solidFill>
                    <a:srgbClr val="C00000"/>
                  </a:solidFill>
                  <a:latin typeface="+mj-lt"/>
                </a:rPr>
                <a:t>H(</a:t>
              </a:r>
              <a:r>
                <a:rPr lang="en-US" sz="2000" dirty="0" smtClean="0">
                  <a:latin typeface="+mj-lt"/>
                </a:rPr>
                <a:t>z.com</a:t>
              </a:r>
              <a:r>
                <a:rPr lang="en-US" sz="2000" b="1" dirty="0" smtClean="0">
                  <a:solidFill>
                    <a:srgbClr val="C00000"/>
                  </a:solidFill>
                  <a:latin typeface="+mj-lt"/>
                </a:rPr>
                <a:t>) = dde45</a:t>
              </a:r>
              <a:endParaRPr kumimoji="0" lang="en-US" sz="2000" b="1" i="0" u="none" strike="noStrike" cap="none" normalizeH="0" baseline="0" dirty="0" smtClean="0">
                <a:ln>
                  <a:noFill/>
                </a:ln>
                <a:solidFill>
                  <a:srgbClr val="C00000"/>
                </a:solidFill>
                <a:effectLst/>
                <a:latin typeface="+mj-lt"/>
              </a:endParaRPr>
            </a:p>
          </p:txBody>
        </p:sp>
      </p:grpSp>
      <p:sp>
        <p:nvSpPr>
          <p:cNvPr id="12" name="Rectangle 11"/>
          <p:cNvSpPr/>
          <p:nvPr/>
        </p:nvSpPr>
        <p:spPr>
          <a:xfrm>
            <a:off x="6159675" y="1218218"/>
            <a:ext cx="2157413" cy="1261884"/>
          </a:xfrm>
          <a:prstGeom prst="rect">
            <a:avLst/>
          </a:prstGeom>
        </p:spPr>
        <p:txBody>
          <a:bodyPr wrap="square">
            <a:spAutoFit/>
          </a:bodyPr>
          <a:lstStyle/>
          <a:p>
            <a:pPr algn="ctr">
              <a:spcBef>
                <a:spcPts val="600"/>
              </a:spcBef>
            </a:pPr>
            <a:r>
              <a:rPr lang="en-US" sz="2200" b="1" dirty="0" smtClean="0">
                <a:latin typeface="+mj-lt"/>
              </a:rPr>
              <a:t>Step 2: Crack</a:t>
            </a:r>
          </a:p>
          <a:p>
            <a:pPr algn="ctr">
              <a:spcBef>
                <a:spcPts val="600"/>
              </a:spcBef>
            </a:pPr>
            <a:r>
              <a:rPr lang="en-US" sz="2200" dirty="0" smtClean="0">
                <a:latin typeface="+mj-lt"/>
              </a:rPr>
              <a:t>a.com</a:t>
            </a:r>
            <a:endParaRPr lang="en-US" sz="2200" dirty="0">
              <a:latin typeface="+mj-lt"/>
            </a:endParaRPr>
          </a:p>
          <a:p>
            <a:pPr algn="ctr">
              <a:spcBef>
                <a:spcPts val="600"/>
              </a:spcBef>
            </a:pPr>
            <a:r>
              <a:rPr lang="en-US" sz="2200" dirty="0" smtClean="0">
                <a:latin typeface="+mj-lt"/>
              </a:rPr>
              <a:t> </a:t>
            </a:r>
          </a:p>
        </p:txBody>
      </p:sp>
      <p:sp>
        <p:nvSpPr>
          <p:cNvPr id="20" name="Right Arrow 19"/>
          <p:cNvSpPr/>
          <p:nvPr/>
        </p:nvSpPr>
        <p:spPr bwMode="auto">
          <a:xfrm>
            <a:off x="3505200" y="1388268"/>
            <a:ext cx="3200400" cy="1401908"/>
          </a:xfrm>
          <a:prstGeom prst="rightArrow">
            <a:avLst>
              <a:gd name="adj1" fmla="val 52249"/>
              <a:gd name="adj2" fmla="val 50000"/>
            </a:avLst>
          </a:prstGeom>
          <a:solidFill>
            <a:schemeClr val="bg1"/>
          </a:solidFill>
          <a:ln w="5715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400" b="1" dirty="0">
                <a:solidFill>
                  <a:srgbClr val="C00000"/>
                </a:solidFill>
                <a:latin typeface="+mj-lt"/>
              </a:rPr>
              <a:t>Offline dictionary </a:t>
            </a:r>
          </a:p>
          <a:p>
            <a:pPr algn="ctr" fontAlgn="base">
              <a:spcBef>
                <a:spcPct val="0"/>
              </a:spcBef>
              <a:spcAft>
                <a:spcPct val="0"/>
              </a:spcAft>
            </a:pPr>
            <a:r>
              <a:rPr lang="en-US" sz="2400" b="1" dirty="0">
                <a:solidFill>
                  <a:srgbClr val="C00000"/>
                </a:solidFill>
                <a:latin typeface="+mj-lt"/>
              </a:rPr>
              <a:t>attack</a:t>
            </a:r>
          </a:p>
        </p:txBody>
      </p:sp>
      <p:sp>
        <p:nvSpPr>
          <p:cNvPr id="21" name="Oval 20"/>
          <p:cNvSpPr/>
          <p:nvPr/>
        </p:nvSpPr>
        <p:spPr bwMode="auto">
          <a:xfrm>
            <a:off x="6400800" y="3576935"/>
            <a:ext cx="973933" cy="461665"/>
          </a:xfrm>
          <a:prstGeom prst="ellipse">
            <a:avLst/>
          </a:prstGeom>
          <a:noFill/>
          <a:ln w="762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2" name="Oval 21"/>
          <p:cNvSpPr/>
          <p:nvPr/>
        </p:nvSpPr>
        <p:spPr bwMode="auto">
          <a:xfrm>
            <a:off x="1855787" y="1595244"/>
            <a:ext cx="994369" cy="461665"/>
          </a:xfrm>
          <a:prstGeom prst="ellipse">
            <a:avLst/>
          </a:prstGeom>
          <a:noFill/>
          <a:ln w="762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261686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16" presetClass="entr" presetSubtype="21" fill="hold" grpId="1"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21"/>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0" grpId="0" animBg="1"/>
      <p:bldP spid="21" grpId="0" animBg="1"/>
      <p:bldP spid="21" grpId="1" animBg="1"/>
      <p:bldP spid="22" grpId="0" animBg="1"/>
      <p:bldP spid="2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have done this</a:t>
            </a:r>
            <a:endParaRPr lang="en-US" dirty="0"/>
          </a:p>
        </p:txBody>
      </p:sp>
      <p:pic>
        <p:nvPicPr>
          <p:cNvPr id="3" name="Picture 2"/>
          <p:cNvPicPr>
            <a:picLocks noChangeAspect="1"/>
          </p:cNvPicPr>
          <p:nvPr/>
        </p:nvPicPr>
        <p:blipFill>
          <a:blip r:embed="rId3"/>
          <a:stretch>
            <a:fillRect/>
          </a:stretch>
        </p:blipFill>
        <p:spPr>
          <a:xfrm>
            <a:off x="0" y="2630315"/>
            <a:ext cx="9144000" cy="1597370"/>
          </a:xfrm>
          <a:prstGeom prst="rect">
            <a:avLst/>
          </a:prstGeom>
        </p:spPr>
      </p:pic>
    </p:spTree>
    <p:extLst>
      <p:ext uri="{BB962C8B-B14F-4D97-AF65-F5344CB8AC3E}">
        <p14:creationId xmlns:p14="http://schemas.microsoft.com/office/powerpoint/2010/main" val="1901141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Signing Schemes</a:t>
            </a:r>
            <a:endParaRPr lang="en-US" dirty="0"/>
          </a:p>
        </p:txBody>
      </p:sp>
    </p:spTree>
    <p:extLst>
      <p:ext uri="{BB962C8B-B14F-4D97-AF65-F5344CB8AC3E}">
        <p14:creationId xmlns:p14="http://schemas.microsoft.com/office/powerpoint/2010/main" val="3842950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5|6.2|1.9|2|4|1.1"/>
</p:tagLst>
</file>

<file path=ppt/tags/tag10.xml><?xml version="1.0" encoding="utf-8"?>
<p:tagLst xmlns:a="http://schemas.openxmlformats.org/drawingml/2006/main" xmlns:r="http://schemas.openxmlformats.org/officeDocument/2006/relationships" xmlns:p="http://schemas.openxmlformats.org/presentationml/2006/main">
  <p:tag name="TIMING" val="|110.1"/>
</p:tagLst>
</file>

<file path=ppt/tags/tag11.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1.6|2.1|3.8|10.8|23.5|0.6"/>
</p:tagLst>
</file>

<file path=ppt/tags/tag3.xml><?xml version="1.0" encoding="utf-8"?>
<p:tagLst xmlns:a="http://schemas.openxmlformats.org/drawingml/2006/main" xmlns:r="http://schemas.openxmlformats.org/officeDocument/2006/relationships" xmlns:p="http://schemas.openxmlformats.org/presentationml/2006/main">
  <p:tag name="TIMING" val="|18.5"/>
</p:tagLst>
</file>

<file path=ppt/tags/tag4.xml><?xml version="1.0" encoding="utf-8"?>
<p:tagLst xmlns:a="http://schemas.openxmlformats.org/drawingml/2006/main" xmlns:r="http://schemas.openxmlformats.org/officeDocument/2006/relationships" xmlns:p="http://schemas.openxmlformats.org/presentationml/2006/main">
  <p:tag name="TIMING" val="|11.1|4.3|8.4|3.3|9|11"/>
</p:tagLst>
</file>

<file path=ppt/tags/tag5.xml><?xml version="1.0" encoding="utf-8"?>
<p:tagLst xmlns:a="http://schemas.openxmlformats.org/drawingml/2006/main" xmlns:r="http://schemas.openxmlformats.org/officeDocument/2006/relationships" xmlns:p="http://schemas.openxmlformats.org/presentationml/2006/main">
  <p:tag name="TIMING" val="|7.3|7|18.1|5.2|4.5|3.1|2.6|0.7|24.4|3.9|21.9|8.8|46.9"/>
</p:tagLst>
</file>

<file path=ppt/tags/tag6.xml><?xml version="1.0" encoding="utf-8"?>
<p:tagLst xmlns:a="http://schemas.openxmlformats.org/drawingml/2006/main" xmlns:r="http://schemas.openxmlformats.org/officeDocument/2006/relationships" xmlns:p="http://schemas.openxmlformats.org/presentationml/2006/main">
  <p:tag name="TIMING" val="|19.6|0.3|14.7|4|8.3|6.9|14.4|14.3|3.1|8.6|22.6|3.8|4"/>
</p:tagLst>
</file>

<file path=ppt/tags/tag7.xml><?xml version="1.0" encoding="utf-8"?>
<p:tagLst xmlns:a="http://schemas.openxmlformats.org/drawingml/2006/main" xmlns:r="http://schemas.openxmlformats.org/officeDocument/2006/relationships" xmlns:p="http://schemas.openxmlformats.org/presentationml/2006/main">
  <p:tag name="TIMING" val="|4.3|1|9.5|16.1|5.6|36.4|15.2"/>
</p:tagLst>
</file>

<file path=ppt/tags/tag8.xml><?xml version="1.0" encoding="utf-8"?>
<p:tagLst xmlns:a="http://schemas.openxmlformats.org/drawingml/2006/main" xmlns:r="http://schemas.openxmlformats.org/officeDocument/2006/relationships" xmlns:p="http://schemas.openxmlformats.org/presentationml/2006/main">
  <p:tag name="TIMING" val="|4|18.8|23"/>
</p:tagLst>
</file>

<file path=ppt/tags/tag9.xml><?xml version="1.0" encoding="utf-8"?>
<p:tagLst xmlns:a="http://schemas.openxmlformats.org/drawingml/2006/main" xmlns:r="http://schemas.openxmlformats.org/officeDocument/2006/relationships" xmlns:p="http://schemas.openxmlformats.org/presentationml/2006/main">
  <p:tag name="TIMING" val="|20.1|24.8"/>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147902</TotalTime>
  <Words>2478</Words>
  <Application>Microsoft Macintosh PowerPoint</Application>
  <PresentationFormat>On-screen Show (4:3)</PresentationFormat>
  <Paragraphs>497</Paragraphs>
  <Slides>33</Slides>
  <Notes>14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Courier</vt:lpstr>
      <vt:lpstr>Courier New</vt:lpstr>
      <vt:lpstr>Myriad Pro</vt:lpstr>
      <vt:lpstr>Times New Roman</vt:lpstr>
      <vt:lpstr>Default Design</vt:lpstr>
      <vt:lpstr>NSEC5: Updated Specification &amp; Implementation Results</vt:lpstr>
      <vt:lpstr>Summary</vt:lpstr>
      <vt:lpstr>NSEC5 Features</vt:lpstr>
      <vt:lpstr>NSEC3 Refresher</vt:lpstr>
      <vt:lpstr>offline signing with NSEC3 [RFC5155]</vt:lpstr>
      <vt:lpstr>NSEC3 in action [RFC5155]</vt:lpstr>
      <vt:lpstr>why is offline zone enumeration possible with NSEC3?</vt:lpstr>
      <vt:lpstr>People have done this</vt:lpstr>
      <vt:lpstr>Online Signing Schemes</vt:lpstr>
      <vt:lpstr>online signing stops offline zone enumeration!</vt:lpstr>
      <vt:lpstr>How NSEC5 works</vt:lpstr>
      <vt:lpstr>offline signing with NSEC5</vt:lpstr>
      <vt:lpstr>answering queries with NSEC5   </vt:lpstr>
      <vt:lpstr>why NSEC5 has integrity even if secret VRF key      is lost</vt:lpstr>
      <vt:lpstr>DNSSEC Authenticated Denial of Existence</vt:lpstr>
      <vt:lpstr>NSEC5 implementation</vt:lpstr>
      <vt:lpstr>empirical measurement of NXDOMAIN response sizes</vt:lpstr>
      <vt:lpstr>nameserver query throughput (pure NXDOMAIN traffic)</vt:lpstr>
      <vt:lpstr>More discussion re: performance</vt:lpstr>
      <vt:lpstr>Latest Protocol Specification</vt:lpstr>
      <vt:lpstr>3 New DNS Record Types</vt:lpstr>
      <vt:lpstr>Example dig/kdig output (DNSKEY)</vt:lpstr>
      <vt:lpstr>Example dig/kdig output (NSEC5KEY)</vt:lpstr>
      <vt:lpstr>Example dig/kdig output (NXDOMAIN)</vt:lpstr>
      <vt:lpstr>Example dig/kdig output (NXDOMAIN)</vt:lpstr>
      <vt:lpstr>Addressing some possible objections</vt:lpstr>
      <vt:lpstr>Addressing some possible objections</vt:lpstr>
      <vt:lpstr>Addressing some possible objections</vt:lpstr>
      <vt:lpstr>Reducing Transition Costs</vt:lpstr>
      <vt:lpstr>Questions?</vt:lpstr>
      <vt:lpstr>Extra Slides</vt:lpstr>
      <vt:lpstr>VRF versus Public Key signature schemes</vt:lpstr>
      <vt:lpstr>VRF versus Public Key signature schemes</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Probing</dc:title>
  <dc:subject/>
  <dc:creator>Shumon Huque</dc:creator>
  <cp:keywords/>
  <dc:description/>
  <cp:lastModifiedBy>Shumon Huque</cp:lastModifiedBy>
  <cp:revision>2284</cp:revision>
  <cp:lastPrinted>2017-05-14T15:44:53Z</cp:lastPrinted>
  <dcterms:created xsi:type="dcterms:W3CDTF">2005-09-18T22:05:18Z</dcterms:created>
  <dcterms:modified xsi:type="dcterms:W3CDTF">2017-05-15T05:51:08Z</dcterms:modified>
  <cp:category/>
</cp:coreProperties>
</file>