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537" r:id="rId2"/>
    <p:sldId id="540" r:id="rId3"/>
    <p:sldId id="542" r:id="rId4"/>
    <p:sldId id="543" r:id="rId5"/>
    <p:sldId id="544" r:id="rId6"/>
    <p:sldId id="546" r:id="rId7"/>
    <p:sldId id="549" r:id="rId8"/>
    <p:sldId id="550" r:id="rId9"/>
    <p:sldId id="559" r:id="rId10"/>
    <p:sldId id="552" r:id="rId11"/>
    <p:sldId id="553" r:id="rId12"/>
    <p:sldId id="554" r:id="rId13"/>
    <p:sldId id="555" r:id="rId14"/>
    <p:sldId id="556" r:id="rId15"/>
    <p:sldId id="557" r:id="rId16"/>
    <p:sldId id="562" r:id="rId17"/>
    <p:sldId id="561" r:id="rId18"/>
    <p:sldId id="545" r:id="rId19"/>
    <p:sldId id="560" r:id="rId20"/>
    <p:sldId id="547" r:id="rId21"/>
    <p:sldId id="558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6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elle Howell" initials="MH" lastIdx="7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EDEDE"/>
    <a:srgbClr val="002B49"/>
    <a:srgbClr val="9C240F"/>
    <a:srgbClr val="CB460F"/>
    <a:srgbClr val="FA5B36"/>
    <a:srgbClr val="0E4B91"/>
    <a:srgbClr val="18548A"/>
    <a:srgbClr val="15538C"/>
    <a:srgbClr val="0B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07" autoAdjust="0"/>
    <p:restoredTop sz="96000" autoAdjust="0"/>
  </p:normalViewPr>
  <p:slideViewPr>
    <p:cSldViewPr snapToGrid="0" snapToObjects="1">
      <p:cViewPr varScale="1">
        <p:scale>
          <a:sx n="152" d="100"/>
          <a:sy n="152" d="100"/>
        </p:scale>
        <p:origin x="184" y="464"/>
      </p:cViewPr>
      <p:guideLst>
        <p:guide orient="horz" pos="106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1" d="100"/>
          <a:sy n="81" d="100"/>
        </p:scale>
        <p:origin x="3894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F13CC-A6A6-524A-A0F8-DAB9B298E3B6}" type="datetimeFigureOut">
              <a:rPr lang="en-US" smtClean="0"/>
              <a:t>3/6/18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ED518-EFD6-E34B-989E-6B6564A75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0004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A614CD-FA73-DF49-AA13-A5EF746D725A}" type="datetimeFigureOut">
              <a:rPr lang="en-US" smtClean="0"/>
              <a:t>3/6/18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02FF9-4628-B146-9948-95257A430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8994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icann" TargetMode="External"/><Relationship Id="rId13" Type="http://schemas.openxmlformats.org/officeDocument/2006/relationships/image" Target="../media/image22.png"/><Relationship Id="rId18" Type="http://schemas.openxmlformats.org/officeDocument/2006/relationships/image" Target="../media/image24.png"/><Relationship Id="rId3" Type="http://schemas.openxmlformats.org/officeDocument/2006/relationships/hyperlink" Target="flickr.com/photos/icann" TargetMode="External"/><Relationship Id="rId7" Type="http://schemas.openxmlformats.org/officeDocument/2006/relationships/image" Target="../media/image20.png"/><Relationship Id="rId12" Type="http://schemas.openxmlformats.org/officeDocument/2006/relationships/hyperlink" Target="facebook.com/icannorg" TargetMode="External"/><Relationship Id="rId17" Type="http://schemas.openxmlformats.org/officeDocument/2006/relationships/hyperlink" Target="https://soundcloud.com/icann" TargetMode="External"/><Relationship Id="rId2" Type="http://schemas.openxmlformats.org/officeDocument/2006/relationships/hyperlink" Target="http://www.flickr.com/photos/icann" TargetMode="External"/><Relationship Id="rId16" Type="http://schemas.openxmlformats.org/officeDocument/2006/relationships/hyperlink" Target="http://www.youtube.com/icannnews" TargetMode="External"/><Relationship Id="rId20" Type="http://schemas.openxmlformats.org/officeDocument/2006/relationships/image" Target="../media/image25.emf"/><Relationship Id="rId1" Type="http://schemas.openxmlformats.org/officeDocument/2006/relationships/slideMaster" Target="../slideMasters/slideMaster1.xml"/><Relationship Id="rId6" Type="http://schemas.openxmlformats.org/officeDocument/2006/relationships/hyperlink" Target="linkedin.com/company/icann" TargetMode="External"/><Relationship Id="rId11" Type="http://schemas.openxmlformats.org/officeDocument/2006/relationships/hyperlink" Target="http://www.facebook.com/icannorg" TargetMode="External"/><Relationship Id="rId5" Type="http://schemas.openxmlformats.org/officeDocument/2006/relationships/hyperlink" Target="https://www.linkedin.com/company/icann" TargetMode="External"/><Relationship Id="rId15" Type="http://schemas.openxmlformats.org/officeDocument/2006/relationships/image" Target="../media/image23.png"/><Relationship Id="rId10" Type="http://schemas.openxmlformats.org/officeDocument/2006/relationships/image" Target="../media/image21.png"/><Relationship Id="rId19" Type="http://schemas.openxmlformats.org/officeDocument/2006/relationships/hyperlink" Target="https://www.slideshare.net/icannpresentations" TargetMode="External"/><Relationship Id="rId4" Type="http://schemas.openxmlformats.org/officeDocument/2006/relationships/image" Target="../media/image19.png"/><Relationship Id="rId9" Type="http://schemas.openxmlformats.org/officeDocument/2006/relationships/hyperlink" Target="twitter.com/icann" TargetMode="External"/><Relationship Id="rId14" Type="http://schemas.openxmlformats.org/officeDocument/2006/relationships/hyperlink" Target="youtube.com/user/ICANNnews" TargetMode="Externa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907" y="34636"/>
            <a:ext cx="8012951" cy="337997"/>
          </a:xfrm>
          <a:prstGeom prst="rect">
            <a:avLst/>
          </a:prstGeom>
        </p:spPr>
        <p:txBody>
          <a:bodyPr lIns="0" tIns="45720" rIns="0" bIns="45720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 hasCustomPrompt="1"/>
          </p:nvPr>
        </p:nvSpPr>
        <p:spPr>
          <a:xfrm>
            <a:off x="609600" y="1102659"/>
            <a:ext cx="7907338" cy="3428860"/>
          </a:xfrm>
          <a:prstGeom prst="rect">
            <a:avLst/>
          </a:prstGeom>
        </p:spPr>
        <p:txBody>
          <a:bodyPr lIns="0" tIns="0" rIns="0" bIns="0"/>
          <a:lstStyle>
            <a:lvl1pPr marL="257175" indent="-257175">
              <a:spcBef>
                <a:spcPts val="150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Wingdings" panose="05000000000000000000" pitchFamily="2" charset="2"/>
              <a:buChar char=""/>
              <a:defRPr sz="1425">
                <a:solidFill>
                  <a:srgbClr val="000000"/>
                </a:solidFill>
              </a:defRPr>
            </a:lvl1pPr>
            <a:lvl2pPr marL="598885" indent="-255985">
              <a:spcBef>
                <a:spcPts val="375"/>
              </a:spcBef>
              <a:buSzPct val="75000"/>
              <a:buFont typeface="Wingdings" panose="05000000000000000000" pitchFamily="2" charset="2"/>
              <a:buChar char=""/>
              <a:defRPr sz="1425">
                <a:solidFill>
                  <a:srgbClr val="000000"/>
                </a:solidFill>
              </a:defRPr>
            </a:lvl2pPr>
            <a:lvl3pPr marL="941785" indent="-255985">
              <a:spcBef>
                <a:spcPts val="375"/>
              </a:spcBef>
              <a:buFont typeface="Arial" panose="020B0604020202020204" pitchFamily="34" charset="0"/>
              <a:buChar char="•"/>
              <a:defRPr sz="1425">
                <a:solidFill>
                  <a:srgbClr val="000000"/>
                </a:solidFill>
              </a:defRPr>
            </a:lvl3pPr>
            <a:lvl4pPr>
              <a:defRPr sz="1425">
                <a:solidFill>
                  <a:srgbClr val="000000"/>
                </a:solidFill>
              </a:defRPr>
            </a:lvl4pPr>
            <a:lvl5pPr>
              <a:defRPr sz="1425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/>
              <a:t>Place text here</a:t>
            </a:r>
          </a:p>
          <a:p>
            <a:pPr lvl="1"/>
            <a:r>
              <a:rPr lang="en-US" dirty="0"/>
              <a:t>Second level bullet</a:t>
            </a:r>
          </a:p>
          <a:p>
            <a:pPr lvl="2"/>
            <a:r>
              <a:rPr lang="en-US" dirty="0"/>
              <a:t>Third level bullet</a:t>
            </a:r>
          </a:p>
        </p:txBody>
      </p:sp>
    </p:spTree>
    <p:extLst>
      <p:ext uri="{BB962C8B-B14F-4D97-AF65-F5344CB8AC3E}">
        <p14:creationId xmlns:p14="http://schemas.microsoft.com/office/powerpoint/2010/main" val="721309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Oval 16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sp>
        <p:nvSpPr>
          <p:cNvPr id="34" name="Oval 33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43" name="Straight Connector 42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2422" y="562298"/>
            <a:ext cx="9144000" cy="4010025"/>
          </a:xfrm>
          <a:prstGeom prst="rect">
            <a:avLst/>
          </a:prstGeom>
          <a:gradFill>
            <a:gsLst>
              <a:gs pos="0">
                <a:schemeClr val="bg1">
                  <a:alpha val="75000"/>
                </a:schemeClr>
              </a:gs>
              <a:gs pos="69000">
                <a:schemeClr val="tx2">
                  <a:lumMod val="20000"/>
                  <a:lumOff val="80000"/>
                  <a:alpha val="62000"/>
                </a:schemeClr>
              </a:gs>
              <a:gs pos="24000">
                <a:schemeClr val="tx2">
                  <a:lumMod val="20000"/>
                  <a:lumOff val="80000"/>
                  <a:alpha val="4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Title 1"/>
          <p:cNvSpPr>
            <a:spLocks noGrp="1"/>
          </p:cNvSpPr>
          <p:nvPr userDrawn="1">
            <p:ph type="title"/>
          </p:nvPr>
        </p:nvSpPr>
        <p:spPr>
          <a:xfrm>
            <a:off x="374907" y="34636"/>
            <a:ext cx="8012951" cy="337997"/>
          </a:xfrm>
          <a:prstGeom prst="rect">
            <a:avLst/>
          </a:prstGeom>
        </p:spPr>
        <p:txBody>
          <a:bodyPr lIns="0" tIns="45720" rIns="0" bIns="45720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5372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7" name="Oval 16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sp>
        <p:nvSpPr>
          <p:cNvPr id="34" name="Oval 33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43" name="Straight Connector 42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 userDrawn="1">
            <p:ph type="title"/>
          </p:nvPr>
        </p:nvSpPr>
        <p:spPr>
          <a:xfrm>
            <a:off x="374907" y="34636"/>
            <a:ext cx="8012951" cy="337997"/>
          </a:xfrm>
          <a:prstGeom prst="rect">
            <a:avLst/>
          </a:prstGeom>
        </p:spPr>
        <p:txBody>
          <a:bodyPr lIns="0" tIns="45720" rIns="0" bIns="45720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6971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ternate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3" y="456064"/>
            <a:ext cx="9141417" cy="428933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cxnSp>
        <p:nvCxnSpPr>
          <p:cNvPr id="22" name="Straight Connector 21"/>
          <p:cNvCxnSpPr/>
          <p:nvPr userDrawn="1"/>
        </p:nvCxnSpPr>
        <p:spPr>
          <a:xfrm flipH="1">
            <a:off x="0" y="456062"/>
            <a:ext cx="9144000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H="1">
            <a:off x="0" y="4740410"/>
            <a:ext cx="9144000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4907" y="34636"/>
            <a:ext cx="8012951" cy="337997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4070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1987318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1" name="Straight Connector 20"/>
          <p:cNvCxnSpPr>
            <a:endCxn id="22" idx="0"/>
          </p:cNvCxnSpPr>
          <p:nvPr userDrawn="1"/>
        </p:nvCxnSpPr>
        <p:spPr>
          <a:xfrm flipV="1">
            <a:off x="418349" y="2050807"/>
            <a:ext cx="0" cy="2658308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 userDrawn="1"/>
        </p:nvSpPr>
        <p:spPr>
          <a:xfrm rot="16200000">
            <a:off x="433570" y="1989926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479236" y="2005146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938" y="618565"/>
            <a:ext cx="7932000" cy="1326236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0074" y="2074151"/>
            <a:ext cx="7907338" cy="69594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#</a:t>
            </a:r>
          </a:p>
        </p:txBody>
      </p:sp>
    </p:spTree>
    <p:extLst>
      <p:ext uri="{BB962C8B-B14F-4D97-AF65-F5344CB8AC3E}">
        <p14:creationId xmlns:p14="http://schemas.microsoft.com/office/powerpoint/2010/main" val="2083083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1.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1987318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1" name="Straight Connector 20"/>
          <p:cNvCxnSpPr>
            <a:endCxn id="22" idx="0"/>
          </p:cNvCxnSpPr>
          <p:nvPr userDrawn="1"/>
        </p:nvCxnSpPr>
        <p:spPr>
          <a:xfrm flipV="1">
            <a:off x="418349" y="2050807"/>
            <a:ext cx="0" cy="2658308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 userDrawn="1"/>
        </p:nvSpPr>
        <p:spPr>
          <a:xfrm rot="16200000">
            <a:off x="433570" y="1989926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479236" y="2005146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938" y="625290"/>
            <a:ext cx="7932000" cy="1319512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0074" y="2074150"/>
            <a:ext cx="7907338" cy="685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#</a:t>
            </a:r>
          </a:p>
        </p:txBody>
      </p:sp>
    </p:spTree>
    <p:extLst>
      <p:ext uri="{BB962C8B-B14F-4D97-AF65-F5344CB8AC3E}">
        <p14:creationId xmlns:p14="http://schemas.microsoft.com/office/powerpoint/2010/main" val="19486993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1.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1987318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1" name="Straight Connector 20"/>
          <p:cNvCxnSpPr>
            <a:endCxn id="22" idx="0"/>
          </p:cNvCxnSpPr>
          <p:nvPr userDrawn="1"/>
        </p:nvCxnSpPr>
        <p:spPr>
          <a:xfrm flipV="1">
            <a:off x="418349" y="2050807"/>
            <a:ext cx="0" cy="2658308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 userDrawn="1"/>
        </p:nvSpPr>
        <p:spPr>
          <a:xfrm rot="16200000">
            <a:off x="433570" y="1989926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479236" y="2005146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938" y="591672"/>
            <a:ext cx="7932000" cy="1353130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0074" y="2074150"/>
            <a:ext cx="7907338" cy="685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#</a:t>
            </a:r>
          </a:p>
        </p:txBody>
      </p:sp>
    </p:spTree>
    <p:extLst>
      <p:ext uri="{BB962C8B-B14F-4D97-AF65-F5344CB8AC3E}">
        <p14:creationId xmlns:p14="http://schemas.microsoft.com/office/powerpoint/2010/main" val="3475773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1.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1987318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1" name="Straight Connector 20"/>
          <p:cNvCxnSpPr>
            <a:endCxn id="22" idx="0"/>
          </p:cNvCxnSpPr>
          <p:nvPr userDrawn="1"/>
        </p:nvCxnSpPr>
        <p:spPr>
          <a:xfrm flipV="1">
            <a:off x="418349" y="2050807"/>
            <a:ext cx="0" cy="2658308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 userDrawn="1"/>
        </p:nvSpPr>
        <p:spPr>
          <a:xfrm rot="16200000">
            <a:off x="433570" y="1989926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479236" y="2005146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938" y="598395"/>
            <a:ext cx="7932000" cy="1346406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0074" y="2074150"/>
            <a:ext cx="7907338" cy="685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#</a:t>
            </a:r>
          </a:p>
        </p:txBody>
      </p:sp>
    </p:spTree>
    <p:extLst>
      <p:ext uri="{BB962C8B-B14F-4D97-AF65-F5344CB8AC3E}">
        <p14:creationId xmlns:p14="http://schemas.microsoft.com/office/powerpoint/2010/main" val="34334170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1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1987318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1" name="Straight Connector 20"/>
          <p:cNvCxnSpPr>
            <a:endCxn id="22" idx="0"/>
          </p:cNvCxnSpPr>
          <p:nvPr userDrawn="1"/>
        </p:nvCxnSpPr>
        <p:spPr>
          <a:xfrm flipV="1">
            <a:off x="418349" y="2050807"/>
            <a:ext cx="0" cy="2658308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 userDrawn="1"/>
        </p:nvSpPr>
        <p:spPr>
          <a:xfrm rot="16200000">
            <a:off x="433570" y="1989926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479236" y="2005146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938" y="598395"/>
            <a:ext cx="7932000" cy="1346406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0074" y="2074150"/>
            <a:ext cx="7907338" cy="685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#</a:t>
            </a:r>
          </a:p>
        </p:txBody>
      </p:sp>
    </p:spTree>
    <p:extLst>
      <p:ext uri="{BB962C8B-B14F-4D97-AF65-F5344CB8AC3E}">
        <p14:creationId xmlns:p14="http://schemas.microsoft.com/office/powerpoint/2010/main" val="1585994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1.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5" name="Straight Connector 14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1987318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1" name="Straight Connector 20"/>
          <p:cNvCxnSpPr>
            <a:endCxn id="22" idx="0"/>
          </p:cNvCxnSpPr>
          <p:nvPr userDrawn="1"/>
        </p:nvCxnSpPr>
        <p:spPr>
          <a:xfrm flipV="1">
            <a:off x="418349" y="2050807"/>
            <a:ext cx="0" cy="2658308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 userDrawn="1"/>
        </p:nvSpPr>
        <p:spPr>
          <a:xfrm rot="16200000">
            <a:off x="433570" y="1989926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479236" y="2005146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938" y="578225"/>
            <a:ext cx="7932000" cy="1366577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600074" y="2074150"/>
            <a:ext cx="7907338" cy="685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>
                <a:solidFill>
                  <a:schemeClr val="bg1"/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#</a:t>
            </a:r>
          </a:p>
        </p:txBody>
      </p:sp>
    </p:spTree>
    <p:extLst>
      <p:ext uri="{BB962C8B-B14F-4D97-AF65-F5344CB8AC3E}">
        <p14:creationId xmlns:p14="http://schemas.microsoft.com/office/powerpoint/2010/main" val="23844637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4740411"/>
            <a:ext cx="9144000" cy="4030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cxnSp>
        <p:nvCxnSpPr>
          <p:cNvPr id="25" name="Straight Connector 24"/>
          <p:cNvCxnSpPr/>
          <p:nvPr userDrawn="1"/>
        </p:nvCxnSpPr>
        <p:spPr>
          <a:xfrm>
            <a:off x="0" y="4740410"/>
            <a:ext cx="9144000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573740" y="2272800"/>
            <a:ext cx="6247234" cy="133773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625">
                <a:solidFill>
                  <a:schemeClr val="bg1"/>
                </a:solidFill>
                <a:latin typeface="+mj-lt"/>
              </a:defRPr>
            </a:lvl1pPr>
            <a:lvl2pPr marL="3429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5pPr>
          </a:lstStyle>
          <a:p>
            <a:pPr lvl="0"/>
            <a:r>
              <a:rPr lang="en-US" dirty="0"/>
              <a:t>Section Divider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64640" y="981637"/>
            <a:ext cx="6256337" cy="1276151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 sz="2625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</p:spTree>
    <p:extLst>
      <p:ext uri="{BB962C8B-B14F-4D97-AF65-F5344CB8AC3E}">
        <p14:creationId xmlns:p14="http://schemas.microsoft.com/office/powerpoint/2010/main" val="49883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1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610729" y="1"/>
            <a:ext cx="7744845" cy="190002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spcBef>
                <a:spcPts val="0"/>
              </a:spcBef>
              <a:defRPr sz="2700" b="1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Insert title here</a:t>
            </a:r>
            <a:br>
              <a:rPr lang="en-US" dirty="0"/>
            </a:br>
            <a:r>
              <a:rPr lang="en-US" dirty="0"/>
              <a:t>(75 characters maximum)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10726" y="2672178"/>
            <a:ext cx="8119206" cy="5376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10726" y="3189614"/>
            <a:ext cx="8119206" cy="20520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Event Name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10726" y="3414989"/>
            <a:ext cx="8119206" cy="30283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DD Month 2017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10726" y="2141019"/>
            <a:ext cx="8119206" cy="5376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Insert subtitle here (75 characters maximum)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9CC4FC-46F1-1046-BBFB-BE8FCD604F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0726" y="4005980"/>
            <a:ext cx="1189827" cy="9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0240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4740411"/>
            <a:ext cx="9144000" cy="4030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cxnSp>
        <p:nvCxnSpPr>
          <p:cNvPr id="25" name="Straight Connector 24"/>
          <p:cNvCxnSpPr/>
          <p:nvPr userDrawn="1"/>
        </p:nvCxnSpPr>
        <p:spPr>
          <a:xfrm>
            <a:off x="0" y="4740410"/>
            <a:ext cx="9144000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573740" y="2272800"/>
            <a:ext cx="6247234" cy="133773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625">
                <a:solidFill>
                  <a:schemeClr val="bg1"/>
                </a:solidFill>
                <a:latin typeface="+mj-lt"/>
              </a:defRPr>
            </a:lvl1pPr>
            <a:lvl2pPr marL="3429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5pPr>
          </a:lstStyle>
          <a:p>
            <a:pPr lvl="0"/>
            <a:r>
              <a:rPr lang="en-US" dirty="0"/>
              <a:t>Section Divider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64640" y="981637"/>
            <a:ext cx="6256337" cy="1276151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 sz="2625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</p:spTree>
    <p:extLst>
      <p:ext uri="{BB962C8B-B14F-4D97-AF65-F5344CB8AC3E}">
        <p14:creationId xmlns:p14="http://schemas.microsoft.com/office/powerpoint/2010/main" val="613000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4740411"/>
            <a:ext cx="9144000" cy="4030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cxnSp>
        <p:nvCxnSpPr>
          <p:cNvPr id="25" name="Straight Connector 24"/>
          <p:cNvCxnSpPr/>
          <p:nvPr userDrawn="1"/>
        </p:nvCxnSpPr>
        <p:spPr>
          <a:xfrm>
            <a:off x="0" y="4740410"/>
            <a:ext cx="9144000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573740" y="2272800"/>
            <a:ext cx="6247234" cy="133773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625">
                <a:solidFill>
                  <a:schemeClr val="bg1"/>
                </a:solidFill>
                <a:latin typeface="+mj-lt"/>
              </a:defRPr>
            </a:lvl1pPr>
            <a:lvl2pPr marL="3429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5pPr>
          </a:lstStyle>
          <a:p>
            <a:pPr lvl="0"/>
            <a:r>
              <a:rPr lang="en-US" dirty="0"/>
              <a:t>Section Divider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64640" y="981637"/>
            <a:ext cx="6256337" cy="1276151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 sz="2625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</p:spTree>
    <p:extLst>
      <p:ext uri="{BB962C8B-B14F-4D97-AF65-F5344CB8AC3E}">
        <p14:creationId xmlns:p14="http://schemas.microsoft.com/office/powerpoint/2010/main" val="38711898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4740411"/>
            <a:ext cx="9144000" cy="4030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cxnSp>
        <p:nvCxnSpPr>
          <p:cNvPr id="25" name="Straight Connector 24"/>
          <p:cNvCxnSpPr/>
          <p:nvPr userDrawn="1"/>
        </p:nvCxnSpPr>
        <p:spPr>
          <a:xfrm>
            <a:off x="0" y="4740410"/>
            <a:ext cx="9144000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573740" y="2272800"/>
            <a:ext cx="6247234" cy="133773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sz="2625">
                <a:solidFill>
                  <a:schemeClr val="bg1"/>
                </a:solidFill>
                <a:latin typeface="+mj-lt"/>
              </a:defRPr>
            </a:lvl1pPr>
            <a:lvl2pPr marL="3429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2pPr>
            <a:lvl3pPr marL="6858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3pPr>
            <a:lvl4pPr marL="10287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4pPr>
            <a:lvl5pPr marL="1371600" indent="0">
              <a:buFontTx/>
              <a:buNone/>
              <a:defRPr>
                <a:solidFill>
                  <a:schemeClr val="bg2">
                    <a:lumMod val="90000"/>
                  </a:schemeClr>
                </a:solidFill>
              </a:defRPr>
            </a:lvl5pPr>
          </a:lstStyle>
          <a:p>
            <a:pPr lvl="0"/>
            <a:r>
              <a:rPr lang="en-US" dirty="0"/>
              <a:t>Section Divider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64640" y="981637"/>
            <a:ext cx="6256337" cy="1276151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 sz="2625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Name of Agenda Item</a:t>
            </a:r>
          </a:p>
        </p:txBody>
      </p:sp>
    </p:spTree>
    <p:extLst>
      <p:ext uri="{BB962C8B-B14F-4D97-AF65-F5344CB8AC3E}">
        <p14:creationId xmlns:p14="http://schemas.microsoft.com/office/powerpoint/2010/main" val="26239424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63390" y="853677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7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63390" y="221182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tIns="45720" rIns="0" bIns="4572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170502" y="89195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170502" y="2250102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170502" y="120204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170502" y="2553475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9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6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63390" y="356875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7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2170502" y="3607041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50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2170502" y="3910413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19332202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1.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9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63390" y="853677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63390" y="221182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170502" y="89195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170502" y="2250102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170502" y="120204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170502" y="2553475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3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63390" y="356875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2170502" y="3607041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2170502" y="3910413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16663251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1.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9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63390" y="853677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63390" y="221182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170502" y="89195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170502" y="2250102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170502" y="120204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170502" y="2553475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3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63390" y="356875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2170502" y="3607041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2170502" y="3910413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29882300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1.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9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63390" y="853677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63390" y="221182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170502" y="89195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170502" y="2250102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170502" y="120204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170502" y="2553475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3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63390" y="356875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2170502" y="3607041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2170502" y="3910413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33827145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 1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9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63390" y="853677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63390" y="221182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170502" y="89195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170502" y="2250102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170502" y="120204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170502" y="2553475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3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63390" y="356875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2170502" y="3607041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2170502" y="3910413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21525536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1.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9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63390" y="853677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63390" y="221182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170502" y="89195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170502" y="2250102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170502" y="120204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170502" y="2553475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3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63390" y="356875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2170502" y="3607041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2170502" y="3910413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41503872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1.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9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63390" y="853677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63390" y="221182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170502" y="89195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170502" y="2250102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170502" y="120204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170502" y="2553475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3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63390" y="356875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2170502" y="3607041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2170502" y="3910413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1891085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1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610727" y="1"/>
            <a:ext cx="7744845" cy="190002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spcBef>
                <a:spcPts val="0"/>
              </a:spcBef>
              <a:defRPr sz="2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Insert title here</a:t>
            </a:r>
            <a:br>
              <a:rPr lang="en-US" dirty="0"/>
            </a:br>
            <a:r>
              <a:rPr lang="en-US" dirty="0"/>
              <a:t>(75 characters maximum)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10723" y="2672178"/>
            <a:ext cx="8119872" cy="5376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10723" y="3189614"/>
            <a:ext cx="8119872" cy="20520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Event Name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10723" y="3408265"/>
            <a:ext cx="8119872" cy="30283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DD Month 2017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992" y="4134695"/>
            <a:ext cx="1193800" cy="714375"/>
          </a:xfrm>
          <a:prstGeom prst="rect">
            <a:avLst/>
          </a:prstGeom>
        </p:spPr>
      </p:pic>
      <p:sp>
        <p:nvSpPr>
          <p:cNvPr id="1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10723" y="2141019"/>
            <a:ext cx="8119872" cy="5376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here (75 characters maximum)</a:t>
            </a:r>
          </a:p>
        </p:txBody>
      </p:sp>
    </p:spTree>
    <p:extLst>
      <p:ext uri="{BB962C8B-B14F-4D97-AF65-F5344CB8AC3E}">
        <p14:creationId xmlns:p14="http://schemas.microsoft.com/office/powerpoint/2010/main" val="3342511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1.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9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63390" y="853677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63390" y="221182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170502" y="89195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170502" y="2250102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2170502" y="120204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2170502" y="2553475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2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63390" y="3568758"/>
            <a:ext cx="1290918" cy="968188"/>
          </a:xfrm>
          <a:prstGeom prst="flowChartConnector">
            <a:avLst/>
          </a:prstGeom>
          <a:ln w="57150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2170502" y="3607041"/>
            <a:ext cx="5341922" cy="296158"/>
          </a:xfrm>
          <a:prstGeom prst="rect">
            <a:avLst/>
          </a:prstGeo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First Last Name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2170502" y="3910413"/>
            <a:ext cx="5341922" cy="616574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15211577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2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85304" y="1566370"/>
            <a:ext cx="950976" cy="713232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27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5806" y="2635621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811911" y="156431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11911" y="2640073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811911" y="187440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811911" y="294344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 userDrawn="1"/>
        </p:nvSpPr>
        <p:spPr>
          <a:xfrm flipH="1">
            <a:off x="8705212" y="138664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7" name="Straight Connector 36"/>
          <p:cNvCxnSpPr>
            <a:endCxn id="49" idx="0"/>
          </p:cNvCxnSpPr>
          <p:nvPr userDrawn="1"/>
        </p:nvCxnSpPr>
        <p:spPr>
          <a:xfrm flipV="1">
            <a:off x="418349" y="1450137"/>
            <a:ext cx="0" cy="3252833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Arc 48"/>
          <p:cNvSpPr/>
          <p:nvPr userDrawn="1"/>
        </p:nvSpPr>
        <p:spPr>
          <a:xfrm rot="16200000">
            <a:off x="433570" y="1389254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50" name="Straight Connector 49"/>
          <p:cNvCxnSpPr/>
          <p:nvPr userDrawn="1"/>
        </p:nvCxnSpPr>
        <p:spPr>
          <a:xfrm flipH="1">
            <a:off x="479236" y="1404475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2790" y="367978"/>
            <a:ext cx="7886700" cy="994172"/>
          </a:xfrm>
          <a:prstGeom prst="rect">
            <a:avLst/>
          </a:prstGeom>
        </p:spPr>
        <p:txBody>
          <a:bodyPr anchor="b" anchorCtr="0"/>
          <a:lstStyle>
            <a:lvl1pPr>
              <a:spcBef>
                <a:spcPts val="0"/>
              </a:spcBef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(option)</a:t>
            </a:r>
          </a:p>
        </p:txBody>
      </p:sp>
      <p:sp>
        <p:nvSpPr>
          <p:cNvPr id="44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6" y="3704662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811911" y="3709115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6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1811911" y="401248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41596175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2.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 userDrawn="1"/>
        </p:nvSpPr>
        <p:spPr>
          <a:xfrm flipH="1">
            <a:off x="8705212" y="138664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7" name="Straight Connector 36"/>
          <p:cNvCxnSpPr>
            <a:endCxn id="49" idx="0"/>
          </p:cNvCxnSpPr>
          <p:nvPr userDrawn="1"/>
        </p:nvCxnSpPr>
        <p:spPr>
          <a:xfrm flipV="1">
            <a:off x="418349" y="1450137"/>
            <a:ext cx="0" cy="3252833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Arc 48"/>
          <p:cNvSpPr/>
          <p:nvPr userDrawn="1"/>
        </p:nvSpPr>
        <p:spPr>
          <a:xfrm rot="16200000">
            <a:off x="433570" y="1389254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50" name="Straight Connector 49"/>
          <p:cNvCxnSpPr/>
          <p:nvPr userDrawn="1"/>
        </p:nvCxnSpPr>
        <p:spPr>
          <a:xfrm flipH="1">
            <a:off x="479236" y="1404475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2790" y="367978"/>
            <a:ext cx="7886700" cy="994172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(option)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811911" y="156431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11911" y="2640073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1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811911" y="187440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811911" y="294344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811911" y="3709115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5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1811911" y="401248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7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85304" y="1566370"/>
            <a:ext cx="950976" cy="713232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8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5806" y="2635621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51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6" y="3704662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40876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2.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 userDrawn="1"/>
        </p:nvSpPr>
        <p:spPr>
          <a:xfrm flipH="1">
            <a:off x="8705212" y="138664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7" name="Straight Connector 36"/>
          <p:cNvCxnSpPr>
            <a:endCxn id="49" idx="0"/>
          </p:cNvCxnSpPr>
          <p:nvPr userDrawn="1"/>
        </p:nvCxnSpPr>
        <p:spPr>
          <a:xfrm flipV="1">
            <a:off x="418349" y="1450137"/>
            <a:ext cx="0" cy="3252833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Arc 48"/>
          <p:cNvSpPr/>
          <p:nvPr userDrawn="1"/>
        </p:nvSpPr>
        <p:spPr>
          <a:xfrm rot="16200000">
            <a:off x="433570" y="1389254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50" name="Straight Connector 49"/>
          <p:cNvCxnSpPr/>
          <p:nvPr userDrawn="1"/>
        </p:nvCxnSpPr>
        <p:spPr>
          <a:xfrm flipH="1">
            <a:off x="479236" y="1404475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2790" y="367978"/>
            <a:ext cx="7886700" cy="994172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(option)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811911" y="156431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11911" y="2640073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1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811911" y="187440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811911" y="294344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811911" y="3709115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5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1811911" y="401248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6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85304" y="1566370"/>
            <a:ext cx="950976" cy="713232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7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5806" y="2635621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8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6" y="3704662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90436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2.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 userDrawn="1"/>
        </p:nvSpPr>
        <p:spPr>
          <a:xfrm flipH="1">
            <a:off x="8705212" y="138664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7" name="Straight Connector 36"/>
          <p:cNvCxnSpPr>
            <a:endCxn id="49" idx="0"/>
          </p:cNvCxnSpPr>
          <p:nvPr userDrawn="1"/>
        </p:nvCxnSpPr>
        <p:spPr>
          <a:xfrm flipV="1">
            <a:off x="418349" y="1450137"/>
            <a:ext cx="0" cy="3252833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Arc 48"/>
          <p:cNvSpPr/>
          <p:nvPr userDrawn="1"/>
        </p:nvSpPr>
        <p:spPr>
          <a:xfrm rot="16200000">
            <a:off x="433570" y="1389254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50" name="Straight Connector 49"/>
          <p:cNvCxnSpPr/>
          <p:nvPr userDrawn="1"/>
        </p:nvCxnSpPr>
        <p:spPr>
          <a:xfrm flipH="1">
            <a:off x="479236" y="1404475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2790" y="367978"/>
            <a:ext cx="7886700" cy="994172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(option)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811911" y="156431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11911" y="2640073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1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811911" y="187440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811911" y="294344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811911" y="3709115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5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1811911" y="401248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6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85304" y="1566370"/>
            <a:ext cx="950976" cy="713232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7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5806" y="2635621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8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6" y="3704662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74116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2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 userDrawn="1"/>
        </p:nvSpPr>
        <p:spPr>
          <a:xfrm flipH="1">
            <a:off x="8705212" y="138664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7" name="Straight Connector 36"/>
          <p:cNvCxnSpPr>
            <a:endCxn id="49" idx="0"/>
          </p:cNvCxnSpPr>
          <p:nvPr userDrawn="1"/>
        </p:nvCxnSpPr>
        <p:spPr>
          <a:xfrm flipV="1">
            <a:off x="418349" y="1450137"/>
            <a:ext cx="0" cy="3252833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Arc 48"/>
          <p:cNvSpPr/>
          <p:nvPr userDrawn="1"/>
        </p:nvSpPr>
        <p:spPr>
          <a:xfrm rot="16200000">
            <a:off x="433570" y="1389254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50" name="Straight Connector 49"/>
          <p:cNvCxnSpPr/>
          <p:nvPr userDrawn="1"/>
        </p:nvCxnSpPr>
        <p:spPr>
          <a:xfrm flipH="1">
            <a:off x="479236" y="1404475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2790" y="367978"/>
            <a:ext cx="7886700" cy="994172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(option)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811911" y="156431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11911" y="2640073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1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811911" y="187440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811911" y="294344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811911" y="3709115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5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1811911" y="401248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6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85304" y="1566370"/>
            <a:ext cx="950976" cy="713232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7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5806" y="2635621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8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6" y="3704662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21152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2.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 userDrawn="1"/>
        </p:nvSpPr>
        <p:spPr>
          <a:xfrm flipH="1">
            <a:off x="8705212" y="138664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7" name="Straight Connector 36"/>
          <p:cNvCxnSpPr>
            <a:endCxn id="49" idx="0"/>
          </p:cNvCxnSpPr>
          <p:nvPr userDrawn="1"/>
        </p:nvCxnSpPr>
        <p:spPr>
          <a:xfrm flipV="1">
            <a:off x="418349" y="1450137"/>
            <a:ext cx="0" cy="3252833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Arc 48"/>
          <p:cNvSpPr/>
          <p:nvPr userDrawn="1"/>
        </p:nvSpPr>
        <p:spPr>
          <a:xfrm rot="16200000">
            <a:off x="433570" y="1389254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50" name="Straight Connector 49"/>
          <p:cNvCxnSpPr/>
          <p:nvPr userDrawn="1"/>
        </p:nvCxnSpPr>
        <p:spPr>
          <a:xfrm flipH="1">
            <a:off x="479236" y="1404475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2790" y="367978"/>
            <a:ext cx="7886700" cy="994172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(option)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811911" y="156431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11911" y="2640073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1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811911" y="187440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811911" y="294344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811911" y="3709115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5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1811911" y="401248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6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85304" y="1566370"/>
            <a:ext cx="950976" cy="713232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7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5806" y="2635621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8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6" y="3704662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800979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2.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 userDrawn="1"/>
        </p:nvSpPr>
        <p:spPr>
          <a:xfrm flipH="1">
            <a:off x="8705212" y="138664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7" name="Straight Connector 36"/>
          <p:cNvCxnSpPr/>
          <p:nvPr userDrawn="1"/>
        </p:nvCxnSpPr>
        <p:spPr>
          <a:xfrm flipV="1">
            <a:off x="418349" y="1450137"/>
            <a:ext cx="0" cy="3252833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2790" y="367978"/>
            <a:ext cx="7886700" cy="994172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(option)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479236" y="1404475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Arc 39"/>
          <p:cNvSpPr/>
          <p:nvPr userDrawn="1"/>
        </p:nvSpPr>
        <p:spPr>
          <a:xfrm rot="16200000">
            <a:off x="433570" y="1389254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811911" y="156431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11911" y="2640073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811911" y="187440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811911" y="294344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811911" y="3709115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7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1811911" y="401248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85304" y="1566370"/>
            <a:ext cx="950976" cy="713232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9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5806" y="2635621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50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6" y="3704662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81103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2.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9144000" cy="51435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28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1" name="Oval 30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32" name="Straight Connector 31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5" name="Straight Connector 34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 userDrawn="1"/>
        </p:nvSpPr>
        <p:spPr>
          <a:xfrm flipH="1">
            <a:off x="8705212" y="138664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7" name="Straight Connector 36"/>
          <p:cNvCxnSpPr>
            <a:endCxn id="49" idx="0"/>
          </p:cNvCxnSpPr>
          <p:nvPr userDrawn="1"/>
        </p:nvCxnSpPr>
        <p:spPr>
          <a:xfrm flipV="1">
            <a:off x="418349" y="1450137"/>
            <a:ext cx="0" cy="3252833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Arc 48"/>
          <p:cNvSpPr/>
          <p:nvPr userDrawn="1"/>
        </p:nvSpPr>
        <p:spPr>
          <a:xfrm rot="16200000">
            <a:off x="433570" y="1389254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endParaRPr lang="en-US" sz="1350"/>
          </a:p>
        </p:txBody>
      </p:sp>
      <p:cxnSp>
        <p:nvCxnSpPr>
          <p:cNvPr id="50" name="Straight Connector 49"/>
          <p:cNvCxnSpPr/>
          <p:nvPr userDrawn="1"/>
        </p:nvCxnSpPr>
        <p:spPr>
          <a:xfrm flipH="1">
            <a:off x="479236" y="1404475"/>
            <a:ext cx="82012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92790" y="367978"/>
            <a:ext cx="7886700" cy="994172"/>
          </a:xfrm>
          <a:prstGeom prst="rect">
            <a:avLst/>
          </a:prstGeom>
        </p:spPr>
        <p:txBody>
          <a:bodyPr anchor="b" anchorCtr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(option)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811911" y="1564311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11911" y="2640073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1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811911" y="187440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811911" y="2943446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811911" y="3709115"/>
            <a:ext cx="534192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45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1811911" y="4012487"/>
            <a:ext cx="534192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6" name="Picture Placeholder 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685304" y="1566370"/>
            <a:ext cx="950976" cy="713232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7" name="Picture Placeholder 3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685806" y="2635621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48" name="Picture Placeholder 3"/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685806" y="3704662"/>
            <a:ext cx="949979" cy="712484"/>
          </a:xfrm>
          <a:prstGeom prst="flowChartConnector">
            <a:avLst/>
          </a:prstGeom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16679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5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 (no photo)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17667" y="986088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7667" y="2088747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17667" y="1296182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17667" y="2392118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17667" y="3171234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6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417667" y="3474607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383874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2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1811695" y="4576238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3" y="4593383"/>
            <a:ext cx="1790417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878697" y="4593383"/>
            <a:ext cx="6693408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 flipH="1">
            <a:off x="8610117" y="4576238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Oval 17"/>
          <p:cNvSpPr/>
          <p:nvPr/>
        </p:nvSpPr>
        <p:spPr>
          <a:xfrm flipH="1">
            <a:off x="8610117" y="2602780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1834554" y="2664620"/>
            <a:ext cx="0" cy="1897471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Arc 19"/>
          <p:cNvSpPr/>
          <p:nvPr/>
        </p:nvSpPr>
        <p:spPr>
          <a:xfrm rot="16200000">
            <a:off x="1849776" y="2605388"/>
            <a:ext cx="91323" cy="121764"/>
          </a:xfrm>
          <a:prstGeom prst="arc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1895442" y="2620608"/>
            <a:ext cx="6691671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79" y="3658687"/>
            <a:ext cx="1189829" cy="711900"/>
          </a:xfrm>
          <a:prstGeom prst="rect">
            <a:avLst/>
          </a:prstGeom>
        </p:spPr>
      </p:pic>
      <p:sp>
        <p:nvSpPr>
          <p:cNvPr id="12" name="Title 2"/>
          <p:cNvSpPr>
            <a:spLocks noGrp="1"/>
          </p:cNvSpPr>
          <p:nvPr>
            <p:ph type="title" hasCustomPrompt="1"/>
          </p:nvPr>
        </p:nvSpPr>
        <p:spPr>
          <a:xfrm>
            <a:off x="2061883" y="571499"/>
            <a:ext cx="6382512" cy="190002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spcBef>
                <a:spcPts val="0"/>
              </a:spcBef>
              <a:defRPr sz="2700" b="1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Insert title here</a:t>
            </a:r>
            <a:br>
              <a:rPr lang="en-US" dirty="0"/>
            </a:br>
            <a:r>
              <a:rPr lang="en-US" dirty="0"/>
              <a:t>(75 characters maximum)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070848" y="3445383"/>
            <a:ext cx="6382512" cy="5376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070848" y="3976265"/>
            <a:ext cx="6382512" cy="20520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Event Name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070848" y="4188194"/>
            <a:ext cx="6382512" cy="30283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DD Month 2017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070848" y="2739412"/>
            <a:ext cx="6382512" cy="5376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Insert subtitle here (75 characters maximum)</a:t>
            </a:r>
          </a:p>
        </p:txBody>
      </p:sp>
    </p:spTree>
    <p:extLst>
      <p:ext uri="{BB962C8B-B14F-4D97-AF65-F5344CB8AC3E}">
        <p14:creationId xmlns:p14="http://schemas.microsoft.com/office/powerpoint/2010/main" val="30166748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5.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 (no photo)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17667" y="986088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7667" y="2088747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17667" y="1296182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17667" y="2392118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17667" y="3171234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417667" y="3474607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396747819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5.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 (no photo)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17667" y="986088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7667" y="2088747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17667" y="1296182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17667" y="2392118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17667" y="3171234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417667" y="3474607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25517843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5.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 (no photo)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17667" y="986088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7667" y="2088747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17667" y="1296182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17667" y="2392118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17667" y="3171234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417667" y="3474607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11121399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5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 (no photo)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17667" y="986088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7667" y="2088747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17667" y="1296182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17667" y="2392118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17667" y="3171234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417667" y="3474607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6573882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5.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 (no photo)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17667" y="986088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7667" y="2088747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17667" y="1296182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17667" y="2392118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17667" y="3171234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417667" y="3474607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40150208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5.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 (no photo)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17667" y="986088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7667" y="2088747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17667" y="1296182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17667" y="2392118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17667" y="3171234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417667" y="3474607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31224312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s Divider 5.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" y="-1"/>
            <a:ext cx="9144000" cy="5143500"/>
          </a:xfrm>
          <a:prstGeom prst="rect">
            <a:avLst/>
          </a:prstGeom>
        </p:spPr>
      </p:pic>
      <p:sp>
        <p:nvSpPr>
          <p:cNvPr id="13" name="Oval 1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675" y="4847073"/>
            <a:ext cx="365760" cy="21887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Presenters Section Divider (no photo)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17667" y="986088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17667" y="2088747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417667" y="1296182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48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17667" y="2392118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  <p:sp>
        <p:nvSpPr>
          <p:cNvPr id="31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chemeClr val="bg1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417667" y="3171234"/>
            <a:ext cx="7049932" cy="29615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 dirty="0"/>
              <a:t>First Last Name</a:t>
            </a:r>
          </a:p>
        </p:txBody>
      </p:sp>
      <p:sp>
        <p:nvSpPr>
          <p:cNvPr id="2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417667" y="3474607"/>
            <a:ext cx="7049932" cy="685800"/>
          </a:xfrm>
          <a:prstGeom prst="rect">
            <a:avLst/>
          </a:prstGeom>
        </p:spPr>
        <p:txBody>
          <a:bodyPr tIns="0" bIns="0"/>
          <a:lstStyle>
            <a:lvl1pPr marL="0" indent="0">
              <a:spcBef>
                <a:spcPts val="0"/>
              </a:spcBef>
              <a:buFontTx/>
              <a:buNone/>
              <a:defRPr sz="18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685800" indent="0">
              <a:buNone/>
              <a:defRPr/>
            </a:lvl3pPr>
          </a:lstStyle>
          <a:p>
            <a:pPr lvl="0"/>
            <a:r>
              <a:rPr lang="en-US" dirty="0"/>
              <a:t>Title</a:t>
            </a:r>
            <a:br>
              <a:rPr lang="en-US" dirty="0"/>
            </a:br>
            <a:r>
              <a:rPr lang="en-US" dirty="0" err="1"/>
              <a:t>Title</a:t>
            </a:r>
            <a:r>
              <a:rPr lang="en-US" dirty="0"/>
              <a:t> line 2</a:t>
            </a:r>
          </a:p>
        </p:txBody>
      </p:sp>
    </p:spTree>
    <p:extLst>
      <p:ext uri="{BB962C8B-B14F-4D97-AF65-F5344CB8AC3E}">
        <p14:creationId xmlns:p14="http://schemas.microsoft.com/office/powerpoint/2010/main" val="623868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gage with ICAN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313659" y="513918"/>
            <a:ext cx="6830343" cy="1398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3" dirty="0">
              <a:solidFill>
                <a:prstClr val="white"/>
              </a:solidFill>
              <a:cs typeface="Arial"/>
            </a:endParaRPr>
          </a:p>
        </p:txBody>
      </p:sp>
      <p:sp>
        <p:nvSpPr>
          <p:cNvPr id="4" name="Text Placeholder 32"/>
          <p:cNvSpPr txBox="1">
            <a:spLocks/>
          </p:cNvSpPr>
          <p:nvPr userDrawn="1"/>
        </p:nvSpPr>
        <p:spPr bwMode="auto">
          <a:xfrm>
            <a:off x="2543492" y="1164527"/>
            <a:ext cx="6600509" cy="247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14350" indent="-171450"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857250" indent="-171450"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200150" indent="-171450"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1543050" indent="-171450"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000250" indent="-1714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457450" indent="-1714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2914650" indent="-1714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371850" indent="-1714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500" dirty="0">
                <a:solidFill>
                  <a:schemeClr val="bg1"/>
                </a:solidFill>
                <a:latin typeface="+mn-lt"/>
                <a:cs typeface="Arial"/>
              </a:rPr>
              <a:t>Visit us at </a:t>
            </a:r>
            <a:r>
              <a:rPr lang="en-US" sz="1500" b="1" dirty="0" err="1">
                <a:solidFill>
                  <a:schemeClr val="bg1"/>
                </a:solidFill>
                <a:latin typeface="+mn-lt"/>
                <a:cs typeface="Arial"/>
              </a:rPr>
              <a:t>icann.org</a:t>
            </a:r>
            <a:endParaRPr lang="en-US" sz="1500" b="1" dirty="0">
              <a:solidFill>
                <a:schemeClr val="bg1"/>
              </a:solidFill>
              <a:latin typeface="+mn-lt"/>
              <a:cs typeface="Arial"/>
            </a:endParaRPr>
          </a:p>
        </p:txBody>
      </p:sp>
      <p:sp>
        <p:nvSpPr>
          <p:cNvPr id="5" name="Text Placeholder 33"/>
          <p:cNvSpPr txBox="1">
            <a:spLocks/>
          </p:cNvSpPr>
          <p:nvPr userDrawn="1"/>
        </p:nvSpPr>
        <p:spPr bwMode="auto">
          <a:xfrm>
            <a:off x="2543489" y="786858"/>
            <a:ext cx="5230690" cy="2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14350" indent="-171450"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857250" indent="-171450"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200150" indent="-171450"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1543050" indent="-171450"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000250" indent="-171450" defTabSz="455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457450" indent="-171450" defTabSz="455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2914650" indent="-171450" defTabSz="455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371850" indent="-171450" defTabSz="455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AU" sz="2025" b="1" dirty="0">
                <a:solidFill>
                  <a:schemeClr val="bg1"/>
                </a:solidFill>
                <a:latin typeface="+mn-lt"/>
                <a:ea typeface="Segoe UI" charset="0"/>
                <a:cs typeface="Arial"/>
              </a:rPr>
              <a:t>Thank You and Questions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" y="513918"/>
            <a:ext cx="2232955" cy="1398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013">
              <a:solidFill>
                <a:prstClr val="white"/>
              </a:solidFill>
              <a:cs typeface="Arial"/>
            </a:endParaRP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0" hasCustomPrompt="1"/>
          </p:nvPr>
        </p:nvSpPr>
        <p:spPr>
          <a:xfrm>
            <a:off x="2543492" y="1398984"/>
            <a:ext cx="5973449" cy="25990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Arial"/>
              </a:defRPr>
            </a:lvl1pPr>
            <a:lvl2pPr marL="342900" indent="0"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Arial"/>
              </a:defRPr>
            </a:lvl2pPr>
            <a:lvl3pPr marL="685800" indent="0"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Arial"/>
              </a:defRPr>
            </a:lvl3pPr>
            <a:lvl4pPr marL="1028700" indent="0"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n-lt"/>
                <a:ea typeface="ＭＳ Ｐゴシック" charset="0"/>
                <a:cs typeface="Arial"/>
              </a:defRPr>
            </a:lvl4pPr>
            <a:lvl5pPr marL="1371600" indent="0">
              <a:buFontTx/>
              <a:buNone/>
              <a:defRPr lang="en-US" sz="1500" kern="1200" dirty="0">
                <a:solidFill>
                  <a:schemeClr val="bg1"/>
                </a:solidFill>
                <a:latin typeface="+mn-lt"/>
                <a:ea typeface="ＭＳ Ｐゴシック" charset="0"/>
                <a:cs typeface="Arial"/>
              </a:defRPr>
            </a:lvl5pPr>
          </a:lstStyle>
          <a:p>
            <a:pPr lvl="0"/>
            <a:r>
              <a:rPr lang="en-US" dirty="0"/>
              <a:t>Email: email</a:t>
            </a:r>
          </a:p>
        </p:txBody>
      </p:sp>
      <p:sp>
        <p:nvSpPr>
          <p:cNvPr id="31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7886700" cy="398510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Engage with ICANN</a:t>
            </a:r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2543492" y="3171229"/>
            <a:ext cx="3416667" cy="274320"/>
            <a:chOff x="5325979" y="4715893"/>
            <a:chExt cx="3416667" cy="365760"/>
          </a:xfrm>
        </p:grpSpPr>
        <p:sp>
          <p:nvSpPr>
            <p:cNvPr id="33" name="Text Placeholder 32"/>
            <p:cNvSpPr txBox="1">
              <a:spLocks/>
            </p:cNvSpPr>
            <p:nvPr/>
          </p:nvSpPr>
          <p:spPr>
            <a:xfrm>
              <a:off x="5793339" y="4734885"/>
              <a:ext cx="2949307" cy="33972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342812">
                <a:spcBef>
                  <a:spcPct val="20000"/>
                </a:spcBef>
                <a:buNone/>
                <a:defRPr/>
              </a:pP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2"/>
                </a:rPr>
                <a:t>flickr.com</a:t>
              </a:r>
              <a:r>
                <a:rPr lang="en-US" sz="1050" dirty="0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2"/>
                </a:rPr>
                <a:t>/</a:t>
              </a: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2"/>
                </a:rPr>
                <a:t>icann</a:t>
              </a:r>
              <a:endParaRPr lang="en-US" sz="1050" dirty="0">
                <a:solidFill>
                  <a:srgbClr val="0A304B"/>
                </a:solidFill>
                <a:latin typeface="+mn-lt"/>
                <a:ea typeface="Segoe UI" panose="020B0502040204020203" pitchFamily="34" charset="0"/>
                <a:cs typeface="Arial"/>
              </a:endParaRPr>
            </a:p>
          </p:txBody>
        </p:sp>
        <p:pic>
          <p:nvPicPr>
            <p:cNvPr id="34" name="Picture 33" descr="1420947842_social_style_3_flikr-128.png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25979" y="4715893"/>
              <a:ext cx="365760" cy="365760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 userDrawn="1"/>
        </p:nvGrpSpPr>
        <p:grpSpPr>
          <a:xfrm>
            <a:off x="2543489" y="3544745"/>
            <a:ext cx="3636602" cy="274320"/>
            <a:chOff x="1235726" y="5571713"/>
            <a:chExt cx="3636602" cy="365760"/>
          </a:xfrm>
        </p:grpSpPr>
        <p:sp>
          <p:nvSpPr>
            <p:cNvPr id="36" name="Text Placeholder 32"/>
            <p:cNvSpPr txBox="1">
              <a:spLocks/>
            </p:cNvSpPr>
            <p:nvPr/>
          </p:nvSpPr>
          <p:spPr>
            <a:xfrm>
              <a:off x="1703086" y="5592033"/>
              <a:ext cx="3169242" cy="33972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342812">
                <a:spcBef>
                  <a:spcPct val="20000"/>
                </a:spcBef>
                <a:buNone/>
                <a:defRPr/>
              </a:pP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5"/>
                </a:rPr>
                <a:t>linkedin</a:t>
              </a:r>
              <a:r>
                <a:rPr lang="en-US" sz="1050" dirty="0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5"/>
                </a:rPr>
                <a:t>/company/</a:t>
              </a: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5"/>
                </a:rPr>
                <a:t>icann</a:t>
              </a:r>
              <a:endParaRPr lang="en-US" sz="1050" dirty="0">
                <a:solidFill>
                  <a:srgbClr val="0A304B"/>
                </a:solidFill>
                <a:latin typeface="+mn-lt"/>
                <a:ea typeface="Segoe UI" panose="020B0502040204020203" pitchFamily="34" charset="0"/>
                <a:cs typeface="Arial"/>
              </a:endParaRPr>
            </a:p>
          </p:txBody>
        </p:sp>
        <p:pic>
          <p:nvPicPr>
            <p:cNvPr id="37" name="Picture 36" descr="1420948164_social_style_3_in-128.png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5726" y="5571713"/>
              <a:ext cx="365760" cy="365760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 userDrawn="1"/>
        </p:nvGrpSpPr>
        <p:grpSpPr>
          <a:xfrm>
            <a:off x="2543492" y="2050685"/>
            <a:ext cx="2809587" cy="274320"/>
            <a:chOff x="1235726" y="3073176"/>
            <a:chExt cx="2809587" cy="365760"/>
          </a:xfrm>
        </p:grpSpPr>
        <p:sp>
          <p:nvSpPr>
            <p:cNvPr id="39" name="Text Placeholder 32"/>
            <p:cNvSpPr txBox="1">
              <a:spLocks/>
            </p:cNvSpPr>
            <p:nvPr/>
          </p:nvSpPr>
          <p:spPr>
            <a:xfrm>
              <a:off x="1703087" y="3093496"/>
              <a:ext cx="2342226" cy="33972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342812">
                <a:spcBef>
                  <a:spcPct val="20000"/>
                </a:spcBef>
                <a:buNone/>
                <a:defRPr/>
              </a:pPr>
              <a:r>
                <a:rPr lang="en-US" sz="1050" dirty="0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8"/>
                </a:rPr>
                <a:t>@</a:t>
              </a: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8"/>
                </a:rPr>
                <a:t>icann</a:t>
              </a:r>
              <a:endParaRPr lang="en-US" sz="1050" dirty="0">
                <a:solidFill>
                  <a:srgbClr val="0A304B"/>
                </a:solidFill>
                <a:latin typeface="+mn-lt"/>
                <a:ea typeface="Segoe UI" panose="020B0502040204020203" pitchFamily="34" charset="0"/>
                <a:cs typeface="Arial"/>
              </a:endParaRPr>
            </a:p>
          </p:txBody>
        </p:sp>
        <p:pic>
          <p:nvPicPr>
            <p:cNvPr id="40" name="Picture 39" descr="1420948433_social_style_3_twiter-128.png">
              <a:hlinkClick r:id="rId9" action="ppaction://hlinkfile"/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5726" y="3073176"/>
              <a:ext cx="365760" cy="365760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 userDrawn="1"/>
        </p:nvGrpSpPr>
        <p:grpSpPr>
          <a:xfrm>
            <a:off x="2543489" y="2424200"/>
            <a:ext cx="3730320" cy="274320"/>
            <a:chOff x="1235727" y="3892739"/>
            <a:chExt cx="3730320" cy="365760"/>
          </a:xfrm>
        </p:grpSpPr>
        <p:sp>
          <p:nvSpPr>
            <p:cNvPr id="42" name="Text Placeholder 32"/>
            <p:cNvSpPr txBox="1">
              <a:spLocks/>
            </p:cNvSpPr>
            <p:nvPr/>
          </p:nvSpPr>
          <p:spPr>
            <a:xfrm>
              <a:off x="1703086" y="3913059"/>
              <a:ext cx="3262961" cy="33972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342812">
                <a:spcBef>
                  <a:spcPct val="20000"/>
                </a:spcBef>
                <a:buNone/>
                <a:defRPr/>
              </a:pPr>
              <a:r>
                <a:rPr lang="en-US" sz="1050" dirty="0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1"/>
                </a:rPr>
                <a:t>facebook.com/</a:t>
              </a: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1"/>
                </a:rPr>
                <a:t>icannorg</a:t>
              </a:r>
              <a:r>
                <a:rPr lang="en-US" sz="1050" dirty="0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1"/>
                </a:rPr>
                <a:t> </a:t>
              </a:r>
              <a:endParaRPr lang="en-US" sz="1050" dirty="0">
                <a:solidFill>
                  <a:srgbClr val="0A304B"/>
                </a:solidFill>
                <a:latin typeface="+mn-lt"/>
                <a:ea typeface="Segoe UI" panose="020B0502040204020203" pitchFamily="34" charset="0"/>
                <a:cs typeface="Arial"/>
              </a:endParaRPr>
            </a:p>
          </p:txBody>
        </p:sp>
        <p:pic>
          <p:nvPicPr>
            <p:cNvPr id="43" name="Picture 42" descr="1420948141_social_style_3_facebook-128.png">
              <a:hlinkClick r:id="rId12" action="ppaction://hlinkfile"/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5727" y="3892739"/>
              <a:ext cx="365760" cy="365760"/>
            </a:xfrm>
            <a:prstGeom prst="rect">
              <a:avLst/>
            </a:prstGeom>
          </p:spPr>
        </p:pic>
      </p:grpSp>
      <p:grpSp>
        <p:nvGrpSpPr>
          <p:cNvPr id="44" name="Group 43"/>
          <p:cNvGrpSpPr/>
          <p:nvPr userDrawn="1"/>
        </p:nvGrpSpPr>
        <p:grpSpPr>
          <a:xfrm>
            <a:off x="2543489" y="2797715"/>
            <a:ext cx="3636602" cy="274320"/>
            <a:chOff x="1235726" y="4721075"/>
            <a:chExt cx="3636602" cy="365760"/>
          </a:xfrm>
        </p:grpSpPr>
        <p:pic>
          <p:nvPicPr>
            <p:cNvPr id="45" name="Picture 44" descr="1420948149_social_style_3_youtube-128.png">
              <a:hlinkClick r:id="rId14" action="ppaction://hlinkfile"/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5726" y="4721075"/>
              <a:ext cx="365760" cy="365760"/>
            </a:xfrm>
            <a:prstGeom prst="rect">
              <a:avLst/>
            </a:prstGeom>
          </p:spPr>
        </p:pic>
        <p:sp>
          <p:nvSpPr>
            <p:cNvPr id="46" name="Text Placeholder 32"/>
            <p:cNvSpPr txBox="1">
              <a:spLocks/>
            </p:cNvSpPr>
            <p:nvPr/>
          </p:nvSpPr>
          <p:spPr>
            <a:xfrm>
              <a:off x="1703086" y="4734885"/>
              <a:ext cx="3169242" cy="33972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342812">
                <a:spcBef>
                  <a:spcPct val="20000"/>
                </a:spcBef>
                <a:buNone/>
                <a:defRPr/>
              </a:pPr>
              <a:r>
                <a:rPr lang="en-US" sz="1050" dirty="0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6"/>
                </a:rPr>
                <a:t>youtube.com/</a:t>
              </a: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6"/>
                </a:rPr>
                <a:t>icannnews</a:t>
              </a:r>
              <a:endParaRPr lang="en-US" sz="1050" dirty="0">
                <a:solidFill>
                  <a:srgbClr val="0A304B"/>
                </a:solidFill>
                <a:latin typeface="+mn-lt"/>
                <a:ea typeface="Segoe UI" panose="020B0502040204020203" pitchFamily="34" charset="0"/>
                <a:cs typeface="Arial"/>
              </a:endParaRPr>
            </a:p>
          </p:txBody>
        </p:sp>
      </p:grpSp>
      <p:grpSp>
        <p:nvGrpSpPr>
          <p:cNvPr id="47" name="Group 46"/>
          <p:cNvGrpSpPr/>
          <p:nvPr userDrawn="1"/>
        </p:nvGrpSpPr>
        <p:grpSpPr>
          <a:xfrm>
            <a:off x="2543492" y="4291775"/>
            <a:ext cx="2586167" cy="274320"/>
            <a:chOff x="5325979" y="3073176"/>
            <a:chExt cx="2586167" cy="365760"/>
          </a:xfrm>
        </p:grpSpPr>
        <p:sp>
          <p:nvSpPr>
            <p:cNvPr id="48" name="Text Placeholder 32"/>
            <p:cNvSpPr txBox="1">
              <a:spLocks/>
            </p:cNvSpPr>
            <p:nvPr/>
          </p:nvSpPr>
          <p:spPr>
            <a:xfrm>
              <a:off x="5793339" y="3093496"/>
              <a:ext cx="2118807" cy="33972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342812">
                <a:spcBef>
                  <a:spcPct val="20000"/>
                </a:spcBef>
                <a:buNone/>
                <a:defRPr/>
              </a:pP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7"/>
                </a:rPr>
                <a:t>soundcloud</a:t>
              </a:r>
              <a:r>
                <a:rPr lang="en-US" sz="1050" dirty="0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7"/>
                </a:rPr>
                <a:t>/</a:t>
              </a: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7"/>
                </a:rPr>
                <a:t>icann</a:t>
              </a:r>
              <a:endParaRPr lang="en-US" sz="1050" dirty="0">
                <a:solidFill>
                  <a:srgbClr val="0A304B"/>
                </a:solidFill>
                <a:latin typeface="+mn-lt"/>
                <a:ea typeface="Segoe UI" panose="020B0502040204020203" pitchFamily="34" charset="0"/>
                <a:cs typeface="Arial"/>
              </a:endParaRPr>
            </a:p>
          </p:txBody>
        </p:sp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25979" y="3073176"/>
              <a:ext cx="365760" cy="365760"/>
            </a:xfrm>
            <a:prstGeom prst="rect">
              <a:avLst/>
            </a:prstGeom>
          </p:spPr>
        </p:pic>
      </p:grpSp>
      <p:grpSp>
        <p:nvGrpSpPr>
          <p:cNvPr id="50" name="Group 49"/>
          <p:cNvGrpSpPr/>
          <p:nvPr userDrawn="1"/>
        </p:nvGrpSpPr>
        <p:grpSpPr>
          <a:xfrm>
            <a:off x="2543492" y="3918260"/>
            <a:ext cx="3416667" cy="274320"/>
            <a:chOff x="5325979" y="5571713"/>
            <a:chExt cx="3416667" cy="365760"/>
          </a:xfrm>
        </p:grpSpPr>
        <p:sp>
          <p:nvSpPr>
            <p:cNvPr id="51" name="Text Placeholder 32"/>
            <p:cNvSpPr txBox="1">
              <a:spLocks/>
            </p:cNvSpPr>
            <p:nvPr/>
          </p:nvSpPr>
          <p:spPr>
            <a:xfrm>
              <a:off x="5793339" y="5592033"/>
              <a:ext cx="2949307" cy="339725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342812">
                <a:spcBef>
                  <a:spcPct val="20000"/>
                </a:spcBef>
                <a:buNone/>
                <a:defRPr/>
              </a:pP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9"/>
                </a:rPr>
                <a:t>slideshare</a:t>
              </a:r>
              <a:r>
                <a:rPr lang="en-US" sz="1050" dirty="0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9"/>
                </a:rPr>
                <a:t>/</a:t>
              </a:r>
              <a:r>
                <a:rPr lang="en-US" sz="1050" dirty="0" err="1">
                  <a:solidFill>
                    <a:srgbClr val="0A304B"/>
                  </a:solidFill>
                  <a:latin typeface="+mn-lt"/>
                  <a:ea typeface="Segoe UI" panose="020B0502040204020203" pitchFamily="34" charset="0"/>
                  <a:cs typeface="Arial"/>
                  <a:hlinkClick r:id="rId19"/>
                </a:rPr>
                <a:t>icannpresentations</a:t>
              </a:r>
              <a:endParaRPr lang="en-US" sz="1050" dirty="0">
                <a:solidFill>
                  <a:srgbClr val="0A304B"/>
                </a:solidFill>
                <a:latin typeface="+mn-lt"/>
                <a:ea typeface="Segoe UI" panose="020B0502040204020203" pitchFamily="34" charset="0"/>
                <a:cs typeface="Arial"/>
              </a:endParaRPr>
            </a:p>
          </p:txBody>
        </p:sp>
        <p:pic>
          <p:nvPicPr>
            <p:cNvPr id="52" name="Picture 51" descr="1420948164_social_style_3_in-128.png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25979" y="5571713"/>
              <a:ext cx="365760" cy="365760"/>
            </a:xfrm>
            <a:prstGeom prst="rect">
              <a:avLst/>
            </a:prstGeom>
          </p:spPr>
        </p:pic>
      </p:grpSp>
      <p:pic>
        <p:nvPicPr>
          <p:cNvPr id="53" name="Picture 52" descr="ICANN_Logo_W.eps">
            <a:extLst>
              <a:ext uri="{FF2B5EF4-FFF2-40B4-BE49-F238E27FC236}">
                <a16:creationId xmlns:a16="http://schemas.microsoft.com/office/drawing/2014/main" id="{2E7E19DB-E32E-E64D-8B40-33219A3FF787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65" y="571098"/>
            <a:ext cx="1663031" cy="12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6962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gage with ICAN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0" name="Text Placeholder 32"/>
          <p:cNvSpPr txBox="1">
            <a:spLocks/>
          </p:cNvSpPr>
          <p:nvPr userDrawn="1"/>
        </p:nvSpPr>
        <p:spPr bwMode="auto">
          <a:xfrm>
            <a:off x="2191313" y="1818761"/>
            <a:ext cx="6330715" cy="26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14350" indent="-171450"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857250" indent="-171450"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200150" indent="-171450"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1543050" indent="-171450" defTabSz="6858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000250" indent="-1714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457450" indent="-1714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2914650" indent="-1714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371850" indent="-171450" defTabSz="685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sz="1125" dirty="0">
                <a:solidFill>
                  <a:schemeClr val="bg1"/>
                </a:solidFill>
                <a:latin typeface="+mn-lt"/>
                <a:cs typeface="Arial"/>
              </a:rPr>
              <a:t>Visit us at </a:t>
            </a:r>
            <a:r>
              <a:rPr lang="en-US" sz="1125" b="1" dirty="0" err="1">
                <a:solidFill>
                  <a:schemeClr val="bg1"/>
                </a:solidFill>
                <a:latin typeface="+mn-lt"/>
                <a:cs typeface="Arial"/>
              </a:rPr>
              <a:t>icann.org</a:t>
            </a:r>
            <a:endParaRPr lang="en-US" sz="1125" b="1" dirty="0">
              <a:solidFill>
                <a:schemeClr val="bg1"/>
              </a:solidFill>
              <a:latin typeface="+mn-lt"/>
              <a:cs typeface="Arial"/>
            </a:endParaRPr>
          </a:p>
        </p:txBody>
      </p:sp>
      <p:sp>
        <p:nvSpPr>
          <p:cNvPr id="31" name="Text Placeholder 33"/>
          <p:cNvSpPr txBox="1">
            <a:spLocks/>
          </p:cNvSpPr>
          <p:nvPr userDrawn="1"/>
        </p:nvSpPr>
        <p:spPr bwMode="auto">
          <a:xfrm>
            <a:off x="374212" y="646952"/>
            <a:ext cx="7403218" cy="29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514350" indent="-171450"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857250" indent="-171450"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200150" indent="-171450"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1543050" indent="-171450" defTabSz="455613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000250" indent="-171450" defTabSz="455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457450" indent="-171450" defTabSz="455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2914650" indent="-171450" defTabSz="455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371850" indent="-171450" defTabSz="4556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endParaRPr lang="en-AU" sz="2025" b="1" dirty="0">
              <a:solidFill>
                <a:schemeClr val="bg1"/>
              </a:solidFill>
              <a:latin typeface="+mn-lt"/>
              <a:ea typeface="Segoe UI" charset="0"/>
              <a:cs typeface="Arial"/>
            </a:endParaRPr>
          </a:p>
        </p:txBody>
      </p:sp>
      <p:sp>
        <p:nvSpPr>
          <p:cNvPr id="33" name="Oval 32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+mn-lt"/>
            </a:endParaRPr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79802" y="779954"/>
            <a:ext cx="4287549" cy="570521"/>
          </a:xfrm>
          <a:prstGeom prst="rect">
            <a:avLst/>
          </a:prstGeom>
        </p:spPr>
      </p:pic>
      <p:sp>
        <p:nvSpPr>
          <p:cNvPr id="37" name="Oval 36"/>
          <p:cNvSpPr/>
          <p:nvPr userDrawn="1"/>
        </p:nvSpPr>
        <p:spPr>
          <a:xfrm>
            <a:off x="1811695" y="472319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8" name="Straight Connector 37"/>
          <p:cNvCxnSpPr/>
          <p:nvPr userDrawn="1"/>
        </p:nvCxnSpPr>
        <p:spPr>
          <a:xfrm flipH="1">
            <a:off x="3" y="4740340"/>
            <a:ext cx="17904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 userDrawn="1"/>
        </p:nvCxnSpPr>
        <p:spPr>
          <a:xfrm flipH="1">
            <a:off x="1878697" y="4740340"/>
            <a:ext cx="66934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 userDrawn="1"/>
        </p:nvSpPr>
        <p:spPr>
          <a:xfrm flipH="1">
            <a:off x="8610117" y="4723195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" name="Oval 40"/>
          <p:cNvSpPr/>
          <p:nvPr userDrawn="1"/>
        </p:nvSpPr>
        <p:spPr>
          <a:xfrm flipH="1">
            <a:off x="8610117" y="1647509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atin typeface="+mn-lt"/>
            </a:endParaRPr>
          </a:p>
        </p:txBody>
      </p:sp>
      <p:cxnSp>
        <p:nvCxnSpPr>
          <p:cNvPr id="42" name="Straight Connector 41"/>
          <p:cNvCxnSpPr>
            <a:endCxn id="43" idx="0"/>
          </p:cNvCxnSpPr>
          <p:nvPr userDrawn="1"/>
        </p:nvCxnSpPr>
        <p:spPr>
          <a:xfrm flipV="1">
            <a:off x="1834554" y="1710998"/>
            <a:ext cx="0" cy="299805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Arc 42"/>
          <p:cNvSpPr/>
          <p:nvPr userDrawn="1"/>
        </p:nvSpPr>
        <p:spPr>
          <a:xfrm rot="16200000">
            <a:off x="1849776" y="1650116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>
              <a:latin typeface="+mn-lt"/>
            </a:endParaRPr>
          </a:p>
        </p:txBody>
      </p:sp>
      <p:cxnSp>
        <p:nvCxnSpPr>
          <p:cNvPr id="44" name="Straight Connector 43"/>
          <p:cNvCxnSpPr/>
          <p:nvPr userDrawn="1"/>
        </p:nvCxnSpPr>
        <p:spPr>
          <a:xfrm flipH="1">
            <a:off x="1895442" y="1665337"/>
            <a:ext cx="6691671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 flipH="1">
            <a:off x="8686806" y="4740340"/>
            <a:ext cx="45719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 userDrawn="1"/>
        </p:nvCxnSpPr>
        <p:spPr>
          <a:xfrm flipH="1">
            <a:off x="8678066" y="1664654"/>
            <a:ext cx="46593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7" name="Picture 4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72581" y="2131909"/>
            <a:ext cx="3149229" cy="2427531"/>
          </a:xfrm>
          <a:prstGeom prst="rect">
            <a:avLst/>
          </a:prstGeom>
        </p:spPr>
      </p:pic>
      <p:sp>
        <p:nvSpPr>
          <p:cNvPr id="21" name="Title 4"/>
          <p:cNvSpPr>
            <a:spLocks noGrp="1"/>
          </p:cNvSpPr>
          <p:nvPr>
            <p:ph type="title" hasCustomPrompt="1"/>
          </p:nvPr>
        </p:nvSpPr>
        <p:spPr>
          <a:xfrm>
            <a:off x="374904" y="31795"/>
            <a:ext cx="8856010" cy="398510"/>
          </a:xfrm>
          <a:prstGeom prst="rect">
            <a:avLst/>
          </a:prstGeom>
        </p:spPr>
        <p:txBody>
          <a:bodyPr lIns="0" rIns="0"/>
          <a:lstStyle>
            <a:lvl1pPr>
              <a:defRPr lang="en-US" smtClean="0">
                <a:solidFill>
                  <a:schemeClr val="bg1"/>
                </a:solidFill>
                <a:ea typeface="Segoe UI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lt"/>
              </a:rPr>
              <a:t>Engage with ICANN – </a:t>
            </a:r>
            <a:r>
              <a:rPr lang="en-US" dirty="0">
                <a:solidFill>
                  <a:schemeClr val="bg1"/>
                </a:solidFill>
                <a:latin typeface="+mn-lt"/>
                <a:ea typeface="Segoe UI" charset="0"/>
              </a:rPr>
              <a:t>Thank You and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5021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1E477767-7018-3846-B748-7041423F8B45}" type="datetimeFigureOut">
              <a:rPr lang="en-US" smtClean="0"/>
              <a:t>3/6/18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63A9DD00-ADA8-9F41-A09F-A1AF264443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496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 Decor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1811695" y="4576238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3" y="4593383"/>
            <a:ext cx="1790417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 flipH="1">
            <a:off x="1878697" y="4593383"/>
            <a:ext cx="669340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 userDrawn="1"/>
        </p:nvSpPr>
        <p:spPr>
          <a:xfrm flipH="1">
            <a:off x="8610117" y="4576238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/>
          <p:cNvSpPr/>
          <p:nvPr userDrawn="1"/>
        </p:nvSpPr>
        <p:spPr>
          <a:xfrm flipH="1">
            <a:off x="8610117" y="2602780"/>
            <a:ext cx="45720" cy="3429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1834554" y="2664620"/>
            <a:ext cx="0" cy="1897471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Arc 14"/>
          <p:cNvSpPr/>
          <p:nvPr userDrawn="1"/>
        </p:nvSpPr>
        <p:spPr>
          <a:xfrm rot="16200000">
            <a:off x="1849776" y="2605388"/>
            <a:ext cx="91323" cy="121764"/>
          </a:xfrm>
          <a:prstGeom prst="arc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6" name="Straight Connector 15"/>
          <p:cNvCxnSpPr/>
          <p:nvPr userDrawn="1"/>
        </p:nvCxnSpPr>
        <p:spPr>
          <a:xfrm flipH="1">
            <a:off x="1895442" y="2620608"/>
            <a:ext cx="6691671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8105" y="3658688"/>
            <a:ext cx="1193800" cy="714375"/>
          </a:xfrm>
          <a:prstGeom prst="rect">
            <a:avLst/>
          </a:prstGeom>
        </p:spPr>
      </p:pic>
      <p:sp>
        <p:nvSpPr>
          <p:cNvPr id="22" name="Title 2"/>
          <p:cNvSpPr>
            <a:spLocks noGrp="1"/>
          </p:cNvSpPr>
          <p:nvPr>
            <p:ph type="title" hasCustomPrompt="1"/>
          </p:nvPr>
        </p:nvSpPr>
        <p:spPr>
          <a:xfrm>
            <a:off x="2061883" y="571499"/>
            <a:ext cx="6382512" cy="1900027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algn="l">
              <a:spcBef>
                <a:spcPts val="0"/>
              </a:spcBef>
              <a:defRPr sz="2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Insert title here</a:t>
            </a:r>
            <a:br>
              <a:rPr lang="en-US" dirty="0"/>
            </a:br>
            <a:r>
              <a:rPr lang="en-US" dirty="0"/>
              <a:t>(75 characters maximum)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070848" y="3445383"/>
            <a:ext cx="6382512" cy="5376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070848" y="3976265"/>
            <a:ext cx="6382512" cy="20520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Event Name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070848" y="4188194"/>
            <a:ext cx="6382512" cy="30283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DD Month 2017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070848" y="2739412"/>
            <a:ext cx="6382512" cy="537606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spcBef>
                <a:spcPts val="0"/>
              </a:spcBef>
              <a:buNone/>
              <a:defRPr sz="135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subtitle here (75 characters maximum)</a:t>
            </a:r>
          </a:p>
        </p:txBody>
      </p:sp>
    </p:spTree>
    <p:extLst>
      <p:ext uri="{BB962C8B-B14F-4D97-AF65-F5344CB8AC3E}">
        <p14:creationId xmlns:p14="http://schemas.microsoft.com/office/powerpoint/2010/main" val="3620340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ackgrou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907" y="34636"/>
            <a:ext cx="8012951" cy="337997"/>
          </a:xfrm>
          <a:prstGeom prst="rect">
            <a:avLst/>
          </a:prstGeom>
        </p:spPr>
        <p:txBody>
          <a:bodyPr lIns="0" tIns="45720" rIns="0" bIns="45720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082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-Wid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8288" y="461780"/>
            <a:ext cx="9180576" cy="4279392"/>
          </a:xfrm>
          <a:prstGeom prst="rect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4907" y="34636"/>
            <a:ext cx="8012951" cy="337997"/>
          </a:xfrm>
          <a:prstGeom prst="rect">
            <a:avLst/>
          </a:prstGeom>
        </p:spPr>
        <p:txBody>
          <a:bodyPr lIns="0" tIns="45720" rIns="0" bIns="45720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47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No Header/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4907" y="34636"/>
            <a:ext cx="8012951" cy="337997"/>
          </a:xfrm>
          <a:prstGeom prst="rect">
            <a:avLst/>
          </a:prstGeom>
        </p:spPr>
        <p:txBody>
          <a:bodyPr lIns="0" tIns="45720" rIns="0" bIns="45720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682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alf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4747457"/>
            <a:ext cx="9144000" cy="396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7747" y="4845435"/>
            <a:ext cx="368521" cy="220494"/>
          </a:xfrm>
          <a:prstGeom prst="rect">
            <a:avLst/>
          </a:prstGeom>
        </p:spPr>
      </p:pic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  <p:cxnSp>
        <p:nvCxnSpPr>
          <p:cNvPr id="22" name="Straight Connector 21"/>
          <p:cNvCxnSpPr/>
          <p:nvPr userDrawn="1"/>
        </p:nvCxnSpPr>
        <p:spPr>
          <a:xfrm flipH="1">
            <a:off x="0" y="456062"/>
            <a:ext cx="9144000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H="1">
            <a:off x="0" y="4740410"/>
            <a:ext cx="9144000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467609"/>
            <a:ext cx="4598988" cy="4265757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74907" y="34636"/>
            <a:ext cx="8012951" cy="337997"/>
          </a:xfrm>
          <a:prstGeom prst="rect">
            <a:avLst/>
          </a:prstGeom>
        </p:spPr>
        <p:txBody>
          <a:bodyPr lIns="0" tIns="45720" rIns="0" bIns="45720"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04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 userDrawn="1"/>
        </p:nvSpPr>
        <p:spPr>
          <a:xfrm>
            <a:off x="395490" y="438917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2425" y="456062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462492" y="456062"/>
            <a:ext cx="8681508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 userDrawn="1"/>
        </p:nvSpPr>
        <p:spPr>
          <a:xfrm>
            <a:off x="395490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6" name="Straight Connector 15"/>
          <p:cNvCxnSpPr/>
          <p:nvPr userDrawn="1"/>
        </p:nvCxnSpPr>
        <p:spPr>
          <a:xfrm flipH="1">
            <a:off x="2425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H="1">
            <a:off x="462494" y="4740410"/>
            <a:ext cx="821795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 userDrawn="1"/>
        </p:nvSpPr>
        <p:spPr>
          <a:xfrm flipH="1">
            <a:off x="8705212" y="4723265"/>
            <a:ext cx="45720" cy="3429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8772214" y="4740410"/>
            <a:ext cx="371789" cy="0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8493981" y="4834100"/>
            <a:ext cx="794877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002B49"/>
                </a:solidFill>
                <a:latin typeface="Arial"/>
                <a:cs typeface="Arial"/>
              </a:rPr>
              <a:t>   | </a:t>
            </a:r>
            <a:fld id="{D43A6F16-D3CF-4F46-B6D9-B3CAB1B87938}" type="slidenum">
              <a:rPr lang="en-US" sz="900" smtClean="0">
                <a:solidFill>
                  <a:srgbClr val="002B49"/>
                </a:solidFill>
                <a:latin typeface="Arial"/>
                <a:cs typeface="Arial"/>
              </a:rPr>
              <a:pPr algn="l"/>
              <a:t>‹#›</a:t>
            </a:fld>
            <a:endParaRPr lang="en-US" sz="900" dirty="0">
              <a:solidFill>
                <a:srgbClr val="002B49"/>
              </a:solidFill>
              <a:latin typeface="Arial"/>
              <a:cs typeface="Arial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A4F7489-7FB9-C041-82F0-BBEB100D0894}"/>
              </a:ext>
            </a:extLst>
          </p:cNvPr>
          <p:cNvPicPr>
            <a:picLocks noChangeAspect="1"/>
          </p:cNvPicPr>
          <p:nvPr userDrawn="1"/>
        </p:nvPicPr>
        <p:blipFill>
          <a:blip r:embed="rId51"/>
          <a:stretch>
            <a:fillRect/>
          </a:stretch>
        </p:blipFill>
        <p:spPr>
          <a:xfrm>
            <a:off x="234090" y="4813952"/>
            <a:ext cx="368520" cy="29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71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9" r:id="rId2"/>
    <p:sldLayoutId id="2147483671" r:id="rId3"/>
    <p:sldLayoutId id="2147483672" r:id="rId4"/>
    <p:sldLayoutId id="2147483649" r:id="rId5"/>
    <p:sldLayoutId id="2147483673" r:id="rId6"/>
    <p:sldLayoutId id="2147483751" r:id="rId7"/>
    <p:sldLayoutId id="2147483752" r:id="rId8"/>
    <p:sldLayoutId id="2147483715" r:id="rId9"/>
    <p:sldLayoutId id="2147483660" r:id="rId10"/>
    <p:sldLayoutId id="2147483676" r:id="rId11"/>
    <p:sldLayoutId id="2147483675" r:id="rId12"/>
    <p:sldLayoutId id="2147483651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655" r:id="rId19"/>
    <p:sldLayoutId id="2147483718" r:id="rId20"/>
    <p:sldLayoutId id="2147483719" r:id="rId21"/>
    <p:sldLayoutId id="2147483753" r:id="rId22"/>
    <p:sldLayoutId id="2147483679" r:id="rId23"/>
    <p:sldLayoutId id="2147483727" r:id="rId24"/>
    <p:sldLayoutId id="2147483728" r:id="rId25"/>
    <p:sldLayoutId id="2147483730" r:id="rId26"/>
    <p:sldLayoutId id="2147483731" r:id="rId27"/>
    <p:sldLayoutId id="2147483732" r:id="rId28"/>
    <p:sldLayoutId id="2147483729" r:id="rId29"/>
    <p:sldLayoutId id="2147483734" r:id="rId30"/>
    <p:sldLayoutId id="2147483688" r:id="rId31"/>
    <p:sldLayoutId id="2147483743" r:id="rId32"/>
    <p:sldLayoutId id="2147483744" r:id="rId33"/>
    <p:sldLayoutId id="2147483745" r:id="rId34"/>
    <p:sldLayoutId id="2147483746" r:id="rId35"/>
    <p:sldLayoutId id="2147483747" r:id="rId36"/>
    <p:sldLayoutId id="2147483748" r:id="rId37"/>
    <p:sldLayoutId id="2147483750" r:id="rId38"/>
    <p:sldLayoutId id="2147483687" r:id="rId39"/>
    <p:sldLayoutId id="2147483735" r:id="rId40"/>
    <p:sldLayoutId id="2147483736" r:id="rId41"/>
    <p:sldLayoutId id="2147483737" r:id="rId42"/>
    <p:sldLayoutId id="2147483738" r:id="rId43"/>
    <p:sldLayoutId id="2147483739" r:id="rId44"/>
    <p:sldLayoutId id="2147483740" r:id="rId45"/>
    <p:sldLayoutId id="2147483742" r:id="rId46"/>
    <p:sldLayoutId id="2147483755" r:id="rId47"/>
    <p:sldLayoutId id="2147483717" r:id="rId48"/>
    <p:sldLayoutId id="2147483756" r:id="rId49"/>
  </p:sldLayoutIdLst>
  <p:hf hdr="0"/>
  <p:txStyles>
    <p:titleStyle>
      <a:lvl1pPr marL="0" indent="0" algn="l" defTabSz="342900" rtl="0" eaLnBrk="1" latinLnBrk="0" hangingPunct="1">
        <a:spcBef>
          <a:spcPct val="0"/>
        </a:spcBef>
        <a:buNone/>
        <a:defRPr lang="en-US" sz="2100" b="1" i="0" kern="1200" baseline="0" smtClean="0">
          <a:solidFill>
            <a:schemeClr val="accent6">
              <a:lumMod val="50000"/>
            </a:schemeClr>
          </a:solidFill>
          <a:effectLst/>
          <a:latin typeface="Arial"/>
          <a:ea typeface="+mj-ea"/>
          <a:cs typeface="Arial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5365" userDrawn="1">
          <p15:clr>
            <a:srgbClr val="F26B43"/>
          </p15:clr>
        </p15:guide>
        <p15:guide id="4" pos="384" userDrawn="1">
          <p15:clr>
            <a:srgbClr val="F26B43"/>
          </p15:clr>
        </p15:guide>
        <p15:guide id="5" pos="260" userDrawn="1">
          <p15:clr>
            <a:srgbClr val="F26B43"/>
          </p15:clr>
        </p15:guide>
        <p15:guide id="6" orient="horz" pos="288" userDrawn="1">
          <p15:clr>
            <a:srgbClr val="F26B43"/>
          </p15:clr>
        </p15:guide>
        <p15:guide id="7" orient="horz" pos="298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root-trust-anchor-reports.research.icann.org/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cann.org/public-comments/ksk-rollover-restart-2018-02-01-en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icann.org/public-comments/ksk-rollover-restart-2018-02-01-en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Root KSK Rollover Update</a:t>
            </a:r>
            <a:br>
              <a:rPr lang="en-US" dirty="0"/>
            </a:br>
            <a:r>
              <a:rPr lang="en-US" dirty="0"/>
              <a:t>(or, We're really doing it this time)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Matt Larson</a:t>
            </a:r>
          </a:p>
          <a:p>
            <a:r>
              <a:rPr lang="en-US" dirty="0"/>
              <a:t>VP of Research, Office of the CTO, ICANN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OARC 28 Workshop, San Juan, Puerto Rico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8-9 March 2018</a:t>
            </a:r>
          </a:p>
        </p:txBody>
      </p:sp>
    </p:spTree>
    <p:extLst>
      <p:ext uri="{BB962C8B-B14F-4D97-AF65-F5344CB8AC3E}">
        <p14:creationId xmlns:p14="http://schemas.microsoft.com/office/powerpoint/2010/main" val="1463717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57804-9E97-1240-8CB1-2C9043C58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RFC8145 Data For Individual Root Servers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D5F41A-D5ED-8643-B1BF-04392AAA8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178" y="523563"/>
            <a:ext cx="1905000" cy="106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5EB4E7-0282-CF4D-BDAD-CFA133CAF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534" y="523563"/>
            <a:ext cx="1905000" cy="1066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ADE77C-974C-0943-A656-A47982983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8891" y="523563"/>
            <a:ext cx="1905000" cy="1066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A511A2-D970-C245-B8DA-8523F558A2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178" y="1643324"/>
            <a:ext cx="1905000" cy="1066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0D3888-9430-8049-8741-4DA908085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6534" y="1643324"/>
            <a:ext cx="1905000" cy="1066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F5D06D6-A660-984D-BED8-36B0261465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28891" y="1643324"/>
            <a:ext cx="1905000" cy="1066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6585B3F-CB16-7C43-B33F-EDCD264D90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4178" y="2763084"/>
            <a:ext cx="1905000" cy="1066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3569E55-BC7E-3746-A48E-0931FE67E7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76534" y="2763084"/>
            <a:ext cx="1905000" cy="1066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5124789-CAFA-F04C-9558-86FA5B9902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28891" y="2763084"/>
            <a:ext cx="1905000" cy="10668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D499636-3FDD-D140-8285-F019DDF362D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24034" y="3882845"/>
            <a:ext cx="1905000" cy="1066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C5F9C68-55F5-6C40-AC5E-1224B8FA9B4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6391" y="3882845"/>
            <a:ext cx="19050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9C1DC-EDEC-5544-A3EC-E7179F79C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IPs Added Per Day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8CC88D-E37C-034C-9B30-81245C3941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34" y="532308"/>
            <a:ext cx="7165496" cy="402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75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9C1DC-EDEC-5544-A3EC-E7179F79C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Cumulative Unique IPs Over Time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9F031B-1F20-634D-8887-B65251483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34" y="532309"/>
            <a:ext cx="7165496" cy="402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96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9C1DC-EDEC-5544-A3EC-E7179F79C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/24s Added Per Day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F24097-B3A9-1B4F-854F-BD4FE1810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34" y="532308"/>
            <a:ext cx="7165496" cy="402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001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9C1DC-EDEC-5544-A3EC-E7179F79C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Cumulative Unique /24s Over Time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8097DC-3518-3C49-99DC-560EDBDE3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34" y="532308"/>
            <a:ext cx="7165496" cy="402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23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FF808-6787-F542-86E8-CBF27A6E6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That’s a Lot of Addresses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8FC89C3-9F45-C949-8E3F-E47744FE44F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Since 1 September 2017: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There’s a difference because some IPs report both KSK-2010</a:t>
            </a:r>
            <a:br>
              <a:rPr lang="en-US" dirty="0"/>
            </a:br>
            <a:r>
              <a:rPr lang="en-US" dirty="0"/>
              <a:t>and KSK-2010+KSK-2017</a:t>
            </a:r>
          </a:p>
          <a:p>
            <a:pPr lvl="1"/>
            <a:r>
              <a:rPr lang="en-US" dirty="0"/>
              <a:t>Forwarders?</a:t>
            </a:r>
          </a:p>
          <a:p>
            <a:pPr lvl="1"/>
            <a:r>
              <a:rPr lang="en-US" dirty="0"/>
              <a:t>Started with only KSK-2010 but then changed configuration to add KSK-2017?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5692BD-D668-B544-98D3-46C6E4F69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586753"/>
              </p:ext>
            </p:extLst>
          </p:nvPr>
        </p:nvGraphicFramePr>
        <p:xfrm>
          <a:off x="1852087" y="1483924"/>
          <a:ext cx="4505780" cy="141899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337247">
                  <a:extLst>
                    <a:ext uri="{9D8B030D-6E8A-4147-A177-3AD203B41FA5}">
                      <a16:colId xmlns:a16="http://schemas.microsoft.com/office/drawing/2014/main" val="115912442"/>
                    </a:ext>
                  </a:extLst>
                </a:gridCol>
                <a:gridCol w="1168533">
                  <a:extLst>
                    <a:ext uri="{9D8B030D-6E8A-4147-A177-3AD203B41FA5}">
                      <a16:colId xmlns:a16="http://schemas.microsoft.com/office/drawing/2014/main" val="34939977"/>
                    </a:ext>
                  </a:extLst>
                </a:gridCol>
              </a:tblGrid>
              <a:tr h="291230">
                <a:tc>
                  <a:txBody>
                    <a:bodyPr/>
                    <a:lstStyle/>
                    <a:p>
                      <a:r>
                        <a:rPr lang="en-US" sz="1400" dirty="0"/>
                        <a:t>IPs reporting KSK-2010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267,815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8234539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IPs reporting KSK-2010+KSK-2017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464,701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255052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732,516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84361084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Total unique IPs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730,957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019679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Difference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1,559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098463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1957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C993D-B43B-394B-A7C4-CC1A79F57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RFC8145 Graphs Now Published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80BBA-DBC0-FE49-9020-37338164491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http://root-trust-anchor-</a:t>
            </a:r>
            <a:r>
              <a:rPr lang="en-US" dirty="0" err="1">
                <a:hlinkClick r:id="rId2"/>
              </a:rPr>
              <a:t>reports.research.icann.org</a:t>
            </a:r>
            <a:endParaRPr lang="en-US" dirty="0"/>
          </a:p>
          <a:p>
            <a:pPr lvl="1"/>
            <a:r>
              <a:rPr lang="en-US" dirty="0"/>
              <a:t>Updated weekly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9834C-DF2B-774D-952A-DFD73FA7B7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9246" y="1546694"/>
            <a:ext cx="4699580" cy="339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0559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8B7F1-2F2E-5D4A-8203-E3778D2AB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30 ASNs Sending RFC8145 Data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42B2BE07-E4E6-F844-8320-55F590977D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078955"/>
              </p:ext>
            </p:extLst>
          </p:nvPr>
        </p:nvGraphicFramePr>
        <p:xfrm>
          <a:off x="2047353" y="526099"/>
          <a:ext cx="4808137" cy="41715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4574">
                  <a:extLst>
                    <a:ext uri="{9D8B030D-6E8A-4147-A177-3AD203B41FA5}">
                      <a16:colId xmlns:a16="http://schemas.microsoft.com/office/drawing/2014/main" val="963102779"/>
                    </a:ext>
                  </a:extLst>
                </a:gridCol>
                <a:gridCol w="565220">
                  <a:extLst>
                    <a:ext uri="{9D8B030D-6E8A-4147-A177-3AD203B41FA5}">
                      <a16:colId xmlns:a16="http://schemas.microsoft.com/office/drawing/2014/main" val="2206151465"/>
                    </a:ext>
                  </a:extLst>
                </a:gridCol>
                <a:gridCol w="3165231">
                  <a:extLst>
                    <a:ext uri="{9D8B030D-6E8A-4147-A177-3AD203B41FA5}">
                      <a16:colId xmlns:a16="http://schemas.microsoft.com/office/drawing/2014/main" val="1106045579"/>
                    </a:ext>
                  </a:extLst>
                </a:gridCol>
                <a:gridCol w="433112">
                  <a:extLst>
                    <a:ext uri="{9D8B030D-6E8A-4147-A177-3AD203B41FA5}">
                      <a16:colId xmlns:a16="http://schemas.microsoft.com/office/drawing/2014/main" val="3545963080"/>
                    </a:ext>
                  </a:extLst>
                </a:gridCol>
              </a:tblGrid>
              <a:tr h="2562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u="none" strike="noStrike" dirty="0">
                          <a:effectLst/>
                        </a:rPr>
                        <a:t>Number of sources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u="none" strike="noStrike">
                          <a:effectLst/>
                        </a:rPr>
                        <a:t>ASN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dirty="0">
                          <a:effectLst/>
                        </a:rPr>
                        <a:t> AS description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dirty="0">
                          <a:effectLst/>
                        </a:rPr>
                        <a:t>Country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06233234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41,462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55836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 RELIANCEJIO-IN Reliance </a:t>
                      </a:r>
                      <a:r>
                        <a:rPr lang="en-US" sz="800" u="none" strike="noStrike" dirty="0" err="1">
                          <a:effectLst/>
                        </a:rPr>
                        <a:t>Jio</a:t>
                      </a:r>
                      <a:r>
                        <a:rPr lang="en-US" sz="800" u="none" strike="noStrike" dirty="0">
                          <a:effectLst/>
                        </a:rPr>
                        <a:t> </a:t>
                      </a:r>
                      <a:r>
                        <a:rPr lang="en-US" sz="800" u="none" strike="noStrike" dirty="0" err="1">
                          <a:effectLst/>
                        </a:rPr>
                        <a:t>Infocomm</a:t>
                      </a:r>
                      <a:r>
                        <a:rPr lang="en-US" sz="800" u="none" strike="noStrike" dirty="0">
                          <a:effectLst/>
                        </a:rPr>
                        <a:t> Limited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2533520497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22,279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3320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DTAG Internet service provider operations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DE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732204146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16,084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35819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MOBILY-AS Etihad Etisalat Company (Mobily)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SA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85283146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9,808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45609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BHARTI-MOBILITY-AS-AP Bharti Airtel Ltd. AS for GPRS Service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018088735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9,761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25019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SAUDINETSTC-AS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SA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098416731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9,099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39891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ALJAWWALSTC-AS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SA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119794635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9,054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7922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COMCAST-7922 - Comcast Cable Communications, LLC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US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485619548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7,981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28885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OMANTEL-NAP-AS OmanTel NAP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OM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2309322402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7,344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22394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CELLCO - Cellco Partnership DBA Verizon Wireless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US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751139031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6,858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16135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TURKCELL-AS Turkcell A.S.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TR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064723247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6,593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21928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T-MOBILE-AS21928 - T-Mobile USA, Inc.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US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4016179252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6,587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43766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MTC-KSA-AS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SA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287634557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6,410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6830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LGI-UPC formerly known as UPC Broadband Holding B.V.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AT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436375419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6,142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6805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TDDE-ASN1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DE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604377047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6,042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3209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VODANET International IP-Backbone of Vodafone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DE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888083142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5,883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45595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PKTELECOM-AS-PK Pakistan Telecom Company Limited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PK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483152957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5,802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26599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TELEF√îNICA BRASIL S.A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BR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031932628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5,211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9121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TTNET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TR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096450577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5,129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3215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AS3215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FR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12631237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5,049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50010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NAWRAS-AS Sultanate of Oman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OM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358902206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4,945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8452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TE-AS TE-AS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EG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2197190563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4,704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36873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VNL1-AS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NG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368212074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4,502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20057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ATT-MOBILITY-LLC-AS20057 - AT&amp;T Mobility LLC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US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969040233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3,996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45271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ICLNET-AS-AP Idea Cellular Limited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809711713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3,886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4761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INDOSAT-INP-AP INDOSAT Internet Network Provider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ID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93613313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3,734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5384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EMIRATES-INTERNET Emirates Internet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AE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606363975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3,685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29256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INT-PDN-STE-AS STE PDN Internal AS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SY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335028576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3,678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2856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BT-UK-AS BTnet UK Regional network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GB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199012752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3,657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7303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Telecom Argentina S.A.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AR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2784910668"/>
                  </a:ext>
                </a:extLst>
              </a:tr>
              <a:tr h="130511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3,619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9829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 BSNL-NIB National Internet Backbone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81" marR="4781" marT="4781" marB="0" anchor="b"/>
                </a:tc>
                <a:extLst>
                  <a:ext uri="{0D108BD9-81ED-4DB2-BD59-A6C34878D82A}">
                    <a16:rowId xmlns:a16="http://schemas.microsoft.com/office/drawing/2014/main" val="20123045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8152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 Assistance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have distributed a list of IP addresses reporting only KSK-2010</a:t>
            </a:r>
          </a:p>
          <a:p>
            <a:pPr lvl="1"/>
            <a:r>
              <a:rPr lang="en-US" dirty="0"/>
              <a:t>ISPCP and RIRs willing to help track down operators</a:t>
            </a:r>
          </a:p>
          <a:p>
            <a:pPr lvl="1"/>
            <a:r>
              <a:rPr lang="en-US" dirty="0"/>
              <a:t>Two purposes:</a:t>
            </a:r>
          </a:p>
          <a:p>
            <a:pPr marL="836711" lvl="3" indent="-257175">
              <a:buFont typeface="+mj-lt"/>
              <a:buAutoNum type="arabicPeriod"/>
            </a:pPr>
            <a:r>
              <a:rPr lang="en-US" dirty="0"/>
              <a:t>Get systems updated with KSK-2017</a:t>
            </a:r>
          </a:p>
          <a:p>
            <a:pPr marL="836711" lvl="3" indent="-257175">
              <a:buFont typeface="+mj-lt"/>
              <a:buAutoNum type="arabicPeriod"/>
            </a:pPr>
            <a:r>
              <a:rPr lang="en-US" dirty="0"/>
              <a:t>Continue to look for root causes of non-updating and adjust outreach and actions, as necessary</a:t>
            </a:r>
          </a:p>
          <a:p>
            <a:r>
              <a:rPr lang="en-US" dirty="0"/>
              <a:t>Making the list more widely available still under consideration</a:t>
            </a:r>
          </a:p>
          <a:p>
            <a:endParaRPr lang="en-US" dirty="0"/>
          </a:p>
          <a:p>
            <a:pPr marL="235446" lvl="1" indent="-257175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903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6F4BC-47AE-9B4C-ACEF-D6A7D15AD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DB4AA5-C614-E149-99CD-67DE42250C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Keep investigating RFC8145 data</a:t>
            </a:r>
          </a:p>
          <a:p>
            <a:pPr lvl="1"/>
            <a:r>
              <a:rPr lang="en-US" dirty="0"/>
              <a:t>Why do some roots (E, J) have a lower percentage reporting KSK-2010?</a:t>
            </a:r>
          </a:p>
          <a:p>
            <a:pPr lvl="1"/>
            <a:r>
              <a:rPr lang="en-US" dirty="0"/>
              <a:t>More analysis of sources at ASN level</a:t>
            </a:r>
          </a:p>
          <a:p>
            <a:r>
              <a:rPr lang="en-US" dirty="0"/>
              <a:t>Contact ASNs with the most sources reporting only KSK-2010</a:t>
            </a:r>
          </a:p>
          <a:p>
            <a:r>
              <a:rPr lang="en-US" dirty="0"/>
              <a:t>Encourage and assist others investigating sources reporting only KSK-2010</a:t>
            </a:r>
          </a:p>
          <a:p>
            <a:r>
              <a:rPr lang="en-US" dirty="0"/>
              <a:t>Continue publicizing the root KSK roll</a:t>
            </a:r>
          </a:p>
          <a:p>
            <a:r>
              <a:rPr lang="en-US" dirty="0"/>
              <a:t>Keep listening to the community</a:t>
            </a:r>
          </a:p>
        </p:txBody>
      </p:sp>
    </p:spTree>
    <p:extLst>
      <p:ext uri="{BB962C8B-B14F-4D97-AF65-F5344CB8AC3E}">
        <p14:creationId xmlns:p14="http://schemas.microsoft.com/office/powerpoint/2010/main" val="889989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DAF40-476E-A14B-8E7D-881C05ECB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September 2017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EC6828-2301-A64A-9EAF-D6D5250A1C7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Verisign analyzed RFC8145 trust anchor report data sent to A &amp; J root servers</a:t>
            </a:r>
          </a:p>
          <a:p>
            <a:pPr lvl="1"/>
            <a:r>
              <a:rPr lang="en-US" dirty="0"/>
              <a:t>Very small number of resolvers reporting trust anchor data (&lt;1500 unique per day)</a:t>
            </a:r>
          </a:p>
          <a:p>
            <a:pPr lvl="1"/>
            <a:r>
              <a:rPr lang="en-US" dirty="0"/>
              <a:t>But significant percentage (~7-8%) had only KSK-2010</a:t>
            </a:r>
          </a:p>
          <a:p>
            <a:r>
              <a:rPr lang="en-US" dirty="0"/>
              <a:t>ICANN OCTO analyzed B, D, F and L root traffic for entire month of September 2017</a:t>
            </a:r>
          </a:p>
          <a:p>
            <a:pPr lvl="1"/>
            <a:r>
              <a:rPr lang="en-US" dirty="0"/>
              <a:t>11,982 unique IP addresses (8,908 IPv4 and 3,078 IPv6) reporting</a:t>
            </a:r>
          </a:p>
          <a:p>
            <a:pPr lvl="1"/>
            <a:r>
              <a:rPr lang="en-US" dirty="0"/>
              <a:t>500 reported only KSK-2010 (4.1%)</a:t>
            </a:r>
          </a:p>
          <a:p>
            <a:r>
              <a:rPr lang="en-US" dirty="0"/>
              <a:t>27 September 2017: The ICANN org postpones the root KSK roll</a:t>
            </a:r>
          </a:p>
          <a:p>
            <a:pPr lvl="1"/>
            <a:r>
              <a:rPr lang="en-US" dirty="0"/>
              <a:t>Need to understand reasons why so many resolvers have only KSK-2010</a:t>
            </a:r>
          </a:p>
        </p:txBody>
      </p:sp>
    </p:spTree>
    <p:extLst>
      <p:ext uri="{BB962C8B-B14F-4D97-AF65-F5344CB8AC3E}">
        <p14:creationId xmlns:p14="http://schemas.microsoft.com/office/powerpoint/2010/main" val="418749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DF35D-9794-1049-AF88-FF03B2B51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You Can Help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32ED8-B240-2A4D-AEEB-FDEF31AA8D5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Comment on the plan through the ICANN public comment process</a:t>
            </a:r>
          </a:p>
          <a:p>
            <a:pPr lvl="1"/>
            <a:r>
              <a:rPr lang="en-US" dirty="0"/>
              <a:t>Closes 2 April 2018</a:t>
            </a:r>
          </a:p>
          <a:p>
            <a:pPr lvl="1"/>
            <a:r>
              <a:rPr lang="en-US" sz="1400" dirty="0">
                <a:hlinkClick r:id="rId2"/>
              </a:rPr>
              <a:t>https://</a:t>
            </a:r>
            <a:r>
              <a:rPr lang="en-US" sz="1400" dirty="0" err="1">
                <a:hlinkClick r:id="rId2"/>
              </a:rPr>
              <a:t>www.icann.org</a:t>
            </a:r>
            <a:r>
              <a:rPr lang="en-US" sz="1400" dirty="0">
                <a:hlinkClick r:id="rId2"/>
              </a:rPr>
              <a:t>/public-comments/ksk-rollover-restart-2018-02-01-en</a:t>
            </a:r>
            <a:endParaRPr lang="en-US" sz="1400" dirty="0"/>
          </a:p>
          <a:p>
            <a:r>
              <a:rPr lang="en-US" dirty="0"/>
              <a:t>Join the </a:t>
            </a:r>
            <a:r>
              <a:rPr lang="en-US" i="1" dirty="0" err="1"/>
              <a:t>ksk-rollover@icann.org</a:t>
            </a:r>
            <a:r>
              <a:rPr lang="en-US" dirty="0"/>
              <a:t> mailing list to stay updated</a:t>
            </a:r>
          </a:p>
        </p:txBody>
      </p:sp>
    </p:spTree>
    <p:extLst>
      <p:ext uri="{BB962C8B-B14F-4D97-AF65-F5344CB8AC3E}">
        <p14:creationId xmlns:p14="http://schemas.microsoft.com/office/powerpoint/2010/main" val="1642416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21F7A17-8302-B643-A0DE-EE4A63AEE8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Email: </a:t>
            </a:r>
            <a:r>
              <a:rPr lang="en-US" dirty="0" err="1"/>
              <a:t>matt.larson@icann.org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0EE2D8-0777-124E-B9F7-4DD208465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42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D6C5D-1374-A044-B214-5649742B9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October–December 2017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4E428-6568-D64A-91CA-D6BEF013F27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ICANN org attempts to contact operators of the 500 resolvers from September 2017</a:t>
            </a:r>
          </a:p>
          <a:p>
            <a:r>
              <a:rPr lang="en-US" dirty="0"/>
              <a:t>Findings:</a:t>
            </a:r>
          </a:p>
          <a:p>
            <a:pPr lvl="1"/>
            <a:r>
              <a:rPr lang="en-US" dirty="0"/>
              <a:t>Tracking down operators based on just IP is </a:t>
            </a:r>
            <a:r>
              <a:rPr lang="en-US" i="1" dirty="0"/>
              <a:t>hard</a:t>
            </a:r>
          </a:p>
          <a:p>
            <a:pPr lvl="1"/>
            <a:r>
              <a:rPr lang="en-US" dirty="0"/>
              <a:t>Operators for only 20% (100 addresses) could be contacted</a:t>
            </a:r>
          </a:p>
          <a:p>
            <a:pPr lvl="1"/>
            <a:r>
              <a:rPr lang="en-US" dirty="0"/>
              <a:t>Of those:</a:t>
            </a:r>
          </a:p>
          <a:p>
            <a:pPr lvl="2"/>
            <a:r>
              <a:rPr lang="en-US" dirty="0"/>
              <a:t>60% in address ranges known to host devices with dynamic IPs</a:t>
            </a:r>
          </a:p>
          <a:p>
            <a:pPr lvl="2"/>
            <a:r>
              <a:rPr lang="en-US" dirty="0"/>
              <a:t>25% from resolvers forwarding queries from other resolvers</a:t>
            </a:r>
          </a:p>
          <a:p>
            <a:pPr lvl="1"/>
            <a:r>
              <a:rPr lang="en-US" dirty="0"/>
              <a:t>No “smoking gun” single cause</a:t>
            </a:r>
          </a:p>
          <a:p>
            <a:pPr lvl="1"/>
            <a:r>
              <a:rPr lang="en-US" dirty="0"/>
              <a:t>No obvious path forward</a:t>
            </a:r>
          </a:p>
          <a:p>
            <a:pPr lvl="2"/>
            <a:r>
              <a:rPr lang="en-US" dirty="0"/>
              <a:t>E.g., bug fix by resolver vendor, new communication messages, etc.</a:t>
            </a:r>
          </a:p>
        </p:txBody>
      </p:sp>
    </p:spTree>
    <p:extLst>
      <p:ext uri="{BB962C8B-B14F-4D97-AF65-F5344CB8AC3E}">
        <p14:creationId xmlns:p14="http://schemas.microsoft.com/office/powerpoint/2010/main" val="3063478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9D827-1DE8-A94A-884D-204C283C9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December 2017–January 2018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B163F-0F6B-5740-BD37-3FEEFE4D6B4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With no clear path forward, the ICANN org decided to solicit community input</a:t>
            </a:r>
          </a:p>
          <a:p>
            <a:r>
              <a:rPr lang="en-US" dirty="0"/>
              <a:t>Input and discussion on acceptable criteria for proceeding with the KSK roll took place on</a:t>
            </a:r>
            <a:br>
              <a:rPr lang="en-US" dirty="0"/>
            </a:br>
            <a:r>
              <a:rPr lang="en-US" i="1" dirty="0" err="1"/>
              <a:t>ksk-rollover@icann.org</a:t>
            </a:r>
            <a:endParaRPr lang="en-US" i="1" dirty="0"/>
          </a:p>
          <a:p>
            <a:r>
              <a:rPr lang="en-US" dirty="0"/>
              <a:t>Results of discussion:</a:t>
            </a:r>
          </a:p>
          <a:p>
            <a:pPr lvl="1"/>
            <a:r>
              <a:rPr lang="en-US" dirty="0"/>
              <a:t>Agreement there is no way to accurately measure the number of users who would be affected by rolling the root KSK</a:t>
            </a:r>
          </a:p>
          <a:p>
            <a:pPr lvl="1"/>
            <a:r>
              <a:rPr lang="en-US" dirty="0"/>
              <a:t>But a belief better measurements may become available for future KSK rollovers</a:t>
            </a:r>
          </a:p>
          <a:p>
            <a:pPr lvl="1"/>
            <a:r>
              <a:rPr lang="en-US" dirty="0"/>
              <a:t>Consensus was that the ICANN org should proceed with rolling the root zone KSK in a timely fashion</a:t>
            </a:r>
          </a:p>
          <a:p>
            <a:pPr lvl="1"/>
            <a:r>
              <a:rPr lang="en-US" dirty="0"/>
              <a:t>And continue outreach to ensure rollover news reaches as wide an audience as possible</a:t>
            </a:r>
          </a:p>
        </p:txBody>
      </p:sp>
    </p:spTree>
    <p:extLst>
      <p:ext uri="{BB962C8B-B14F-4D97-AF65-F5344CB8AC3E}">
        <p14:creationId xmlns:p14="http://schemas.microsoft.com/office/powerpoint/2010/main" val="1133067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0D2B9-C2D2-5C47-94D9-D87BB106D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February 2018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1DE30-B046-C34C-81D3-7300FE04DDC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ICANN org published a </a:t>
            </a:r>
            <a:r>
              <a:rPr lang="en-US" i="1" dirty="0"/>
              <a:t>draft</a:t>
            </a:r>
            <a:r>
              <a:rPr lang="en-US" dirty="0"/>
              <a:t> plan to proceed with the KSK rollover:</a:t>
            </a:r>
          </a:p>
          <a:p>
            <a:pPr lvl="1"/>
            <a:r>
              <a:rPr lang="en-US" dirty="0"/>
              <a:t>Roll the root zone KSK on </a:t>
            </a:r>
            <a:r>
              <a:rPr lang="en-US" b="1" dirty="0"/>
              <a:t>11 October 2018</a:t>
            </a:r>
          </a:p>
          <a:p>
            <a:pPr lvl="2"/>
            <a:r>
              <a:rPr lang="en-US" dirty="0"/>
              <a:t>No specific measureable criteria emerged during community discussion</a:t>
            </a:r>
          </a:p>
          <a:p>
            <a:pPr lvl="1"/>
            <a:r>
              <a:rPr lang="en-US" dirty="0"/>
              <a:t>Continue extensive outreach</a:t>
            </a:r>
          </a:p>
          <a:p>
            <a:pPr lvl="2"/>
            <a:r>
              <a:rPr lang="en-US" dirty="0"/>
              <a:t>We will keep publicizing the root KSK roll</a:t>
            </a:r>
          </a:p>
          <a:p>
            <a:pPr lvl="1"/>
            <a:r>
              <a:rPr lang="en-US" dirty="0"/>
              <a:t>Publish more observations for trust anchor report data</a:t>
            </a:r>
          </a:p>
          <a:p>
            <a:pPr lvl="2"/>
            <a:r>
              <a:rPr lang="en-US" dirty="0"/>
              <a:t>Now publishing monthly snapshots of the RFC 8145 trust anchor report data received from most of the root servers</a:t>
            </a:r>
          </a:p>
          <a:p>
            <a:r>
              <a:rPr lang="en-US" dirty="0"/>
              <a:t>Public comment period on the draft plan currently open</a:t>
            </a:r>
          </a:p>
          <a:p>
            <a:pPr lvl="1"/>
            <a:r>
              <a:rPr lang="en-US" dirty="0"/>
              <a:t>Closes 2 April 2018</a:t>
            </a:r>
          </a:p>
          <a:p>
            <a:pPr lvl="1"/>
            <a:r>
              <a:rPr lang="en-US" sz="1400" dirty="0">
                <a:hlinkClick r:id="rId2"/>
              </a:rPr>
              <a:t>https://www.icann.org/public-comments/ksk-rollover-restart-2018-02-01-en</a:t>
            </a:r>
            <a:endParaRPr lang="en-US" sz="14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544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Root KSK Rollover Proposed Schedule </a:t>
            </a:r>
            <a:r>
              <a:rPr lang="en-US" i="1" dirty="0"/>
              <a:t>(draft)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15463894"/>
              </p:ext>
            </p:extLst>
          </p:nvPr>
        </p:nvGraphicFramePr>
        <p:xfrm>
          <a:off x="1455820" y="1088254"/>
          <a:ext cx="5930207" cy="291275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679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0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1455">
                <a:tc>
                  <a:txBody>
                    <a:bodyPr/>
                    <a:lstStyle/>
                    <a:p>
                      <a:r>
                        <a:rPr lang="en-US" sz="1100" dirty="0"/>
                        <a:t>Date</a:t>
                      </a:r>
                      <a:endParaRPr lang="en-US" sz="1100" b="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Action</a:t>
                      </a:r>
                      <a:endParaRPr lang="en-US" sz="1100" b="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3195419212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r>
                        <a:rPr lang="en-US" sz="1100" dirty="0"/>
                        <a:t>1 February 2018</a:t>
                      </a:r>
                      <a:endParaRPr lang="en-US" sz="1100" b="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Draft plan published, public comment opened</a:t>
                      </a:r>
                      <a:endParaRPr lang="en-US" sz="1100" b="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r>
                        <a:rPr lang="en-US" sz="1100" dirty="0"/>
                        <a:t>10-15 March (ICANN61)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Hold session for community feedback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r>
                        <a:rPr lang="en-US" sz="1100" dirty="0"/>
                        <a:t>2 April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Comment period ends; revise plan, as necessary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r>
                        <a:rPr lang="en-US" sz="1100" dirty="0"/>
                        <a:t>Mid April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Publish staff report on public comment and revised plan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r>
                        <a:rPr lang="en-US" sz="1100" dirty="0"/>
                        <a:t>10 May (Board workshop)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Request Board resolution to ask SSAC to review and comment on the plan by 1 August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r>
                        <a:rPr lang="en-US" sz="1100" dirty="0"/>
                        <a:t>24-28 June (ICANN62)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Hold another session for community feedback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r>
                        <a:rPr lang="en-US" sz="1100" dirty="0"/>
                        <a:t>1 August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Receive SSAC feedback; revise plan, as necessary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r>
                        <a:rPr lang="en-US" sz="1100"/>
                        <a:t>Mid August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Publish final plan,</a:t>
                      </a:r>
                      <a:r>
                        <a:rPr lang="en-US" sz="1100" baseline="0" dirty="0"/>
                        <a:t> with message that roll is contingent on Board resolution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r>
                        <a:rPr lang="en-US" sz="1100" dirty="0"/>
                        <a:t>14 September (Board workshop)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Request Board resolution directing ICANN org to roll the root KSK on 11 October 2018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1455">
                <a:tc>
                  <a:txBody>
                    <a:bodyPr/>
                    <a:lstStyle/>
                    <a:p>
                      <a:r>
                        <a:rPr lang="en-US" sz="1100" dirty="0"/>
                        <a:t>11 October 2018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Rescheduled date for root KSK roll</a:t>
                      </a:r>
                      <a:endParaRPr lang="en-US" sz="1100" i="0" dirty="0"/>
                    </a:p>
                  </a:txBody>
                  <a:tcPr marL="51435" marR="51435" marT="25718" marB="25718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4483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3DC33-9A29-874A-BFCF-ED1B79F74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RFC8145 Trust Anchor Reports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A72EB-B22C-A14E-961F-7E0C5E9A01A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ICANN OCTO has access to RFC8145 data from 11 root servers</a:t>
            </a:r>
          </a:p>
          <a:p>
            <a:pPr lvl="1"/>
            <a:r>
              <a:rPr lang="en-US" dirty="0"/>
              <a:t>A, B, C, D, E, F, I, J, K, L, M</a:t>
            </a:r>
          </a:p>
          <a:p>
            <a:r>
              <a:rPr lang="en-US" dirty="0"/>
              <a:t>Initial analysis (late 2017) used </a:t>
            </a:r>
            <a:r>
              <a:rPr lang="en-US" dirty="0" err="1"/>
              <a:t>pcap</a:t>
            </a:r>
            <a:r>
              <a:rPr lang="en-US" dirty="0"/>
              <a:t> data from B, D, F</a:t>
            </a:r>
          </a:p>
          <a:p>
            <a:r>
              <a:rPr lang="en-US" dirty="0"/>
              <a:t>Now using stats collected by Duane </a:t>
            </a:r>
            <a:r>
              <a:rPr lang="en-US" dirty="0" err="1"/>
              <a:t>Wessels’s</a:t>
            </a:r>
            <a:r>
              <a:rPr lang="en-US" dirty="0"/>
              <a:t> excellent </a:t>
            </a:r>
            <a:r>
              <a:rPr lang="en-US" i="1" dirty="0" err="1"/>
              <a:t>rzkeychange</a:t>
            </a:r>
            <a:r>
              <a:rPr lang="en-US" dirty="0"/>
              <a:t> plug-in for </a:t>
            </a:r>
            <a:r>
              <a:rPr lang="en-US" i="1" dirty="0" err="1"/>
              <a:t>dnscap</a:t>
            </a:r>
            <a:endParaRPr lang="en-US" i="1" dirty="0"/>
          </a:p>
          <a:p>
            <a:r>
              <a:rPr lang="en-US" dirty="0"/>
              <a:t>Plug-in reports every 60 seconds via DNS query</a:t>
            </a:r>
          </a:p>
          <a:p>
            <a:pPr lvl="1"/>
            <a:r>
              <a:rPr lang="en-US" dirty="0"/>
              <a:t>Timestamp, resolver source IP, configured trust anchors and node ID encoded in QNAME</a:t>
            </a:r>
          </a:p>
          <a:p>
            <a:pPr lvl="1"/>
            <a:r>
              <a:rPr lang="en-US" dirty="0"/>
              <a:t>Destination is a zone operated by ICANN OCTO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4EDE33-88D3-E545-924A-ED7B6CBEA823}"/>
              </a:ext>
            </a:extLst>
          </p:cNvPr>
          <p:cNvSpPr txBox="1"/>
          <p:nvPr/>
        </p:nvSpPr>
        <p:spPr>
          <a:xfrm>
            <a:off x="1198734" y="3516073"/>
            <a:ext cx="6981078" cy="8617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1520174596.109-169-54-6.1._ta-4a5c-4f66.meb01.l-root.[ZONE-NAME]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1520174596.109-169-54-7.1._ta-4a5c-4f66.meb01.l-root.[ZONE-NAME]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1520174596.116-206-41-6.1._ta-4a5c.meb01.l-root.[ZONE-NAME]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1520174596.49-213-19-144.1._ta-4a5c-4f66.meb01.l-root.[ZONE-NAME]</a:t>
            </a:r>
          </a:p>
        </p:txBody>
      </p:sp>
    </p:spTree>
    <p:extLst>
      <p:ext uri="{BB962C8B-B14F-4D97-AF65-F5344CB8AC3E}">
        <p14:creationId xmlns:p14="http://schemas.microsoft.com/office/powerpoint/2010/main" val="1562137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D1F2C32-ACB7-A347-A270-8500ECEFA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RFC8145 Data For All Root Servers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FA8EB42-5078-E343-B647-C23AC5B6C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34" y="574253"/>
            <a:ext cx="7165496" cy="402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937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9ACDE-B538-5F40-9707-9A98DCDF6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the Jump in January?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A69D2-4830-5A4D-8AD3-362F26B007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Best hypothesis: Unbound 1.6.8 released on 19 January 2018</a:t>
            </a:r>
          </a:p>
          <a:p>
            <a:pPr lvl="1"/>
            <a:r>
              <a:rPr lang="en-US" i="1" dirty="0"/>
              <a:t>“Fix for CVE-2017-15105: vulnerability in the processing of wildcard synthesized NSEC records”</a:t>
            </a:r>
          </a:p>
          <a:p>
            <a:r>
              <a:rPr lang="en-US" dirty="0"/>
              <a:t>Patch related to security, so perhaps strong motivation to upgrade?</a:t>
            </a:r>
          </a:p>
          <a:p>
            <a:r>
              <a:rPr lang="en-US" dirty="0"/>
              <a:t>But why no drop-off in KSK-2010 after 30 days?</a:t>
            </a:r>
          </a:p>
          <a:p>
            <a:pPr lvl="1"/>
            <a:r>
              <a:rPr lang="en-US" dirty="0"/>
              <a:t>RFC5011 support should update trust anchor store after ~30 days </a:t>
            </a:r>
          </a:p>
          <a:p>
            <a:pPr lvl="1"/>
            <a:r>
              <a:rPr lang="en-US" dirty="0"/>
              <a:t>Hypothesis: upgrade in place means </a:t>
            </a:r>
            <a:r>
              <a:rPr lang="en-US" i="1" dirty="0"/>
              <a:t>unbound-anchor</a:t>
            </a:r>
            <a:r>
              <a:rPr lang="en-US" dirty="0"/>
              <a:t> not run again, so configuration might still have only KSK-2010</a:t>
            </a:r>
          </a:p>
          <a:p>
            <a:r>
              <a:rPr lang="en-US" dirty="0"/>
              <a:t>Maybe many of these are ephemeral VMs or containers?</a:t>
            </a:r>
          </a:p>
          <a:p>
            <a:pPr lvl="1"/>
            <a:r>
              <a:rPr lang="en-US" dirty="0"/>
              <a:t>They never run long enough for RFC5011 add hold-down timer to complete</a:t>
            </a:r>
          </a:p>
        </p:txBody>
      </p:sp>
    </p:spTree>
    <p:extLst>
      <p:ext uri="{BB962C8B-B14F-4D97-AF65-F5344CB8AC3E}">
        <p14:creationId xmlns:p14="http://schemas.microsoft.com/office/powerpoint/2010/main" val="2632435807"/>
      </p:ext>
    </p:extLst>
  </p:cSld>
  <p:clrMapOvr>
    <a:masterClrMapping/>
  </p:clrMapOvr>
</p:sld>
</file>

<file path=ppt/theme/theme1.xml><?xml version="1.0" encoding="utf-8"?>
<a:theme xmlns:a="http://schemas.openxmlformats.org/drawingml/2006/main" name="ICANNPPT_Arial_4x3_June 2017_potx">
  <a:themeElements>
    <a:clrScheme name="ICANN PPT Colors">
      <a:dk1>
        <a:srgbClr val="0A1F24"/>
      </a:dk1>
      <a:lt1>
        <a:sysClr val="window" lastClr="FFFFFF"/>
      </a:lt1>
      <a:dk2>
        <a:srgbClr val="1A87C9"/>
      </a:dk2>
      <a:lt2>
        <a:srgbClr val="EEECE1"/>
      </a:lt2>
      <a:accent1>
        <a:srgbClr val="1A87C9"/>
      </a:accent1>
      <a:accent2>
        <a:srgbClr val="0D436C"/>
      </a:accent2>
      <a:accent3>
        <a:srgbClr val="1B6F74"/>
      </a:accent3>
      <a:accent4>
        <a:srgbClr val="EA903A"/>
      </a:accent4>
      <a:accent5>
        <a:srgbClr val="DB6033"/>
      </a:accent5>
      <a:accent6>
        <a:srgbClr val="1768B1"/>
      </a:accent6>
      <a:hlink>
        <a:srgbClr val="1D98D3"/>
      </a:hlink>
      <a:folHlink>
        <a:srgbClr val="427BB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dirty="0" err="1" smtClean="0">
            <a:cs typeface="Source Sans Pro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CANN PPT Template 4x3 20170607 (2).potx" id="{F2E86674-818B-4AF6-B9A5-625A3A795F51}" vid="{F6BB203E-BAFC-494B-A50F-57F1DB9FFF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ICANNPPT_Arial_4x3_June 2017_potx</Template>
  <TotalTime>11312</TotalTime>
  <Words>1199</Words>
  <Application>Microsoft Macintosh PowerPoint</Application>
  <PresentationFormat>On-screen Show (16:9)</PresentationFormat>
  <Paragraphs>258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ＭＳ Ｐゴシック</vt:lpstr>
      <vt:lpstr>Arial</vt:lpstr>
      <vt:lpstr>Calibri</vt:lpstr>
      <vt:lpstr>Courier New</vt:lpstr>
      <vt:lpstr>Segoe UI</vt:lpstr>
      <vt:lpstr>Wingdings</vt:lpstr>
      <vt:lpstr>ICANNPPT_Arial_4x3_June 2017_potx</vt:lpstr>
      <vt:lpstr>Root KSK Rollover Update (or, We're really doing it this time)</vt:lpstr>
      <vt:lpstr>September 2017</vt:lpstr>
      <vt:lpstr>October–December 2017</vt:lpstr>
      <vt:lpstr>December 2017–January 2018</vt:lpstr>
      <vt:lpstr>1 February 2018</vt:lpstr>
      <vt:lpstr>Root KSK Rollover Proposed Schedule (draft)</vt:lpstr>
      <vt:lpstr>RFC8145 Trust Anchor Reports</vt:lpstr>
      <vt:lpstr>RFC8145 Data For All Root Servers</vt:lpstr>
      <vt:lpstr>Why the Jump in January?</vt:lpstr>
      <vt:lpstr>RFC8145 Data For Individual Root Servers</vt:lpstr>
      <vt:lpstr>Unique IPs Added Per Day</vt:lpstr>
      <vt:lpstr>Cumulative Unique IPs Over Time</vt:lpstr>
      <vt:lpstr>Unique /24s Added Per Day</vt:lpstr>
      <vt:lpstr>Cumulative Unique /24s Over Time</vt:lpstr>
      <vt:lpstr>That’s a Lot of Addresses</vt:lpstr>
      <vt:lpstr>RFC8145 Graphs Now Published</vt:lpstr>
      <vt:lpstr>Top 30 ASNs Sending RFC8145 Data</vt:lpstr>
      <vt:lpstr>Community Assistance</vt:lpstr>
      <vt:lpstr>Next Steps</vt:lpstr>
      <vt:lpstr>How You Can Help</vt:lpstr>
      <vt:lpstr>PowerPoint Presentation</vt:lpstr>
    </vt:vector>
  </TitlesOfParts>
  <Company/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Root KSK Rollover Update</dc:title>
  <dc:creator>Matt Larson</dc:creator>
  <cp:lastModifiedBy>Matt Larson</cp:lastModifiedBy>
  <cp:revision>60</cp:revision>
  <cp:lastPrinted>2017-01-26T19:29:02Z</cp:lastPrinted>
  <dcterms:created xsi:type="dcterms:W3CDTF">2018-02-26T21:04:16Z</dcterms:created>
  <dcterms:modified xsi:type="dcterms:W3CDTF">2018-03-06T17:40:02Z</dcterms:modified>
</cp:coreProperties>
</file>