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96" r:id="rId1"/>
    <p:sldMasterId id="2147483697" r:id="rId2"/>
    <p:sldMasterId id="2147483698" r:id="rId3"/>
  </p:sldMasterIdLst>
  <p:notesMasterIdLst>
    <p:notesMasterId r:id="rId20"/>
  </p:notesMasterIdLst>
  <p:sldIdLst>
    <p:sldId id="256" r:id="rId4"/>
    <p:sldId id="257" r:id="rId5"/>
    <p:sldId id="280" r:id="rId6"/>
    <p:sldId id="281" r:id="rId7"/>
    <p:sldId id="262" r:id="rId8"/>
    <p:sldId id="282" r:id="rId9"/>
    <p:sldId id="283" r:id="rId10"/>
    <p:sldId id="284" r:id="rId11"/>
    <p:sldId id="285" r:id="rId12"/>
    <p:sldId id="288" r:id="rId13"/>
    <p:sldId id="287" r:id="rId14"/>
    <p:sldId id="286" r:id="rId15"/>
    <p:sldId id="289" r:id="rId16"/>
    <p:sldId id="290" r:id="rId17"/>
    <p:sldId id="291" r:id="rId18"/>
    <p:sldId id="292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 Nice, Bruce" initials="VNB" lastIdx="15" clrIdx="0">
    <p:extLst>
      <p:ext uri="{19B8F6BF-5375-455C-9EA6-DF929625EA0E}">
        <p15:presenceInfo xmlns:p15="http://schemas.microsoft.com/office/powerpoint/2012/main" userId="S::hvannice@akamai.com::200a3374-8f0c-40b4-b421-841e0a0c30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6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7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rebsonsecurity.com/2019/02/a-deep-dive-on-the-recent-widespread-dns-hijacking-attack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r.yp.to/talks/2003.02.11/slides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t.com/news/sex-com-domain-hijacker-captured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nso.icann.org/sites/default/files/filefield_5842/gnso-initial-report-domain-tasting-07jan08.pdf" TargetMode="External"/><Relationship Id="rId4" Type="http://schemas.openxmlformats.org/officeDocument/2006/relationships/hyperlink" Target="https://www.icann.org/en/system/files/files/factsheet-dns-attack-08mar07-en.pdf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hat.com/presentations/bh-jp-08/bh-jp-08-Kaminsky/BlackHat-Japan-08-Kaminsky-DNS08-BlackOps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nn.org/en/system/files/files/factsheet-dns-attack-08mar07-en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fdd5514be_41_1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3fdd5514be_41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602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655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u="sng" dirty="0">
                <a:solidFill>
                  <a:schemeClr val="hlink"/>
                </a:solidFill>
                <a:hlinkClick r:id="rId3"/>
              </a:rPr>
              <a:t>https://krebsonsecurity.com/2019/02/a-deep-dive-on-the-recent-widespread-dns-hijacking-attacks/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249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617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5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2c7438734_23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g42c7438734_2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www.cerias.purdue.edu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assets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pdf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bibtex_archive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/94-05.pdf</a:t>
            </a:r>
          </a:p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www.nap.edu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read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/6161/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chapter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/1#ii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www.usenix.org</a:t>
            </a:r>
            <a:r>
              <a:rPr lang="en-US" dirty="0"/>
              <a:t>/legacy/publications/library/proceedings/security95/</a:t>
            </a:r>
            <a:r>
              <a:rPr lang="en-US" dirty="0" err="1"/>
              <a:t>full_papers</a:t>
            </a:r>
            <a:r>
              <a:rPr lang="en-US" dirty="0"/>
              <a:t>/</a:t>
            </a:r>
            <a:r>
              <a:rPr lang="en-US" dirty="0" err="1"/>
              <a:t>bellovin.pdf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45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92e7471e4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http://</a:t>
            </a:r>
            <a:r>
              <a:rPr lang="en-US" dirty="0" err="1"/>
              <a:t>cr.yp.to</a:t>
            </a:r>
            <a:r>
              <a:rPr lang="en-US" dirty="0"/>
              <a:t>/</a:t>
            </a:r>
            <a:r>
              <a:rPr lang="en-US" dirty="0" err="1"/>
              <a:t>djbdns</a:t>
            </a:r>
            <a:r>
              <a:rPr lang="en-US" dirty="0"/>
              <a:t>/</a:t>
            </a:r>
            <a:r>
              <a:rPr lang="en-US" dirty="0" err="1"/>
              <a:t>notes.html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http://cr.yp.to/talks/2003.02.11/slides.pdf</a:t>
            </a:r>
            <a:endParaRPr lang="de-DE" sz="1200" b="0" i="0" u="sng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200" b="0" i="0" u="sng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http://</a:t>
            </a:r>
            <a:r>
              <a:rPr lang="de-DE" dirty="0" err="1"/>
              <a:t>dnscurve.org</a:t>
            </a:r>
            <a:r>
              <a:rPr lang="de-DE" dirty="0"/>
              <a:t>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g592e7471e4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e-D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https://www.cnet.com/news/sex-com-domain-hijacker-captured/</a:t>
            </a:r>
            <a:endParaRPr lang="de-DE" sz="1200" b="0" i="0" u="sng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200" b="0" i="0" u="sng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e-D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/>
              </a:rPr>
              <a:t>https://www.icann.org/en/system/files/files/factsheet-dns-attack-08mar07-en.pdf</a:t>
            </a:r>
            <a:endParaRPr lang="de-DE" dirty="0">
              <a:effectLst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u="sng" dirty="0">
              <a:solidFill>
                <a:schemeClr val="hlink"/>
              </a:solidFill>
              <a:hlinkClick r:id="rId5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u="sng" dirty="0">
                <a:solidFill>
                  <a:schemeClr val="hlink"/>
                </a:solidFill>
                <a:hlinkClick r:id="rId5"/>
              </a:rPr>
              <a:t>https://gnso.icann.org/sites/default/files/filefield_5842/gnso-initial-report-domain-tasting-07jan08.pdf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58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crypto.stanford.edu</a:t>
            </a:r>
            <a:r>
              <a:rPr lang="en-GB" dirty="0"/>
              <a:t>/</a:t>
            </a:r>
            <a:r>
              <a:rPr lang="en-GB" dirty="0" err="1"/>
              <a:t>dns</a:t>
            </a:r>
            <a:r>
              <a:rPr lang="en-GB" dirty="0"/>
              <a:t>/</a:t>
            </a:r>
            <a:r>
              <a:rPr lang="en-GB" dirty="0" err="1"/>
              <a:t>dns-rebinding.pdf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24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e-D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https://www.blackhat.com/presentations/bh-jp-08/bh-jp-08-Kaminsky/BlackHat-Japan-08-Kaminsky-DNS08-BlackOps.pdf</a:t>
            </a:r>
            <a:endParaRPr lang="de-DE" dirty="0">
              <a:effectLst/>
            </a:endParaRPr>
          </a:p>
          <a:p>
            <a:endParaRPr lang="en-US" dirty="0"/>
          </a:p>
          <a:p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https://ripe67.ripe.net/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presentations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/240-ipfragattack.pdf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datatracker.ietf.org</a:t>
            </a:r>
            <a:r>
              <a:rPr lang="en-US" dirty="0"/>
              <a:t>/doc/draft-</a:t>
            </a:r>
            <a:r>
              <a:rPr lang="en-US" dirty="0" err="1"/>
              <a:t>fujiwara</a:t>
            </a:r>
            <a:r>
              <a:rPr lang="en-US" dirty="0"/>
              <a:t>-</a:t>
            </a:r>
            <a:r>
              <a:rPr lang="en-US" dirty="0" err="1"/>
              <a:t>dnsop</a:t>
            </a:r>
            <a:r>
              <a:rPr lang="en-US" dirty="0"/>
              <a:t>-fragment-attack/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96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https://www.icann.org/en/system/files/files/factsheet-dns-attack-08mar07-en.pdf</a:t>
            </a:r>
            <a:endParaRPr lang="de-DE" sz="1200" b="0" i="0" u="sng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dyn.com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de-DE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blog</a:t>
            </a: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/dyn-analysis-summary-of-friday-october-21-attack/</a:t>
            </a:r>
            <a:endParaRPr lang="de-DE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125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8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01">
  <p:cSld name="2_Title Slide 01">
    <p:bg>
      <p:bgPr>
        <a:solidFill>
          <a:srgbClr val="0099CC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Google Shape;16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8255" y="2019301"/>
              <a:ext cx="5110499" cy="2260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2">
  <p:cSld name="Content Slide 0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7279696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539750" y="1900238"/>
            <a:ext cx="5272472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4495" y="6151977"/>
            <a:ext cx="1220601" cy="49776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>
            <a:spLocks noGrp="1"/>
          </p:cNvSpPr>
          <p:nvPr>
            <p:ph type="chart" idx="2"/>
          </p:nvPr>
        </p:nvSpPr>
        <p:spPr>
          <a:xfrm>
            <a:off x="6577013" y="539750"/>
            <a:ext cx="5168900" cy="52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3">
  <p:cSld name="Content Slide 03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14152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539749" y="1900238"/>
            <a:ext cx="5141697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4">
  <p:cSld name="Content Slide 04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>
            <a:spLocks noGrp="1"/>
          </p:cNvSpPr>
          <p:nvPr>
            <p:ph type="pic" idx="2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pic" idx="3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14152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539749" y="1900238"/>
            <a:ext cx="5141697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04">
  <p:cSld name="1_Content Slide 04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05668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4495" y="6151977"/>
            <a:ext cx="1220601" cy="49776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539750" y="2022475"/>
            <a:ext cx="11056938" cy="38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A9E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A9E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A9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A9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A9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ue">
  <p:cSld name="Title Slide - Blue">
    <p:bg>
      <p:bgPr>
        <a:solidFill>
          <a:srgbClr val="0099CC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1" name="Google Shape;101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8255" y="2019301"/>
              <a:ext cx="5110500" cy="2260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hite">
  <p:cSld name="Title Slide - White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5" name="Google Shape;105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543" y="2242344"/>
              <a:ext cx="4524769" cy="199911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aption - Blue">
  <p:cSld name="Title with Caption - Blue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7538" y="5635966"/>
            <a:ext cx="2096555" cy="9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5923723" y="0"/>
            <a:ext cx="6268200" cy="6858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65" y="0"/>
            <a:ext cx="661283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5383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dt" idx="10"/>
          </p:nvPr>
        </p:nvSpPr>
        <p:spPr>
          <a:xfrm>
            <a:off x="540000" y="3190387"/>
            <a:ext cx="2743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5480542"/>
            <a:ext cx="2643171" cy="108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/>
          <p:nvPr/>
        </p:nvSpPr>
        <p:spPr>
          <a:xfrm>
            <a:off x="4572000" y="6167336"/>
            <a:ext cx="1351800" cy="5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aption - Orange">
  <p:cSld name="Title with Caption - Orange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7538" y="5635966"/>
            <a:ext cx="2096555" cy="9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/>
          <p:nvPr/>
        </p:nvSpPr>
        <p:spPr>
          <a:xfrm>
            <a:off x="5923723" y="0"/>
            <a:ext cx="6268200" cy="6858000"/>
          </a:xfrm>
          <a:prstGeom prst="rect">
            <a:avLst/>
          </a:prstGeom>
          <a:solidFill>
            <a:srgbClr val="FFAA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65" y="0"/>
            <a:ext cx="661283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5383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AA41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AA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dt" idx="10"/>
          </p:nvPr>
        </p:nvSpPr>
        <p:spPr>
          <a:xfrm>
            <a:off x="540000" y="3190387"/>
            <a:ext cx="2743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FFAA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00" y="5788366"/>
            <a:ext cx="2096555" cy="92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998" y="5480542"/>
            <a:ext cx="2643171" cy="108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4572000" y="6167336"/>
            <a:ext cx="1351800" cy="5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Blue">
  <p:cSld name="Section Header - Blue">
    <p:bg>
      <p:bgPr>
        <a:solidFill>
          <a:srgbClr val="0099CC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4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l="4096" r="-20484"/>
          <a:stretch/>
        </p:blipFill>
        <p:spPr>
          <a:xfrm>
            <a:off x="0" y="2025016"/>
            <a:ext cx="11777447" cy="483298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2200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6769" y="6228779"/>
            <a:ext cx="2583365" cy="53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GB" sz="1100">
                <a:solidFill>
                  <a:schemeClr val="lt1"/>
                </a:solidFill>
              </a:rPr>
              <a:t> </a:t>
            </a: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</a:t>
            </a:r>
            <a:r>
              <a:rPr lang="en-GB" sz="1100">
                <a:solidFill>
                  <a:schemeClr val="lt1"/>
                </a:solidFill>
              </a:rPr>
              <a:t>9</a:t>
            </a: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Akamai | Confidential </a:t>
            </a: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Orange">
  <p:cSld name="Section Header - Orange">
    <p:bg>
      <p:bgPr>
        <a:solidFill>
          <a:srgbClr val="FFAA4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AA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2200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2">
            <a:alphaModFix/>
          </a:blip>
          <a:srcRect l="4096" r="-20484"/>
          <a:stretch/>
        </p:blipFill>
        <p:spPr>
          <a:xfrm>
            <a:off x="0" y="2025016"/>
            <a:ext cx="11777447" cy="483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6769" y="6228779"/>
            <a:ext cx="2583365" cy="53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GB" sz="1100">
                <a:solidFill>
                  <a:schemeClr val="lt1"/>
                </a:solidFill>
              </a:rPr>
              <a:t> </a:t>
            </a: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</a:t>
            </a:r>
            <a:r>
              <a:rPr lang="en-GB" sz="1100">
                <a:solidFill>
                  <a:schemeClr val="lt1"/>
                </a:solidFill>
              </a:rPr>
              <a:t>9</a:t>
            </a: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Akamai | Confidential </a:t>
            </a: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01">
  <p:cSld name="3_Title Slide 01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Google Shape;20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543" y="2242344"/>
              <a:ext cx="4524768" cy="19991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ntent">
  <p:cSld name="Title with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539750" y="1727200"/>
            <a:ext cx="11171100" cy="43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539750" y="497840"/>
            <a:ext cx="5384100" cy="5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2"/>
          </p:nvPr>
        </p:nvSpPr>
        <p:spPr>
          <a:xfrm>
            <a:off x="6271591" y="497840"/>
            <a:ext cx="5434500" cy="5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111783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539750" y="1798320"/>
            <a:ext cx="3514200" cy="4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2"/>
          </p:nvPr>
        </p:nvSpPr>
        <p:spPr>
          <a:xfrm>
            <a:off x="4364659" y="1798320"/>
            <a:ext cx="3514200" cy="4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3"/>
          </p:nvPr>
        </p:nvSpPr>
        <p:spPr>
          <a:xfrm>
            <a:off x="8189567" y="1798320"/>
            <a:ext cx="3514200" cy="4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 column">
  <p:cSld name="Three picture colum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5"/>
          <p:cNvSpPr>
            <a:spLocks noGrp="1"/>
          </p:cNvSpPr>
          <p:nvPr>
            <p:ph type="pic" idx="2"/>
          </p:nvPr>
        </p:nvSpPr>
        <p:spPr>
          <a:xfrm>
            <a:off x="539750" y="1798320"/>
            <a:ext cx="3514800" cy="4288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5"/>
          <p:cNvSpPr>
            <a:spLocks noGrp="1"/>
          </p:cNvSpPr>
          <p:nvPr>
            <p:ph type="pic" idx="3"/>
          </p:nvPr>
        </p:nvSpPr>
        <p:spPr>
          <a:xfrm>
            <a:off x="4338638" y="1798320"/>
            <a:ext cx="3514800" cy="4288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>
            <a:spLocks noGrp="1"/>
          </p:cNvSpPr>
          <p:nvPr>
            <p:ph type="pic" idx="4"/>
          </p:nvPr>
        </p:nvSpPr>
        <p:spPr>
          <a:xfrm>
            <a:off x="8190230" y="1798320"/>
            <a:ext cx="3514800" cy="4288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539750" y="1727200"/>
            <a:ext cx="5485200" cy="43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2"/>
          </p:nvPr>
        </p:nvSpPr>
        <p:spPr>
          <a:xfrm>
            <a:off x="6229350" y="1727200"/>
            <a:ext cx="5485200" cy="43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1414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539750" y="1949450"/>
            <a:ext cx="51417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/>
          <p:nvPr/>
        </p:nvSpPr>
        <p:spPr>
          <a:xfrm>
            <a:off x="9304707" y="6248400"/>
            <a:ext cx="2455500" cy="6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7"/>
          <p:cNvSpPr>
            <a:spLocks noGrp="1"/>
          </p:cNvSpPr>
          <p:nvPr>
            <p:ph type="pic" idx="2"/>
          </p:nvPr>
        </p:nvSpPr>
        <p:spPr>
          <a:xfrm>
            <a:off x="5883275" y="0"/>
            <a:ext cx="63087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76769" y="6228779"/>
            <a:ext cx="2583365" cy="53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1414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539750" y="1949450"/>
            <a:ext cx="51417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2"/>
          </p:nvPr>
        </p:nvSpPr>
        <p:spPr>
          <a:xfrm>
            <a:off x="5922963" y="540000"/>
            <a:ext cx="5785200" cy="5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539999" y="5463359"/>
            <a:ext cx="11171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>
            <a:off x="9174480" y="6268720"/>
            <a:ext cx="2834700" cy="58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76769" y="6228779"/>
            <a:ext cx="2583365" cy="53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bg>
      <p:bgPr>
        <a:solidFill>
          <a:srgbClr val="0099CC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/>
          <p:nvPr/>
        </p:nvSpPr>
        <p:spPr>
          <a:xfrm>
            <a:off x="9093200" y="6085840"/>
            <a:ext cx="3098700" cy="7722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2">
            <a:alphaModFix amt="35000"/>
          </a:blip>
          <a:srcRect r="-20481"/>
          <a:stretch/>
        </p:blipFill>
        <p:spPr>
          <a:xfrm flipH="1">
            <a:off x="1" y="2025016"/>
            <a:ext cx="12191999" cy="483298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1341438" y="1292087"/>
            <a:ext cx="9509100" cy="3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6769" y="6228779"/>
            <a:ext cx="2583365" cy="53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 Presentation title here </a:t>
            </a: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 © 2018 Akamai | Confidential </a:t>
            </a: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2"/>
          </p:nvPr>
        </p:nvSpPr>
        <p:spPr>
          <a:xfrm>
            <a:off x="1341438" y="5337175"/>
            <a:ext cx="4132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with bullets">
  <p:cSld name="Header with bullets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684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539750" y="1759226"/>
            <a:ext cx="11168400" cy="4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02">
  <p:cSld name="2_Title Slide 02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7538" y="5635966"/>
            <a:ext cx="2096555" cy="9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5923723" y="0"/>
            <a:ext cx="6268278" cy="6858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65" y="0"/>
            <a:ext cx="66128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53067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540000" y="3190387"/>
            <a:ext cx="27432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5480542"/>
            <a:ext cx="2643171" cy="10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ue">
  <p:cSld name="Title Slide - Blue">
    <p:bg>
      <p:bgPr>
        <a:solidFill>
          <a:srgbClr val="0099CC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2" name="Google Shape;202;p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8255" y="2019301"/>
              <a:ext cx="5110500" cy="2260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hite">
  <p:cSld name="Title Slide - White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525" y="2013750"/>
            <a:ext cx="5144874" cy="2273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aption - Blue">
  <p:cSld name="Title with Caption - Blue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7538" y="5635966"/>
            <a:ext cx="2096555" cy="9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/>
          <p:nvPr/>
        </p:nvSpPr>
        <p:spPr>
          <a:xfrm>
            <a:off x="5923723" y="0"/>
            <a:ext cx="6268200" cy="6858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65" y="0"/>
            <a:ext cx="661283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5383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36"/>
          <p:cNvSpPr/>
          <p:nvPr/>
        </p:nvSpPr>
        <p:spPr>
          <a:xfrm>
            <a:off x="4572000" y="6167336"/>
            <a:ext cx="1351800" cy="5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6"/>
          <p:cNvSpPr/>
          <p:nvPr/>
        </p:nvSpPr>
        <p:spPr>
          <a:xfrm>
            <a:off x="360473" y="6464025"/>
            <a:ext cx="4900200" cy="29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5480542"/>
            <a:ext cx="2643171" cy="108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 txBox="1">
            <a:spLocks noGrp="1"/>
          </p:cNvSpPr>
          <p:nvPr>
            <p:ph type="subTitle" idx="1"/>
          </p:nvPr>
        </p:nvSpPr>
        <p:spPr>
          <a:xfrm>
            <a:off x="540000" y="3106650"/>
            <a:ext cx="5111100" cy="4923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rgbClr val="0099CC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aption - Orange">
  <p:cSld name="Title with Caption - Orange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7538" y="5635966"/>
            <a:ext cx="2096555" cy="9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7"/>
          <p:cNvSpPr/>
          <p:nvPr/>
        </p:nvSpPr>
        <p:spPr>
          <a:xfrm>
            <a:off x="5923723" y="0"/>
            <a:ext cx="6268200" cy="6858000"/>
          </a:xfrm>
          <a:prstGeom prst="rect">
            <a:avLst/>
          </a:prstGeom>
          <a:solidFill>
            <a:srgbClr val="FFAA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65" y="0"/>
            <a:ext cx="661283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5383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AA41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AA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1" name="Google Shape;221;p37"/>
          <p:cNvSpPr/>
          <p:nvPr/>
        </p:nvSpPr>
        <p:spPr>
          <a:xfrm>
            <a:off x="4572000" y="6167336"/>
            <a:ext cx="1351800" cy="5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7"/>
          <p:cNvSpPr/>
          <p:nvPr/>
        </p:nvSpPr>
        <p:spPr>
          <a:xfrm>
            <a:off x="464774" y="6464025"/>
            <a:ext cx="4351500" cy="29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998" y="5480542"/>
            <a:ext cx="2643171" cy="108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>
            <a:spLocks noGrp="1"/>
          </p:cNvSpPr>
          <p:nvPr>
            <p:ph type="subTitle" idx="1"/>
          </p:nvPr>
        </p:nvSpPr>
        <p:spPr>
          <a:xfrm>
            <a:off x="540000" y="3106650"/>
            <a:ext cx="5111100" cy="4923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rgbClr val="FFAA4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Blue">
  <p:cSld name="Section Header - Blue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0" y="0"/>
            <a:ext cx="12192000" cy="61173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111948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28" name="Google Shape;228;p38"/>
          <p:cNvPicPr preferRelativeResize="0"/>
          <p:nvPr/>
        </p:nvPicPr>
        <p:blipFill rotWithShape="1">
          <a:blip r:embed="rId2">
            <a:alphaModFix/>
          </a:blip>
          <a:srcRect l="4096" r="-20484"/>
          <a:stretch/>
        </p:blipFill>
        <p:spPr>
          <a:xfrm>
            <a:off x="0" y="1869675"/>
            <a:ext cx="10351050" cy="42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Orange">
  <p:cSld name="Section Header - Orange"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/>
          <p:nvPr/>
        </p:nvSpPr>
        <p:spPr>
          <a:xfrm>
            <a:off x="0" y="0"/>
            <a:ext cx="12192000" cy="6117300"/>
          </a:xfrm>
          <a:prstGeom prst="rect">
            <a:avLst/>
          </a:prstGeom>
          <a:solidFill>
            <a:srgbClr val="FFAA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111948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2" name="Google Shape;232;p39"/>
          <p:cNvPicPr preferRelativeResize="0"/>
          <p:nvPr/>
        </p:nvPicPr>
        <p:blipFill rotWithShape="1">
          <a:blip r:embed="rId2">
            <a:alphaModFix/>
          </a:blip>
          <a:srcRect l="4096" r="-20484"/>
          <a:stretch/>
        </p:blipFill>
        <p:spPr>
          <a:xfrm>
            <a:off x="0" y="1869675"/>
            <a:ext cx="10351050" cy="42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ntent">
  <p:cSld name="Title with conten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body" idx="1"/>
          </p:nvPr>
        </p:nvSpPr>
        <p:spPr>
          <a:xfrm>
            <a:off x="539750" y="1727200"/>
            <a:ext cx="111951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>
            <a:spLocks noGrp="1"/>
          </p:cNvSpPr>
          <p:nvPr>
            <p:ph type="body" idx="1"/>
          </p:nvPr>
        </p:nvSpPr>
        <p:spPr>
          <a:xfrm>
            <a:off x="539750" y="533400"/>
            <a:ext cx="53841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body" idx="2"/>
          </p:nvPr>
        </p:nvSpPr>
        <p:spPr>
          <a:xfrm>
            <a:off x="6299872" y="533400"/>
            <a:ext cx="54345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111783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body" idx="1"/>
          </p:nvPr>
        </p:nvSpPr>
        <p:spPr>
          <a:xfrm>
            <a:off x="539750" y="1714500"/>
            <a:ext cx="35142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2"/>
          </p:nvPr>
        </p:nvSpPr>
        <p:spPr>
          <a:xfrm>
            <a:off x="4364659" y="1714500"/>
            <a:ext cx="35142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body" idx="3"/>
          </p:nvPr>
        </p:nvSpPr>
        <p:spPr>
          <a:xfrm>
            <a:off x="8189567" y="1714500"/>
            <a:ext cx="35142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02">
  <p:cSld name="1_Title Slide 02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7538" y="5635966"/>
            <a:ext cx="2096555" cy="9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/>
          <p:nvPr/>
        </p:nvSpPr>
        <p:spPr>
          <a:xfrm>
            <a:off x="5923723" y="0"/>
            <a:ext cx="6268278" cy="6858000"/>
          </a:xfrm>
          <a:prstGeom prst="rect">
            <a:avLst/>
          </a:prstGeom>
          <a:solidFill>
            <a:srgbClr val="FFAA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65" y="0"/>
            <a:ext cx="66128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54375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AA41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AA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540000" y="3190387"/>
            <a:ext cx="27432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FFAA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00" y="5788366"/>
            <a:ext cx="2096555" cy="92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998" y="5480542"/>
            <a:ext cx="2643173" cy="10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 column">
  <p:cSld name="Three picture column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body" idx="1"/>
          </p:nvPr>
        </p:nvSpPr>
        <p:spPr>
          <a:xfrm>
            <a:off x="539750" y="1727200"/>
            <a:ext cx="54852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body" idx="2"/>
          </p:nvPr>
        </p:nvSpPr>
        <p:spPr>
          <a:xfrm>
            <a:off x="6229350" y="1727200"/>
            <a:ext cx="54852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5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1414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body" idx="1"/>
          </p:nvPr>
        </p:nvSpPr>
        <p:spPr>
          <a:xfrm>
            <a:off x="539750" y="1714500"/>
            <a:ext cx="51417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111348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5" name="Google Shape;255;p46"/>
          <p:cNvSpPr txBox="1">
            <a:spLocks noGrp="1"/>
          </p:cNvSpPr>
          <p:nvPr>
            <p:ph type="body" idx="1"/>
          </p:nvPr>
        </p:nvSpPr>
        <p:spPr>
          <a:xfrm>
            <a:off x="539750" y="1714500"/>
            <a:ext cx="51417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46"/>
          <p:cNvSpPr txBox="1">
            <a:spLocks noGrp="1"/>
          </p:cNvSpPr>
          <p:nvPr>
            <p:ph type="body" idx="2"/>
          </p:nvPr>
        </p:nvSpPr>
        <p:spPr>
          <a:xfrm>
            <a:off x="5922975" y="1714500"/>
            <a:ext cx="5811900" cy="4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title"/>
          </p:nvPr>
        </p:nvSpPr>
        <p:spPr>
          <a:xfrm>
            <a:off x="539999" y="5353631"/>
            <a:ext cx="11171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only">
  <p:cSld name="CUSTOM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0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59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bg>
      <p:bgPr>
        <a:solidFill>
          <a:srgbClr val="FFFFFF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1"/>
          <p:cNvSpPr/>
          <p:nvPr/>
        </p:nvSpPr>
        <p:spPr>
          <a:xfrm>
            <a:off x="0" y="0"/>
            <a:ext cx="12192000" cy="60876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1"/>
          <p:cNvSpPr txBox="1">
            <a:spLocks noGrp="1"/>
          </p:cNvSpPr>
          <p:nvPr>
            <p:ph type="title"/>
          </p:nvPr>
        </p:nvSpPr>
        <p:spPr>
          <a:xfrm>
            <a:off x="1542850" y="1083218"/>
            <a:ext cx="9106200" cy="28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51"/>
          <p:cNvSpPr txBox="1"/>
          <p:nvPr/>
        </p:nvSpPr>
        <p:spPr>
          <a:xfrm>
            <a:off x="409263" y="6411659"/>
            <a:ext cx="3744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51"/>
          <p:cNvPicPr preferRelativeResize="0"/>
          <p:nvPr/>
        </p:nvPicPr>
        <p:blipFill rotWithShape="1">
          <a:blip r:embed="rId2">
            <a:alphaModFix amt="35000"/>
          </a:blip>
          <a:srcRect r="-20481"/>
          <a:stretch/>
        </p:blipFill>
        <p:spPr>
          <a:xfrm flipH="1">
            <a:off x="2857226" y="1982641"/>
            <a:ext cx="12191999" cy="483298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 txBox="1">
            <a:spLocks noGrp="1"/>
          </p:cNvSpPr>
          <p:nvPr>
            <p:ph type="body" idx="1"/>
          </p:nvPr>
        </p:nvSpPr>
        <p:spPr>
          <a:xfrm>
            <a:off x="1542850" y="2521350"/>
            <a:ext cx="4027200" cy="8055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2286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marL="914400" lvl="1" indent="-2286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marL="1371600" lvl="2" indent="-2286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3pPr>
            <a:lvl4pPr marL="1828800" lvl="3" indent="-2286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marL="2286000" lvl="4" indent="-2286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3">
  <p:cSld name="Content Slide 03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14152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539749" y="1900238"/>
            <a:ext cx="5141697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9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01">
  <p:cSld name="Divider Slide 01">
    <p:bg>
      <p:bgPr>
        <a:solidFill>
          <a:srgbClr val="0099CC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r="-20480"/>
          <a:stretch/>
        </p:blipFill>
        <p:spPr>
          <a:xfrm>
            <a:off x="0" y="2025016"/>
            <a:ext cx="12192000" cy="483298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7713785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4496" y="6151977"/>
            <a:ext cx="1220599" cy="49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 Slide 01">
  <p:cSld name="3_Divider Slide 01">
    <p:bg>
      <p:bgPr>
        <a:solidFill>
          <a:srgbClr val="FFAA4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r="-20480"/>
          <a:stretch/>
        </p:blipFill>
        <p:spPr>
          <a:xfrm>
            <a:off x="0" y="2025016"/>
            <a:ext cx="12192000" cy="483298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7713785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4496" y="6151977"/>
            <a:ext cx="1220601" cy="49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03">
  <p:cSld name="Divider Slide 03">
    <p:bg>
      <p:bgPr>
        <a:solidFill>
          <a:srgbClr val="0099CC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>
            <a:spLocks noGrp="1"/>
          </p:cNvSpPr>
          <p:nvPr>
            <p:ph type="pic" idx="2"/>
          </p:nvPr>
        </p:nvSpPr>
        <p:spPr>
          <a:xfrm>
            <a:off x="7207158" y="0"/>
            <a:ext cx="498484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540001" y="540000"/>
            <a:ext cx="628204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4496" y="6151977"/>
            <a:ext cx="1220601" cy="49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04">
  <p:cSld name="Divider Slide 04">
    <p:bg>
      <p:bgPr>
        <a:solidFill>
          <a:srgbClr val="FFAA4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>
            <a:spLocks noGrp="1"/>
          </p:cNvSpPr>
          <p:nvPr>
            <p:ph type="pic" idx="2"/>
          </p:nvPr>
        </p:nvSpPr>
        <p:spPr>
          <a:xfrm>
            <a:off x="7207158" y="0"/>
            <a:ext cx="498484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628204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4496" y="6151977"/>
            <a:ext cx="1220601" cy="49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1">
  <p:cSld name="Content Slide 01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4913743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1566646" y="6362235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40000" y="6362235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539750" y="1900238"/>
            <a:ext cx="4913994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A9A9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A9A9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4495" y="6151977"/>
            <a:ext cx="1220601" cy="49776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>
            <a:spLocks noGrp="1"/>
          </p:cNvSpPr>
          <p:nvPr>
            <p:ph type="chart" idx="2"/>
          </p:nvPr>
        </p:nvSpPr>
        <p:spPr>
          <a:xfrm>
            <a:off x="6577013" y="539750"/>
            <a:ext cx="5168900" cy="52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111713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0000" y="2160000"/>
            <a:ext cx="11171354" cy="419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1566646" y="6409732"/>
            <a:ext cx="4114800" cy="23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540000" y="6409732"/>
            <a:ext cx="641528" cy="25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11171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540000" y="2082177"/>
            <a:ext cx="11171400" cy="4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ftr" idx="11"/>
          </p:nvPr>
        </p:nvSpPr>
        <p:spPr>
          <a:xfrm>
            <a:off x="539999" y="6423970"/>
            <a:ext cx="6293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84694" y="6224675"/>
            <a:ext cx="2583365" cy="5316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540000" y="1714501"/>
            <a:ext cx="11171400" cy="4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222402" y="6205821"/>
            <a:ext cx="2583365" cy="53167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3"/>
          <p:cNvSpPr txBox="1"/>
          <p:nvPr/>
        </p:nvSpPr>
        <p:spPr>
          <a:xfrm>
            <a:off x="630049" y="6438035"/>
            <a:ext cx="6610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</a:t>
            </a:r>
            <a:r>
              <a:rPr lang="en-GB" sz="1100">
                <a:solidFill>
                  <a:schemeClr val="dk1"/>
                </a:solidFill>
              </a:rPr>
              <a:t>9</a:t>
            </a: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Akamai | Confidential</a:t>
            </a:r>
            <a:endParaRPr/>
          </a:p>
        </p:txBody>
      </p:sp>
      <p:sp>
        <p:nvSpPr>
          <p:cNvPr id="199" name="Google Shape;199;p33"/>
          <p:cNvSpPr txBox="1"/>
          <p:nvPr/>
        </p:nvSpPr>
        <p:spPr>
          <a:xfrm>
            <a:off x="449050" y="6421175"/>
            <a:ext cx="5376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3" r:id="rId15"/>
    <p:sldLayoutId id="2147483694" r:id="rId16"/>
    <p:sldLayoutId id="2147483695" r:id="rId17"/>
    <p:sldLayoutId id="214748369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7392">
          <p15:clr>
            <a:srgbClr val="F26B43"/>
          </p15:clr>
        </p15:guide>
        <p15:guide id="3" orient="horz" pos="3888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orient="horz" pos="336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1080">
          <p15:clr>
            <a:srgbClr val="F26B43"/>
          </p15:clr>
        </p15:guide>
        <p15:guide id="8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2"/>
          <p:cNvSpPr txBox="1">
            <a:spLocks noGrp="1"/>
          </p:cNvSpPr>
          <p:nvPr>
            <p:ph type="title"/>
          </p:nvPr>
        </p:nvSpPr>
        <p:spPr>
          <a:xfrm>
            <a:off x="540001" y="540001"/>
            <a:ext cx="54894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r>
              <a:rPr lang="en-GB" dirty="0"/>
              <a:t>DNS Security – </a:t>
            </a:r>
            <a:br>
              <a:rPr lang="en-GB" dirty="0"/>
            </a:br>
            <a:r>
              <a:rPr lang="en-GB" dirty="0"/>
              <a:t>It’s Hard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r>
              <a:rPr lang="en-GB" sz="3000" dirty="0"/>
              <a:t>DNS OARC Bangkok</a:t>
            </a:r>
            <a:endParaRPr sz="3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r>
              <a:rPr lang="en-GB" sz="3000" dirty="0"/>
              <a:t>May 12, 13 2019</a:t>
            </a:r>
            <a:endParaRPr sz="3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r>
              <a:rPr lang="en-GB" sz="3000" dirty="0"/>
              <a:t>Ralf Weber</a:t>
            </a:r>
            <a:endParaRPr sz="3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4800"/>
              <a:buFont typeface="Arial"/>
              <a:buNone/>
            </a:pPr>
            <a:endParaRPr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63A0FEA-FE93-CD4E-B368-5DE540A6439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667" r="1666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832101"/>
            <a:ext cx="5141520" cy="1260000"/>
          </a:xfrm>
        </p:spPr>
        <p:txBody>
          <a:bodyPr/>
          <a:lstStyle/>
          <a:p>
            <a:r>
              <a:rPr lang="en-US" dirty="0"/>
              <a:t>2010s DNS Changer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1" y="1841499"/>
            <a:ext cx="5141697" cy="4000035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Problem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Change resolver IP in router or OS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Also browsers soon…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Defense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DNSSEC 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Validation in end devices / applications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6515446" y="6527335"/>
            <a:ext cx="5676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800" b="1" dirty="0">
                <a:solidFill>
                  <a:schemeClr val="bg1"/>
                </a:solidFill>
              </a:rPr>
              <a:t>By NOAA Photo Library - line6504, Public Domain, https://</a:t>
            </a:r>
            <a:r>
              <a:rPr lang="en" sz="800" b="1" dirty="0" err="1">
                <a:solidFill>
                  <a:schemeClr val="bg1"/>
                </a:solidFill>
              </a:rPr>
              <a:t>commons.wikimedia.org</a:t>
            </a:r>
            <a:r>
              <a:rPr lang="en" sz="800" b="1" dirty="0">
                <a:solidFill>
                  <a:schemeClr val="bg1"/>
                </a:solidFill>
              </a:rPr>
              <a:t>/w/</a:t>
            </a:r>
            <a:r>
              <a:rPr lang="en" sz="800" b="1" dirty="0" err="1">
                <a:solidFill>
                  <a:schemeClr val="bg1"/>
                </a:solidFill>
              </a:rPr>
              <a:t>index.php?curid</a:t>
            </a:r>
            <a:r>
              <a:rPr lang="en" sz="800" b="1" dirty="0">
                <a:solidFill>
                  <a:schemeClr val="bg1"/>
                </a:solidFill>
              </a:rPr>
              <a:t>=58416378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650AF0-6F93-9B41-BF45-EBCE7FB87C5D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0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248" y="711272"/>
            <a:ext cx="5141520" cy="1260000"/>
          </a:xfrm>
        </p:spPr>
        <p:txBody>
          <a:bodyPr/>
          <a:lstStyle/>
          <a:p>
            <a:r>
              <a:rPr lang="en-US" dirty="0"/>
              <a:t>2013 Snowden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5071" y="1303152"/>
            <a:ext cx="5141697" cy="5016034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Problem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Pervasive surveillance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Solution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Broad IETF initiatives to protect privacy: 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dprive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wg</a:t>
            </a:r>
            <a:endParaRPr lang="en-US" sz="2000" b="1" dirty="0">
              <a:solidFill>
                <a:schemeClr val="tx1"/>
              </a:solidFill>
            </a:endParaRP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RFC7858 (2016)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Maybe also </a:t>
            </a:r>
            <a:r>
              <a:rPr lang="en-US" sz="2000" b="1" dirty="0" err="1">
                <a:solidFill>
                  <a:schemeClr val="tx1"/>
                </a:solidFill>
              </a:rPr>
              <a:t>DoH</a:t>
            </a:r>
            <a:r>
              <a:rPr lang="en-US" sz="2000" b="1" dirty="0">
                <a:solidFill>
                  <a:schemeClr val="tx1"/>
                </a:solidFill>
              </a:rPr>
              <a:t>… RFC8484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Only encrypting channel</a:t>
            </a:r>
          </a:p>
          <a:p>
            <a:pPr marL="1600200" lvl="2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Still have to trust endpoints</a:t>
            </a:r>
          </a:p>
          <a:p>
            <a:pPr marL="1600200" lvl="2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MITM still possible</a:t>
            </a:r>
          </a:p>
          <a:p>
            <a:pPr marL="1143000" lvl="1" indent="-457200" algn="r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389C59-543D-F849-AA8E-62518B46CB8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3314" b="3314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1597171" y="6194952"/>
            <a:ext cx="3187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err="1">
                <a:solidFill>
                  <a:schemeClr val="bg1"/>
                </a:solidFill>
              </a:rPr>
              <a:t>By</a:t>
            </a:r>
            <a:r>
              <a:rPr lang="de-DE" sz="800" b="1" dirty="0">
                <a:solidFill>
                  <a:schemeClr val="bg1"/>
                </a:solidFill>
              </a:rPr>
              <a:t> Laura </a:t>
            </a:r>
            <a:r>
              <a:rPr lang="de-DE" sz="800" b="1" dirty="0" err="1">
                <a:solidFill>
                  <a:schemeClr val="bg1"/>
                </a:solidFill>
              </a:rPr>
              <a:t>Poitras</a:t>
            </a:r>
            <a:r>
              <a:rPr lang="de-DE" sz="800" b="1" dirty="0">
                <a:solidFill>
                  <a:schemeClr val="bg1"/>
                </a:solidFill>
              </a:rPr>
              <a:t> / Praxis Films, CC BY 3.0, </a:t>
            </a:r>
          </a:p>
          <a:p>
            <a:r>
              <a:rPr lang="de-DE" sz="800" b="1" dirty="0">
                <a:solidFill>
                  <a:schemeClr val="bg1"/>
                </a:solidFill>
              </a:rPr>
              <a:t>https://</a:t>
            </a:r>
            <a:r>
              <a:rPr lang="de-DE" sz="800" b="1" dirty="0" err="1">
                <a:solidFill>
                  <a:schemeClr val="bg1"/>
                </a:solidFill>
              </a:rPr>
              <a:t>commons.wikimedia.org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w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index.php?curid</a:t>
            </a:r>
            <a:r>
              <a:rPr lang="de-DE" sz="800" b="1" dirty="0">
                <a:solidFill>
                  <a:schemeClr val="bg1"/>
                </a:solidFill>
              </a:rPr>
              <a:t>=27104645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8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Random Subdomain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24" y="1066801"/>
            <a:ext cx="5141697" cy="5295434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000" b="1" dirty="0">
                <a:solidFill>
                  <a:schemeClr val="tx1"/>
                </a:solidFill>
              </a:rPr>
              <a:t>Problem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Bring down authorities asking random questions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Bring down resolvers too! 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000" b="1" dirty="0">
                <a:solidFill>
                  <a:schemeClr val="tx1"/>
                </a:solidFill>
              </a:rPr>
              <a:t>Defense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Outbound Rate Limit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Intelligent Blocking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6385071" y="6362235"/>
            <a:ext cx="5517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800" b="1" dirty="0">
                <a:solidFill>
                  <a:schemeClr val="bg1"/>
                </a:solidFill>
              </a:rPr>
              <a:t>By R. Clucas - https://</a:t>
            </a:r>
            <a:r>
              <a:rPr lang="en" sz="800" b="1" dirty="0" err="1">
                <a:solidFill>
                  <a:schemeClr val="bg1"/>
                </a:solidFill>
              </a:rPr>
              <a:t>web.archive.org</a:t>
            </a:r>
            <a:r>
              <a:rPr lang="en" sz="800" b="1" dirty="0">
                <a:solidFill>
                  <a:schemeClr val="bg1"/>
                </a:solidFill>
              </a:rPr>
              <a:t>/web/20051111095409/http://</a:t>
            </a:r>
            <a:r>
              <a:rPr lang="en" sz="800" b="1" dirty="0" err="1">
                <a:solidFill>
                  <a:schemeClr val="bg1"/>
                </a:solidFill>
              </a:rPr>
              <a:t>wrgis.wr.usgs.gov</a:t>
            </a:r>
            <a:r>
              <a:rPr lang="en" sz="800" b="1" dirty="0">
                <a:solidFill>
                  <a:schemeClr val="bg1"/>
                </a:solidFill>
              </a:rPr>
              <a:t>/</a:t>
            </a:r>
            <a:r>
              <a:rPr lang="en" sz="800" b="1" dirty="0" err="1">
                <a:solidFill>
                  <a:schemeClr val="bg1"/>
                </a:solidFill>
              </a:rPr>
              <a:t>dds</a:t>
            </a:r>
            <a:r>
              <a:rPr lang="en" sz="800" b="1" dirty="0">
                <a:solidFill>
                  <a:schemeClr val="bg1"/>
                </a:solidFill>
              </a:rPr>
              <a:t>/dds-39/</a:t>
            </a:r>
            <a:r>
              <a:rPr lang="en" sz="800" b="1" dirty="0" err="1">
                <a:solidFill>
                  <a:schemeClr val="bg1"/>
                </a:solidFill>
              </a:rPr>
              <a:t>album.html</a:t>
            </a:r>
            <a:r>
              <a:rPr lang="en" sz="800" b="1" dirty="0">
                <a:solidFill>
                  <a:schemeClr val="bg1"/>
                </a:solidFill>
              </a:rPr>
              <a:t>, </a:t>
            </a:r>
          </a:p>
          <a:p>
            <a:r>
              <a:rPr lang="en" sz="800" b="1" dirty="0">
                <a:solidFill>
                  <a:schemeClr val="bg1"/>
                </a:solidFill>
              </a:rPr>
              <a:t>Public Domain, https://</a:t>
            </a:r>
            <a:r>
              <a:rPr lang="en" sz="800" b="1" dirty="0" err="1">
                <a:solidFill>
                  <a:schemeClr val="bg1"/>
                </a:solidFill>
              </a:rPr>
              <a:t>commons.wikimedia.org</a:t>
            </a:r>
            <a:r>
              <a:rPr lang="en" sz="800" b="1" dirty="0">
                <a:solidFill>
                  <a:schemeClr val="bg1"/>
                </a:solidFill>
              </a:rPr>
              <a:t>/w/</a:t>
            </a:r>
            <a:r>
              <a:rPr lang="en" sz="800" b="1" dirty="0" err="1">
                <a:solidFill>
                  <a:schemeClr val="bg1"/>
                </a:solidFill>
              </a:rPr>
              <a:t>index.php?curid</a:t>
            </a:r>
            <a:r>
              <a:rPr lang="en" sz="800" b="1" dirty="0">
                <a:solidFill>
                  <a:schemeClr val="bg1"/>
                </a:solidFill>
              </a:rPr>
              <a:t>=45293</a:t>
            </a: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9F6AE6E-CA7F-7443-A7CF-BCF5580C6F6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813" r="7813"/>
          <a:stretch>
            <a:fillRect/>
          </a:stretch>
        </p:blipFill>
        <p:spPr>
          <a:xfrm rot="5400000">
            <a:off x="5715000" y="381000"/>
            <a:ext cx="6858000" cy="6096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60A522-3861-CA41-AE56-EE8F61356369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419;p71">
            <a:extLst>
              <a:ext uri="{FF2B5EF4-FFF2-40B4-BE49-F238E27FC236}">
                <a16:creationId xmlns:a16="http://schemas.microsoft.com/office/drawing/2014/main" id="{4094B0F2-CBB7-844B-B4A4-49F15B2EF1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632" y="3703379"/>
            <a:ext cx="4398352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3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1"/>
            <a:ext cx="5141520" cy="856998"/>
          </a:xfrm>
        </p:spPr>
        <p:txBody>
          <a:bodyPr/>
          <a:lstStyle/>
          <a:p>
            <a:r>
              <a:rPr lang="en-US" dirty="0"/>
              <a:t>2018 </a:t>
            </a:r>
            <a:r>
              <a:rPr lang="en-US" dirty="0" err="1"/>
              <a:t>DNSpionage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1" y="968500"/>
            <a:ext cx="10877476" cy="5422099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Problem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Multi faceted attack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Use Phishing to get credentials (for web or EPP)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Use creds to redirect </a:t>
            </a:r>
            <a:r>
              <a:rPr lang="en-US" sz="2800" b="1" dirty="0" err="1">
                <a:solidFill>
                  <a:schemeClr val="tx1"/>
                </a:solidFill>
              </a:rPr>
              <a:t>auth</a:t>
            </a:r>
            <a:r>
              <a:rPr lang="en-US" sz="2800" b="1" dirty="0">
                <a:solidFill>
                  <a:schemeClr val="tx1"/>
                </a:solidFill>
              </a:rPr>
              <a:t> server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Get a lets encrypt cert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Use cert for man in the middle</a:t>
            </a:r>
          </a:p>
          <a:p>
            <a:pPr marL="228600" lvl="1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Solution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Needs multiple levels of response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Registrar/Registry (web/</a:t>
            </a:r>
            <a:r>
              <a:rPr lang="en-US" sz="2800" b="1" dirty="0" err="1">
                <a:solidFill>
                  <a:schemeClr val="tx1"/>
                </a:solidFill>
              </a:rPr>
              <a:t>epp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DNSSEC would have helped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DANE TLSA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70A04-415E-0E43-A8C2-0DE5384B73CF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4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1"/>
            <a:ext cx="5141520" cy="856998"/>
          </a:xfrm>
        </p:spPr>
        <p:txBody>
          <a:bodyPr/>
          <a:lstStyle/>
          <a:p>
            <a:r>
              <a:rPr lang="en-US" dirty="0"/>
              <a:t>Some notes on attacks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24" y="1396999"/>
            <a:ext cx="10877476" cy="4965235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Problem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Man in the middle (</a:t>
            </a:r>
            <a:r>
              <a:rPr lang="en-US" sz="2800" b="1" dirty="0" err="1">
                <a:solidFill>
                  <a:schemeClr val="tx1"/>
                </a:solidFill>
              </a:rPr>
              <a:t>Mitm</a:t>
            </a:r>
            <a:r>
              <a:rPr lang="en-US" sz="2800" b="1" dirty="0">
                <a:solidFill>
                  <a:schemeClr val="tx1"/>
                </a:solidFill>
              </a:rPr>
              <a:t>) is easy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Redirect local default gateway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Hijack route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Change DNS target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Still possible with HTTPS certificates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Making it easier to get certificates makes it easier to attack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Solution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DNSSEC can detect man in the middle attacks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10F9CC-ADBA-DD46-A265-D64D5F343331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91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324F-0926-2049-A6B5-F9053DD2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AD1BA-0EA2-2044-BC47-59B89A447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B074CD-B124-4D42-9501-117DC31BF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312893"/>
              </p:ext>
            </p:extLst>
          </p:nvPr>
        </p:nvGraphicFramePr>
        <p:xfrm>
          <a:off x="510175" y="1643390"/>
          <a:ext cx="11171649" cy="451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550">
                  <a:extLst>
                    <a:ext uri="{9D8B030D-6E8A-4147-A177-3AD203B41FA5}">
                      <a16:colId xmlns:a16="http://schemas.microsoft.com/office/drawing/2014/main" val="784933408"/>
                    </a:ext>
                  </a:extLst>
                </a:gridCol>
                <a:gridCol w="676003">
                  <a:extLst>
                    <a:ext uri="{9D8B030D-6E8A-4147-A177-3AD203B41FA5}">
                      <a16:colId xmlns:a16="http://schemas.microsoft.com/office/drawing/2014/main" val="1248203802"/>
                    </a:ext>
                  </a:extLst>
                </a:gridCol>
                <a:gridCol w="7492096">
                  <a:extLst>
                    <a:ext uri="{9D8B030D-6E8A-4147-A177-3AD203B41FA5}">
                      <a16:colId xmlns:a16="http://schemas.microsoft.com/office/drawing/2014/main" val="2649758641"/>
                    </a:ext>
                  </a:extLst>
                </a:gridCol>
              </a:tblGrid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Attack/Problem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Possible </a:t>
                      </a:r>
                      <a:r>
                        <a:rPr lang="en-US" dirty="0" err="1"/>
                        <a:t>defence</a:t>
                      </a:r>
                      <a:r>
                        <a:rPr lang="en-US" dirty="0"/>
                        <a:t>/solution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181428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Domain Hijacking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Take care of your domain registration</a:t>
                      </a:r>
                    </a:p>
                    <a:p>
                      <a:r>
                        <a:rPr lang="en-US" dirty="0"/>
                        <a:t>https://</a:t>
                      </a:r>
                      <a:r>
                        <a:rPr lang="en-US" dirty="0" err="1"/>
                        <a:t>blogs.akamai.com</a:t>
                      </a:r>
                      <a:r>
                        <a:rPr lang="en-US" dirty="0"/>
                        <a:t>/2019/02/protecting-your-domain-names-taking-the-first-</a:t>
                      </a:r>
                      <a:r>
                        <a:rPr lang="en-US" dirty="0" err="1"/>
                        <a:t>steps.html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5876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Cache </a:t>
                      </a:r>
                      <a:r>
                        <a:rPr lang="en-US" dirty="0" err="1"/>
                        <a:t>Poisoing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DNSSEC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215461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DNS Tunneling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Policies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29236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DNS Re binding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Policies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499567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DNS Changer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DNSSEC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253790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Surveillance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DNS over TLS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821521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Pseudo Random Domain 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672959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DNS Amplification 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RRL, Policies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06774"/>
                  </a:ext>
                </a:extLst>
              </a:tr>
              <a:tr h="444510">
                <a:tc>
                  <a:txBody>
                    <a:bodyPr/>
                    <a:lstStyle/>
                    <a:p>
                      <a:r>
                        <a:rPr lang="en-US" dirty="0"/>
                        <a:t>Multi Protocol 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DNSSEC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70400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716DED6-042A-F948-8CB8-049C17C543DA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9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101" y="576500"/>
            <a:ext cx="5227222" cy="1260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6101" y="1206500"/>
            <a:ext cx="6167021" cy="5408586"/>
          </a:xfrm>
        </p:spPr>
        <p:txBody>
          <a:bodyPr/>
          <a:lstStyle/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Modern resolvers need policies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There is just too much bad stuff out there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Encrypting DNS is not end to end authentication of data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DNSSEC helps with more attack scenarios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Man in the middle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Cache poisoning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Change of resolver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Please deploy DNSSEC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B40E-E287-074B-825B-72F0AA86E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460592" y="6276532"/>
            <a:ext cx="45688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err="1">
                <a:solidFill>
                  <a:schemeClr val="bg1"/>
                </a:solidFill>
              </a:rPr>
              <a:t>By</a:t>
            </a:r>
            <a:r>
              <a:rPr lang="de-DE" sz="800" b="1" dirty="0">
                <a:solidFill>
                  <a:schemeClr val="bg1"/>
                </a:solidFill>
              </a:rPr>
              <a:t> Tobin - [1], CC BY-SA 2.0, https://</a:t>
            </a:r>
            <a:r>
              <a:rPr lang="de-DE" sz="800" b="1" dirty="0" err="1">
                <a:solidFill>
                  <a:schemeClr val="bg1"/>
                </a:solidFill>
              </a:rPr>
              <a:t>commons.wikimedia.org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w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index.pp?curid</a:t>
            </a:r>
            <a:r>
              <a:rPr lang="de-DE" sz="800" b="1" dirty="0">
                <a:solidFill>
                  <a:schemeClr val="bg1"/>
                </a:solidFill>
              </a:rPr>
              <a:t>=4789000</a:t>
            </a: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F2BE550-4066-2945-B8F9-B4B5A969F7F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37079" r="5755"/>
          <a:stretch/>
        </p:blipFill>
        <p:spPr>
          <a:xfrm>
            <a:off x="0" y="0"/>
            <a:ext cx="5227222" cy="6858000"/>
          </a:xfrm>
        </p:spPr>
      </p:pic>
    </p:spTree>
    <p:extLst>
      <p:ext uri="{BB962C8B-B14F-4D97-AF65-F5344CB8AC3E}">
        <p14:creationId xmlns:p14="http://schemas.microsoft.com/office/powerpoint/2010/main" val="416799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3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</a:pPr>
            <a:r>
              <a:rPr lang="en-GB" dirty="0"/>
              <a:t>Agenda</a:t>
            </a:r>
            <a:endParaRPr sz="3600" b="1" i="0" u="none" strike="noStrike" cap="none" dirty="0">
              <a:solidFill>
                <a:srgbClr val="0099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3"/>
          <p:cNvSpPr txBox="1">
            <a:spLocks noGrp="1"/>
          </p:cNvSpPr>
          <p:nvPr>
            <p:ph type="body" idx="1"/>
          </p:nvPr>
        </p:nvSpPr>
        <p:spPr>
          <a:xfrm>
            <a:off x="498450" y="1714500"/>
            <a:ext cx="111951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b="1" dirty="0"/>
              <a:t>A stroll down DNS memory lane</a:t>
            </a:r>
          </a:p>
          <a:p>
            <a:pPr lvl="1" indent="-4572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b="1" dirty="0"/>
              <a:t>Personal</a:t>
            </a:r>
          </a:p>
          <a:p>
            <a:pPr lvl="1" indent="-4572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b="1" dirty="0"/>
              <a:t>Not complete</a:t>
            </a:r>
          </a:p>
          <a:p>
            <a:pPr lvl="1" indent="-4572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b="1" dirty="0"/>
              <a:t>It’s about bad stuff that happened </a:t>
            </a:r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Categorize problems</a:t>
            </a:r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Describe solutions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802C75-078B-C249-9087-187D18F63CCB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2F5C33-73A1-494A-AAB5-62B0E4F331C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1983 Dawn of DNS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No more </a:t>
            </a:r>
            <a:r>
              <a:rPr lang="en-US" sz="2800" b="1" dirty="0" err="1">
                <a:solidFill>
                  <a:schemeClr val="tx1"/>
                </a:solidFill>
              </a:rPr>
              <a:t>hosts.txt</a:t>
            </a:r>
            <a:endParaRPr lang="en-US" sz="2800" b="1" dirty="0">
              <a:solidFill>
                <a:schemeClr val="tx1"/>
              </a:solidFill>
            </a:endParaRP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Delegation of authority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Caching for speed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TTL for updates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It’s a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B40E-E287-074B-825B-72F0AA86E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6494877" y="6227050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By Henry </a:t>
            </a:r>
            <a:r>
              <a:rPr lang="en" b="1" dirty="0" err="1">
                <a:solidFill>
                  <a:schemeClr val="bg1"/>
                </a:solidFill>
              </a:rPr>
              <a:t>Mühlpfordt</a:t>
            </a:r>
            <a:r>
              <a:rPr lang="en" b="1" dirty="0">
                <a:solidFill>
                  <a:schemeClr val="bg1"/>
                </a:solidFill>
              </a:rPr>
              <a:t> - Own work, CC BY-SA 3.0, </a:t>
            </a:r>
          </a:p>
          <a:p>
            <a:r>
              <a:rPr lang="en" b="1" dirty="0">
                <a:solidFill>
                  <a:schemeClr val="bg1"/>
                </a:solidFill>
              </a:rPr>
              <a:t>https://</a:t>
            </a:r>
            <a:r>
              <a:rPr lang="en" b="1" dirty="0" err="1">
                <a:solidFill>
                  <a:schemeClr val="bg1"/>
                </a:solidFill>
              </a:rPr>
              <a:t>commons.wikimedia.org</a:t>
            </a:r>
            <a:r>
              <a:rPr lang="en" b="1" dirty="0">
                <a:solidFill>
                  <a:schemeClr val="bg1"/>
                </a:solidFill>
              </a:rPr>
              <a:t>/w/</a:t>
            </a:r>
            <a:r>
              <a:rPr lang="en" b="1" dirty="0" err="1">
                <a:solidFill>
                  <a:schemeClr val="bg1"/>
                </a:solidFill>
              </a:rPr>
              <a:t>index.php?curid</a:t>
            </a:r>
            <a:r>
              <a:rPr lang="en" b="1" dirty="0">
                <a:solidFill>
                  <a:schemeClr val="bg1"/>
                </a:solidFill>
              </a:rPr>
              <a:t>=1393975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541934-B807-2641-9197-FF3F58B707AB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2F5C33-73A1-494A-AAB5-62B0E4F331CA}"/>
              </a:ext>
            </a:extLst>
          </p:cNvPr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/>
          <a:srcRect l="17684" r="35767"/>
          <a:stretch/>
        </p:blipFill>
        <p:spPr>
          <a:xfrm>
            <a:off x="0" y="0"/>
            <a:ext cx="6388100" cy="68576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374" y="400082"/>
            <a:ext cx="4974264" cy="1260000"/>
          </a:xfrm>
        </p:spPr>
        <p:txBody>
          <a:bodyPr/>
          <a:lstStyle/>
          <a:p>
            <a:r>
              <a:rPr lang="en-US" dirty="0"/>
              <a:t>1990s Protocol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3252" y="1127682"/>
            <a:ext cx="4808748" cy="5487404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Problems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Reverse and forward tree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Additional section can’t be trusted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Cache poisoning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Numerous papers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Bellovin</a:t>
            </a:r>
            <a:endParaRPr lang="en-US" sz="2400" b="1" dirty="0">
              <a:solidFill>
                <a:schemeClr val="tx1"/>
              </a:solidFill>
            </a:endParaRP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Schneider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Schuba</a:t>
            </a:r>
            <a:endParaRPr lang="en-US" sz="2400" b="1" dirty="0">
              <a:solidFill>
                <a:schemeClr val="tx1"/>
              </a:solidFill>
            </a:endParaRP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Solutions</a:t>
            </a:r>
          </a:p>
          <a:p>
            <a:pPr marL="685800" indent="-457200">
              <a:spcBef>
                <a:spcPts val="1400"/>
              </a:spcBef>
              <a:spcAft>
                <a:spcPts val="600"/>
              </a:spcAft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Started DNSSEC…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Unfortunately not finished until 2005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B40E-E287-074B-825B-72F0AA86E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398878" y="6227050"/>
            <a:ext cx="544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By DXR - Own work, CC BY-SA 4.0,</a:t>
            </a:r>
          </a:p>
          <a:p>
            <a:r>
              <a:rPr lang="en" b="1" dirty="0">
                <a:solidFill>
                  <a:schemeClr val="bg1"/>
                </a:solidFill>
              </a:rPr>
              <a:t> https://</a:t>
            </a:r>
            <a:r>
              <a:rPr lang="en" b="1" dirty="0" err="1">
                <a:solidFill>
                  <a:schemeClr val="bg1"/>
                </a:solidFill>
              </a:rPr>
              <a:t>commons.wikimedia.org</a:t>
            </a:r>
            <a:r>
              <a:rPr lang="en" b="1" dirty="0">
                <a:solidFill>
                  <a:schemeClr val="bg1"/>
                </a:solidFill>
              </a:rPr>
              <a:t>/w/</a:t>
            </a:r>
            <a:r>
              <a:rPr lang="en" b="1" dirty="0" err="1">
                <a:solidFill>
                  <a:schemeClr val="bg1"/>
                </a:solidFill>
              </a:rPr>
              <a:t>index.php?curid</a:t>
            </a:r>
            <a:r>
              <a:rPr lang="en" b="1" dirty="0">
                <a:solidFill>
                  <a:schemeClr val="bg1"/>
                </a:solidFill>
              </a:rPr>
              <a:t>=37260236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6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>
            <a:spLocks noGrp="1"/>
          </p:cNvSpPr>
          <p:nvPr>
            <p:ph type="title"/>
          </p:nvPr>
        </p:nvSpPr>
        <p:spPr>
          <a:xfrm>
            <a:off x="540000" y="540001"/>
            <a:ext cx="11171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</a:pPr>
            <a:r>
              <a:rPr lang="en-GB" dirty="0"/>
              <a:t>~2000 D. J. Bernstein Notes on DNS</a:t>
            </a:r>
            <a:endParaRPr sz="3600" b="1" i="0" u="none" strike="noStrike" cap="none" dirty="0">
              <a:solidFill>
                <a:srgbClr val="0099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9FFFFB-C183-1B41-8F53-C168FE8D897A}"/>
              </a:ext>
            </a:extLst>
          </p:cNvPr>
          <p:cNvSpPr txBox="1">
            <a:spLocks/>
          </p:cNvSpPr>
          <p:nvPr/>
        </p:nvSpPr>
        <p:spPr>
          <a:xfrm>
            <a:off x="540000" y="1592646"/>
            <a:ext cx="6675188" cy="4725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Solutions that were embraced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More entropy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Elliptic Curve - small and effective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Gluelessness</a:t>
            </a:r>
            <a:endParaRPr lang="en-US" b="1" dirty="0">
              <a:solidFill>
                <a:schemeClr val="tx1"/>
              </a:solidFill>
            </a:endParaRP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Solutions that weren’t embraced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Encoding keys in names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Keep resolution local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Implementations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Djbdns</a:t>
            </a:r>
            <a:endParaRPr lang="en-US" b="1" dirty="0">
              <a:solidFill>
                <a:schemeClr val="tx1"/>
              </a:solidFill>
            </a:endParaRP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Dnscurve</a:t>
            </a:r>
            <a:r>
              <a:rPr lang="en-US" b="1" dirty="0">
                <a:solidFill>
                  <a:schemeClr val="tx1"/>
                </a:solidFill>
              </a:rPr>
              <a:t>, which eventually led to </a:t>
            </a:r>
            <a:r>
              <a:rPr lang="en-US" b="1" dirty="0" err="1">
                <a:solidFill>
                  <a:schemeClr val="tx1"/>
                </a:solidFill>
              </a:rPr>
              <a:t>dnscrypt</a:t>
            </a:r>
            <a:endParaRPr lang="en-US" dirty="0">
              <a:solidFill>
                <a:schemeClr val="tx1"/>
              </a:solidFill>
            </a:endParaRP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D4DFF7F-7B42-5A4C-A6BC-3C3E8907B326}"/>
              </a:ext>
            </a:extLst>
          </p:cNvPr>
          <p:cNvSpPr txBox="1">
            <a:spLocks/>
          </p:cNvSpPr>
          <p:nvPr/>
        </p:nvSpPr>
        <p:spPr>
          <a:xfrm>
            <a:off x="6125700" y="1721238"/>
            <a:ext cx="5141697" cy="202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2CBEE8-A90B-3045-841E-77B8C9DD8B9A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2000s Domain Hijacking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24" y="1322387"/>
            <a:ext cx="5141697" cy="4849813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Problems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Use registrar credentials to hijack DNS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Sex.com</a:t>
            </a:r>
            <a:endParaRPr lang="en-US" sz="2400" b="1" dirty="0">
              <a:solidFill>
                <a:schemeClr val="tx1"/>
              </a:solidFill>
            </a:endParaRP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ICANN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Twitter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Others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DNS “Tasting”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Solutions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Not DNS protocol attacks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DNSSEC doesn’t help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DOT/DOH don’t help either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B40E-E287-074B-825B-72F0AA86E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937ABA9-441E-474B-981E-2D566EFBC0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651" r="16651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7326566" y="6288605"/>
            <a:ext cx="4865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000" b="1" dirty="0">
                <a:solidFill>
                  <a:schemeClr val="bg1"/>
                </a:solidFill>
              </a:rPr>
              <a:t>By William </a:t>
            </a:r>
            <a:r>
              <a:rPr lang="en" sz="1000" b="1" dirty="0" err="1">
                <a:solidFill>
                  <a:schemeClr val="bg1"/>
                </a:solidFill>
              </a:rPr>
              <a:t>Croyle</a:t>
            </a:r>
            <a:r>
              <a:rPr lang="en" sz="1000" b="1" dirty="0">
                <a:solidFill>
                  <a:schemeClr val="bg1"/>
                </a:solidFill>
              </a:rPr>
              <a:t>, California Department of Water Resources Public Domain,</a:t>
            </a:r>
          </a:p>
          <a:p>
            <a:r>
              <a:rPr lang="en" sz="1000" b="1" dirty="0">
                <a:solidFill>
                  <a:schemeClr val="bg1"/>
                </a:solidFill>
              </a:rPr>
              <a:t> https://</a:t>
            </a:r>
            <a:r>
              <a:rPr lang="en" sz="1000" b="1" dirty="0" err="1">
                <a:solidFill>
                  <a:schemeClr val="bg1"/>
                </a:solidFill>
              </a:rPr>
              <a:t>commons.wikimedia.org</a:t>
            </a:r>
            <a:r>
              <a:rPr lang="en" sz="1000" b="1" dirty="0">
                <a:solidFill>
                  <a:schemeClr val="bg1"/>
                </a:solidFill>
              </a:rPr>
              <a:t>/w/</a:t>
            </a:r>
            <a:r>
              <a:rPr lang="en" sz="1000" b="1" dirty="0" err="1">
                <a:solidFill>
                  <a:schemeClr val="bg1"/>
                </a:solidFill>
              </a:rPr>
              <a:t>index.php?curid</a:t>
            </a:r>
            <a:r>
              <a:rPr lang="en" sz="1000" b="1" dirty="0">
                <a:solidFill>
                  <a:schemeClr val="bg1"/>
                </a:solidFill>
              </a:rPr>
              <a:t>=56253570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051B0E-098D-0847-9EF1-D38915787AA8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22230C-4B69-5B49-A70C-AF0A5133D55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405" r="20405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50" y="640238"/>
            <a:ext cx="5335172" cy="531337"/>
          </a:xfrm>
        </p:spPr>
        <p:txBody>
          <a:bodyPr/>
          <a:lstStyle/>
          <a:p>
            <a:r>
              <a:rPr lang="en-US" dirty="0"/>
              <a:t>2000s Enterprise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3728" y="1425564"/>
            <a:ext cx="5095408" cy="4875186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Problems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 Rebinding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Inside=Outside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 Tunneling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Exfiltrate data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800" b="1" dirty="0">
                <a:solidFill>
                  <a:schemeClr val="tx1"/>
                </a:solidFill>
              </a:rPr>
              <a:t>Solutions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DNS protocol is not being compromised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Abuse is in the data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Policy helps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B40E-E287-074B-825B-72F0AA86E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460592" y="6276532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err="1">
                <a:solidFill>
                  <a:schemeClr val="bg1"/>
                </a:solidFill>
              </a:rPr>
              <a:t>By</a:t>
            </a:r>
            <a:r>
              <a:rPr lang="de-DE" sz="800" b="1" dirty="0">
                <a:solidFill>
                  <a:schemeClr val="bg1"/>
                </a:solidFill>
              </a:rPr>
              <a:t> </a:t>
            </a:r>
            <a:r>
              <a:rPr lang="de-DE" sz="800" b="1" dirty="0" err="1">
                <a:solidFill>
                  <a:schemeClr val="bg1"/>
                </a:solidFill>
              </a:rPr>
              <a:t>Buonasera</a:t>
            </a:r>
            <a:r>
              <a:rPr lang="de-DE" sz="800" b="1" dirty="0">
                <a:solidFill>
                  <a:schemeClr val="bg1"/>
                </a:solidFill>
              </a:rPr>
              <a:t> - Foto stammt vom Fotografen und Rechteinhaber des Bildes und wurde frei gegeben – </a:t>
            </a:r>
          </a:p>
          <a:p>
            <a:r>
              <a:rPr lang="de-DE" sz="800" b="1" dirty="0" err="1">
                <a:solidFill>
                  <a:schemeClr val="bg1"/>
                </a:solidFill>
              </a:rPr>
              <a:t>Buonasera</a:t>
            </a:r>
            <a:r>
              <a:rPr lang="de-DE" sz="800" b="1" dirty="0">
                <a:solidFill>
                  <a:schemeClr val="bg1"/>
                </a:solidFill>
              </a:rPr>
              <a:t>, CC BY-SA 3.0, https://</a:t>
            </a:r>
            <a:r>
              <a:rPr lang="de-DE" sz="800" b="1" dirty="0" err="1">
                <a:solidFill>
                  <a:schemeClr val="bg1"/>
                </a:solidFill>
              </a:rPr>
              <a:t>commons.wikimedia.org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w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index.php?curid</a:t>
            </a:r>
            <a:r>
              <a:rPr lang="de-DE" sz="800" b="1" dirty="0">
                <a:solidFill>
                  <a:schemeClr val="bg1"/>
                </a:solidFill>
              </a:rPr>
              <a:t>=36391954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3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FEF7403-3ABF-2B41-AD33-4CAB7CEF607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095" r="2009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2008 Kaminsky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6385071" y="6362235"/>
            <a:ext cx="5517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800" b="1" dirty="0">
                <a:solidFill>
                  <a:schemeClr val="bg1"/>
                </a:solidFill>
              </a:rPr>
              <a:t>By R. Clucas - https://</a:t>
            </a:r>
            <a:r>
              <a:rPr lang="en" sz="800" b="1" dirty="0" err="1">
                <a:solidFill>
                  <a:schemeClr val="bg1"/>
                </a:solidFill>
              </a:rPr>
              <a:t>web.archive.org</a:t>
            </a:r>
            <a:r>
              <a:rPr lang="en" sz="800" b="1" dirty="0">
                <a:solidFill>
                  <a:schemeClr val="bg1"/>
                </a:solidFill>
              </a:rPr>
              <a:t>/web/20051111095409/http://</a:t>
            </a:r>
            <a:r>
              <a:rPr lang="en" sz="800" b="1" dirty="0" err="1">
                <a:solidFill>
                  <a:schemeClr val="bg1"/>
                </a:solidFill>
              </a:rPr>
              <a:t>wrgis.wr.usgs.gov</a:t>
            </a:r>
            <a:r>
              <a:rPr lang="en" sz="800" b="1" dirty="0">
                <a:solidFill>
                  <a:schemeClr val="bg1"/>
                </a:solidFill>
              </a:rPr>
              <a:t>/</a:t>
            </a:r>
            <a:r>
              <a:rPr lang="en" sz="800" b="1" dirty="0" err="1">
                <a:solidFill>
                  <a:schemeClr val="bg1"/>
                </a:solidFill>
              </a:rPr>
              <a:t>dds</a:t>
            </a:r>
            <a:r>
              <a:rPr lang="en" sz="800" b="1" dirty="0">
                <a:solidFill>
                  <a:schemeClr val="bg1"/>
                </a:solidFill>
              </a:rPr>
              <a:t>/dds-39/</a:t>
            </a:r>
            <a:r>
              <a:rPr lang="en" sz="800" b="1" dirty="0" err="1">
                <a:solidFill>
                  <a:schemeClr val="bg1"/>
                </a:solidFill>
              </a:rPr>
              <a:t>album.html</a:t>
            </a:r>
            <a:r>
              <a:rPr lang="en" sz="800" b="1" dirty="0">
                <a:solidFill>
                  <a:schemeClr val="bg1"/>
                </a:solidFill>
              </a:rPr>
              <a:t>, </a:t>
            </a:r>
          </a:p>
          <a:p>
            <a:r>
              <a:rPr lang="en" sz="800" b="1" dirty="0">
                <a:solidFill>
                  <a:schemeClr val="bg1"/>
                </a:solidFill>
              </a:rPr>
              <a:t>Public Domain, https://</a:t>
            </a:r>
            <a:r>
              <a:rPr lang="en" sz="800" b="1" dirty="0" err="1">
                <a:solidFill>
                  <a:schemeClr val="bg1"/>
                </a:solidFill>
              </a:rPr>
              <a:t>commons.wikimedia.org</a:t>
            </a:r>
            <a:r>
              <a:rPr lang="en" sz="800" b="1" dirty="0">
                <a:solidFill>
                  <a:schemeClr val="bg1"/>
                </a:solidFill>
              </a:rPr>
              <a:t>/w/</a:t>
            </a:r>
            <a:r>
              <a:rPr lang="en" sz="800" b="1" dirty="0" err="1">
                <a:solidFill>
                  <a:schemeClr val="bg1"/>
                </a:solidFill>
              </a:rPr>
              <a:t>index.php?curid</a:t>
            </a:r>
            <a:r>
              <a:rPr lang="en" sz="800" b="1" dirty="0">
                <a:solidFill>
                  <a:schemeClr val="bg1"/>
                </a:solidFill>
              </a:rPr>
              <a:t>=45293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2A118-301A-A745-934A-6922CB971455}"/>
              </a:ext>
            </a:extLst>
          </p:cNvPr>
          <p:cNvSpPr/>
          <p:nvPr/>
        </p:nvSpPr>
        <p:spPr>
          <a:xfrm>
            <a:off x="498450" y="6390599"/>
            <a:ext cx="2206650" cy="30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584" y="1004341"/>
            <a:ext cx="5763415" cy="5688559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Problem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Attackers force questions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Can’t trust anything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Resolution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Source Port Randomization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We should not have stopped there</a:t>
            </a:r>
          </a:p>
          <a:p>
            <a:pPr marL="1600200" lvl="2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Resimprove</a:t>
            </a:r>
            <a:r>
              <a:rPr lang="en-US" sz="2400" b="1" dirty="0">
                <a:solidFill>
                  <a:schemeClr val="tx1"/>
                </a:solidFill>
              </a:rPr>
              <a:t> draft</a:t>
            </a:r>
          </a:p>
          <a:p>
            <a:pPr marL="1600200" lvl="2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TCP Switch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DNSSEC (!!!!!!)</a:t>
            </a: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Later validated using other vectors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Fragmentation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JPRS/CZ.NIC</a:t>
            </a:r>
          </a:p>
        </p:txBody>
      </p:sp>
    </p:spTree>
    <p:extLst>
      <p:ext uri="{BB962C8B-B14F-4D97-AF65-F5344CB8AC3E}">
        <p14:creationId xmlns:p14="http://schemas.microsoft.com/office/powerpoint/2010/main" val="374010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0853D71-0D2A-AE4E-ABBA-9D913B2F8D5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16112" r="17222"/>
          <a:stretch/>
        </p:blipFill>
        <p:spPr>
          <a:xfrm>
            <a:off x="-1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18BD9B-874C-CE49-AB86-8497A2B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00" y="242914"/>
            <a:ext cx="5227222" cy="1260000"/>
          </a:xfrm>
        </p:spPr>
        <p:txBody>
          <a:bodyPr/>
          <a:lstStyle/>
          <a:p>
            <a:r>
              <a:rPr lang="en-US" dirty="0"/>
              <a:t>2010s DNS Amplification and DDOS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55C8-6B7A-A34D-8DF1-AEF5C255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900" y="1206500"/>
            <a:ext cx="5227222" cy="5408586"/>
          </a:xfrm>
        </p:spPr>
        <p:txBody>
          <a:bodyPr/>
          <a:lstStyle/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Problem 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Massive DNS traffic floods</a:t>
            </a:r>
          </a:p>
          <a:p>
            <a:pPr marL="685800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Large visible targets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Root server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Dyn</a:t>
            </a:r>
            <a:r>
              <a:rPr lang="en-US" sz="2400" b="1" dirty="0">
                <a:solidFill>
                  <a:schemeClr val="tx1"/>
                </a:solidFill>
              </a:rPr>
              <a:t> (Twitter)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Spamhaus</a:t>
            </a:r>
            <a:endParaRPr lang="en-US" sz="2400" b="1" dirty="0">
              <a:solidFill>
                <a:schemeClr val="tx1"/>
              </a:solidFill>
            </a:endParaRPr>
          </a:p>
          <a:p>
            <a:pPr marL="228600" indent="0">
              <a:buClr>
                <a:schemeClr val="tx1"/>
              </a:buClr>
              <a:buSzPct val="117000"/>
            </a:pPr>
            <a:r>
              <a:rPr lang="en-US" sz="2400" b="1" dirty="0">
                <a:solidFill>
                  <a:schemeClr val="tx1"/>
                </a:solidFill>
              </a:rPr>
              <a:t>Medicine available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RRL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Anycast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Deprecate ANY</a:t>
            </a:r>
          </a:p>
          <a:p>
            <a:pPr marL="1143000" lvl="1" indent="-457200">
              <a:buClr>
                <a:schemeClr val="tx1"/>
              </a:buClr>
              <a:buSzPct val="117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Intelligent responses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B40E-E287-074B-825B-72F0AA86E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6785B-1B88-8E40-B0A9-4AD4F48DAE83}"/>
              </a:ext>
            </a:extLst>
          </p:cNvPr>
          <p:cNvSpPr txBox="1"/>
          <p:nvPr/>
        </p:nvSpPr>
        <p:spPr>
          <a:xfrm>
            <a:off x="460592" y="6276532"/>
            <a:ext cx="45688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err="1">
                <a:solidFill>
                  <a:schemeClr val="bg1"/>
                </a:solidFill>
              </a:rPr>
              <a:t>By</a:t>
            </a:r>
            <a:r>
              <a:rPr lang="de-DE" sz="800" b="1" dirty="0">
                <a:solidFill>
                  <a:schemeClr val="bg1"/>
                </a:solidFill>
              </a:rPr>
              <a:t> Tobin - [1], CC BY-SA 2.0, https://</a:t>
            </a:r>
            <a:r>
              <a:rPr lang="de-DE" sz="800" b="1" dirty="0" err="1">
                <a:solidFill>
                  <a:schemeClr val="bg1"/>
                </a:solidFill>
              </a:rPr>
              <a:t>commons.wikimedia.org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w</a:t>
            </a:r>
            <a:r>
              <a:rPr lang="de-DE" sz="800" b="1" dirty="0">
                <a:solidFill>
                  <a:schemeClr val="bg1"/>
                </a:solidFill>
              </a:rPr>
              <a:t>/</a:t>
            </a:r>
            <a:r>
              <a:rPr lang="de-DE" sz="800" b="1" dirty="0" err="1">
                <a:solidFill>
                  <a:schemeClr val="bg1"/>
                </a:solidFill>
              </a:rPr>
              <a:t>index.php?curid</a:t>
            </a:r>
            <a:r>
              <a:rPr lang="de-DE" sz="800" b="1" dirty="0">
                <a:solidFill>
                  <a:schemeClr val="bg1"/>
                </a:solidFill>
              </a:rPr>
              <a:t>=4789000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9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1136</Words>
  <Application>Microsoft Macintosh PowerPoint</Application>
  <PresentationFormat>Widescreen</PresentationFormat>
  <Paragraphs>236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Office Theme</vt:lpstr>
      <vt:lpstr>Office Theme</vt:lpstr>
      <vt:lpstr>Office Theme</vt:lpstr>
      <vt:lpstr>DNS Security –  It’s Hard  DNS OARC Bangkok May 12, 13 2019  Ralf Weber </vt:lpstr>
      <vt:lpstr>Agenda</vt:lpstr>
      <vt:lpstr>1983 Dawn of DNS</vt:lpstr>
      <vt:lpstr>1990s Protocol Issues</vt:lpstr>
      <vt:lpstr>~2000 D. J. Bernstein Notes on DNS</vt:lpstr>
      <vt:lpstr>2000s Domain Hijacking</vt:lpstr>
      <vt:lpstr>2000s Enterprise Issues</vt:lpstr>
      <vt:lpstr>2008 Kaminsky</vt:lpstr>
      <vt:lpstr>2010s DNS Amplification and DDOS</vt:lpstr>
      <vt:lpstr>2010s DNS Changer</vt:lpstr>
      <vt:lpstr>2013 Snowden</vt:lpstr>
      <vt:lpstr>2014 Random Subdomain</vt:lpstr>
      <vt:lpstr>2018 DNSpionage</vt:lpstr>
      <vt:lpstr>Some notes on attacks</vt:lpstr>
      <vt:lpstr>Lets recap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 Security - It’s Hard  DNS OARC Bangkok May 12, 13 2019  Ralf Weber </dc:title>
  <cp:lastModifiedBy>Weber, Ralf</cp:lastModifiedBy>
  <cp:revision>51</cp:revision>
  <cp:lastPrinted>2019-05-07T22:19:35Z</cp:lastPrinted>
  <dcterms:modified xsi:type="dcterms:W3CDTF">2019-05-12T05:00:34Z</dcterms:modified>
</cp:coreProperties>
</file>