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351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3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6" d="100"/>
          <a:sy n="76" d="100"/>
        </p:scale>
        <p:origin x="-3400" y="-12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E75B9B-A405-4E46-BFBF-23C6AB027865}" type="datetimeFigureOut">
              <a:rPr lang="en-US" smtClean="0"/>
              <a:t>4/30/19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30A82-FCD5-B042-AF8E-FECBC2B8D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9091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A10B10-0D13-3B45-AE5B-0A159F9FA4FB}" type="datetimeFigureOut">
              <a:rPr lang="en-US" smtClean="0"/>
              <a:t>4/30/19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2463" y="217217"/>
            <a:ext cx="5196777" cy="389758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35120" y="4343400"/>
            <a:ext cx="5915260" cy="461262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E83510-9A62-1242-956B-1F561846E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0959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1700"/>
            <a:ext cx="7772400" cy="22606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70300"/>
            <a:ext cx="7772400" cy="1968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D9D6E-7D57-064D-9B06-3E6A7C543003}" type="datetime1">
              <a:rPr lang="en-US" smtClean="0"/>
              <a:t>4/30/19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594C-9A17-5A4A-885E-96376D75A28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Line 31"/>
          <p:cNvSpPr>
            <a:spLocks noChangeShapeType="1"/>
          </p:cNvSpPr>
          <p:nvPr userDrawn="1"/>
        </p:nvSpPr>
        <p:spPr bwMode="auto">
          <a:xfrm>
            <a:off x="228600" y="3390900"/>
            <a:ext cx="8686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087EB-774A-174F-80BD-DEB11A159DF3}" type="datetime1">
              <a:rPr lang="en-US" smtClean="0"/>
              <a:t>4/30/19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594C-9A17-5A4A-885E-96376D75A2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A47F-003B-714B-B2D0-B4A0E51E7681}" type="datetime1">
              <a:rPr lang="en-US" smtClean="0"/>
              <a:t>4/30/19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594C-9A17-5A4A-885E-96376D75A2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111" y="152400"/>
            <a:ext cx="8805489" cy="94277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111" y="1248153"/>
            <a:ext cx="8805490" cy="52838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72877" y="6525072"/>
            <a:ext cx="2133600" cy="228600"/>
          </a:xfrm>
        </p:spPr>
        <p:txBody>
          <a:bodyPr/>
          <a:lstStyle/>
          <a:p>
            <a:fld id="{7EA9E9D6-6165-234B-AEE2-69B07A6EC412}" type="datetime1">
              <a:rPr lang="en-US" smtClean="0"/>
              <a:t>4/30/19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25072"/>
            <a:ext cx="2895600" cy="228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531961"/>
            <a:ext cx="2133600" cy="228600"/>
          </a:xfrm>
        </p:spPr>
        <p:txBody>
          <a:bodyPr/>
          <a:lstStyle/>
          <a:p>
            <a:fld id="{CE69594C-9A17-5A4A-885E-96376D75A28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Line 31"/>
          <p:cNvSpPr>
            <a:spLocks noChangeShapeType="1"/>
          </p:cNvSpPr>
          <p:nvPr userDrawn="1"/>
        </p:nvSpPr>
        <p:spPr bwMode="auto">
          <a:xfrm>
            <a:off x="102660" y="152400"/>
            <a:ext cx="0" cy="662819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32"/>
          <p:cNvSpPr>
            <a:spLocks noChangeShapeType="1"/>
          </p:cNvSpPr>
          <p:nvPr userDrawn="1"/>
        </p:nvSpPr>
        <p:spPr bwMode="auto">
          <a:xfrm>
            <a:off x="174345" y="1165884"/>
            <a:ext cx="8817256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A431-4A13-F241-B601-4D6DEB9330CC}" type="datetime1">
              <a:rPr lang="en-US" smtClean="0"/>
              <a:t>4/30/19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594C-9A17-5A4A-885E-96376D75A2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DD92C-E6E7-BD45-8960-64B14D872446}" type="datetime1">
              <a:rPr lang="en-US" smtClean="0"/>
              <a:t>4/30/19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594C-9A17-5A4A-885E-96376D75A2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357B-CE1C-2C40-89E0-D43D5BD37A3E}" type="datetime1">
              <a:rPr lang="en-US" smtClean="0"/>
              <a:t>4/30/19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594C-9A17-5A4A-885E-96376D75A2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A1D0-484D-D94F-ADA8-C0304948D463}" type="datetime1">
              <a:rPr lang="en-US" smtClean="0"/>
              <a:t>4/30/19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594C-9A17-5A4A-885E-96376D75A2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7743-8112-B045-B859-FB7DED337189}" type="datetime1">
              <a:rPr lang="en-US" smtClean="0"/>
              <a:t>4/30/19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594C-9A17-5A4A-885E-96376D75A2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07F46-C41A-1342-85E7-B066E4C92700}" type="datetime1">
              <a:rPr lang="en-US" smtClean="0"/>
              <a:t>4/30/19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594C-9A17-5A4A-885E-96376D75A2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1A287-DE7F-4C45-9450-A591A6C3F80A}" type="datetime1">
              <a:rPr lang="en-US" smtClean="0"/>
              <a:t>4/30/19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594C-9A17-5A4A-885E-96376D75A2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30400"/>
            <a:ext cx="8534400" cy="44259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065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3885C-A553-B145-AB71-679656D74C02}" type="datetime1">
              <a:rPr lang="en-US" smtClean="0"/>
              <a:t>4/30/19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51600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770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CE69594C-9A17-5A4A-885E-96376D75A2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/>
          <a:ea typeface="+mj-ea"/>
          <a:cs typeface="Times New Roman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ithi-onfo@icann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Identifier Technology Health Indicators (ITHI):</a:t>
            </a:r>
            <a:br>
              <a:rPr lang="en-US" dirty="0"/>
            </a:br>
            <a:r>
              <a:rPr lang="en-US" b="1" dirty="0">
                <a:solidFill>
                  <a:srgbClr val="FF0000"/>
                </a:solidFill>
              </a:rPr>
              <a:t>please contribute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Paul Hoffman</a:t>
            </a:r>
          </a:p>
          <a:p>
            <a:r>
              <a:rPr lang="en-US" dirty="0">
                <a:solidFill>
                  <a:srgbClr val="000000"/>
                </a:solidFill>
              </a:rPr>
              <a:t>DNS-OARC 30, Bangkok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EC6DE-B542-8E48-92F2-80D64AF9F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it 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92031-664A-CF41-A50F-F82D16C41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 set of metrics collected by ICANN</a:t>
            </a:r>
          </a:p>
          <a:p>
            <a:pPr lvl="1"/>
            <a:r>
              <a:rPr lang="en-US" sz="2400" dirty="0"/>
              <a:t>Metrics are published: </a:t>
            </a:r>
            <a:r>
              <a:rPr lang="en-US" sz="2400" b="1" dirty="0"/>
              <a:t>https://</a:t>
            </a:r>
            <a:r>
              <a:rPr lang="en-US" sz="2400" b="1" dirty="0" err="1"/>
              <a:t>ithi.research.icann.org</a:t>
            </a:r>
            <a:endParaRPr lang="en-US" sz="2400" b="1" dirty="0"/>
          </a:p>
          <a:p>
            <a:pPr lvl="1"/>
            <a:r>
              <a:rPr lang="en-US" sz="2400" dirty="0"/>
              <a:t>Measurements rely on a network of partners</a:t>
            </a:r>
          </a:p>
          <a:p>
            <a:pPr lvl="1"/>
            <a:r>
              <a:rPr lang="en-US" sz="2400" dirty="0"/>
              <a:t>Data collected does not contain any PII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5D02EB-F54D-F640-BEFC-66490F232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594C-9A17-5A4A-885E-96376D75A284}" type="slidenum">
              <a:rPr lang="en-US" smtClean="0"/>
              <a:t>2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D078049-D918-DD4D-A1EE-553D0F18A1BC}"/>
              </a:ext>
            </a:extLst>
          </p:cNvPr>
          <p:cNvGrpSpPr/>
          <p:nvPr/>
        </p:nvGrpSpPr>
        <p:grpSpPr>
          <a:xfrm>
            <a:off x="1000897" y="3172400"/>
            <a:ext cx="6442638" cy="3447216"/>
            <a:chOff x="-636776" y="1236983"/>
            <a:chExt cx="9509843" cy="5088363"/>
          </a:xfrm>
        </p:grpSpPr>
        <p:sp>
          <p:nvSpPr>
            <p:cNvPr id="6" name="Rounded Rectangle 5">
              <a:extLst>
                <a:ext uri="{FF2B5EF4-FFF2-40B4-BE49-F238E27FC236}">
                  <a16:creationId xmlns:a16="http://schemas.microsoft.com/office/drawing/2014/main" id="{37D1E2D9-B22A-E044-80C7-821EA57CD995}"/>
                </a:ext>
              </a:extLst>
            </p:cNvPr>
            <p:cNvSpPr/>
            <p:nvPr/>
          </p:nvSpPr>
          <p:spPr>
            <a:xfrm>
              <a:off x="3098219" y="1370795"/>
              <a:ext cx="5774848" cy="3345793"/>
            </a:xfrm>
            <a:prstGeom prst="roundRect">
              <a:avLst/>
            </a:prstGeom>
            <a:gradFill rotWithShape="1">
              <a:gsLst>
                <a:gs pos="0">
                  <a:srgbClr val="FFC000">
                    <a:lumMod val="110000"/>
                    <a:satMod val="105000"/>
                    <a:tint val="67000"/>
                  </a:srgbClr>
                </a:gs>
                <a:gs pos="50000">
                  <a:srgbClr val="FFC000">
                    <a:lumMod val="105000"/>
                    <a:satMod val="103000"/>
                    <a:tint val="73000"/>
                  </a:srgbClr>
                </a:gs>
                <a:gs pos="100000">
                  <a:srgbClr val="FFC000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66D5FBAE-9CF3-1641-B3CB-257D12F94F43}"/>
                </a:ext>
              </a:extLst>
            </p:cNvPr>
            <p:cNvSpPr/>
            <p:nvPr/>
          </p:nvSpPr>
          <p:spPr>
            <a:xfrm>
              <a:off x="259644" y="1370796"/>
              <a:ext cx="2473045" cy="3345793"/>
            </a:xfrm>
            <a:prstGeom prst="roundRect">
              <a:avLst/>
            </a:prstGeom>
            <a:gradFill rotWithShape="1">
              <a:gsLst>
                <a:gs pos="0">
                  <a:srgbClr val="4472C4">
                    <a:lumMod val="110000"/>
                    <a:satMod val="105000"/>
                    <a:tint val="67000"/>
                  </a:srgbClr>
                </a:gs>
                <a:gs pos="50000">
                  <a:srgbClr val="4472C4">
                    <a:lumMod val="105000"/>
                    <a:satMod val="103000"/>
                    <a:tint val="73000"/>
                  </a:srgbClr>
                </a:gs>
                <a:gs pos="100000">
                  <a:srgbClr val="4472C4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08B3A6FA-4629-DF40-869F-6059374F9EFD}"/>
                </a:ext>
              </a:extLst>
            </p:cNvPr>
            <p:cNvGrpSpPr/>
            <p:nvPr/>
          </p:nvGrpSpPr>
          <p:grpSpPr>
            <a:xfrm>
              <a:off x="379142" y="1969992"/>
              <a:ext cx="2186386" cy="2390996"/>
              <a:chOff x="408227" y="975554"/>
              <a:chExt cx="1955927" cy="1632697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B80F638-BEE2-8947-B2F8-ED7BEE52A3AE}"/>
                  </a:ext>
                </a:extLst>
              </p:cNvPr>
              <p:cNvSpPr/>
              <p:nvPr/>
            </p:nvSpPr>
            <p:spPr>
              <a:xfrm>
                <a:off x="408227" y="975554"/>
                <a:ext cx="1955927" cy="1632697"/>
              </a:xfrm>
              <a:prstGeom prst="rect">
                <a:avLst/>
              </a:prstGeom>
              <a:solidFill>
                <a:srgbClr val="4472C4">
                  <a:alpha val="77000"/>
                </a:srgbClr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ABD324E-269F-EC41-809C-0BD3C05FA571}"/>
                  </a:ext>
                </a:extLst>
              </p:cNvPr>
              <p:cNvSpPr txBox="1"/>
              <p:nvPr/>
            </p:nvSpPr>
            <p:spPr>
              <a:xfrm>
                <a:off x="682897" y="1015866"/>
                <a:ext cx="1446022" cy="401648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ts val="266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7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/>
                  </a:rPr>
                  <a:t>Raw Data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64F2583A-2212-C247-BE7C-11FDF3AE29CB}"/>
                </a:ext>
              </a:extLst>
            </p:cNvPr>
            <p:cNvGrpSpPr/>
            <p:nvPr/>
          </p:nvGrpSpPr>
          <p:grpSpPr>
            <a:xfrm>
              <a:off x="3569677" y="2936067"/>
              <a:ext cx="1955927" cy="1394847"/>
              <a:chOff x="3348765" y="1213404"/>
              <a:chExt cx="1955927" cy="1394847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13058346-157E-F741-95F1-EBE6F85EEB0B}"/>
                  </a:ext>
                </a:extLst>
              </p:cNvPr>
              <p:cNvSpPr/>
              <p:nvPr/>
            </p:nvSpPr>
            <p:spPr>
              <a:xfrm>
                <a:off x="3348765" y="1213404"/>
                <a:ext cx="1955927" cy="1394847"/>
              </a:xfrm>
              <a:prstGeom prst="rect">
                <a:avLst/>
              </a:prstGeom>
              <a:solidFill>
                <a:srgbClr val="A5A5A5">
                  <a:alpha val="80000"/>
                </a:srgbClr>
              </a:solidFill>
              <a:ln w="12700" cap="flat" cmpd="sng" algn="ctr">
                <a:solidFill>
                  <a:srgbClr val="A5A5A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DD6FFAF-494D-0B4A-A973-B73833E9F896}"/>
                  </a:ext>
                </a:extLst>
              </p:cNvPr>
              <p:cNvSpPr txBox="1"/>
              <p:nvPr/>
            </p:nvSpPr>
            <p:spPr>
              <a:xfrm>
                <a:off x="3594900" y="1340460"/>
                <a:ext cx="1446021" cy="11156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ts val="266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7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cs typeface="Arial"/>
                  </a:rPr>
                  <a:t>ITHI</a:t>
                </a:r>
              </a:p>
              <a:p>
                <a:pPr marL="0" marR="0" lvl="0" indent="0" algn="ctr" defTabSz="914400" eaLnBrk="1" fontAlgn="auto" latinLnBrk="0" hangingPunct="1">
                  <a:lnSpc>
                    <a:spcPts val="266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700" kern="0" dirty="0">
                    <a:solidFill>
                      <a:srgbClr val="FFFFFF"/>
                    </a:solidFill>
                    <a:cs typeface="Arial"/>
                  </a:rPr>
                  <a:t>a</a:t>
                </a:r>
                <a:r>
                  <a:rPr kumimoji="0" lang="en-US" sz="17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cs typeface="Arial"/>
                  </a:rPr>
                  <a:t>nalysis</a:t>
                </a:r>
                <a:endParaRPr kumimoji="0" lang="en-US" sz="17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Arial"/>
                </a:endParaRPr>
              </a:p>
            </p:txBody>
          </p:sp>
        </p:grpSp>
        <p:pic>
          <p:nvPicPr>
            <p:cNvPr id="10" name="Picture 9" descr="0309-arrow-right.eps">
              <a:extLst>
                <a:ext uri="{FF2B5EF4-FFF2-40B4-BE49-F238E27FC236}">
                  <a16:creationId xmlns:a16="http://schemas.microsoft.com/office/drawing/2014/main" id="{6CD0EBC2-1001-A44B-B6F3-3796A7A1FFB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rgbClr val="E7E6E6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7438" y="3447344"/>
              <a:ext cx="539472" cy="339272"/>
            </a:xfrm>
            <a:prstGeom prst="rect">
              <a:avLst/>
            </a:prstGeom>
          </p:spPr>
        </p:pic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AF5DAB07-DE04-B348-88DE-5AB8EBB9DF7C}"/>
                </a:ext>
              </a:extLst>
            </p:cNvPr>
            <p:cNvGrpSpPr/>
            <p:nvPr/>
          </p:nvGrpSpPr>
          <p:grpSpPr>
            <a:xfrm>
              <a:off x="6529754" y="2936067"/>
              <a:ext cx="1955927" cy="1394847"/>
              <a:chOff x="6328381" y="1213404"/>
              <a:chExt cx="1955927" cy="1394847"/>
            </a:xfrm>
            <a:solidFill>
              <a:srgbClr val="ED7D31"/>
            </a:solidFill>
          </p:grpSpPr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C82E92D8-4CED-9846-BABD-FFC5BD751B07}"/>
                  </a:ext>
                </a:extLst>
              </p:cNvPr>
              <p:cNvSpPr/>
              <p:nvPr/>
            </p:nvSpPr>
            <p:spPr>
              <a:xfrm>
                <a:off x="6328381" y="1213404"/>
                <a:ext cx="1955927" cy="1394847"/>
              </a:xfrm>
              <a:prstGeom prst="rect">
                <a:avLst/>
              </a:prstGeom>
              <a:grpFill/>
              <a:ln w="12700" cap="flat" cmpd="sng" algn="ctr">
                <a:solidFill>
                  <a:srgbClr val="FFC000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1050873-7A62-C145-AC1D-26AA2EF57C7D}"/>
                  </a:ext>
                </a:extLst>
              </p:cNvPr>
              <p:cNvSpPr txBox="1"/>
              <p:nvPr/>
            </p:nvSpPr>
            <p:spPr>
              <a:xfrm>
                <a:off x="6337999" y="1307337"/>
                <a:ext cx="1946309" cy="115847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ts val="18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cs typeface="Arial"/>
                  </a:rPr>
                  <a:t>Publication by</a:t>
                </a:r>
                <a:r>
                  <a:rPr lang="en-US" sz="1600" kern="0" dirty="0">
                    <a:solidFill>
                      <a:srgbClr val="FFFFFF"/>
                    </a:solidFill>
                    <a:cs typeface="Arial"/>
                  </a:rPr>
                  <a:t> </a:t>
                </a: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cs typeface="Arial"/>
                  </a:rPr>
                  <a:t>Open Data</a:t>
                </a:r>
                <a:b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cs typeface="Arial"/>
                  </a:rPr>
                </a:b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cs typeface="Arial"/>
                  </a:rPr>
                  <a:t>Initiative</a:t>
                </a:r>
              </a:p>
            </p:txBody>
          </p:sp>
        </p:grp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F855B7D-6636-0B43-B612-BF83F92CC098}"/>
                </a:ext>
              </a:extLst>
            </p:cNvPr>
            <p:cNvSpPr/>
            <p:nvPr/>
          </p:nvSpPr>
          <p:spPr>
            <a:xfrm>
              <a:off x="379142" y="1818679"/>
              <a:ext cx="2186386" cy="151313"/>
            </a:xfrm>
            <a:prstGeom prst="rect">
              <a:avLst/>
            </a:prstGeom>
            <a:solidFill>
              <a:srgbClr val="156493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293A387-481A-6644-822F-CBA3C55F8839}"/>
                </a:ext>
              </a:extLst>
            </p:cNvPr>
            <p:cNvSpPr/>
            <p:nvPr/>
          </p:nvSpPr>
          <p:spPr>
            <a:xfrm>
              <a:off x="3579287" y="2789233"/>
              <a:ext cx="1955927" cy="146834"/>
            </a:xfrm>
            <a:prstGeom prst="rect">
              <a:avLst/>
            </a:prstGeom>
            <a:solidFill>
              <a:srgbClr val="145052"/>
            </a:solidFill>
            <a:ln w="19050" cap="flat" cmpd="sng" algn="ctr">
              <a:solidFill>
                <a:srgbClr val="17505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1C2331C-E542-5F4A-A561-5C02787B71DC}"/>
                </a:ext>
              </a:extLst>
            </p:cNvPr>
            <p:cNvSpPr/>
            <p:nvPr/>
          </p:nvSpPr>
          <p:spPr>
            <a:xfrm>
              <a:off x="6529754" y="2794680"/>
              <a:ext cx="1955927" cy="146834"/>
            </a:xfrm>
            <a:prstGeom prst="rect">
              <a:avLst/>
            </a:prstGeom>
            <a:solidFill>
              <a:srgbClr val="BA7132"/>
            </a:solidFill>
            <a:ln w="12700" cap="flat" cmpd="sng" algn="ctr">
              <a:solidFill>
                <a:srgbClr val="B87137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48F2A38-477C-6C41-A269-080AA8C90B6A}"/>
                </a:ext>
              </a:extLst>
            </p:cNvPr>
            <p:cNvSpPr txBox="1"/>
            <p:nvPr/>
          </p:nvSpPr>
          <p:spPr>
            <a:xfrm>
              <a:off x="887081" y="3894961"/>
              <a:ext cx="1214597" cy="40887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dirty="0">
                  <a:solidFill>
                    <a:prstClr val="white"/>
                  </a:solidFill>
                  <a:latin typeface="Calibri" panose="020F0502020204030204"/>
                  <a:cs typeface="Source Sans Pro"/>
                </a:rPr>
                <a:t>Statistics</a:t>
              </a: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51ABDE6C-CC3B-7C4A-9073-38C2FA7AA60B}"/>
                </a:ext>
              </a:extLst>
            </p:cNvPr>
            <p:cNvCxnSpPr/>
            <p:nvPr/>
          </p:nvCxnSpPr>
          <p:spPr>
            <a:xfrm>
              <a:off x="2969482" y="1236983"/>
              <a:ext cx="0" cy="3815255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lgDash"/>
              <a:miter lim="800000"/>
            </a:ln>
            <a:effectLst/>
          </p:spPr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67C68EC-A259-FD43-A930-3392294D94EC}"/>
                </a:ext>
              </a:extLst>
            </p:cNvPr>
            <p:cNvSpPr txBox="1"/>
            <p:nvPr/>
          </p:nvSpPr>
          <p:spPr>
            <a:xfrm>
              <a:off x="420675" y="1356790"/>
              <a:ext cx="1548695" cy="3693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  <a:latin typeface="Calibri" panose="020F0502020204030204"/>
                </a:rPr>
                <a:t>ICANN Partner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7EF49DD-9E2C-3E4D-B42C-5D6329F62DDE}"/>
                </a:ext>
              </a:extLst>
            </p:cNvPr>
            <p:cNvSpPr txBox="1"/>
            <p:nvPr/>
          </p:nvSpPr>
          <p:spPr>
            <a:xfrm>
              <a:off x="5453069" y="1968765"/>
              <a:ext cx="11882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  <a:latin typeface="Calibri" panose="020F0502020204030204"/>
                </a:rPr>
                <a:t>ICANN Org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C3598EE-B7A1-8B40-B6BD-441AAD450AB9}"/>
                </a:ext>
              </a:extLst>
            </p:cNvPr>
            <p:cNvSpPr txBox="1"/>
            <p:nvPr/>
          </p:nvSpPr>
          <p:spPr>
            <a:xfrm>
              <a:off x="-636776" y="5026394"/>
              <a:ext cx="4262303" cy="12266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</a:rPr>
                <a:t>Only statistics (no PII)</a:t>
              </a:r>
              <a:br>
                <a:rPr lang="en-US" sz="2400" dirty="0">
                  <a:solidFill>
                    <a:prstClr val="black"/>
                  </a:solidFill>
                  <a:latin typeface="Calibri" panose="020F0502020204030204"/>
                </a:rPr>
              </a:b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</a:rPr>
                <a:t>are sent to ICANN org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C2F009E7-02AC-154A-BEC8-525D14ED77CE}"/>
                </a:ext>
              </a:extLst>
            </p:cNvPr>
            <p:cNvCxnSpPr>
              <a:cxnSpLocks/>
            </p:cNvCxnSpPr>
            <p:nvPr/>
          </p:nvCxnSpPr>
          <p:spPr>
            <a:xfrm>
              <a:off x="2211469" y="4129872"/>
              <a:ext cx="1543413" cy="0"/>
            </a:xfrm>
            <a:prstGeom prst="straightConnector1">
              <a:avLst/>
            </a:prstGeom>
            <a:noFill/>
            <a:ln w="762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1" name="Summing Junction 20">
              <a:extLst>
                <a:ext uri="{FF2B5EF4-FFF2-40B4-BE49-F238E27FC236}">
                  <a16:creationId xmlns:a16="http://schemas.microsoft.com/office/drawing/2014/main" id="{11A3B6F2-DE84-4E41-90BA-C5023A364D2D}"/>
                </a:ext>
              </a:extLst>
            </p:cNvPr>
            <p:cNvSpPr/>
            <p:nvPr/>
          </p:nvSpPr>
          <p:spPr>
            <a:xfrm>
              <a:off x="954044" y="2624220"/>
              <a:ext cx="1080671" cy="1060923"/>
            </a:xfrm>
            <a:prstGeom prst="flowChartSummingJunction">
              <a:avLst/>
            </a:prstGeom>
            <a:solidFill>
              <a:srgbClr val="ED7D31"/>
            </a:solidFill>
            <a:ln w="12700" cap="flat" cmpd="sng" algn="ctr">
              <a:solidFill>
                <a:srgbClr val="ED7D31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58DC7D7-24FF-3945-B4FF-4A5EB154FCE7}"/>
                </a:ext>
              </a:extLst>
            </p:cNvPr>
            <p:cNvSpPr txBox="1"/>
            <p:nvPr/>
          </p:nvSpPr>
          <p:spPr>
            <a:xfrm>
              <a:off x="1047457" y="2710690"/>
              <a:ext cx="858349" cy="9540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prstClr val="white"/>
                  </a:solidFill>
                  <a:latin typeface="Calibri" panose="020F0502020204030204"/>
                </a:rPr>
                <a:t>ITHI</a:t>
              </a:r>
            </a:p>
            <a:p>
              <a:pPr algn="ctr"/>
              <a:r>
                <a:rPr lang="en-US" b="1" dirty="0">
                  <a:solidFill>
                    <a:prstClr val="white"/>
                  </a:solidFill>
                  <a:latin typeface="Calibri" panose="020F0502020204030204"/>
                </a:rPr>
                <a:t>Tool</a:t>
              </a: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76F5F28E-314D-8F4B-B6A6-3A8EE7457E6B}"/>
                </a:ext>
              </a:extLst>
            </p:cNvPr>
            <p:cNvCxnSpPr/>
            <p:nvPr/>
          </p:nvCxnSpPr>
          <p:spPr>
            <a:xfrm>
              <a:off x="2828723" y="1236983"/>
              <a:ext cx="0" cy="3815255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lgDash"/>
              <a:miter lim="800000"/>
            </a:ln>
            <a:effectLst/>
          </p:spPr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B2B9389-C111-DE4B-9E2E-9291AA1129CC}"/>
                </a:ext>
              </a:extLst>
            </p:cNvPr>
            <p:cNvSpPr txBox="1"/>
            <p:nvPr/>
          </p:nvSpPr>
          <p:spPr>
            <a:xfrm>
              <a:off x="4744868" y="4991025"/>
              <a:ext cx="3263901" cy="1334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</a:rPr>
                <a:t>No “naming and shaming”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42943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271C8-E4A3-438D-8004-23BAA9B68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metrics reported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9D6EB2A-586A-41DB-AFD2-1F78228AA0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0977308"/>
              </p:ext>
            </p:extLst>
          </p:nvPr>
        </p:nvGraphicFramePr>
        <p:xfrm>
          <a:off x="425302" y="1488558"/>
          <a:ext cx="8191309" cy="4678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2144">
                  <a:extLst>
                    <a:ext uri="{9D8B030D-6E8A-4147-A177-3AD203B41FA5}">
                      <a16:colId xmlns:a16="http://schemas.microsoft.com/office/drawing/2014/main" val="1751319019"/>
                    </a:ext>
                  </a:extLst>
                </a:gridCol>
                <a:gridCol w="3632341">
                  <a:extLst>
                    <a:ext uri="{9D8B030D-6E8A-4147-A177-3AD203B41FA5}">
                      <a16:colId xmlns:a16="http://schemas.microsoft.com/office/drawing/2014/main" val="38464387"/>
                    </a:ext>
                  </a:extLst>
                </a:gridCol>
                <a:gridCol w="3636824">
                  <a:extLst>
                    <a:ext uri="{9D8B030D-6E8A-4147-A177-3AD203B41FA5}">
                      <a16:colId xmlns:a16="http://schemas.microsoft.com/office/drawing/2014/main" val="41612375"/>
                    </a:ext>
                  </a:extLst>
                </a:gridCol>
              </a:tblGrid>
              <a:tr h="418036">
                <a:tc>
                  <a:txBody>
                    <a:bodyPr/>
                    <a:lstStyle/>
                    <a:p>
                      <a:pPr lvl="0"/>
                      <a:r>
                        <a:rPr lang="en-US" dirty="0"/>
                        <a:t>Metric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Data Source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075786"/>
                  </a:ext>
                </a:extLst>
              </a:tr>
              <a:tr h="418036">
                <a:tc>
                  <a:txBody>
                    <a:bodyPr/>
                    <a:lstStyle/>
                    <a:p>
                      <a:pPr lvl="0"/>
                      <a:r>
                        <a:rPr lang="en-US" dirty="0"/>
                        <a:t>M1: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Inaccuracy of </a:t>
                      </a:r>
                      <a:r>
                        <a:rPr lang="en-US" dirty="0" err="1"/>
                        <a:t>Whois</a:t>
                      </a:r>
                      <a:r>
                        <a:rPr lang="en-US" dirty="0"/>
                        <a:t>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ICANN compliance dept.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1783324"/>
                  </a:ext>
                </a:extLst>
              </a:tr>
              <a:tr h="1030773">
                <a:tc>
                  <a:txBody>
                    <a:bodyPr/>
                    <a:lstStyle/>
                    <a:p>
                      <a:pPr lvl="0"/>
                      <a:r>
                        <a:rPr lang="en-US" dirty="0"/>
                        <a:t>M2: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Domain Name Abuse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ICANN’s DAAR Project</a:t>
                      </a:r>
                      <a:br>
                        <a:rPr lang="en-US" dirty="0"/>
                      </a:br>
                      <a:r>
                        <a:rPr lang="en-US" dirty="0"/>
                        <a:t>https://</a:t>
                      </a:r>
                      <a:r>
                        <a:rPr lang="en-US" dirty="0" err="1"/>
                        <a:t>www.icann.org</a:t>
                      </a:r>
                      <a:r>
                        <a:rPr lang="en-US" dirty="0"/>
                        <a:t>/</a:t>
                      </a:r>
                      <a:r>
                        <a:rPr lang="en-US" dirty="0" err="1"/>
                        <a:t>octo-ssr</a:t>
                      </a:r>
                      <a:r>
                        <a:rPr lang="en-US" dirty="0"/>
                        <a:t>/</a:t>
                      </a:r>
                      <a:r>
                        <a:rPr lang="en-US" dirty="0" err="1"/>
                        <a:t>daar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7384516"/>
                  </a:ext>
                </a:extLst>
              </a:tr>
              <a:tr h="418036">
                <a:tc>
                  <a:txBody>
                    <a:bodyPr/>
                    <a:lstStyle/>
                    <a:p>
                      <a:pPr lvl="0"/>
                      <a:r>
                        <a:rPr lang="en-US" dirty="0"/>
                        <a:t>M3: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DNS Root Traffic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Samples of DNS root traffic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871597"/>
                  </a:ext>
                </a:extLst>
              </a:tr>
              <a:tr h="721541">
                <a:tc>
                  <a:txBody>
                    <a:bodyPr/>
                    <a:lstStyle/>
                    <a:p>
                      <a:pPr lvl="0"/>
                      <a:r>
                        <a:rPr lang="en-US" dirty="0"/>
                        <a:t>M4: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DNS Recursive Server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Summaries</a:t>
                      </a:r>
                      <a:r>
                        <a:rPr lang="en-US" dirty="0"/>
                        <a:t> of recursive resolvers traffic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2870523"/>
                  </a:ext>
                </a:extLst>
              </a:tr>
              <a:tr h="418036">
                <a:tc>
                  <a:txBody>
                    <a:bodyPr/>
                    <a:lstStyle/>
                    <a:p>
                      <a:pPr lvl="0"/>
                      <a:r>
                        <a:rPr lang="en-US" dirty="0"/>
                        <a:t>M5: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DNS Resolver Behavior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APNIC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586201"/>
                  </a:ext>
                </a:extLst>
              </a:tr>
              <a:tr h="418036">
                <a:tc>
                  <a:txBody>
                    <a:bodyPr/>
                    <a:lstStyle/>
                    <a:p>
                      <a:pPr lvl="0"/>
                      <a:r>
                        <a:rPr lang="en-US" dirty="0"/>
                        <a:t>M6: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IANA registries for DNS parameters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Scan of recursive resolvers traffic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316164"/>
                  </a:ext>
                </a:extLst>
              </a:tr>
              <a:tr h="4180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M7: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DNSSEC Deployment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Snapshots of DNS root zone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4585292"/>
                  </a:ext>
                </a:extLst>
              </a:tr>
              <a:tr h="4180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M8: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DNS TLD Traffic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Summaries</a:t>
                      </a:r>
                      <a:r>
                        <a:rPr lang="en-US" dirty="0"/>
                        <a:t> of TLD traffic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3301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8592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EC6DE-B542-8E48-92F2-80D64AF9F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you can contribute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92031-664A-CF41-A50F-F82D16C41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Recursive resolvers, TLDs:</a:t>
            </a:r>
          </a:p>
          <a:p>
            <a:pPr lvl="1"/>
            <a:r>
              <a:rPr lang="en-US" b="1" dirty="0"/>
              <a:t>We need your help!</a:t>
            </a:r>
          </a:p>
          <a:p>
            <a:pPr lvl="1"/>
            <a:r>
              <a:rPr lang="en-US" dirty="0"/>
              <a:t>We collect stats, not actual traffic</a:t>
            </a:r>
          </a:p>
          <a:p>
            <a:pPr lvl="1"/>
            <a:r>
              <a:rPr lang="en-US" dirty="0"/>
              <a:t>You can see what we collect (samples available)</a:t>
            </a:r>
          </a:p>
          <a:p>
            <a:r>
              <a:rPr lang="en-US" dirty="0"/>
              <a:t>Contact Alain Durand,  </a:t>
            </a:r>
            <a:r>
              <a:rPr lang="en-US" dirty="0">
                <a:hlinkClick r:id="rId2" tooltip="mailto:ithi-onfo@icann.org"/>
              </a:rPr>
              <a:t>ithi-info@icann.org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5D02EB-F54D-F640-BEFC-66490F232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594C-9A17-5A4A-885E-96376D75A28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503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198</Words>
  <Application>Microsoft Macintosh PowerPoint</Application>
  <PresentationFormat>On-screen Show (4:3)</PresentationFormat>
  <Paragraphs>56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Identifier Technology Health Indicators (ITHI): please contribute</vt:lpstr>
      <vt:lpstr>What it is</vt:lpstr>
      <vt:lpstr>Current metrics reported</vt:lpstr>
      <vt:lpstr>How you can contribute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Identifier Technology Health Indicators (ITHI): please contribute</dc:title>
  <dc:creator>Paul Hoffman</dc:creator>
  <cp:lastModifiedBy>Paul Hoffman</cp:lastModifiedBy>
  <cp:revision>4</cp:revision>
  <dcterms:created xsi:type="dcterms:W3CDTF">2019-04-29T23:14:55Z</dcterms:created>
  <dcterms:modified xsi:type="dcterms:W3CDTF">2019-04-30T20:54:33Z</dcterms:modified>
</cp:coreProperties>
</file>