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99" r:id="rId3"/>
    <p:sldId id="300" r:id="rId4"/>
    <p:sldId id="260" r:id="rId5"/>
    <p:sldId id="301" r:id="rId6"/>
    <p:sldId id="302" r:id="rId7"/>
    <p:sldId id="303" r:id="rId8"/>
    <p:sldId id="312" r:id="rId9"/>
    <p:sldId id="311" r:id="rId10"/>
    <p:sldId id="304" r:id="rId11"/>
    <p:sldId id="308" r:id="rId12"/>
    <p:sldId id="309" r:id="rId13"/>
    <p:sldId id="310" r:id="rId14"/>
    <p:sldId id="297" r:id="rId15"/>
    <p:sldId id="27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76582"/>
  </p:normalViewPr>
  <p:slideViewPr>
    <p:cSldViewPr snapToGrid="0">
      <p:cViewPr varScale="1">
        <p:scale>
          <a:sx n="109" d="100"/>
          <a:sy n="109" d="100"/>
        </p:scale>
        <p:origin x="162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fc2c8f92b_2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5fc2c8f92b_2_117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These are CDFs that show the difference in page load times between DoH, DoT, and Do53.</a:t>
            </a:r>
            <a:endParaRPr dirty="0"/>
          </a:p>
          <a:p>
            <a:pPr marL="0" indent="0">
              <a:buNone/>
            </a:pPr>
            <a:r>
              <a:rPr lang="en" dirty="0"/>
              <a:t>The vertical line shows the median. </a:t>
            </a:r>
            <a:endParaRPr dirty="0"/>
          </a:p>
          <a:p>
            <a:pPr marL="0" indent="0">
              <a:buNone/>
            </a:pPr>
            <a:endParaRPr dirty="0"/>
          </a:p>
          <a:p>
            <a:pPr marL="0" indent="0">
              <a:buClr>
                <a:schemeClr val="dk1"/>
              </a:buClr>
              <a:buNone/>
            </a:pPr>
            <a:r>
              <a:rPr lang="en-US" dirty="0">
                <a:solidFill>
                  <a:schemeClr val="dk1"/>
                </a:solidFill>
              </a:rPr>
              <a:t>Cloudflare DoT and </a:t>
            </a:r>
            <a:r>
              <a:rPr lang="en-US" dirty="0" err="1">
                <a:solidFill>
                  <a:schemeClr val="dk1"/>
                </a:solidFill>
              </a:rPr>
              <a:t>DoH</a:t>
            </a:r>
            <a:r>
              <a:rPr lang="en-US" dirty="0">
                <a:solidFill>
                  <a:schemeClr val="dk1"/>
                </a:solidFill>
              </a:rPr>
              <a:t> perform similarly to Do53.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5431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fc2c8f92b_2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5fc2c8f92b_2_117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traffic shaped our network to emulate 4G traffic by adding 50s of latency and 0.5% loss, and 8ms jitter.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also shape our uplink rate to 7.44 MB/s and our downlink rate to 22.1 MB/s.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For the sake of time, we do not show response time plots. They are in the full paper.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DoT gets slightly faster than Do53, but </a:t>
            </a:r>
            <a:r>
              <a:rPr lang="en-US" dirty="0" err="1"/>
              <a:t>DoH</a:t>
            </a:r>
            <a:r>
              <a:rPr lang="en-US" dirty="0"/>
              <a:t> gets slower. It’s not clear why </a:t>
            </a:r>
            <a:r>
              <a:rPr lang="en-US" dirty="0" err="1"/>
              <a:t>DoH</a:t>
            </a:r>
            <a:r>
              <a:rPr lang="en-US" dirty="0"/>
              <a:t> gets slower.</a:t>
            </a:r>
          </a:p>
        </p:txBody>
      </p:sp>
    </p:spTree>
    <p:extLst>
      <p:ext uri="{BB962C8B-B14F-4D97-AF65-F5344CB8AC3E}">
        <p14:creationId xmlns:p14="http://schemas.microsoft.com/office/powerpoint/2010/main" val="1900041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fc2c8f92b_2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5fc2c8f92b_2_117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We traffic shaped our network to emulate a lossy 4G network by adding 50ms latency, 1.5% loss, and 8ms jitter.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DoT and </a:t>
            </a:r>
            <a:r>
              <a:rPr lang="en-US" dirty="0" err="1"/>
              <a:t>DoH</a:t>
            </a:r>
            <a:r>
              <a:rPr lang="en-US" dirty="0"/>
              <a:t> get significantly faster than Do53 on the lossy 4G network.</a:t>
            </a:r>
          </a:p>
        </p:txBody>
      </p:sp>
    </p:spTree>
    <p:extLst>
      <p:ext uri="{BB962C8B-B14F-4D97-AF65-F5344CB8AC3E}">
        <p14:creationId xmlns:p14="http://schemas.microsoft.com/office/powerpoint/2010/main" val="3791292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fc2c8f92b_2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5fc2c8f92b_2_117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Lastly, we traffic shaped our network to emulate 3G traffic by adding 150ms of latency, 2.5% loss, and 8ms jitter.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shape our uplink and downlink rates to 1 MB/s.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As shown, DoT and </a:t>
            </a:r>
            <a:r>
              <a:rPr lang="en-US" dirty="0" err="1"/>
              <a:t>DoH</a:t>
            </a:r>
            <a:r>
              <a:rPr lang="en-US" dirty="0"/>
              <a:t> collapse on a 3G network.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The link capacity may explain it, as DoT and </a:t>
            </a:r>
            <a:r>
              <a:rPr lang="en-US" dirty="0" err="1"/>
              <a:t>DoH</a:t>
            </a:r>
            <a:r>
              <a:rPr lang="en-US" dirty="0"/>
              <a:t> have a higher overhead than Do53.</a:t>
            </a:r>
          </a:p>
        </p:txBody>
      </p:sp>
    </p:spTree>
    <p:extLst>
      <p:ext uri="{BB962C8B-B14F-4D97-AF65-F5344CB8AC3E}">
        <p14:creationId xmlns:p14="http://schemas.microsoft.com/office/powerpoint/2010/main" val="3277754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d2ac67c16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d2ac67c16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0638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d2ac67c16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d2ac67c16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fc2c8f92b_2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g5fc2c8f92b_2_52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When you visit a coffee shop, every website that you visit can be seen by passive eavesdroppers. </a:t>
            </a:r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r>
              <a:rPr lang="en" dirty="0"/>
              <a:t>For the remainder of the talk, I will refer to plain-ol DNS as Do53.</a:t>
            </a:r>
            <a:endParaRPr dirty="0"/>
          </a:p>
          <a:p>
            <a:pPr marL="0" indent="0">
              <a:buNone/>
            </a:pPr>
            <a:r>
              <a:rPr lang="en" dirty="0"/>
              <a:t>DoT was proposed in RFC 7858 in 2016.</a:t>
            </a:r>
            <a:endParaRPr dirty="0"/>
          </a:p>
          <a:p>
            <a:pPr marL="0" indent="0">
              <a:buNone/>
            </a:pPr>
            <a:r>
              <a:rPr lang="en" dirty="0"/>
              <a:t>DoH was proposed in RFC 8484 in 2018. Available to use in Firefox.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2596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fc2c8f92b_2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5fc2c8f92b_2_58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r>
              <a:rPr lang="en" dirty="0">
                <a:solidFill>
                  <a:schemeClr val="dk1"/>
                </a:solidFill>
              </a:rPr>
              <a:t>We performed measurements from Ohio and California, Frankfurt, Seoul, and Sydney on Amazon EC2.</a:t>
            </a:r>
          </a:p>
          <a:p>
            <a:pPr marL="0" indent="0">
              <a:buNone/>
            </a:pPr>
            <a:r>
              <a:rPr lang="en" dirty="0">
                <a:solidFill>
                  <a:schemeClr val="dk1"/>
                </a:solidFill>
              </a:rPr>
              <a:t>Each machine was configured with Debian, and they ran a measurement suite in Docker that we built.</a:t>
            </a:r>
          </a:p>
          <a:p>
            <a:pPr marL="0" indent="0">
              <a:buNone/>
            </a:pPr>
            <a:endParaRPr lang="en" dirty="0">
              <a:solidFill>
                <a:schemeClr val="dk1"/>
              </a:solidFill>
            </a:endParaRPr>
          </a:p>
          <a:p>
            <a:pPr marL="0" indent="0">
              <a:buNone/>
            </a:pPr>
            <a:r>
              <a:rPr lang="en" dirty="0">
                <a:solidFill>
                  <a:schemeClr val="dk1"/>
                </a:solidFill>
              </a:rPr>
              <a:t>Due to time constraints, I will focus on our measurements from Ohio.</a:t>
            </a:r>
          </a:p>
        </p:txBody>
      </p:sp>
    </p:spTree>
    <p:extLst>
      <p:ext uri="{BB962C8B-B14F-4D97-AF65-F5344CB8AC3E}">
        <p14:creationId xmlns:p14="http://schemas.microsoft.com/office/powerpoint/2010/main" val="940386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d2ac67c1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d2ac67c16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fc2c8f92b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5fc2c8f92b_2_75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This is a CDF of DNS response times with each protocol.</a:t>
            </a:r>
            <a:endParaRPr dirty="0"/>
          </a:p>
          <a:p>
            <a:pPr marL="0" indent="0">
              <a:buNone/>
            </a:pPr>
            <a:r>
              <a:rPr lang="en-US" dirty="0"/>
              <a:t>By “Default Do53”, I’m referring to the local resolver provided by Amazon EC2. It does not support DoT or </a:t>
            </a:r>
            <a:r>
              <a:rPr lang="en-US" dirty="0" err="1"/>
              <a:t>DoH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r>
              <a:rPr lang="en" dirty="0"/>
              <a:t>Cloudflare DoH outperforms DoT for 25% of queries.</a:t>
            </a:r>
            <a:endParaRPr dirty="0"/>
          </a:p>
          <a:p>
            <a:pPr marL="0" indent="0">
              <a:buNone/>
            </a:pPr>
            <a:r>
              <a:rPr lang="en" dirty="0"/>
              <a:t>Cloudflare </a:t>
            </a:r>
            <a:r>
              <a:rPr lang="en" dirty="0" err="1"/>
              <a:t>DoH</a:t>
            </a:r>
            <a:r>
              <a:rPr lang="en" dirty="0"/>
              <a:t> catches up to local Do53 and Cloudflare Do53 in the tail.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3644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fc2c8f92b_2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5fc2c8f92b_2_83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Google </a:t>
            </a:r>
            <a:r>
              <a:rPr lang="en" dirty="0" err="1"/>
              <a:t>DoH</a:t>
            </a:r>
            <a:r>
              <a:rPr lang="en" dirty="0"/>
              <a:t> catches up to local Do53 and Google Do53 in the tail.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300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fc2c8f92b_2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5fc2c8f92b_2_9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Quad9 </a:t>
            </a:r>
            <a:r>
              <a:rPr lang="en" dirty="0" err="1"/>
              <a:t>DoH</a:t>
            </a:r>
            <a:r>
              <a:rPr lang="en" dirty="0"/>
              <a:t> completely outperforms Quad9 DoT.</a:t>
            </a:r>
          </a:p>
          <a:p>
            <a:pPr marL="0" indent="0">
              <a:buNone/>
            </a:pPr>
            <a:r>
              <a:rPr lang="en" dirty="0"/>
              <a:t>Quad9 </a:t>
            </a:r>
            <a:r>
              <a:rPr lang="en" dirty="0" err="1"/>
              <a:t>DoH</a:t>
            </a:r>
            <a:r>
              <a:rPr lang="en" dirty="0"/>
              <a:t> catches up to Quad9 Do53 in the tail.</a:t>
            </a:r>
            <a:endParaRPr dirty="0"/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3574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d2ac67c16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d2ac67c16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DoH</a:t>
            </a:r>
            <a:r>
              <a:rPr lang="en-US" dirty="0"/>
              <a:t> may outperform Do53 for some queries because of HTTP caching at the edge of a CDN, such as Cloudflare.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We also think wire-format caching generally improves </a:t>
            </a:r>
            <a:r>
              <a:rPr lang="en-US" dirty="0" err="1"/>
              <a:t>DoH</a:t>
            </a:r>
            <a:r>
              <a:rPr lang="en-US" dirty="0"/>
              <a:t> response times. Firefox appears to use a hard-coded transaction ID of 0 for its </a:t>
            </a:r>
            <a:r>
              <a:rPr lang="en-US" dirty="0" err="1"/>
              <a:t>DoH</a:t>
            </a:r>
            <a:r>
              <a:rPr lang="en-US" dirty="0"/>
              <a:t> implementation, which is recommended in RFC 8484.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This enables a </a:t>
            </a:r>
            <a:r>
              <a:rPr lang="en-US" dirty="0" err="1"/>
              <a:t>recursor</a:t>
            </a:r>
            <a:r>
              <a:rPr lang="en-US" dirty="0"/>
              <a:t> to put the wire-format in an HTTP cache, rather than having to cache responses that differ by transaction IDs.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It also means that the </a:t>
            </a:r>
            <a:r>
              <a:rPr lang="en-US" dirty="0" err="1"/>
              <a:t>recursor</a:t>
            </a:r>
            <a:r>
              <a:rPr lang="en-US" dirty="0"/>
              <a:t> can just pull the answer from an HTTP cache, rather than having to parse and construct a DNS response from scratch.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It’s unclear how much time HTTP caching saves, but we think it’s worth exploring.</a:t>
            </a:r>
          </a:p>
        </p:txBody>
      </p:sp>
    </p:spTree>
    <p:extLst>
      <p:ext uri="{BB962C8B-B14F-4D97-AF65-F5344CB8AC3E}">
        <p14:creationId xmlns:p14="http://schemas.microsoft.com/office/powerpoint/2010/main" val="2394477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fc2c8f92b_2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g5fc2c8f92b_2_52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DoT is implemented in Android 9, and </a:t>
            </a:r>
            <a:r>
              <a:rPr lang="en-US" dirty="0" err="1"/>
              <a:t>DoH</a:t>
            </a:r>
            <a:r>
              <a:rPr lang="en-US" dirty="0"/>
              <a:t> is implemented in Cloudflare app (1.1.1.1)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traffic shaped our measurements with settings provided by an OpenSignal report.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8319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Analyzing the Costs and Benefits of </a:t>
            </a:r>
            <a:br>
              <a:rPr lang="en" sz="2800" dirty="0"/>
            </a:br>
            <a:r>
              <a:rPr lang="en" sz="2800" dirty="0"/>
              <a:t>DNS, DoT, and </a:t>
            </a:r>
            <a:r>
              <a:rPr lang="en" sz="2800" dirty="0" err="1"/>
              <a:t>DoH</a:t>
            </a:r>
            <a:r>
              <a:rPr lang="en" sz="2800" dirty="0"/>
              <a:t> for the Modern Web</a:t>
            </a:r>
            <a:endParaRPr sz="28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0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endParaRPr lang="en-US" sz="2400" dirty="0"/>
          </a:p>
          <a:p>
            <a:pPr marL="0" lvl="0" indent="0"/>
            <a:r>
              <a:rPr lang="en-US" sz="2400" dirty="0"/>
              <a:t>Austin </a:t>
            </a:r>
            <a:r>
              <a:rPr lang="en-US" sz="2400" dirty="0" err="1"/>
              <a:t>Hounsel</a:t>
            </a:r>
            <a:r>
              <a:rPr lang="en-US" sz="2400" dirty="0"/>
              <a:t>*    Kevin </a:t>
            </a:r>
            <a:r>
              <a:rPr lang="en-US" sz="2400" dirty="0" err="1"/>
              <a:t>Borgolte</a:t>
            </a:r>
            <a:r>
              <a:rPr lang="en-US" sz="2400" dirty="0"/>
              <a:t>*    Paul Schmitt*</a:t>
            </a:r>
          </a:p>
          <a:p>
            <a:pPr marL="0" lvl="0" indent="0"/>
            <a:r>
              <a:rPr lang="en-US" sz="2400" dirty="0"/>
              <a:t>Jordan Holland*    Nick </a:t>
            </a:r>
            <a:r>
              <a:rPr lang="en-US" sz="2400" dirty="0" err="1"/>
              <a:t>Feamster</a:t>
            </a:r>
            <a:r>
              <a:rPr lang="en-US" sz="2400" baseline="30000" dirty="0"/>
              <a:t>†</a:t>
            </a:r>
          </a:p>
          <a:p>
            <a:pPr marL="0" lvl="0" indent="0"/>
            <a:r>
              <a:rPr lang="en-US" sz="2400" dirty="0"/>
              <a:t>Princeton University*    University of Chicago</a:t>
            </a:r>
            <a:r>
              <a:rPr lang="en-US" sz="2400" baseline="30000" dirty="0"/>
              <a:t>†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 dirty="0"/>
              <a:t>Page Loads with Cloudflare at Ohio</a:t>
            </a:r>
            <a:endParaRPr sz="2400" dirty="0"/>
          </a:p>
        </p:txBody>
      </p:sp>
      <p:sp>
        <p:nvSpPr>
          <p:cNvPr id="176" name="Google Shape;176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77" name="Google Shape;177;p34"/>
          <p:cNvPicPr preferRelativeResize="0"/>
          <p:nvPr/>
        </p:nvPicPr>
        <p:blipFill>
          <a:blip r:embed="rId3"/>
          <a:srcRect/>
          <a:stretch/>
        </p:blipFill>
        <p:spPr>
          <a:xfrm>
            <a:off x="-47881" y="4365358"/>
            <a:ext cx="8994078" cy="333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4"/>
          <p:cNvPicPr preferRelativeResize="0"/>
          <p:nvPr/>
        </p:nvPicPr>
        <p:blipFill>
          <a:blip r:embed="rId4"/>
          <a:srcRect/>
          <a:stretch/>
        </p:blipFill>
        <p:spPr>
          <a:xfrm>
            <a:off x="4997551" y="1272528"/>
            <a:ext cx="3834758" cy="2838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4"/>
          <p:cNvPicPr preferRelativeResize="0"/>
          <p:nvPr/>
        </p:nvPicPr>
        <p:blipFill>
          <a:blip r:embed="rId5"/>
          <a:srcRect/>
          <a:stretch/>
        </p:blipFill>
        <p:spPr>
          <a:xfrm>
            <a:off x="311699" y="1272515"/>
            <a:ext cx="3834758" cy="28380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0F5F703-AFAE-7847-B930-CFF23D5DE223}"/>
              </a:ext>
            </a:extLst>
          </p:cNvPr>
          <p:cNvSpPr/>
          <p:nvPr/>
        </p:nvSpPr>
        <p:spPr>
          <a:xfrm>
            <a:off x="2941280" y="2207793"/>
            <a:ext cx="1630724" cy="733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DoT was 1ms slower than Do53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78E11B-EC6D-2144-8B16-E4A95921A210}"/>
              </a:ext>
            </a:extLst>
          </p:cNvPr>
          <p:cNvSpPr/>
          <p:nvPr/>
        </p:nvSpPr>
        <p:spPr>
          <a:xfrm>
            <a:off x="7327233" y="2204786"/>
            <a:ext cx="1693926" cy="733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DoH</a:t>
            </a:r>
            <a:r>
              <a:rPr lang="en-US" dirty="0"/>
              <a:t> was 19ms slower than Do53</a:t>
            </a:r>
          </a:p>
        </p:txBody>
      </p:sp>
    </p:spTree>
    <p:extLst>
      <p:ext uri="{BB962C8B-B14F-4D97-AF65-F5344CB8AC3E}">
        <p14:creationId xmlns:p14="http://schemas.microsoft.com/office/powerpoint/2010/main" val="28174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 dirty="0"/>
              <a:t>Page Loads with Cloudflare at Ohio (4G)</a:t>
            </a:r>
            <a:endParaRPr sz="2400" dirty="0"/>
          </a:p>
        </p:txBody>
      </p:sp>
      <p:sp>
        <p:nvSpPr>
          <p:cNvPr id="176" name="Google Shape;176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77" name="Google Shape;177;p34"/>
          <p:cNvPicPr preferRelativeResize="0"/>
          <p:nvPr/>
        </p:nvPicPr>
        <p:blipFill>
          <a:blip r:embed="rId3"/>
          <a:srcRect/>
          <a:stretch/>
        </p:blipFill>
        <p:spPr>
          <a:xfrm>
            <a:off x="-47881" y="4365358"/>
            <a:ext cx="8994078" cy="333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4"/>
          <p:cNvPicPr preferRelativeResize="0"/>
          <p:nvPr/>
        </p:nvPicPr>
        <p:blipFill>
          <a:blip r:embed="rId4"/>
          <a:srcRect/>
          <a:stretch/>
        </p:blipFill>
        <p:spPr>
          <a:xfrm>
            <a:off x="4997551" y="1272528"/>
            <a:ext cx="3834758" cy="283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4"/>
          <p:cNvPicPr preferRelativeResize="0"/>
          <p:nvPr/>
        </p:nvPicPr>
        <p:blipFill>
          <a:blip r:embed="rId5"/>
          <a:srcRect/>
          <a:stretch/>
        </p:blipFill>
        <p:spPr>
          <a:xfrm>
            <a:off x="311699" y="1272515"/>
            <a:ext cx="3834758" cy="28380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0F5F703-AFAE-7847-B930-CFF23D5DE223}"/>
              </a:ext>
            </a:extLst>
          </p:cNvPr>
          <p:cNvSpPr/>
          <p:nvPr/>
        </p:nvSpPr>
        <p:spPr>
          <a:xfrm>
            <a:off x="2941280" y="2207793"/>
            <a:ext cx="1630724" cy="733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DoT was 1ms faster than Do53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78E11B-EC6D-2144-8B16-E4A95921A210}"/>
              </a:ext>
            </a:extLst>
          </p:cNvPr>
          <p:cNvSpPr/>
          <p:nvPr/>
        </p:nvSpPr>
        <p:spPr>
          <a:xfrm>
            <a:off x="7327233" y="2204786"/>
            <a:ext cx="1693926" cy="733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DoH</a:t>
            </a:r>
            <a:r>
              <a:rPr lang="en-US" dirty="0"/>
              <a:t> was 70ms slower than Do53</a:t>
            </a:r>
          </a:p>
        </p:txBody>
      </p:sp>
    </p:spTree>
    <p:extLst>
      <p:ext uri="{BB962C8B-B14F-4D97-AF65-F5344CB8AC3E}">
        <p14:creationId xmlns:p14="http://schemas.microsoft.com/office/powerpoint/2010/main" val="52540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 dirty="0"/>
              <a:t>Page Loads with Cloudflare at Ohio (Lossy 4G)</a:t>
            </a:r>
            <a:endParaRPr sz="2400" dirty="0"/>
          </a:p>
        </p:txBody>
      </p:sp>
      <p:sp>
        <p:nvSpPr>
          <p:cNvPr id="176" name="Google Shape;176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177" name="Google Shape;177;p34"/>
          <p:cNvPicPr preferRelativeResize="0"/>
          <p:nvPr/>
        </p:nvPicPr>
        <p:blipFill>
          <a:blip r:embed="rId3"/>
          <a:srcRect/>
          <a:stretch/>
        </p:blipFill>
        <p:spPr>
          <a:xfrm>
            <a:off x="-47881" y="4365358"/>
            <a:ext cx="8994078" cy="333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4"/>
          <p:cNvPicPr preferRelativeResize="0"/>
          <p:nvPr/>
        </p:nvPicPr>
        <p:blipFill>
          <a:blip r:embed="rId4"/>
          <a:srcRect/>
          <a:stretch/>
        </p:blipFill>
        <p:spPr>
          <a:xfrm>
            <a:off x="4997551" y="1272528"/>
            <a:ext cx="3834758" cy="283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4"/>
          <p:cNvPicPr preferRelativeResize="0"/>
          <p:nvPr/>
        </p:nvPicPr>
        <p:blipFill>
          <a:blip r:embed="rId5"/>
          <a:srcRect/>
          <a:stretch/>
        </p:blipFill>
        <p:spPr>
          <a:xfrm>
            <a:off x="311699" y="1272515"/>
            <a:ext cx="3834758" cy="28380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0F5F703-AFAE-7847-B930-CFF23D5DE223}"/>
              </a:ext>
            </a:extLst>
          </p:cNvPr>
          <p:cNvSpPr/>
          <p:nvPr/>
        </p:nvSpPr>
        <p:spPr>
          <a:xfrm>
            <a:off x="2941280" y="2207793"/>
            <a:ext cx="1630724" cy="733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DoT was 62ms faster than Do53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78E11B-EC6D-2144-8B16-E4A95921A210}"/>
              </a:ext>
            </a:extLst>
          </p:cNvPr>
          <p:cNvSpPr/>
          <p:nvPr/>
        </p:nvSpPr>
        <p:spPr>
          <a:xfrm>
            <a:off x="7327233" y="2204786"/>
            <a:ext cx="1693926" cy="733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DoH</a:t>
            </a:r>
            <a:r>
              <a:rPr lang="en-US" dirty="0"/>
              <a:t> was 20ms faster than Do53</a:t>
            </a:r>
          </a:p>
        </p:txBody>
      </p:sp>
    </p:spTree>
    <p:extLst>
      <p:ext uri="{BB962C8B-B14F-4D97-AF65-F5344CB8AC3E}">
        <p14:creationId xmlns:p14="http://schemas.microsoft.com/office/powerpoint/2010/main" val="73699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 dirty="0"/>
              <a:t>Page Loads with Cloudflare at Ohio (3G)</a:t>
            </a:r>
            <a:endParaRPr sz="2400" dirty="0"/>
          </a:p>
        </p:txBody>
      </p:sp>
      <p:sp>
        <p:nvSpPr>
          <p:cNvPr id="176" name="Google Shape;176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177" name="Google Shape;177;p34"/>
          <p:cNvPicPr preferRelativeResize="0"/>
          <p:nvPr/>
        </p:nvPicPr>
        <p:blipFill>
          <a:blip r:embed="rId3"/>
          <a:srcRect/>
          <a:stretch/>
        </p:blipFill>
        <p:spPr>
          <a:xfrm>
            <a:off x="-47881" y="4365358"/>
            <a:ext cx="8994078" cy="333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4"/>
          <p:cNvPicPr preferRelativeResize="0"/>
          <p:nvPr/>
        </p:nvPicPr>
        <p:blipFill>
          <a:blip r:embed="rId4"/>
          <a:srcRect/>
          <a:stretch/>
        </p:blipFill>
        <p:spPr>
          <a:xfrm>
            <a:off x="4997551" y="1272528"/>
            <a:ext cx="3834758" cy="283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4"/>
          <p:cNvPicPr preferRelativeResize="0"/>
          <p:nvPr/>
        </p:nvPicPr>
        <p:blipFill>
          <a:blip r:embed="rId5"/>
          <a:srcRect/>
          <a:stretch/>
        </p:blipFill>
        <p:spPr>
          <a:xfrm>
            <a:off x="311699" y="1272515"/>
            <a:ext cx="3834758" cy="28380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0F5F703-AFAE-7847-B930-CFF23D5DE223}"/>
              </a:ext>
            </a:extLst>
          </p:cNvPr>
          <p:cNvSpPr/>
          <p:nvPr/>
        </p:nvSpPr>
        <p:spPr>
          <a:xfrm>
            <a:off x="2941280" y="2207793"/>
            <a:ext cx="1630724" cy="733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DoT was 197ms slower than Do53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78E11B-EC6D-2144-8B16-E4A95921A210}"/>
              </a:ext>
            </a:extLst>
          </p:cNvPr>
          <p:cNvSpPr/>
          <p:nvPr/>
        </p:nvSpPr>
        <p:spPr>
          <a:xfrm>
            <a:off x="7327233" y="2204786"/>
            <a:ext cx="1693926" cy="733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DoH</a:t>
            </a:r>
            <a:r>
              <a:rPr lang="en-US" dirty="0"/>
              <a:t> was 260ms slower than Do53</a:t>
            </a:r>
          </a:p>
        </p:txBody>
      </p:sp>
    </p:spTree>
    <p:extLst>
      <p:ext uri="{BB962C8B-B14F-4D97-AF65-F5344CB8AC3E}">
        <p14:creationId xmlns:p14="http://schemas.microsoft.com/office/powerpoint/2010/main" val="360988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Takeaway: TCP Helps Page Load Times</a:t>
            </a:r>
            <a:endParaRPr sz="2400" dirty="0"/>
          </a:p>
        </p:txBody>
      </p:sp>
      <p:sp>
        <p:nvSpPr>
          <p:cNvPr id="146" name="Google Shape;146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sz="2000" dirty="0"/>
              <a:t>TCP packets can be retransmitted after 2x RTT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sz="2000" dirty="0"/>
              <a:t>Timeout of Do53 is set to 5 seconds by default in Linux</a:t>
            </a:r>
          </a:p>
        </p:txBody>
      </p:sp>
      <p:sp>
        <p:nvSpPr>
          <p:cNvPr id="147" name="Google Shape;147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9026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Summary</a:t>
            </a:r>
            <a:endParaRPr sz="2400" dirty="0"/>
          </a:p>
        </p:txBody>
      </p:sp>
      <p:sp>
        <p:nvSpPr>
          <p:cNvPr id="153" name="Google Shape;153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4500">
              <a:lnSpc>
                <a:spcPct val="150000"/>
              </a:lnSpc>
              <a:buSzPts val="2000"/>
            </a:pPr>
            <a:r>
              <a:rPr lang="en" sz="2000"/>
              <a:t>Measured Do53, </a:t>
            </a:r>
            <a:r>
              <a:rPr lang="en" sz="2000" dirty="0"/>
              <a:t>DoT, and </a:t>
            </a:r>
            <a:r>
              <a:rPr lang="en" sz="2000" dirty="0" err="1"/>
              <a:t>DoH</a:t>
            </a:r>
            <a:r>
              <a:rPr lang="en" sz="2000" dirty="0"/>
              <a:t> performance from five vantage points</a:t>
            </a:r>
          </a:p>
          <a:p>
            <a:pPr lvl="0" indent="-355600">
              <a:lnSpc>
                <a:spcPct val="150000"/>
              </a:lnSpc>
              <a:buSzPts val="2000"/>
            </a:pPr>
            <a:r>
              <a:rPr lang="en-US" sz="2000" dirty="0"/>
              <a:t>Future work: performance analyses over diverse networks</a:t>
            </a:r>
            <a:endParaRPr lang="en-US" sz="1600" dirty="0"/>
          </a:p>
          <a:p>
            <a:pPr lvl="1" indent="-355600">
              <a:lnSpc>
                <a:spcPct val="150000"/>
              </a:lnSpc>
              <a:spcBef>
                <a:spcPts val="0"/>
              </a:spcBef>
              <a:buSzPts val="2000"/>
              <a:buFont typeface="Courier New" panose="02070309020205020404" pitchFamily="49" charset="0"/>
              <a:buChar char="o"/>
            </a:pPr>
            <a:r>
              <a:rPr lang="en-US" sz="1800" dirty="0"/>
              <a:t>Residential ISPs</a:t>
            </a:r>
          </a:p>
        </p:txBody>
      </p:sp>
      <p:sp>
        <p:nvSpPr>
          <p:cNvPr id="154" name="Google Shape;154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 dirty="0"/>
              <a:t>DNS Privacy Has Become a Significant Concern</a:t>
            </a:r>
            <a:endParaRPr sz="2400" dirty="0"/>
          </a:p>
        </p:txBody>
      </p:sp>
      <p:sp>
        <p:nvSpPr>
          <p:cNvPr id="106" name="Google Shape;106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On-path network observers can spy on traditional DNS traffic (Do53)</a:t>
            </a: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Two protocols have been proposed to encrypt DNS traffic</a:t>
            </a:r>
          </a:p>
          <a:p>
            <a:pPr lvl="1" indent="-355600">
              <a:lnSpc>
                <a:spcPct val="150000"/>
              </a:lnSpc>
              <a:spcBef>
                <a:spcPts val="0"/>
              </a:spcBef>
              <a:buSzPts val="2000"/>
              <a:buFont typeface="Courier New" panose="02070309020205020404" pitchFamily="49" charset="0"/>
              <a:buChar char="o"/>
            </a:pPr>
            <a:r>
              <a:rPr lang="en-US" sz="1800" dirty="0"/>
              <a:t>DNS-over-TLS (DoT)</a:t>
            </a:r>
          </a:p>
          <a:p>
            <a:pPr lvl="1" indent="-355600">
              <a:lnSpc>
                <a:spcPct val="150000"/>
              </a:lnSpc>
              <a:spcBef>
                <a:spcPts val="0"/>
              </a:spcBef>
              <a:buSzPts val="2000"/>
              <a:buFont typeface="Courier New" panose="02070309020205020404" pitchFamily="49" charset="0"/>
              <a:buChar char="o"/>
            </a:pPr>
            <a:r>
              <a:rPr lang="en-US" sz="1800" dirty="0"/>
              <a:t>DNS-over-HTTPS (</a:t>
            </a:r>
            <a:r>
              <a:rPr lang="en-US" sz="1800" dirty="0" err="1"/>
              <a:t>DoH</a:t>
            </a:r>
            <a:r>
              <a:rPr lang="en-US" sz="1800" dirty="0"/>
              <a:t>)</a:t>
            </a:r>
            <a:endParaRPr sz="1800" dirty="0"/>
          </a:p>
        </p:txBody>
      </p:sp>
      <p:sp>
        <p:nvSpPr>
          <p:cNvPr id="107" name="Google Shape;107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5519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 dirty="0"/>
              <a:t>Contributions</a:t>
            </a:r>
            <a:endParaRPr sz="2400" dirty="0"/>
          </a:p>
        </p:txBody>
      </p:sp>
      <p:sp>
        <p:nvSpPr>
          <p:cNvPr id="113" name="Google Shape;113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Extensive performance study of Do53, DoT, and </a:t>
            </a:r>
            <a:r>
              <a:rPr lang="en" sz="2000" dirty="0" err="1"/>
              <a:t>DoH</a:t>
            </a:r>
            <a:endParaRPr lang="en" sz="2000" dirty="0"/>
          </a:p>
          <a:p>
            <a:pPr lvl="1" indent="-355600">
              <a:lnSpc>
                <a:spcPct val="150000"/>
              </a:lnSpc>
              <a:spcBef>
                <a:spcPts val="0"/>
              </a:spcBef>
              <a:buSzPts val="2000"/>
              <a:buFont typeface="Courier New" panose="02070309020205020404" pitchFamily="49" charset="0"/>
              <a:buChar char="o"/>
            </a:pPr>
            <a:r>
              <a:rPr lang="en" sz="1800" dirty="0"/>
              <a:t>Query response times</a:t>
            </a:r>
          </a:p>
          <a:p>
            <a:pPr lvl="1" indent="-355600">
              <a:lnSpc>
                <a:spcPct val="150000"/>
              </a:lnSpc>
              <a:spcBef>
                <a:spcPts val="0"/>
              </a:spcBef>
              <a:buSzPts val="2000"/>
              <a:buFont typeface="Courier New" panose="02070309020205020404" pitchFamily="49" charset="0"/>
              <a:buChar char="o"/>
            </a:pPr>
            <a:r>
              <a:rPr lang="en" sz="1800" dirty="0"/>
              <a:t>Page load times</a:t>
            </a:r>
          </a:p>
          <a:p>
            <a:pPr lvl="1" indent="-355600">
              <a:lnSpc>
                <a:spcPct val="150000"/>
              </a:lnSpc>
              <a:spcBef>
                <a:spcPts val="0"/>
              </a:spcBef>
              <a:buSzPts val="2000"/>
              <a:buFont typeface="Courier New" panose="02070309020205020404" pitchFamily="49" charset="0"/>
              <a:buChar char="o"/>
            </a:pPr>
            <a:r>
              <a:rPr lang="en" sz="1800" dirty="0"/>
              <a:t>Emulated network conditions</a:t>
            </a:r>
          </a:p>
          <a:p>
            <a:pPr indent="-355600">
              <a:lnSpc>
                <a:spcPct val="150000"/>
              </a:lnSpc>
              <a:buSzPts val="2000"/>
            </a:pPr>
            <a:r>
              <a:rPr lang="en" sz="2000" dirty="0"/>
              <a:t>Measurements from five global vantage points</a:t>
            </a:r>
          </a:p>
        </p:txBody>
      </p:sp>
      <p:sp>
        <p:nvSpPr>
          <p:cNvPr id="114" name="Google Shape;114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4606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Unexpected Finding</a:t>
            </a:r>
            <a:endParaRPr lang="en-US" dirty="0"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4500">
              <a:lnSpc>
                <a:spcPct val="150000"/>
              </a:lnSpc>
              <a:buClrTx/>
              <a:buSzPct val="100000"/>
            </a:pPr>
            <a:r>
              <a:rPr lang="en" sz="2000" b="1" dirty="0"/>
              <a:t>Despite higher response times, page load times with encrypted DNS transports can be faster than Do53</a:t>
            </a:r>
            <a:endParaRPr lang="en-US" sz="2000" b="1" dirty="0"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 dirty="0"/>
              <a:t>DNS Responses from Cloudflare at Ohio</a:t>
            </a:r>
            <a:endParaRPr sz="2400" dirty="0"/>
          </a:p>
        </p:txBody>
      </p:sp>
      <p:sp>
        <p:nvSpPr>
          <p:cNvPr id="142" name="Google Shape;142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43" name="Google Shape;143;p30"/>
          <p:cNvPicPr preferRelativeResize="0"/>
          <p:nvPr/>
        </p:nvPicPr>
        <p:blipFill>
          <a:blip r:embed="rId3"/>
          <a:srcRect/>
          <a:stretch/>
        </p:blipFill>
        <p:spPr>
          <a:xfrm>
            <a:off x="971625" y="1076034"/>
            <a:ext cx="7200748" cy="370435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0"/>
          <p:cNvSpPr/>
          <p:nvPr/>
        </p:nvSpPr>
        <p:spPr>
          <a:xfrm>
            <a:off x="5483353" y="1244939"/>
            <a:ext cx="2509500" cy="393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C03D97-D43A-6E40-BE5D-425ACBD66D24}"/>
              </a:ext>
            </a:extLst>
          </p:cNvPr>
          <p:cNvSpPr/>
          <p:nvPr/>
        </p:nvSpPr>
        <p:spPr>
          <a:xfrm>
            <a:off x="6048849" y="2025253"/>
            <a:ext cx="1534475" cy="733927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DoH</a:t>
            </a:r>
            <a:r>
              <a:rPr lang="en-US" dirty="0"/>
              <a:t> catches up to Do53 in tail</a:t>
            </a:r>
          </a:p>
        </p:txBody>
      </p:sp>
      <p:sp>
        <p:nvSpPr>
          <p:cNvPr id="12" name="Google Shape;154;p31">
            <a:extLst>
              <a:ext uri="{FF2B5EF4-FFF2-40B4-BE49-F238E27FC236}">
                <a16:creationId xmlns:a16="http://schemas.microsoft.com/office/drawing/2014/main" id="{741AB84F-E7F5-024A-A055-26A7EED3DBDC}"/>
              </a:ext>
            </a:extLst>
          </p:cNvPr>
          <p:cNvSpPr/>
          <p:nvPr/>
        </p:nvSpPr>
        <p:spPr>
          <a:xfrm>
            <a:off x="4416168" y="1530317"/>
            <a:ext cx="767100" cy="487682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5DD0C2-CC06-954F-BEDB-A8C644760BC8}"/>
              </a:ext>
            </a:extLst>
          </p:cNvPr>
          <p:cNvSpPr/>
          <p:nvPr/>
        </p:nvSpPr>
        <p:spPr>
          <a:xfrm>
            <a:off x="3804761" y="2327909"/>
            <a:ext cx="1534475" cy="733927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DoH</a:t>
            </a:r>
            <a:r>
              <a:rPr lang="en-US" dirty="0"/>
              <a:t> outperforms 25% of DoT queries</a:t>
            </a:r>
          </a:p>
        </p:txBody>
      </p:sp>
    </p:spTree>
    <p:extLst>
      <p:ext uri="{BB962C8B-B14F-4D97-AF65-F5344CB8AC3E}">
        <p14:creationId xmlns:p14="http://schemas.microsoft.com/office/powerpoint/2010/main" val="202929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 dirty="0"/>
              <a:t>DNS Responses from Google at Ohio</a:t>
            </a:r>
            <a:endParaRPr sz="2400" dirty="0"/>
          </a:p>
        </p:txBody>
      </p:sp>
      <p:sp>
        <p:nvSpPr>
          <p:cNvPr id="151" name="Google Shape;151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52" name="Google Shape;152;p31"/>
          <p:cNvPicPr preferRelativeResize="0"/>
          <p:nvPr/>
        </p:nvPicPr>
        <p:blipFill>
          <a:blip r:embed="rId3"/>
          <a:srcRect/>
          <a:stretch/>
        </p:blipFill>
        <p:spPr>
          <a:xfrm>
            <a:off x="971625" y="1076034"/>
            <a:ext cx="7200748" cy="370435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1"/>
          <p:cNvSpPr/>
          <p:nvPr/>
        </p:nvSpPr>
        <p:spPr>
          <a:xfrm>
            <a:off x="5533191" y="1209130"/>
            <a:ext cx="2509500" cy="393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817552-BC38-CA49-93D3-9D8167E1239E}"/>
              </a:ext>
            </a:extLst>
          </p:cNvPr>
          <p:cNvSpPr/>
          <p:nvPr/>
        </p:nvSpPr>
        <p:spPr>
          <a:xfrm>
            <a:off x="6020703" y="1872627"/>
            <a:ext cx="1534475" cy="733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DoH</a:t>
            </a:r>
            <a:r>
              <a:rPr lang="en-US" dirty="0"/>
              <a:t> catches up to Do53/DoT</a:t>
            </a:r>
          </a:p>
        </p:txBody>
      </p:sp>
    </p:spTree>
    <p:extLst>
      <p:ext uri="{BB962C8B-B14F-4D97-AF65-F5344CB8AC3E}">
        <p14:creationId xmlns:p14="http://schemas.microsoft.com/office/powerpoint/2010/main" val="10504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 dirty="0"/>
              <a:t>DNS Responses from Quad9 at Ohio</a:t>
            </a:r>
            <a:endParaRPr sz="2400" dirty="0"/>
          </a:p>
        </p:txBody>
      </p:sp>
      <p:sp>
        <p:nvSpPr>
          <p:cNvPr id="160" name="Google Shape;160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61" name="Google Shape;161;p32"/>
          <p:cNvPicPr preferRelativeResize="0"/>
          <p:nvPr/>
        </p:nvPicPr>
        <p:blipFill>
          <a:blip r:embed="rId3"/>
          <a:srcRect/>
          <a:stretch/>
        </p:blipFill>
        <p:spPr>
          <a:xfrm>
            <a:off x="971625" y="1076034"/>
            <a:ext cx="7200748" cy="370435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2"/>
          <p:cNvSpPr/>
          <p:nvPr/>
        </p:nvSpPr>
        <p:spPr>
          <a:xfrm>
            <a:off x="4892306" y="1221500"/>
            <a:ext cx="1798346" cy="393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2"/>
          <p:cNvSpPr/>
          <p:nvPr/>
        </p:nvSpPr>
        <p:spPr>
          <a:xfrm>
            <a:off x="2888882" y="3033720"/>
            <a:ext cx="663300" cy="2628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08565B-EFF9-A046-AB6D-C0A28C4910C5}"/>
              </a:ext>
            </a:extLst>
          </p:cNvPr>
          <p:cNvSpPr/>
          <p:nvPr/>
        </p:nvSpPr>
        <p:spPr>
          <a:xfrm>
            <a:off x="3689060" y="2571750"/>
            <a:ext cx="1534475" cy="733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DoH</a:t>
            </a:r>
            <a:r>
              <a:rPr lang="en-US" dirty="0"/>
              <a:t> outperforms DoT for almost all queries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FDDA9A-E642-A145-B9DA-C2911DF0B0AC}"/>
              </a:ext>
            </a:extLst>
          </p:cNvPr>
          <p:cNvSpPr/>
          <p:nvPr/>
        </p:nvSpPr>
        <p:spPr>
          <a:xfrm>
            <a:off x="6020704" y="1760566"/>
            <a:ext cx="1534475" cy="733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DoH</a:t>
            </a:r>
            <a:r>
              <a:rPr lang="en-US" dirty="0"/>
              <a:t> catches up to Do53 in the tail</a:t>
            </a:r>
          </a:p>
        </p:txBody>
      </p:sp>
    </p:spTree>
    <p:extLst>
      <p:ext uri="{BB962C8B-B14F-4D97-AF65-F5344CB8AC3E}">
        <p14:creationId xmlns:p14="http://schemas.microsoft.com/office/powerpoint/2010/main" val="393288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8" grpId="0" animBg="1"/>
      <p:bldP spid="8" grpId="1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Takeaway: </a:t>
            </a:r>
            <a:r>
              <a:rPr lang="en-US" sz="2400" dirty="0" err="1"/>
              <a:t>DoH</a:t>
            </a:r>
            <a:r>
              <a:rPr lang="en-US" sz="2400" dirty="0"/>
              <a:t> Can </a:t>
            </a:r>
            <a:r>
              <a:rPr lang="en-US" sz="2400"/>
              <a:t>Outperform Do5</a:t>
            </a:r>
            <a:endParaRPr sz="2400" dirty="0"/>
          </a:p>
        </p:txBody>
      </p:sp>
      <p:sp>
        <p:nvSpPr>
          <p:cNvPr id="153" name="Google Shape;153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55600">
              <a:lnSpc>
                <a:spcPct val="150000"/>
              </a:lnSpc>
              <a:buSzPts val="2000"/>
            </a:pPr>
            <a:r>
              <a:rPr lang="en" sz="2000" dirty="0" err="1"/>
              <a:t>DoH</a:t>
            </a:r>
            <a:r>
              <a:rPr lang="en" sz="2000" dirty="0"/>
              <a:t> has a higher mean but lower variance</a:t>
            </a:r>
          </a:p>
          <a:p>
            <a:pPr lvl="0" indent="-355600">
              <a:lnSpc>
                <a:spcPct val="150000"/>
              </a:lnSpc>
              <a:buSzPts val="2000"/>
            </a:pPr>
            <a:r>
              <a:rPr lang="en" sz="2000" dirty="0"/>
              <a:t>Several possible explanations</a:t>
            </a:r>
          </a:p>
          <a:p>
            <a:pPr lvl="1" indent="-355600">
              <a:lnSpc>
                <a:spcPct val="150000"/>
              </a:lnSpc>
              <a:spcBef>
                <a:spcPts val="0"/>
              </a:spcBef>
              <a:buSzPts val="2000"/>
              <a:buFont typeface="Courier New" panose="02070309020205020404" pitchFamily="49" charset="0"/>
              <a:buChar char="o"/>
            </a:pPr>
            <a:r>
              <a:rPr lang="en-US" sz="1800" dirty="0"/>
              <a:t>HTTP caching at the edge</a:t>
            </a:r>
          </a:p>
          <a:p>
            <a:pPr lvl="1" indent="-355600">
              <a:lnSpc>
                <a:spcPct val="150000"/>
              </a:lnSpc>
              <a:spcBef>
                <a:spcPts val="0"/>
              </a:spcBef>
              <a:buSzPts val="2000"/>
              <a:buFont typeface="Courier New" panose="02070309020205020404" pitchFamily="49" charset="0"/>
              <a:buChar char="o"/>
            </a:pPr>
            <a:r>
              <a:rPr lang="en-US" sz="1800" dirty="0"/>
              <a:t>Wire format caching</a:t>
            </a:r>
          </a:p>
        </p:txBody>
      </p:sp>
      <p:sp>
        <p:nvSpPr>
          <p:cNvPr id="154" name="Google Shape;154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1380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 dirty="0"/>
              <a:t>Emulated Cellular Conditions</a:t>
            </a:r>
            <a:endParaRPr sz="2400" dirty="0"/>
          </a:p>
        </p:txBody>
      </p:sp>
      <p:sp>
        <p:nvSpPr>
          <p:cNvPr id="106" name="Google Shape;106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We performed measurements with emulated cellular conditions</a:t>
            </a:r>
          </a:p>
          <a:p>
            <a:pPr lvl="1" indent="-355600">
              <a:lnSpc>
                <a:spcPct val="150000"/>
              </a:lnSpc>
              <a:spcBef>
                <a:spcPts val="0"/>
              </a:spcBef>
              <a:buSzPts val="2000"/>
              <a:buFont typeface="Courier New" panose="02070309020205020404" pitchFamily="49" charset="0"/>
              <a:buChar char="o"/>
            </a:pPr>
            <a:r>
              <a:rPr lang="en-US" sz="1800" dirty="0" err="1"/>
              <a:t>DoH</a:t>
            </a:r>
            <a:r>
              <a:rPr lang="en-US" sz="1800" dirty="0"/>
              <a:t> and DoT are starting to be offered on phones</a:t>
            </a:r>
          </a:p>
          <a:p>
            <a:pPr lvl="1" indent="-355600">
              <a:lnSpc>
                <a:spcPct val="150000"/>
              </a:lnSpc>
              <a:spcBef>
                <a:spcPts val="0"/>
              </a:spcBef>
              <a:buSzPts val="2000"/>
              <a:buFont typeface="Courier New" panose="02070309020205020404" pitchFamily="49" charset="0"/>
              <a:buChar char="o"/>
            </a:pPr>
            <a:r>
              <a:rPr lang="en-US" sz="1800" dirty="0"/>
              <a:t>Performance may be significantly different</a:t>
            </a:r>
          </a:p>
        </p:txBody>
      </p:sp>
      <p:sp>
        <p:nvSpPr>
          <p:cNvPr id="107" name="Google Shape;107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144165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954</Words>
  <Application>Microsoft Macintosh PowerPoint</Application>
  <PresentationFormat>On-screen Show (16:9)</PresentationFormat>
  <Paragraphs>113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Courier New</vt:lpstr>
      <vt:lpstr>Simple Light</vt:lpstr>
      <vt:lpstr>Analyzing the Costs and Benefits of  DNS, DoT, and DoH for the Modern Web</vt:lpstr>
      <vt:lpstr>DNS Privacy Has Become a Significant Concern</vt:lpstr>
      <vt:lpstr>Contributions</vt:lpstr>
      <vt:lpstr>Unexpected Finding</vt:lpstr>
      <vt:lpstr>DNS Responses from Cloudflare at Ohio</vt:lpstr>
      <vt:lpstr>DNS Responses from Google at Ohio</vt:lpstr>
      <vt:lpstr>DNS Responses from Quad9 at Ohio</vt:lpstr>
      <vt:lpstr>Takeaway: DoH Can Outperform Do5</vt:lpstr>
      <vt:lpstr>Emulated Cellular Conditions</vt:lpstr>
      <vt:lpstr>Page Loads with Cloudflare at Ohio</vt:lpstr>
      <vt:lpstr>Page Loads with Cloudflare at Ohio (4G)</vt:lpstr>
      <vt:lpstr>Page Loads with Cloudflare at Ohio (Lossy 4G)</vt:lpstr>
      <vt:lpstr>Page Loads with Cloudflare at Ohio (3G)</vt:lpstr>
      <vt:lpstr>Takeaway: TCP Helps Page Load Times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Analyzing the Costs and Benefits of DNS, DoT, and DoH for the Modern Web</dc:title>
  <cp:lastModifiedBy>Austin H. Hounsel</cp:lastModifiedBy>
  <cp:revision>429</cp:revision>
  <dcterms:modified xsi:type="dcterms:W3CDTF">2019-10-22T17:17:53Z</dcterms:modified>
</cp:coreProperties>
</file>