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commentAuthors.xml" ContentType="application/vnd.openxmlformats-officedocument.presentationml.commentAuthor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comments/comment5.xml" ContentType="application/vnd.openxmlformats-officedocument.presentationml.comments+xml"/>
  <Override PartName="/ppt/embeddings/oleObject1.bin" ContentType="application/vnd.openxmlformats-officedocument.oleObject"/>
  <Override PartName="/ppt/embeddings/oleObject1.xlsx" ContentType="application/vnd.openxmlformats-officedocument.spreadsheetml.sheet"/>
  <Override PartName="/ppt/media/image4.wmf" ContentType="image/x-wmf"/>
  <Override PartName="/ppt/media/image3.wmf" ContentType="image/x-wmf"/>
  <Override PartName="/ppt/media/image1.png" ContentType="image/png"/>
  <Override PartName="/ppt/media/image2.png" ContentType="image/png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6858000" cy="9144000"/>
</p:presentation>
</file>

<file path=ppt/commentAuthors.xml><?xml version="1.0" encoding="utf-8"?>
<p:cmAuthorLst xmlns:p="http://schemas.openxmlformats.org/presentationml/2006/main">
  <p:cmAuthor id="0" name="Keith Mitchell" initials="KM" lastIdx="1" clrIdx="0"/>
</p:cmAuthorLst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commentAuthors" Target="commentAuthors.xml"/>
</Relationships>
</file>

<file path=ppt/comments/comment5.xml><?xml version="1.0" encoding="utf-8"?>
<p:cmLst xmlns:p="http://schemas.openxmlformats.org/presentationml/2006/main">
  <p:cm authorId="0" dt="2018-09-27T17:31:41.000000000" idx="1">
    <p:pos x="0" y="0"/>
    <p:text>2018 workshop revenue does not include OARC29, some $100k from that</p:text>
  </p:cm>
</p:cmLst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4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8F400551-A518-4477-A313-10DF2E107CB7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2143080" y="695160"/>
            <a:ext cx="2570760" cy="342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960" cy="41133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1306080" y="6041520"/>
            <a:ext cx="6366960" cy="651960"/>
          </a:xfrm>
          <a:prstGeom prst="rect">
            <a:avLst/>
          </a:prstGeom>
          <a:ln>
            <a:noFill/>
          </a:ln>
        </p:spPr>
      </p:pic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1306080" y="6041520"/>
            <a:ext cx="6366960" cy="651960"/>
          </a:xfrm>
          <a:prstGeom prst="rect">
            <a:avLst/>
          </a:prstGeom>
          <a:ln>
            <a:noFill/>
          </a:ln>
        </p:spPr>
      </p:pic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package" Target="../embeddings/oleObject1.xlsx"/><Relationship Id="rId2" Type="http://schemas.openxmlformats.org/officeDocument/2006/relationships/image" Target="../media/image3.wmf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oleObject" Target="../embeddings/oleObject1.bin"/><Relationship Id="rId2" Type="http://schemas.openxmlformats.org/officeDocument/2006/relationships/image" Target="../media/image4.wmf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omments" Target="../comments/commen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685800" y="1562400"/>
            <a:ext cx="7771320" cy="1164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97000"/>
              </a:lnSpc>
            </a:pPr>
            <a:r>
              <a:rPr b="1" lang="en-US" sz="4000" spc="-1" strike="noStrike">
                <a:solidFill>
                  <a:srgbClr val="9999ff"/>
                </a:solidFill>
                <a:latin typeface="trebuchet"/>
                <a:ea typeface="DejaVu Sans"/>
              </a:rPr>
              <a:t>DNS-OARC 2019 AGM</a:t>
            </a:r>
            <a:br/>
            <a:r>
              <a:rPr b="1" lang="en-US" sz="4000" spc="-1" strike="noStrike">
                <a:solidFill>
                  <a:srgbClr val="9999ff"/>
                </a:solidFill>
                <a:latin typeface="trebuchet"/>
                <a:ea typeface="DejaVu Sans"/>
              </a:rPr>
              <a:t>Treasurer's Report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123" name="CustomShape 2"/>
          <p:cNvSpPr/>
          <p:nvPr/>
        </p:nvSpPr>
        <p:spPr>
          <a:xfrm>
            <a:off x="1155600" y="2971800"/>
            <a:ext cx="6399720" cy="242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marL="457200" algn="ctr">
              <a:lnSpc>
                <a:spcPct val="97000"/>
              </a:lnSpc>
              <a:spcBef>
                <a:spcPts val="697"/>
              </a:spcBef>
            </a:pPr>
            <a:r>
              <a:rPr b="1" lang="en-US" sz="2800" spc="-1" strike="noStrike">
                <a:solidFill>
                  <a:srgbClr val="000000"/>
                </a:solidFill>
                <a:latin typeface="Verdana"/>
                <a:ea typeface="Arial Unicode MS"/>
              </a:rPr>
              <a:t>Jacques Latour</a:t>
            </a:r>
            <a:endParaRPr b="0" lang="en-US" sz="2800" spc="-1" strike="noStrike">
              <a:latin typeface="Arial"/>
            </a:endParaRPr>
          </a:p>
          <a:p>
            <a:pPr marL="457200" algn="ctr">
              <a:lnSpc>
                <a:spcPct val="97000"/>
              </a:lnSpc>
              <a:spcBef>
                <a:spcPts val="697"/>
              </a:spcBef>
            </a:pPr>
            <a:r>
              <a:rPr b="1" lang="en-US" sz="2800" spc="-1" strike="noStrike">
                <a:solidFill>
                  <a:srgbClr val="000000"/>
                </a:solidFill>
                <a:latin typeface="Verdana"/>
                <a:ea typeface="Arial Unicode MS"/>
              </a:rPr>
              <a:t>OARC31 AGM</a:t>
            </a:r>
            <a:endParaRPr b="0" lang="en-US" sz="2800" spc="-1" strike="noStrike">
              <a:latin typeface="Arial"/>
            </a:endParaRPr>
          </a:p>
          <a:p>
            <a:pPr marL="457200" algn="ctr">
              <a:lnSpc>
                <a:spcPct val="97000"/>
              </a:lnSpc>
              <a:spcBef>
                <a:spcPts val="697"/>
              </a:spcBef>
            </a:pPr>
            <a:r>
              <a:rPr b="1" lang="en-US" sz="2800" spc="-1" strike="noStrike">
                <a:solidFill>
                  <a:srgbClr val="000000"/>
                </a:solidFill>
                <a:latin typeface="Verdana"/>
                <a:ea typeface="Arial Unicode MS"/>
              </a:rPr>
              <a:t>October 2019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457200" y="273240"/>
            <a:ext cx="8228160" cy="114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DNS-OARC Financials</a:t>
            </a:r>
            <a:endParaRPr b="0" lang="en-US" sz="4400" spc="-1" strike="noStrike">
              <a:latin typeface="Arial"/>
            </a:endParaRPr>
          </a:p>
        </p:txBody>
      </p:sp>
      <p:graphicFrame>
        <p:nvGraphicFramePr>
          <p:cNvPr id="125" name="Object 2"/>
          <p:cNvGraphicFramePr/>
          <p:nvPr/>
        </p:nvGraphicFramePr>
        <p:xfrm>
          <a:off x="457200" y="1352520"/>
          <a:ext cx="8241840" cy="4514760"/>
        </p:xfrm>
        <a:graphic>
          <a:graphicData uri="http://schemas.openxmlformats.org/presentationml/2006/ole">
            <p:oleObj progId="Excel.Sheet.12" r:id="rId1" spid="">
              <p:embed/>
              <p:pic>
                <p:nvPicPr>
                  <p:cNvPr id="126" name="Object 1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457200" y="1352520"/>
                    <a:ext cx="8241840" cy="451476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127" name="CustomShape 3"/>
          <p:cNvSpPr/>
          <p:nvPr/>
        </p:nvSpPr>
        <p:spPr>
          <a:xfrm>
            <a:off x="457200" y="1360800"/>
            <a:ext cx="8228160" cy="419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2018 Financial Statements once again indicate audited with clean bill of health</a:t>
            </a:r>
            <a:endParaRPr b="0" lang="en-US" sz="28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https://indico.dns-oarc.net/event/32/attachments/683/1129/OARC_2018_Financial_Statements.pdf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$24k surplus on $774k revenue</a:t>
            </a:r>
            <a:endParaRPr b="0" lang="en-US" sz="24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Bef>
                <a:spcPts val="283"/>
              </a:spcBef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very similar to 2017</a:t>
            </a:r>
            <a:endParaRPr b="0" lang="en-US" sz="24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Bef>
                <a:spcPts val="283"/>
              </a:spcBef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2019 YTD figures are for Jan-Sep</a:t>
            </a:r>
            <a:endParaRPr b="0" lang="en-US" sz="28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2019 is our most challenging year financially in some time, we should expect a year-end deficit of as much as $50k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7"/>
              </a:spcAft>
            </a:pP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457200" y="273240"/>
            <a:ext cx="8228160" cy="114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2019 Financial Challenges</a:t>
            </a:r>
            <a:endParaRPr b="0" lang="en-US" sz="4400" spc="-1" strike="noStrike">
              <a:latin typeface="Arial"/>
            </a:endParaRPr>
          </a:p>
        </p:txBody>
      </p:sp>
      <p:graphicFrame>
        <p:nvGraphicFramePr>
          <p:cNvPr id="129" name="Object 2"/>
          <p:cNvGraphicFramePr/>
          <p:nvPr/>
        </p:nvGraphicFramePr>
        <p:xfrm>
          <a:off x="457200" y="1352520"/>
          <a:ext cx="8233560" cy="4530240"/>
        </p:xfrm>
        <a:graphic>
          <a:graphicData uri="http://schemas.openxmlformats.org/presentationml/2006/ole">
            <p:oleObj r:id="rId1" spid="">
              <p:embed/>
              <p:pic>
                <p:nvPicPr>
                  <p:cNvPr id="130" name="Object 1" descr=""/>
                  <p:cNvPicPr/>
                  <p:nvPr/>
                </p:nvPicPr>
                <p:blipFill>
                  <a:blip r:embed="rId2"/>
                  <a:stretch/>
                </p:blipFill>
                <p:spPr>
                  <a:xfrm>
                    <a:off x="457200" y="1352520"/>
                    <a:ext cx="8233560" cy="4530240"/>
                  </a:xfrm>
                  <a:prstGeom prst="rect">
                    <a:avLst/>
                  </a:prstGeom>
                  <a:ln>
                    <a:noFill/>
                  </a:ln>
                </p:spPr>
              </p:pic>
            </p:oleObj>
          </a:graphicData>
        </a:graphic>
      </p:graphicFrame>
      <p:sp>
        <p:nvSpPr>
          <p:cNvPr id="131" name="CustomShape 3"/>
          <p:cNvSpPr/>
          <p:nvPr/>
        </p:nvSpPr>
        <p:spPr>
          <a:xfrm>
            <a:off x="457200" y="1540800"/>
            <a:ext cx="8228160" cy="4192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Autofit/>
          </a:bodyPr>
          <a:p>
            <a:pPr marL="432000" indent="-32292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Effectively zero net growth in paying new Members</a:t>
            </a:r>
            <a:endParaRPr b="0" lang="en-US" sz="28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  <a:ea typeface="DejaVu Sans"/>
              </a:rPr>
              <a:t>Silver/Gold Members replaced with Bronze</a:t>
            </a:r>
            <a:endParaRPr b="0" lang="en-US" sz="24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Revenue YTD is around 90% of budget target</a:t>
            </a:r>
            <a:endParaRPr b="0" lang="en-US" sz="2800" spc="-1" strike="noStrike">
              <a:latin typeface="Arial"/>
            </a:endParaRPr>
          </a:p>
          <a:p>
            <a:pPr lvl="1" marL="432000" indent="-215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OARC30 sponsorship surplus, </a:t>
            </a:r>
            <a:br/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but OARC31 likely to make deficit</a:t>
            </a:r>
            <a:endParaRPr b="0" lang="en-US" sz="2800" spc="-1" strike="noStrike">
              <a:latin typeface="Arial"/>
            </a:endParaRPr>
          </a:p>
          <a:p>
            <a:pPr lvl="1" marL="432000" indent="-21528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Overall operating costs have however been contained to track budget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spcAft>
                <a:spcPts val="1417"/>
              </a:spcAft>
            </a:pP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457200" y="317520"/>
            <a:ext cx="8228520" cy="105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38880" bIns="0" anchor="ctr">
            <a:noAutofit/>
          </a:bodyPr>
          <a:p>
            <a:pPr algn="ctr">
              <a:lnSpc>
                <a:spcPct val="93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Financial Overview</a:t>
            </a:r>
            <a:endParaRPr b="0" lang="en-US" sz="4400" spc="-1" strike="noStrike">
              <a:latin typeface="Arial"/>
            </a:endParaRPr>
          </a:p>
        </p:txBody>
      </p:sp>
      <p:graphicFrame>
        <p:nvGraphicFramePr>
          <p:cNvPr id="133" name="Table 2"/>
          <p:cNvGraphicFramePr/>
          <p:nvPr/>
        </p:nvGraphicFramePr>
        <p:xfrm>
          <a:off x="979560" y="1765800"/>
          <a:ext cx="7184880" cy="3657960"/>
        </p:xfrm>
        <a:graphic>
          <a:graphicData uri="http://schemas.openxmlformats.org/drawingml/2006/table">
            <a:tbl>
              <a:tblPr/>
              <a:tblGrid>
                <a:gridCol w="1611720"/>
                <a:gridCol w="1432080"/>
                <a:gridCol w="1432080"/>
                <a:gridCol w="1212480"/>
                <a:gridCol w="1496880"/>
              </a:tblGrid>
              <a:tr h="820800">
                <a:tc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2018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2019</a:t>
                      </a:r>
                      <a:endParaRPr b="0" lang="en-US" sz="24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YTD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93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2019</a:t>
                      </a:r>
                      <a:br/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Budget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  <a:tr h="7084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Income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$741k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$774k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$476k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$813k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  <a:tr h="7102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Expenses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$761k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$750k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$527k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$820k</a:t>
                      </a:r>
                      <a:endParaRPr b="0" lang="en-US" sz="2400" spc="-1" strike="noStrike">
                        <a:latin typeface="Arial"/>
                      </a:endParaRPr>
                    </a:p>
                    <a:p>
                      <a:pPr algn="r">
                        <a:lnSpc>
                          <a:spcPct val="100000"/>
                        </a:lnSpc>
                      </a:pP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  <a:tr h="7102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Assets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$380k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$373k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$372k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cPr marL="91440" marR="91440">
                    <a:solidFill>
                      <a:srgbClr val="cfe7f5"/>
                    </a:solidFill>
                  </a:tcPr>
                </a:tc>
              </a:tr>
              <a:tr h="7084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93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</a:rPr>
                        <a:t>Cash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$341k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$312k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$302k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$305k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457200" y="318240"/>
            <a:ext cx="8228160" cy="105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Income Summary</a:t>
            </a:r>
            <a:endParaRPr b="0" lang="en-US" sz="4400" spc="-1" strike="noStrike">
              <a:latin typeface="Arial"/>
            </a:endParaRPr>
          </a:p>
        </p:txBody>
      </p:sp>
      <p:graphicFrame>
        <p:nvGraphicFramePr>
          <p:cNvPr id="135" name="Table 2"/>
          <p:cNvGraphicFramePr/>
          <p:nvPr/>
        </p:nvGraphicFramePr>
        <p:xfrm>
          <a:off x="129600" y="1747080"/>
          <a:ext cx="8885160" cy="3827520"/>
        </p:xfrm>
        <a:graphic>
          <a:graphicData uri="http://schemas.openxmlformats.org/drawingml/2006/table">
            <a:tbl>
              <a:tblPr/>
              <a:tblGrid>
                <a:gridCol w="2664720"/>
                <a:gridCol w="1554120"/>
                <a:gridCol w="1554120"/>
                <a:gridCol w="1556280"/>
                <a:gridCol w="1556280"/>
              </a:tblGrid>
              <a:tr h="814320">
                <a:tc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2018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2019</a:t>
                      </a:r>
                      <a:br/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YTD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2019 Budget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  <a:tr h="641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Member fees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$570k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$594k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$430k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$614k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  <a:tr h="6415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Donations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$51k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$25k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$13k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$25k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  <a:tr h="8143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Workshop Sponsorship, fees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$63k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$119k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$25k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$130k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  <a:tr h="45612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Project Funding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$57k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$36k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$8k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$44k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  <a:tr h="46008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$741k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$774k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$476k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$813k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457200" y="318240"/>
            <a:ext cx="8228160" cy="105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Expenditure Summary</a:t>
            </a:r>
            <a:endParaRPr b="0" lang="en-US" sz="4400" spc="-1" strike="noStrike">
              <a:latin typeface="Arial"/>
            </a:endParaRPr>
          </a:p>
        </p:txBody>
      </p:sp>
      <p:graphicFrame>
        <p:nvGraphicFramePr>
          <p:cNvPr id="137" name="Table 2"/>
          <p:cNvGraphicFramePr/>
          <p:nvPr/>
        </p:nvGraphicFramePr>
        <p:xfrm>
          <a:off x="489960" y="1312200"/>
          <a:ext cx="8146800" cy="4312080"/>
        </p:xfrm>
        <a:graphic>
          <a:graphicData uri="http://schemas.openxmlformats.org/drawingml/2006/table">
            <a:tbl>
              <a:tblPr/>
              <a:tblGrid>
                <a:gridCol w="1926360"/>
                <a:gridCol w="1554120"/>
                <a:gridCol w="1554120"/>
                <a:gridCol w="1556280"/>
                <a:gridCol w="1556280"/>
              </a:tblGrid>
              <a:tr h="822600">
                <a:tc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  <a:endParaRPr b="0" lang="en-US" sz="2400" spc="-1" strike="noStrike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2018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2019</a:t>
                      </a:r>
                      <a:br/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YTD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2019</a:t>
                      </a:r>
                      <a:br/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Budget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  <a:tr h="8226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Consultants/</a:t>
                      </a:r>
                      <a:br/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Professional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$510k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$517k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$367k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$534k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  <a:tr h="82260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Capital</a:t>
                      </a:r>
                      <a:br/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Equipment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$22k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$22k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$15k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$53k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  <a:tr h="4611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Co-location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$26k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$25k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$15k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$22k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  <a:tr h="4611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Workshops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$93k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$94k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$18k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$79k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  <a:tr h="4611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Other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$110k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$92k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$112k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$132k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  <a:tr h="461160">
                <a:tc>
                  <a:txBody>
                    <a:bodyPr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$761k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$750k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$527k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  <a:tc>
                  <a:txBody>
                    <a:bodyPr>
                      <a:noAutofit/>
                    </a:bodyPr>
                    <a:p>
                      <a:pPr algn="r">
                        <a:lnSpc>
                          <a:spcPct val="100000"/>
                        </a:lnSpc>
                      </a:pPr>
                      <a:r>
                        <a:rPr b="0" lang="en-US" sz="2400" spc="-1" strike="noStrike">
                          <a:latin typeface="Arial"/>
                        </a:rPr>
                        <a:t>$820k</a:t>
                      </a:r>
                      <a:endParaRPr b="0" lang="en-US" sz="2400" spc="-1" strike="noStrike">
                        <a:latin typeface="Arial"/>
                      </a:endParaRPr>
                    </a:p>
                  </a:txBody>
                  <a:tcPr marL="91440" marR="91440">
                    <a:solidFill>
                      <a:srgbClr val="cfe7f5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457200" y="273240"/>
            <a:ext cx="8228160" cy="114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Arial"/>
                <a:ea typeface="DejaVu Sans"/>
              </a:rPr>
              <a:t>Long-Term Financial Targets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457200" y="1604520"/>
            <a:ext cx="8228160" cy="39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>
              <a:lnSpc>
                <a:spcPct val="100000"/>
              </a:lnSpc>
              <a:spcAft>
                <a:spcPts val="720"/>
              </a:spcAft>
            </a:pPr>
            <a:endParaRPr b="0" lang="en-US" sz="18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2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2019 </a:t>
            </a:r>
            <a:r>
              <a:rPr b="0" i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target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 is for ~5% revenue increase to $813k</a:t>
            </a:r>
            <a:endParaRPr b="0" lang="en-US" sz="28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2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2019 </a:t>
            </a:r>
            <a:r>
              <a:rPr b="0" i="1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actual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 revenue around 90% of target :-(</a:t>
            </a:r>
            <a:endParaRPr b="0" lang="en-US" sz="28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72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Aim for $900k revenue by 2021</a:t>
            </a:r>
            <a:endParaRPr b="0" lang="en-US" sz="2800" spc="-1" strike="noStrike">
              <a:latin typeface="Arial"/>
            </a:endParaRPr>
          </a:p>
          <a:p>
            <a:pPr lvl="2" marL="648000" indent="-215640">
              <a:lnSpc>
                <a:spcPct val="100000"/>
              </a:lnSpc>
              <a:spcAft>
                <a:spcPts val="72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600" spc="-1" strike="noStrike">
                <a:solidFill>
                  <a:srgbClr val="000000"/>
                </a:solidFill>
                <a:latin typeface="Arial"/>
                <a:ea typeface="DejaVu Sans"/>
              </a:rPr>
              <a:t>at least 10% of which should come from diversified services</a:t>
            </a:r>
            <a:endParaRPr b="0" lang="en-US" sz="2600" spc="-1" strike="noStrike">
              <a:latin typeface="Arial"/>
            </a:endParaRPr>
          </a:p>
          <a:p>
            <a:pPr marL="432000" indent="-322920">
              <a:lnSpc>
                <a:spcPct val="100000"/>
              </a:lnSpc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  <a:ea typeface="DejaVu Sans"/>
              </a:rPr>
              <a:t>Cash reserves of 6 months’ worth of operations by 2022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CustomShape 1"/>
          <p:cNvSpPr/>
          <p:nvPr/>
        </p:nvSpPr>
        <p:spPr>
          <a:xfrm>
            <a:off x="457200" y="273240"/>
            <a:ext cx="8228160" cy="530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en-US" sz="4400" spc="-1" strike="noStrike">
                <a:solidFill>
                  <a:srgbClr val="000000"/>
                </a:solidFill>
                <a:latin typeface="trebuchet-ms"/>
                <a:ea typeface="DejaVu Sans"/>
              </a:rPr>
              <a:t>Questions ?</a:t>
            </a:r>
            <a:endParaRPr b="0" lang="en-US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13673</TotalTime>
  <Application>LibreOffice/6.2.6.2$Linux_X86_64 LibreOffice_project/20$Build-2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2007-07-16T14:08:26Z</dcterms:created>
  <dc:creator/>
  <dc:description/>
  <dc:language>en-US</dc:language>
  <cp:lastModifiedBy/>
  <dcterms:modified xsi:type="dcterms:W3CDTF">2019-10-30T17:00:18Z</dcterms:modified>
  <cp:revision>189</cp:revision>
  <dc:subject/>
  <dc:title/>
</cp:coreProperties>
</file>