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97" r:id="rId4"/>
    <p:sldId id="298" r:id="rId5"/>
    <p:sldId id="280" r:id="rId6"/>
    <p:sldId id="299" r:id="rId7"/>
    <p:sldId id="300" r:id="rId8"/>
    <p:sldId id="301" r:id="rId9"/>
    <p:sldId id="304" r:id="rId10"/>
    <p:sldId id="303" r:id="rId11"/>
    <p:sldId id="302"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1" autoAdjust="0"/>
    <p:restoredTop sz="94660"/>
  </p:normalViewPr>
  <p:slideViewPr>
    <p:cSldViewPr snapToGrid="0">
      <p:cViewPr varScale="1">
        <p:scale>
          <a:sx n="89" d="100"/>
          <a:sy n="89" d="100"/>
        </p:scale>
        <p:origin x="10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43F70-724C-4CFC-8E9F-9D40FFCF1D03}" type="datetimeFigureOut">
              <a:rPr lang="en-US" smtClean="0"/>
              <a:t>2020-02-08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2453566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43F70-724C-4CFC-8E9F-9D40FFCF1D03}" type="datetimeFigureOut">
              <a:rPr lang="en-US" smtClean="0"/>
              <a:t>2020-02-08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36326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43F70-724C-4CFC-8E9F-9D40FFCF1D03}" type="datetimeFigureOut">
              <a:rPr lang="en-US" smtClean="0"/>
              <a:t>2020-02-08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3944154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43F70-724C-4CFC-8E9F-9D40FFCF1D03}" type="datetimeFigureOut">
              <a:rPr lang="en-US" smtClean="0"/>
              <a:t>2020-02-08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2725921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43F70-724C-4CFC-8E9F-9D40FFCF1D03}" type="datetimeFigureOut">
              <a:rPr lang="en-US" smtClean="0"/>
              <a:t>2020-02-08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278341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43F70-724C-4CFC-8E9F-9D40FFCF1D03}" type="datetimeFigureOut">
              <a:rPr lang="en-US" smtClean="0"/>
              <a:t>2020-02-08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17810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43F70-724C-4CFC-8E9F-9D40FFCF1D03}" type="datetimeFigureOut">
              <a:rPr lang="en-US" smtClean="0"/>
              <a:t>2020-02-08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1046552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43F70-724C-4CFC-8E9F-9D40FFCF1D03}" type="datetimeFigureOut">
              <a:rPr lang="en-US" smtClean="0"/>
              <a:t>2020-02-08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205753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43F70-724C-4CFC-8E9F-9D40FFCF1D03}" type="datetimeFigureOut">
              <a:rPr lang="en-US" smtClean="0"/>
              <a:t>2020-02-08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1418934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43F70-724C-4CFC-8E9F-9D40FFCF1D03}" type="datetimeFigureOut">
              <a:rPr lang="en-US" smtClean="0"/>
              <a:t>2020-02-08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245776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43F70-724C-4CFC-8E9F-9D40FFCF1D03}" type="datetimeFigureOut">
              <a:rPr lang="en-US" smtClean="0"/>
              <a:t>2020-02-08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4E4DF5-DB81-4DA6-BF05-C3B6136489F7}" type="slidenum">
              <a:rPr lang="en-US" smtClean="0"/>
              <a:t>‹#›</a:t>
            </a:fld>
            <a:endParaRPr lang="en-US"/>
          </a:p>
        </p:txBody>
      </p:sp>
    </p:spTree>
    <p:extLst>
      <p:ext uri="{BB962C8B-B14F-4D97-AF65-F5344CB8AC3E}">
        <p14:creationId xmlns:p14="http://schemas.microsoft.com/office/powerpoint/2010/main" val="2400980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3F70-724C-4CFC-8E9F-9D40FFCF1D03}" type="datetimeFigureOut">
              <a:rPr lang="en-US" smtClean="0"/>
              <a:t>2020-02-08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4E4DF5-DB81-4DA6-BF05-C3B6136489F7}" type="slidenum">
              <a:rPr lang="en-US" smtClean="0"/>
              <a:t>‹#›</a:t>
            </a:fld>
            <a:endParaRPr lang="en-US"/>
          </a:p>
        </p:txBody>
      </p:sp>
    </p:spTree>
    <p:extLst>
      <p:ext uri="{BB962C8B-B14F-4D97-AF65-F5344CB8AC3E}">
        <p14:creationId xmlns:p14="http://schemas.microsoft.com/office/powerpoint/2010/main" val="44165429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hyperlink" Target="http://www.google.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DD8DC-5442-49F3-AB40-5AC5FE64DC05}"/>
              </a:ext>
            </a:extLst>
          </p:cNvPr>
          <p:cNvSpPr>
            <a:spLocks noGrp="1"/>
          </p:cNvSpPr>
          <p:nvPr>
            <p:ph type="ctrTitle"/>
          </p:nvPr>
        </p:nvSpPr>
        <p:spPr/>
        <p:txBody>
          <a:bodyPr>
            <a:normAutofit fontScale="90000"/>
          </a:bodyPr>
          <a:lstStyle/>
          <a:p>
            <a:r>
              <a:rPr lang="en-US" dirty="0"/>
              <a:t>Motives and Methods for Managed Private Network DNS</a:t>
            </a:r>
          </a:p>
        </p:txBody>
      </p:sp>
      <p:sp>
        <p:nvSpPr>
          <p:cNvPr id="3" name="Subtitle 2">
            <a:extLst>
              <a:ext uri="{FF2B5EF4-FFF2-40B4-BE49-F238E27FC236}">
                <a16:creationId xmlns:a16="http://schemas.microsoft.com/office/drawing/2014/main" id="{DD4510AE-6993-47C7-8A70-AD16829B9B01}"/>
              </a:ext>
            </a:extLst>
          </p:cNvPr>
          <p:cNvSpPr>
            <a:spLocks noGrp="1"/>
          </p:cNvSpPr>
          <p:nvPr>
            <p:ph type="subTitle" idx="1"/>
          </p:nvPr>
        </p:nvSpPr>
        <p:spPr/>
        <p:txBody>
          <a:bodyPr/>
          <a:lstStyle/>
          <a:p>
            <a:r>
              <a:rPr lang="en-US" dirty="0"/>
              <a:t>Dr. Paul Vixie, CEO</a:t>
            </a:r>
            <a:br>
              <a:rPr lang="en-US" dirty="0"/>
            </a:br>
            <a:r>
              <a:rPr lang="en-US" dirty="0"/>
              <a:t>Farsight Security, Inc.</a:t>
            </a:r>
          </a:p>
          <a:p>
            <a:r>
              <a:rPr lang="en-US" dirty="0"/>
              <a:t>2020-02</a:t>
            </a:r>
          </a:p>
        </p:txBody>
      </p:sp>
    </p:spTree>
    <p:extLst>
      <p:ext uri="{BB962C8B-B14F-4D97-AF65-F5344CB8AC3E}">
        <p14:creationId xmlns:p14="http://schemas.microsoft.com/office/powerpoint/2010/main" val="154251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1D7F9-B5FA-4FAA-8F5F-3B3669E7B7A7}"/>
              </a:ext>
            </a:extLst>
          </p:cNvPr>
          <p:cNvSpPr>
            <a:spLocks noGrp="1"/>
          </p:cNvSpPr>
          <p:nvPr>
            <p:ph type="title"/>
          </p:nvPr>
        </p:nvSpPr>
        <p:spPr/>
        <p:txBody>
          <a:bodyPr/>
          <a:lstStyle/>
          <a:p>
            <a:r>
              <a:rPr lang="en-US" dirty="0"/>
              <a:t>What’s a State-level Actor’s Next Move?</a:t>
            </a:r>
          </a:p>
        </p:txBody>
      </p:sp>
      <p:grpSp>
        <p:nvGrpSpPr>
          <p:cNvPr id="6" name="Group 5">
            <a:extLst>
              <a:ext uri="{FF2B5EF4-FFF2-40B4-BE49-F238E27FC236}">
                <a16:creationId xmlns:a16="http://schemas.microsoft.com/office/drawing/2014/main" id="{B31B5FB9-54CF-44ED-A188-863450AB5C8D}"/>
              </a:ext>
            </a:extLst>
          </p:cNvPr>
          <p:cNvGrpSpPr/>
          <p:nvPr/>
        </p:nvGrpSpPr>
        <p:grpSpPr>
          <a:xfrm>
            <a:off x="1872343" y="2514600"/>
            <a:ext cx="0" cy="2715986"/>
            <a:chOff x="1730829" y="2514600"/>
            <a:chExt cx="0" cy="2715986"/>
          </a:xfrm>
        </p:grpSpPr>
        <p:cxnSp>
          <p:nvCxnSpPr>
            <p:cNvPr id="4" name="Straight Connector 3">
              <a:extLst>
                <a:ext uri="{FF2B5EF4-FFF2-40B4-BE49-F238E27FC236}">
                  <a16:creationId xmlns:a16="http://schemas.microsoft.com/office/drawing/2014/main" id="{9C06ACE5-A49E-47B1-8E67-F20C1055BEA5}"/>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84CB1D2-76FC-4BC8-941B-0CBFE1629C4E}"/>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26079CC6-D2CD-4799-A887-0FB41A2BC327}"/>
              </a:ext>
            </a:extLst>
          </p:cNvPr>
          <p:cNvGrpSpPr/>
          <p:nvPr/>
        </p:nvGrpSpPr>
        <p:grpSpPr>
          <a:xfrm>
            <a:off x="5353959" y="2514600"/>
            <a:ext cx="0" cy="2715986"/>
            <a:chOff x="1730829" y="2514600"/>
            <a:chExt cx="0" cy="2715986"/>
          </a:xfrm>
        </p:grpSpPr>
        <p:cxnSp>
          <p:nvCxnSpPr>
            <p:cNvPr id="8" name="Straight Connector 7">
              <a:extLst>
                <a:ext uri="{FF2B5EF4-FFF2-40B4-BE49-F238E27FC236}">
                  <a16:creationId xmlns:a16="http://schemas.microsoft.com/office/drawing/2014/main" id="{57B4CE78-301F-4515-BC52-A12BF8D333BE}"/>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1FB8443-4F69-423F-9BE4-C5A6F5F5C72B}"/>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D3790C5-AB2E-4977-8BE5-7ADC547878D2}"/>
              </a:ext>
            </a:extLst>
          </p:cNvPr>
          <p:cNvGrpSpPr/>
          <p:nvPr/>
        </p:nvGrpSpPr>
        <p:grpSpPr>
          <a:xfrm>
            <a:off x="6491680" y="2514600"/>
            <a:ext cx="0" cy="2715986"/>
            <a:chOff x="1730829" y="2514600"/>
            <a:chExt cx="0" cy="2715986"/>
          </a:xfrm>
        </p:grpSpPr>
        <p:cxnSp>
          <p:nvCxnSpPr>
            <p:cNvPr id="11" name="Straight Connector 10">
              <a:extLst>
                <a:ext uri="{FF2B5EF4-FFF2-40B4-BE49-F238E27FC236}">
                  <a16:creationId xmlns:a16="http://schemas.microsoft.com/office/drawing/2014/main" id="{7933BED7-9139-48EE-A7BD-D35671944CBB}"/>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5A105BF-C464-4783-BFF8-B3578179EF64}"/>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88BA5E96-BEBD-473F-BE77-E88DA70FBF52}"/>
              </a:ext>
            </a:extLst>
          </p:cNvPr>
          <p:cNvGrpSpPr/>
          <p:nvPr/>
        </p:nvGrpSpPr>
        <p:grpSpPr>
          <a:xfrm>
            <a:off x="7688338" y="2514600"/>
            <a:ext cx="0" cy="2715986"/>
            <a:chOff x="1730829" y="2514600"/>
            <a:chExt cx="0" cy="2715986"/>
          </a:xfrm>
        </p:grpSpPr>
        <p:cxnSp>
          <p:nvCxnSpPr>
            <p:cNvPr id="14" name="Straight Connector 13">
              <a:extLst>
                <a:ext uri="{FF2B5EF4-FFF2-40B4-BE49-F238E27FC236}">
                  <a16:creationId xmlns:a16="http://schemas.microsoft.com/office/drawing/2014/main" id="{85620B67-447B-41D7-B276-B61BD5A8A61A}"/>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FA6396F-2115-4710-B539-BC9510918844}"/>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E22ACC2-D3D9-4827-88D8-2BFFC1F3FB73}"/>
              </a:ext>
            </a:extLst>
          </p:cNvPr>
          <p:cNvGrpSpPr/>
          <p:nvPr/>
        </p:nvGrpSpPr>
        <p:grpSpPr>
          <a:xfrm>
            <a:off x="8853246" y="2517624"/>
            <a:ext cx="0" cy="2715986"/>
            <a:chOff x="1730829" y="2514600"/>
            <a:chExt cx="0" cy="2715986"/>
          </a:xfrm>
        </p:grpSpPr>
        <p:cxnSp>
          <p:nvCxnSpPr>
            <p:cNvPr id="17" name="Straight Connector 16">
              <a:extLst>
                <a:ext uri="{FF2B5EF4-FFF2-40B4-BE49-F238E27FC236}">
                  <a16:creationId xmlns:a16="http://schemas.microsoft.com/office/drawing/2014/main" id="{3880A973-1A5E-4F5F-B4F5-D6D91A8BFF02}"/>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3A3A5C1-4321-4B6C-8BC6-0341B82148EE}"/>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C1E225AA-62EC-4DD6-8EDE-41114C08E5CB}"/>
              </a:ext>
            </a:extLst>
          </p:cNvPr>
          <p:cNvGrpSpPr/>
          <p:nvPr/>
        </p:nvGrpSpPr>
        <p:grpSpPr>
          <a:xfrm>
            <a:off x="10025743" y="2514600"/>
            <a:ext cx="0" cy="2715986"/>
            <a:chOff x="1730829" y="2514600"/>
            <a:chExt cx="0" cy="2715986"/>
          </a:xfrm>
        </p:grpSpPr>
        <p:cxnSp>
          <p:nvCxnSpPr>
            <p:cNvPr id="20" name="Straight Connector 19">
              <a:extLst>
                <a:ext uri="{FF2B5EF4-FFF2-40B4-BE49-F238E27FC236}">
                  <a16:creationId xmlns:a16="http://schemas.microsoft.com/office/drawing/2014/main" id="{A6DFB584-DDCF-4267-A4EE-873BF365A925}"/>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2E26590-9097-4C87-9B56-1980612E6F35}"/>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86F72925-A5DF-4D79-8B9F-4CC62498D68B}"/>
              </a:ext>
            </a:extLst>
          </p:cNvPr>
          <p:cNvSpPr txBox="1"/>
          <p:nvPr/>
        </p:nvSpPr>
        <p:spPr>
          <a:xfrm>
            <a:off x="1543075" y="5656840"/>
            <a:ext cx="666725" cy="369332"/>
          </a:xfrm>
          <a:prstGeom prst="rect">
            <a:avLst/>
          </a:prstGeom>
          <a:noFill/>
        </p:spPr>
        <p:txBody>
          <a:bodyPr wrap="square" rtlCol="0">
            <a:spAutoFit/>
          </a:bodyPr>
          <a:lstStyle/>
          <a:p>
            <a:r>
              <a:rPr lang="en-US" dirty="0"/>
              <a:t>User</a:t>
            </a:r>
          </a:p>
        </p:txBody>
      </p:sp>
      <p:sp>
        <p:nvSpPr>
          <p:cNvPr id="26" name="TextBox 25">
            <a:extLst>
              <a:ext uri="{FF2B5EF4-FFF2-40B4-BE49-F238E27FC236}">
                <a16:creationId xmlns:a16="http://schemas.microsoft.com/office/drawing/2014/main" id="{902204F8-26C1-4206-AC55-C9748FFDE5BC}"/>
              </a:ext>
            </a:extLst>
          </p:cNvPr>
          <p:cNvSpPr txBox="1"/>
          <p:nvPr/>
        </p:nvSpPr>
        <p:spPr>
          <a:xfrm>
            <a:off x="4832551" y="5660181"/>
            <a:ext cx="1031392" cy="369332"/>
          </a:xfrm>
          <a:prstGeom prst="rect">
            <a:avLst/>
          </a:prstGeom>
          <a:noFill/>
        </p:spPr>
        <p:txBody>
          <a:bodyPr wrap="square" rtlCol="0">
            <a:spAutoFit/>
          </a:bodyPr>
          <a:lstStyle/>
          <a:p>
            <a:r>
              <a:rPr lang="en-US" dirty="0"/>
              <a:t>Client OS</a:t>
            </a:r>
          </a:p>
        </p:txBody>
      </p:sp>
      <p:sp>
        <p:nvSpPr>
          <p:cNvPr id="27" name="TextBox 26">
            <a:extLst>
              <a:ext uri="{FF2B5EF4-FFF2-40B4-BE49-F238E27FC236}">
                <a16:creationId xmlns:a16="http://schemas.microsoft.com/office/drawing/2014/main" id="{3D0A95FA-96B6-4DA2-B392-00150710EFFB}"/>
              </a:ext>
            </a:extLst>
          </p:cNvPr>
          <p:cNvSpPr txBox="1"/>
          <p:nvPr/>
        </p:nvSpPr>
        <p:spPr>
          <a:xfrm>
            <a:off x="5975982" y="5656840"/>
            <a:ext cx="1031396" cy="369332"/>
          </a:xfrm>
          <a:prstGeom prst="rect">
            <a:avLst/>
          </a:prstGeom>
          <a:noFill/>
        </p:spPr>
        <p:txBody>
          <a:bodyPr wrap="square" rtlCol="0">
            <a:spAutoFit/>
          </a:bodyPr>
          <a:lstStyle/>
          <a:p>
            <a:r>
              <a:rPr lang="en-US" dirty="0"/>
              <a:t>Operator</a:t>
            </a:r>
          </a:p>
        </p:txBody>
      </p:sp>
      <p:sp>
        <p:nvSpPr>
          <p:cNvPr id="28" name="TextBox 27">
            <a:extLst>
              <a:ext uri="{FF2B5EF4-FFF2-40B4-BE49-F238E27FC236}">
                <a16:creationId xmlns:a16="http://schemas.microsoft.com/office/drawing/2014/main" id="{31657BD6-1A71-4F20-A3BA-7D0FF3145132}"/>
              </a:ext>
            </a:extLst>
          </p:cNvPr>
          <p:cNvSpPr txBox="1"/>
          <p:nvPr/>
        </p:nvSpPr>
        <p:spPr>
          <a:xfrm>
            <a:off x="7172641" y="5673547"/>
            <a:ext cx="1031393" cy="369332"/>
          </a:xfrm>
          <a:prstGeom prst="rect">
            <a:avLst/>
          </a:prstGeom>
          <a:noFill/>
        </p:spPr>
        <p:txBody>
          <a:bodyPr wrap="square" rtlCol="0">
            <a:spAutoFit/>
          </a:bodyPr>
          <a:lstStyle/>
          <a:p>
            <a:r>
              <a:rPr lang="en-US" dirty="0"/>
              <a:t>Near ISP</a:t>
            </a:r>
          </a:p>
        </p:txBody>
      </p:sp>
      <p:sp>
        <p:nvSpPr>
          <p:cNvPr id="29" name="TextBox 28">
            <a:extLst>
              <a:ext uri="{FF2B5EF4-FFF2-40B4-BE49-F238E27FC236}">
                <a16:creationId xmlns:a16="http://schemas.microsoft.com/office/drawing/2014/main" id="{C708CB1A-9EE4-4F2F-A70F-C32ABA076E3C}"/>
              </a:ext>
            </a:extLst>
          </p:cNvPr>
          <p:cNvSpPr txBox="1"/>
          <p:nvPr/>
        </p:nvSpPr>
        <p:spPr>
          <a:xfrm>
            <a:off x="8516147" y="5665233"/>
            <a:ext cx="884435" cy="369332"/>
          </a:xfrm>
          <a:prstGeom prst="rect">
            <a:avLst/>
          </a:prstGeom>
          <a:noFill/>
        </p:spPr>
        <p:txBody>
          <a:bodyPr wrap="square" rtlCol="0">
            <a:spAutoFit/>
          </a:bodyPr>
          <a:lstStyle/>
          <a:p>
            <a:r>
              <a:rPr lang="en-US" dirty="0"/>
              <a:t>Far ISP</a:t>
            </a:r>
          </a:p>
        </p:txBody>
      </p:sp>
      <p:sp>
        <p:nvSpPr>
          <p:cNvPr id="30" name="TextBox 29">
            <a:extLst>
              <a:ext uri="{FF2B5EF4-FFF2-40B4-BE49-F238E27FC236}">
                <a16:creationId xmlns:a16="http://schemas.microsoft.com/office/drawing/2014/main" id="{63D61A78-BA3F-4E82-A96E-0D2BAD0FC776}"/>
              </a:ext>
            </a:extLst>
          </p:cNvPr>
          <p:cNvSpPr txBox="1"/>
          <p:nvPr/>
        </p:nvSpPr>
        <p:spPr>
          <a:xfrm>
            <a:off x="9712803" y="5660181"/>
            <a:ext cx="884435" cy="374384"/>
          </a:xfrm>
          <a:prstGeom prst="rect">
            <a:avLst/>
          </a:prstGeom>
          <a:noFill/>
        </p:spPr>
        <p:txBody>
          <a:bodyPr wrap="square" rtlCol="0">
            <a:spAutoFit/>
          </a:bodyPr>
          <a:lstStyle/>
          <a:p>
            <a:r>
              <a:rPr lang="en-US" dirty="0"/>
              <a:t>Service</a:t>
            </a:r>
          </a:p>
        </p:txBody>
      </p:sp>
      <p:sp>
        <p:nvSpPr>
          <p:cNvPr id="3" name="Footer Placeholder 2">
            <a:extLst>
              <a:ext uri="{FF2B5EF4-FFF2-40B4-BE49-F238E27FC236}">
                <a16:creationId xmlns:a16="http://schemas.microsoft.com/office/drawing/2014/main" id="{93E51B8B-E10B-4EB5-BED9-F5BE19A2A888}"/>
              </a:ext>
            </a:extLst>
          </p:cNvPr>
          <p:cNvSpPr>
            <a:spLocks noGrp="1"/>
          </p:cNvSpPr>
          <p:nvPr>
            <p:ph type="ftr" sz="quarter" idx="11"/>
          </p:nvPr>
        </p:nvSpPr>
        <p:spPr/>
        <p:txBody>
          <a:bodyPr/>
          <a:lstStyle/>
          <a:p>
            <a:r>
              <a:rPr lang="en-US"/>
              <a:t>© Farsight Security 2019 – All rights reserved.</a:t>
            </a:r>
          </a:p>
        </p:txBody>
      </p:sp>
      <p:sp>
        <p:nvSpPr>
          <p:cNvPr id="23" name="Slide Number Placeholder 22">
            <a:extLst>
              <a:ext uri="{FF2B5EF4-FFF2-40B4-BE49-F238E27FC236}">
                <a16:creationId xmlns:a16="http://schemas.microsoft.com/office/drawing/2014/main" id="{F3EC4A39-13B4-4A81-B765-BB7815A07FE0}"/>
              </a:ext>
            </a:extLst>
          </p:cNvPr>
          <p:cNvSpPr>
            <a:spLocks noGrp="1"/>
          </p:cNvSpPr>
          <p:nvPr>
            <p:ph type="sldNum" sz="quarter" idx="12"/>
          </p:nvPr>
        </p:nvSpPr>
        <p:spPr/>
        <p:txBody>
          <a:bodyPr/>
          <a:lstStyle/>
          <a:p>
            <a:fld id="{0E705824-DD5D-4D79-BF84-27DBC631461D}" type="slidenum">
              <a:rPr lang="en-US" smtClean="0"/>
              <a:t>10</a:t>
            </a:fld>
            <a:endParaRPr lang="en-US"/>
          </a:p>
        </p:txBody>
      </p:sp>
      <p:sp>
        <p:nvSpPr>
          <p:cNvPr id="24" name="Date Placeholder 23">
            <a:extLst>
              <a:ext uri="{FF2B5EF4-FFF2-40B4-BE49-F238E27FC236}">
                <a16:creationId xmlns:a16="http://schemas.microsoft.com/office/drawing/2014/main" id="{77EF4A04-7838-4BFD-B720-59724515F3BA}"/>
              </a:ext>
            </a:extLst>
          </p:cNvPr>
          <p:cNvSpPr>
            <a:spLocks noGrp="1"/>
          </p:cNvSpPr>
          <p:nvPr>
            <p:ph type="dt" sz="half" idx="10"/>
          </p:nvPr>
        </p:nvSpPr>
        <p:spPr/>
        <p:txBody>
          <a:bodyPr/>
          <a:lstStyle/>
          <a:p>
            <a:r>
              <a:rPr lang="en-US"/>
              <a:t>2019-09</a:t>
            </a:r>
          </a:p>
        </p:txBody>
      </p:sp>
      <p:cxnSp>
        <p:nvCxnSpPr>
          <p:cNvPr id="31" name="Straight Connector 30">
            <a:extLst>
              <a:ext uri="{FF2B5EF4-FFF2-40B4-BE49-F238E27FC236}">
                <a16:creationId xmlns:a16="http://schemas.microsoft.com/office/drawing/2014/main" id="{11100153-0BF9-4C7B-ADE4-C9F671C11E5B}"/>
              </a:ext>
            </a:extLst>
          </p:cNvPr>
          <p:cNvCxnSpPr>
            <a:cxnSpLocks/>
          </p:cNvCxnSpPr>
          <p:nvPr/>
        </p:nvCxnSpPr>
        <p:spPr>
          <a:xfrm>
            <a:off x="1872343" y="3690257"/>
            <a:ext cx="81534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1C9B993-A196-4559-AA9F-334766445E9F}"/>
              </a:ext>
            </a:extLst>
          </p:cNvPr>
          <p:cNvCxnSpPr>
            <a:cxnSpLocks/>
          </p:cNvCxnSpPr>
          <p:nvPr/>
        </p:nvCxnSpPr>
        <p:spPr>
          <a:xfrm>
            <a:off x="1872343" y="4044043"/>
            <a:ext cx="81534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5B77D085-03CC-49A3-A556-475B8ADED44F}"/>
              </a:ext>
            </a:extLst>
          </p:cNvPr>
          <p:cNvGrpSpPr/>
          <p:nvPr/>
        </p:nvGrpSpPr>
        <p:grpSpPr>
          <a:xfrm>
            <a:off x="3021389" y="2514600"/>
            <a:ext cx="0" cy="2715986"/>
            <a:chOff x="1730829" y="2514600"/>
            <a:chExt cx="0" cy="2715986"/>
          </a:xfrm>
        </p:grpSpPr>
        <p:cxnSp>
          <p:nvCxnSpPr>
            <p:cNvPr id="33" name="Straight Connector 32">
              <a:extLst>
                <a:ext uri="{FF2B5EF4-FFF2-40B4-BE49-F238E27FC236}">
                  <a16:creationId xmlns:a16="http://schemas.microsoft.com/office/drawing/2014/main" id="{237EB97F-26FE-4B7F-9EB1-E83DFF1D2691}"/>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A4B4FF9-7C2B-43C8-9A64-F3B53213021A}"/>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19F5EF3-9C00-4233-8750-C832C7A9A58F}"/>
              </a:ext>
            </a:extLst>
          </p:cNvPr>
          <p:cNvGrpSpPr/>
          <p:nvPr/>
        </p:nvGrpSpPr>
        <p:grpSpPr>
          <a:xfrm>
            <a:off x="4150171" y="2514600"/>
            <a:ext cx="0" cy="2715986"/>
            <a:chOff x="1730829" y="2514600"/>
            <a:chExt cx="0" cy="2715986"/>
          </a:xfrm>
        </p:grpSpPr>
        <p:cxnSp>
          <p:nvCxnSpPr>
            <p:cNvPr id="37" name="Straight Connector 36">
              <a:extLst>
                <a:ext uri="{FF2B5EF4-FFF2-40B4-BE49-F238E27FC236}">
                  <a16:creationId xmlns:a16="http://schemas.microsoft.com/office/drawing/2014/main" id="{CBE6208B-A7C2-421F-BED1-0DD67DF533C3}"/>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33C1A59-522D-4C07-BF9B-027E6599B681}"/>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39" name="TextBox 38">
            <a:extLst>
              <a:ext uri="{FF2B5EF4-FFF2-40B4-BE49-F238E27FC236}">
                <a16:creationId xmlns:a16="http://schemas.microsoft.com/office/drawing/2014/main" id="{887466AB-6561-4019-8F1E-21AF0BF3181B}"/>
              </a:ext>
            </a:extLst>
          </p:cNvPr>
          <p:cNvSpPr txBox="1"/>
          <p:nvPr/>
        </p:nvSpPr>
        <p:spPr>
          <a:xfrm>
            <a:off x="2504464" y="5660181"/>
            <a:ext cx="1031392" cy="369332"/>
          </a:xfrm>
          <a:prstGeom prst="rect">
            <a:avLst/>
          </a:prstGeom>
          <a:noFill/>
        </p:spPr>
        <p:txBody>
          <a:bodyPr wrap="square" rtlCol="0">
            <a:spAutoFit/>
          </a:bodyPr>
          <a:lstStyle/>
          <a:p>
            <a:r>
              <a:rPr lang="en-US" dirty="0"/>
              <a:t>Browser</a:t>
            </a:r>
          </a:p>
        </p:txBody>
      </p:sp>
      <p:sp>
        <p:nvSpPr>
          <p:cNvPr id="40" name="TextBox 39">
            <a:extLst>
              <a:ext uri="{FF2B5EF4-FFF2-40B4-BE49-F238E27FC236}">
                <a16:creationId xmlns:a16="http://schemas.microsoft.com/office/drawing/2014/main" id="{8B342023-9FFB-4B79-B4E8-A78692B25576}"/>
              </a:ext>
            </a:extLst>
          </p:cNvPr>
          <p:cNvSpPr txBox="1"/>
          <p:nvPr/>
        </p:nvSpPr>
        <p:spPr>
          <a:xfrm>
            <a:off x="3634475" y="5673547"/>
            <a:ext cx="1031392" cy="369332"/>
          </a:xfrm>
          <a:prstGeom prst="rect">
            <a:avLst/>
          </a:prstGeom>
          <a:noFill/>
        </p:spPr>
        <p:txBody>
          <a:bodyPr wrap="square" rtlCol="0">
            <a:spAutoFit/>
          </a:bodyPr>
          <a:lstStyle/>
          <a:p>
            <a:r>
              <a:rPr lang="en-US" dirty="0"/>
              <a:t>Plugins</a:t>
            </a:r>
          </a:p>
        </p:txBody>
      </p:sp>
      <p:sp>
        <p:nvSpPr>
          <p:cNvPr id="25" name="Oval 24">
            <a:extLst>
              <a:ext uri="{FF2B5EF4-FFF2-40B4-BE49-F238E27FC236}">
                <a16:creationId xmlns:a16="http://schemas.microsoft.com/office/drawing/2014/main" id="{8115675F-9BE8-48E4-A4ED-924914B38F2A}"/>
              </a:ext>
            </a:extLst>
          </p:cNvPr>
          <p:cNvSpPr/>
          <p:nvPr/>
        </p:nvSpPr>
        <p:spPr>
          <a:xfrm>
            <a:off x="1642978" y="3429000"/>
            <a:ext cx="481381" cy="872067"/>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a:extLst>
              <a:ext uri="{FF2B5EF4-FFF2-40B4-BE49-F238E27FC236}">
                <a16:creationId xmlns:a16="http://schemas.microsoft.com/office/drawing/2014/main" id="{3A904997-24A2-40EF-9054-AAB70CF31E9C}"/>
              </a:ext>
            </a:extLst>
          </p:cNvPr>
          <p:cNvSpPr/>
          <p:nvPr/>
        </p:nvSpPr>
        <p:spPr>
          <a:xfrm>
            <a:off x="9809213" y="3444450"/>
            <a:ext cx="481381" cy="872067"/>
          </a:xfrm>
          <a:prstGeom prst="ellipse">
            <a:avLst/>
          </a:prstGeom>
          <a:noFill/>
          <a:ln w="158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07311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0F70C-F1B0-41DE-886B-1D975EA54640}"/>
              </a:ext>
            </a:extLst>
          </p:cNvPr>
          <p:cNvSpPr>
            <a:spLocks noGrp="1"/>
          </p:cNvSpPr>
          <p:nvPr>
            <p:ph type="title"/>
          </p:nvPr>
        </p:nvSpPr>
        <p:spPr/>
        <p:txBody>
          <a:bodyPr/>
          <a:lstStyle/>
          <a:p>
            <a:r>
              <a:rPr lang="en-US" dirty="0"/>
              <a:t>Discussion Starters</a:t>
            </a:r>
          </a:p>
        </p:txBody>
      </p:sp>
      <p:sp>
        <p:nvSpPr>
          <p:cNvPr id="3" name="Content Placeholder 2">
            <a:extLst>
              <a:ext uri="{FF2B5EF4-FFF2-40B4-BE49-F238E27FC236}">
                <a16:creationId xmlns:a16="http://schemas.microsoft.com/office/drawing/2014/main" id="{83AC6528-F701-4F9C-B6E9-6B4F97C11BB8}"/>
              </a:ext>
            </a:extLst>
          </p:cNvPr>
          <p:cNvSpPr>
            <a:spLocks noGrp="1"/>
          </p:cNvSpPr>
          <p:nvPr>
            <p:ph idx="1"/>
          </p:nvPr>
        </p:nvSpPr>
        <p:spPr/>
        <p:txBody>
          <a:bodyPr/>
          <a:lstStyle/>
          <a:p>
            <a:r>
              <a:rPr lang="en-US" dirty="0"/>
              <a:t>This is a new battle in the long war for control over DNS resolution</a:t>
            </a:r>
          </a:p>
          <a:p>
            <a:pPr lvl="1"/>
            <a:r>
              <a:rPr lang="en-US" dirty="0"/>
              <a:t>NXD redirection</a:t>
            </a:r>
          </a:p>
          <a:p>
            <a:pPr lvl="1"/>
            <a:r>
              <a:rPr lang="en-US" dirty="0" err="1"/>
              <a:t>SiteFinder</a:t>
            </a:r>
            <a:endParaRPr lang="en-US" dirty="0"/>
          </a:p>
          <a:p>
            <a:pPr lvl="1"/>
            <a:r>
              <a:rPr lang="en-US" dirty="0">
                <a:hlinkClick r:id="rId2"/>
              </a:rPr>
              <a:t>www.google.com</a:t>
            </a:r>
            <a:r>
              <a:rPr lang="en-US" dirty="0"/>
              <a:t> redirection</a:t>
            </a:r>
          </a:p>
          <a:p>
            <a:pPr lvl="1"/>
            <a:r>
              <a:rPr lang="en-US" dirty="0"/>
              <a:t>DNS over HTTP                                  </a:t>
            </a:r>
            <a:r>
              <a:rPr lang="en-US" dirty="0">
                <a:sym typeface="Wingdings" panose="05000000000000000000" pitchFamily="2" charset="2"/>
              </a:rPr>
              <a:t> you are here</a:t>
            </a:r>
            <a:endParaRPr lang="en-US" dirty="0"/>
          </a:p>
          <a:p>
            <a:r>
              <a:rPr lang="en-US" dirty="0"/>
              <a:t>This is the web insisting that the Internet be “just a dumb pipe”</a:t>
            </a:r>
          </a:p>
          <a:p>
            <a:pPr lvl="1"/>
            <a:r>
              <a:rPr lang="en-US" dirty="0"/>
              <a:t>“trust us, we’re your app”</a:t>
            </a:r>
          </a:p>
          <a:p>
            <a:r>
              <a:rPr lang="en-US" dirty="0"/>
              <a:t>Trust without possible verification is untenable for many</a:t>
            </a:r>
          </a:p>
        </p:txBody>
      </p:sp>
    </p:spTree>
    <p:extLst>
      <p:ext uri="{BB962C8B-B14F-4D97-AF65-F5344CB8AC3E}">
        <p14:creationId xmlns:p14="http://schemas.microsoft.com/office/powerpoint/2010/main" val="446167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37D0B-3E26-4F1C-9EF2-0BBBD2C71169}"/>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8FFBAECD-E8C5-40DB-8718-2239D38E15B1}"/>
              </a:ext>
            </a:extLst>
          </p:cNvPr>
          <p:cNvSpPr>
            <a:spLocks noGrp="1"/>
          </p:cNvSpPr>
          <p:nvPr>
            <p:ph idx="1"/>
          </p:nvPr>
        </p:nvSpPr>
        <p:spPr/>
        <p:txBody>
          <a:bodyPr>
            <a:normAutofit fontScale="92500" lnSpcReduction="10000"/>
          </a:bodyPr>
          <a:lstStyle/>
          <a:p>
            <a:r>
              <a:rPr lang="en-US" dirty="0"/>
              <a:t>With </a:t>
            </a:r>
            <a:r>
              <a:rPr lang="en-US" dirty="0" err="1"/>
              <a:t>Resolverless</a:t>
            </a:r>
            <a:r>
              <a:rPr lang="en-US" dirty="0"/>
              <a:t> DNS, and before that DNS over HTTPS, and soon HTTP/3 (QUIC), the web industry is making a very strong attempt to completely control the DNS metadata required for web browsers to reach web services. While there are some political aspects to this redrawing of the DNS resolution path, there are also security implications for operators of managed private networks which are not public, are not regulated, and have no "customers". These operators have reasons they consider important for keeping DNS resolution out of the hands of device, browser, and other app makers. In this presentation, Dr. Vixie will enumerate the DNS-related risks posed to operators of managed private networks by the increasing dominance of DNS-related web industry ambitions. Some proposals will be described as to the costs and benefits of absolute insistence upon local network control over DNS resolution.</a:t>
            </a:r>
          </a:p>
        </p:txBody>
      </p:sp>
    </p:spTree>
    <p:extLst>
      <p:ext uri="{BB962C8B-B14F-4D97-AF65-F5344CB8AC3E}">
        <p14:creationId xmlns:p14="http://schemas.microsoft.com/office/powerpoint/2010/main" val="4153350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1D7F9-B5FA-4FAA-8F5F-3B3669E7B7A7}"/>
              </a:ext>
            </a:extLst>
          </p:cNvPr>
          <p:cNvSpPr>
            <a:spLocks noGrp="1"/>
          </p:cNvSpPr>
          <p:nvPr>
            <p:ph type="title"/>
          </p:nvPr>
        </p:nvSpPr>
        <p:spPr/>
        <p:txBody>
          <a:bodyPr/>
          <a:lstStyle/>
          <a:p>
            <a:r>
              <a:rPr lang="en-US" dirty="0"/>
              <a:t>Cooperation Is Alignment</a:t>
            </a:r>
          </a:p>
        </p:txBody>
      </p:sp>
      <p:grpSp>
        <p:nvGrpSpPr>
          <p:cNvPr id="6" name="Group 5">
            <a:extLst>
              <a:ext uri="{FF2B5EF4-FFF2-40B4-BE49-F238E27FC236}">
                <a16:creationId xmlns:a16="http://schemas.microsoft.com/office/drawing/2014/main" id="{B31B5FB9-54CF-44ED-A188-863450AB5C8D}"/>
              </a:ext>
            </a:extLst>
          </p:cNvPr>
          <p:cNvGrpSpPr/>
          <p:nvPr/>
        </p:nvGrpSpPr>
        <p:grpSpPr>
          <a:xfrm>
            <a:off x="1872343" y="2514600"/>
            <a:ext cx="0" cy="2715986"/>
            <a:chOff x="1730829" y="2514600"/>
            <a:chExt cx="0" cy="2715986"/>
          </a:xfrm>
        </p:grpSpPr>
        <p:cxnSp>
          <p:nvCxnSpPr>
            <p:cNvPr id="4" name="Straight Connector 3">
              <a:extLst>
                <a:ext uri="{FF2B5EF4-FFF2-40B4-BE49-F238E27FC236}">
                  <a16:creationId xmlns:a16="http://schemas.microsoft.com/office/drawing/2014/main" id="{9C06ACE5-A49E-47B1-8E67-F20C1055BEA5}"/>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84CB1D2-76FC-4BC8-941B-0CBFE1629C4E}"/>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26079CC6-D2CD-4799-A887-0FB41A2BC327}"/>
              </a:ext>
            </a:extLst>
          </p:cNvPr>
          <p:cNvGrpSpPr/>
          <p:nvPr/>
        </p:nvGrpSpPr>
        <p:grpSpPr>
          <a:xfrm>
            <a:off x="5353959" y="2514600"/>
            <a:ext cx="0" cy="2715986"/>
            <a:chOff x="1730829" y="2514600"/>
            <a:chExt cx="0" cy="2715986"/>
          </a:xfrm>
        </p:grpSpPr>
        <p:cxnSp>
          <p:nvCxnSpPr>
            <p:cNvPr id="8" name="Straight Connector 7">
              <a:extLst>
                <a:ext uri="{FF2B5EF4-FFF2-40B4-BE49-F238E27FC236}">
                  <a16:creationId xmlns:a16="http://schemas.microsoft.com/office/drawing/2014/main" id="{57B4CE78-301F-4515-BC52-A12BF8D333BE}"/>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1FB8443-4F69-423F-9BE4-C5A6F5F5C72B}"/>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D3790C5-AB2E-4977-8BE5-7ADC547878D2}"/>
              </a:ext>
            </a:extLst>
          </p:cNvPr>
          <p:cNvGrpSpPr/>
          <p:nvPr/>
        </p:nvGrpSpPr>
        <p:grpSpPr>
          <a:xfrm>
            <a:off x="6491680" y="2514600"/>
            <a:ext cx="0" cy="2715986"/>
            <a:chOff x="1730829" y="2514600"/>
            <a:chExt cx="0" cy="2715986"/>
          </a:xfrm>
        </p:grpSpPr>
        <p:cxnSp>
          <p:nvCxnSpPr>
            <p:cNvPr id="11" name="Straight Connector 10">
              <a:extLst>
                <a:ext uri="{FF2B5EF4-FFF2-40B4-BE49-F238E27FC236}">
                  <a16:creationId xmlns:a16="http://schemas.microsoft.com/office/drawing/2014/main" id="{7933BED7-9139-48EE-A7BD-D35671944CBB}"/>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5A105BF-C464-4783-BFF8-B3578179EF64}"/>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88BA5E96-BEBD-473F-BE77-E88DA70FBF52}"/>
              </a:ext>
            </a:extLst>
          </p:cNvPr>
          <p:cNvGrpSpPr/>
          <p:nvPr/>
        </p:nvGrpSpPr>
        <p:grpSpPr>
          <a:xfrm>
            <a:off x="7688338" y="2514600"/>
            <a:ext cx="0" cy="2715986"/>
            <a:chOff x="1730829" y="2514600"/>
            <a:chExt cx="0" cy="2715986"/>
          </a:xfrm>
        </p:grpSpPr>
        <p:cxnSp>
          <p:nvCxnSpPr>
            <p:cNvPr id="14" name="Straight Connector 13">
              <a:extLst>
                <a:ext uri="{FF2B5EF4-FFF2-40B4-BE49-F238E27FC236}">
                  <a16:creationId xmlns:a16="http://schemas.microsoft.com/office/drawing/2014/main" id="{85620B67-447B-41D7-B276-B61BD5A8A61A}"/>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FA6396F-2115-4710-B539-BC9510918844}"/>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E22ACC2-D3D9-4827-88D8-2BFFC1F3FB73}"/>
              </a:ext>
            </a:extLst>
          </p:cNvPr>
          <p:cNvGrpSpPr/>
          <p:nvPr/>
        </p:nvGrpSpPr>
        <p:grpSpPr>
          <a:xfrm>
            <a:off x="8853246" y="2517624"/>
            <a:ext cx="0" cy="2715986"/>
            <a:chOff x="1730829" y="2514600"/>
            <a:chExt cx="0" cy="2715986"/>
          </a:xfrm>
        </p:grpSpPr>
        <p:cxnSp>
          <p:nvCxnSpPr>
            <p:cNvPr id="17" name="Straight Connector 16">
              <a:extLst>
                <a:ext uri="{FF2B5EF4-FFF2-40B4-BE49-F238E27FC236}">
                  <a16:creationId xmlns:a16="http://schemas.microsoft.com/office/drawing/2014/main" id="{3880A973-1A5E-4F5F-B4F5-D6D91A8BFF02}"/>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3A3A5C1-4321-4B6C-8BC6-0341B82148EE}"/>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C1E225AA-62EC-4DD6-8EDE-41114C08E5CB}"/>
              </a:ext>
            </a:extLst>
          </p:cNvPr>
          <p:cNvGrpSpPr/>
          <p:nvPr/>
        </p:nvGrpSpPr>
        <p:grpSpPr>
          <a:xfrm>
            <a:off x="10025743" y="2514600"/>
            <a:ext cx="0" cy="2715986"/>
            <a:chOff x="1730829" y="2514600"/>
            <a:chExt cx="0" cy="2715986"/>
          </a:xfrm>
        </p:grpSpPr>
        <p:cxnSp>
          <p:nvCxnSpPr>
            <p:cNvPr id="20" name="Straight Connector 19">
              <a:extLst>
                <a:ext uri="{FF2B5EF4-FFF2-40B4-BE49-F238E27FC236}">
                  <a16:creationId xmlns:a16="http://schemas.microsoft.com/office/drawing/2014/main" id="{A6DFB584-DDCF-4267-A4EE-873BF365A925}"/>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2E26590-9097-4C87-9B56-1980612E6F35}"/>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86F72925-A5DF-4D79-8B9F-4CC62498D68B}"/>
              </a:ext>
            </a:extLst>
          </p:cNvPr>
          <p:cNvSpPr txBox="1"/>
          <p:nvPr/>
        </p:nvSpPr>
        <p:spPr>
          <a:xfrm>
            <a:off x="1543075" y="5656840"/>
            <a:ext cx="666725" cy="369332"/>
          </a:xfrm>
          <a:prstGeom prst="rect">
            <a:avLst/>
          </a:prstGeom>
          <a:noFill/>
        </p:spPr>
        <p:txBody>
          <a:bodyPr wrap="square" rtlCol="0">
            <a:spAutoFit/>
          </a:bodyPr>
          <a:lstStyle/>
          <a:p>
            <a:r>
              <a:rPr lang="en-US" dirty="0"/>
              <a:t>User</a:t>
            </a:r>
          </a:p>
        </p:txBody>
      </p:sp>
      <p:sp>
        <p:nvSpPr>
          <p:cNvPr id="26" name="TextBox 25">
            <a:extLst>
              <a:ext uri="{FF2B5EF4-FFF2-40B4-BE49-F238E27FC236}">
                <a16:creationId xmlns:a16="http://schemas.microsoft.com/office/drawing/2014/main" id="{902204F8-26C1-4206-AC55-C9748FFDE5BC}"/>
              </a:ext>
            </a:extLst>
          </p:cNvPr>
          <p:cNvSpPr txBox="1"/>
          <p:nvPr/>
        </p:nvSpPr>
        <p:spPr>
          <a:xfrm>
            <a:off x="4832551" y="5660181"/>
            <a:ext cx="1031392" cy="369332"/>
          </a:xfrm>
          <a:prstGeom prst="rect">
            <a:avLst/>
          </a:prstGeom>
          <a:noFill/>
        </p:spPr>
        <p:txBody>
          <a:bodyPr wrap="square" rtlCol="0">
            <a:spAutoFit/>
          </a:bodyPr>
          <a:lstStyle/>
          <a:p>
            <a:r>
              <a:rPr lang="en-US" dirty="0"/>
              <a:t>Client OS</a:t>
            </a:r>
          </a:p>
        </p:txBody>
      </p:sp>
      <p:sp>
        <p:nvSpPr>
          <p:cNvPr id="27" name="TextBox 26">
            <a:extLst>
              <a:ext uri="{FF2B5EF4-FFF2-40B4-BE49-F238E27FC236}">
                <a16:creationId xmlns:a16="http://schemas.microsoft.com/office/drawing/2014/main" id="{3D0A95FA-96B6-4DA2-B392-00150710EFFB}"/>
              </a:ext>
            </a:extLst>
          </p:cNvPr>
          <p:cNvSpPr txBox="1"/>
          <p:nvPr/>
        </p:nvSpPr>
        <p:spPr>
          <a:xfrm>
            <a:off x="5975982" y="5656840"/>
            <a:ext cx="1031396" cy="369332"/>
          </a:xfrm>
          <a:prstGeom prst="rect">
            <a:avLst/>
          </a:prstGeom>
          <a:noFill/>
        </p:spPr>
        <p:txBody>
          <a:bodyPr wrap="square" rtlCol="0">
            <a:spAutoFit/>
          </a:bodyPr>
          <a:lstStyle/>
          <a:p>
            <a:r>
              <a:rPr lang="en-US" dirty="0"/>
              <a:t>Operator</a:t>
            </a:r>
          </a:p>
        </p:txBody>
      </p:sp>
      <p:sp>
        <p:nvSpPr>
          <p:cNvPr id="28" name="TextBox 27">
            <a:extLst>
              <a:ext uri="{FF2B5EF4-FFF2-40B4-BE49-F238E27FC236}">
                <a16:creationId xmlns:a16="http://schemas.microsoft.com/office/drawing/2014/main" id="{31657BD6-1A71-4F20-A3BA-7D0FF3145132}"/>
              </a:ext>
            </a:extLst>
          </p:cNvPr>
          <p:cNvSpPr txBox="1"/>
          <p:nvPr/>
        </p:nvSpPr>
        <p:spPr>
          <a:xfrm>
            <a:off x="7172641" y="5673547"/>
            <a:ext cx="1031393" cy="369332"/>
          </a:xfrm>
          <a:prstGeom prst="rect">
            <a:avLst/>
          </a:prstGeom>
          <a:noFill/>
        </p:spPr>
        <p:txBody>
          <a:bodyPr wrap="square" rtlCol="0">
            <a:spAutoFit/>
          </a:bodyPr>
          <a:lstStyle/>
          <a:p>
            <a:r>
              <a:rPr lang="en-US" dirty="0"/>
              <a:t>Near ISP</a:t>
            </a:r>
          </a:p>
        </p:txBody>
      </p:sp>
      <p:sp>
        <p:nvSpPr>
          <p:cNvPr id="29" name="TextBox 28">
            <a:extLst>
              <a:ext uri="{FF2B5EF4-FFF2-40B4-BE49-F238E27FC236}">
                <a16:creationId xmlns:a16="http://schemas.microsoft.com/office/drawing/2014/main" id="{C708CB1A-9EE4-4F2F-A70F-C32ABA076E3C}"/>
              </a:ext>
            </a:extLst>
          </p:cNvPr>
          <p:cNvSpPr txBox="1"/>
          <p:nvPr/>
        </p:nvSpPr>
        <p:spPr>
          <a:xfrm>
            <a:off x="8516147" y="5665233"/>
            <a:ext cx="884435" cy="369332"/>
          </a:xfrm>
          <a:prstGeom prst="rect">
            <a:avLst/>
          </a:prstGeom>
          <a:noFill/>
        </p:spPr>
        <p:txBody>
          <a:bodyPr wrap="square" rtlCol="0">
            <a:spAutoFit/>
          </a:bodyPr>
          <a:lstStyle/>
          <a:p>
            <a:r>
              <a:rPr lang="en-US" dirty="0"/>
              <a:t>Far ISP</a:t>
            </a:r>
          </a:p>
        </p:txBody>
      </p:sp>
      <p:sp>
        <p:nvSpPr>
          <p:cNvPr id="30" name="TextBox 29">
            <a:extLst>
              <a:ext uri="{FF2B5EF4-FFF2-40B4-BE49-F238E27FC236}">
                <a16:creationId xmlns:a16="http://schemas.microsoft.com/office/drawing/2014/main" id="{63D61A78-BA3F-4E82-A96E-0D2BAD0FC776}"/>
              </a:ext>
            </a:extLst>
          </p:cNvPr>
          <p:cNvSpPr txBox="1"/>
          <p:nvPr/>
        </p:nvSpPr>
        <p:spPr>
          <a:xfrm>
            <a:off x="9712803" y="5660181"/>
            <a:ext cx="884435" cy="374384"/>
          </a:xfrm>
          <a:prstGeom prst="rect">
            <a:avLst/>
          </a:prstGeom>
          <a:noFill/>
        </p:spPr>
        <p:txBody>
          <a:bodyPr wrap="square" rtlCol="0">
            <a:spAutoFit/>
          </a:bodyPr>
          <a:lstStyle/>
          <a:p>
            <a:r>
              <a:rPr lang="en-US" dirty="0"/>
              <a:t>Service</a:t>
            </a:r>
          </a:p>
        </p:txBody>
      </p:sp>
      <p:sp>
        <p:nvSpPr>
          <p:cNvPr id="3" name="Footer Placeholder 2">
            <a:extLst>
              <a:ext uri="{FF2B5EF4-FFF2-40B4-BE49-F238E27FC236}">
                <a16:creationId xmlns:a16="http://schemas.microsoft.com/office/drawing/2014/main" id="{93E51B8B-E10B-4EB5-BED9-F5BE19A2A888}"/>
              </a:ext>
            </a:extLst>
          </p:cNvPr>
          <p:cNvSpPr>
            <a:spLocks noGrp="1"/>
          </p:cNvSpPr>
          <p:nvPr>
            <p:ph type="ftr" sz="quarter" idx="11"/>
          </p:nvPr>
        </p:nvSpPr>
        <p:spPr/>
        <p:txBody>
          <a:bodyPr/>
          <a:lstStyle/>
          <a:p>
            <a:r>
              <a:rPr lang="en-US"/>
              <a:t>© Farsight Security 2019 – All rights reserved.</a:t>
            </a:r>
          </a:p>
        </p:txBody>
      </p:sp>
      <p:sp>
        <p:nvSpPr>
          <p:cNvPr id="23" name="Slide Number Placeholder 22">
            <a:extLst>
              <a:ext uri="{FF2B5EF4-FFF2-40B4-BE49-F238E27FC236}">
                <a16:creationId xmlns:a16="http://schemas.microsoft.com/office/drawing/2014/main" id="{F3EC4A39-13B4-4A81-B765-BB7815A07FE0}"/>
              </a:ext>
            </a:extLst>
          </p:cNvPr>
          <p:cNvSpPr>
            <a:spLocks noGrp="1"/>
          </p:cNvSpPr>
          <p:nvPr>
            <p:ph type="sldNum" sz="quarter" idx="12"/>
          </p:nvPr>
        </p:nvSpPr>
        <p:spPr/>
        <p:txBody>
          <a:bodyPr/>
          <a:lstStyle/>
          <a:p>
            <a:fld id="{0E705824-DD5D-4D79-BF84-27DBC631461D}" type="slidenum">
              <a:rPr lang="en-US" smtClean="0"/>
              <a:t>3</a:t>
            </a:fld>
            <a:endParaRPr lang="en-US"/>
          </a:p>
        </p:txBody>
      </p:sp>
      <p:sp>
        <p:nvSpPr>
          <p:cNvPr id="24" name="Date Placeholder 23">
            <a:extLst>
              <a:ext uri="{FF2B5EF4-FFF2-40B4-BE49-F238E27FC236}">
                <a16:creationId xmlns:a16="http://schemas.microsoft.com/office/drawing/2014/main" id="{77EF4A04-7838-4BFD-B720-59724515F3BA}"/>
              </a:ext>
            </a:extLst>
          </p:cNvPr>
          <p:cNvSpPr>
            <a:spLocks noGrp="1"/>
          </p:cNvSpPr>
          <p:nvPr>
            <p:ph type="dt" sz="half" idx="10"/>
          </p:nvPr>
        </p:nvSpPr>
        <p:spPr/>
        <p:txBody>
          <a:bodyPr/>
          <a:lstStyle/>
          <a:p>
            <a:r>
              <a:rPr lang="en-US"/>
              <a:t>2019-09</a:t>
            </a:r>
          </a:p>
        </p:txBody>
      </p:sp>
      <p:grpSp>
        <p:nvGrpSpPr>
          <p:cNvPr id="32" name="Group 31">
            <a:extLst>
              <a:ext uri="{FF2B5EF4-FFF2-40B4-BE49-F238E27FC236}">
                <a16:creationId xmlns:a16="http://schemas.microsoft.com/office/drawing/2014/main" id="{5B77D085-03CC-49A3-A556-475B8ADED44F}"/>
              </a:ext>
            </a:extLst>
          </p:cNvPr>
          <p:cNvGrpSpPr/>
          <p:nvPr/>
        </p:nvGrpSpPr>
        <p:grpSpPr>
          <a:xfrm>
            <a:off x="3021389" y="2514600"/>
            <a:ext cx="0" cy="2715986"/>
            <a:chOff x="1730829" y="2514600"/>
            <a:chExt cx="0" cy="2715986"/>
          </a:xfrm>
        </p:grpSpPr>
        <p:cxnSp>
          <p:nvCxnSpPr>
            <p:cNvPr id="33" name="Straight Connector 32">
              <a:extLst>
                <a:ext uri="{FF2B5EF4-FFF2-40B4-BE49-F238E27FC236}">
                  <a16:creationId xmlns:a16="http://schemas.microsoft.com/office/drawing/2014/main" id="{237EB97F-26FE-4B7F-9EB1-E83DFF1D2691}"/>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A4B4FF9-7C2B-43C8-9A64-F3B53213021A}"/>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19F5EF3-9C00-4233-8750-C832C7A9A58F}"/>
              </a:ext>
            </a:extLst>
          </p:cNvPr>
          <p:cNvGrpSpPr/>
          <p:nvPr/>
        </p:nvGrpSpPr>
        <p:grpSpPr>
          <a:xfrm>
            <a:off x="4150171" y="2514600"/>
            <a:ext cx="0" cy="2715986"/>
            <a:chOff x="1730829" y="2514600"/>
            <a:chExt cx="0" cy="2715986"/>
          </a:xfrm>
        </p:grpSpPr>
        <p:cxnSp>
          <p:nvCxnSpPr>
            <p:cNvPr id="37" name="Straight Connector 36">
              <a:extLst>
                <a:ext uri="{FF2B5EF4-FFF2-40B4-BE49-F238E27FC236}">
                  <a16:creationId xmlns:a16="http://schemas.microsoft.com/office/drawing/2014/main" id="{CBE6208B-A7C2-421F-BED1-0DD67DF533C3}"/>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33C1A59-522D-4C07-BF9B-027E6599B681}"/>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39" name="TextBox 38">
            <a:extLst>
              <a:ext uri="{FF2B5EF4-FFF2-40B4-BE49-F238E27FC236}">
                <a16:creationId xmlns:a16="http://schemas.microsoft.com/office/drawing/2014/main" id="{887466AB-6561-4019-8F1E-21AF0BF3181B}"/>
              </a:ext>
            </a:extLst>
          </p:cNvPr>
          <p:cNvSpPr txBox="1"/>
          <p:nvPr/>
        </p:nvSpPr>
        <p:spPr>
          <a:xfrm>
            <a:off x="2504464" y="5660181"/>
            <a:ext cx="1031392" cy="369332"/>
          </a:xfrm>
          <a:prstGeom prst="rect">
            <a:avLst/>
          </a:prstGeom>
          <a:noFill/>
        </p:spPr>
        <p:txBody>
          <a:bodyPr wrap="square" rtlCol="0">
            <a:spAutoFit/>
          </a:bodyPr>
          <a:lstStyle/>
          <a:p>
            <a:r>
              <a:rPr lang="en-US" dirty="0"/>
              <a:t>Browser</a:t>
            </a:r>
          </a:p>
        </p:txBody>
      </p:sp>
      <p:sp>
        <p:nvSpPr>
          <p:cNvPr id="40" name="TextBox 39">
            <a:extLst>
              <a:ext uri="{FF2B5EF4-FFF2-40B4-BE49-F238E27FC236}">
                <a16:creationId xmlns:a16="http://schemas.microsoft.com/office/drawing/2014/main" id="{8B342023-9FFB-4B79-B4E8-A78692B25576}"/>
              </a:ext>
            </a:extLst>
          </p:cNvPr>
          <p:cNvSpPr txBox="1"/>
          <p:nvPr/>
        </p:nvSpPr>
        <p:spPr>
          <a:xfrm>
            <a:off x="3634475" y="5673547"/>
            <a:ext cx="1031392" cy="369332"/>
          </a:xfrm>
          <a:prstGeom prst="rect">
            <a:avLst/>
          </a:prstGeom>
          <a:noFill/>
        </p:spPr>
        <p:txBody>
          <a:bodyPr wrap="square" rtlCol="0">
            <a:spAutoFit/>
          </a:bodyPr>
          <a:lstStyle/>
          <a:p>
            <a:r>
              <a:rPr lang="en-US" dirty="0"/>
              <a:t>Plugins</a:t>
            </a:r>
          </a:p>
        </p:txBody>
      </p:sp>
    </p:spTree>
    <p:extLst>
      <p:ext uri="{BB962C8B-B14F-4D97-AF65-F5344CB8AC3E}">
        <p14:creationId xmlns:p14="http://schemas.microsoft.com/office/powerpoint/2010/main" val="1638607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1D7F9-B5FA-4FAA-8F5F-3B3669E7B7A7}"/>
              </a:ext>
            </a:extLst>
          </p:cNvPr>
          <p:cNvSpPr>
            <a:spLocks noGrp="1"/>
          </p:cNvSpPr>
          <p:nvPr>
            <p:ph type="title"/>
          </p:nvPr>
        </p:nvSpPr>
        <p:spPr/>
        <p:txBody>
          <a:bodyPr/>
          <a:lstStyle/>
          <a:p>
            <a:r>
              <a:rPr lang="en-US" dirty="0"/>
              <a:t>Cooperation </a:t>
            </a:r>
            <a:r>
              <a:rPr lang="en-US" strike="sngStrike" dirty="0"/>
              <a:t>Is</a:t>
            </a:r>
            <a:r>
              <a:rPr lang="en-US" dirty="0"/>
              <a:t> Was Alignment</a:t>
            </a:r>
          </a:p>
        </p:txBody>
      </p:sp>
      <p:grpSp>
        <p:nvGrpSpPr>
          <p:cNvPr id="6" name="Group 5">
            <a:extLst>
              <a:ext uri="{FF2B5EF4-FFF2-40B4-BE49-F238E27FC236}">
                <a16:creationId xmlns:a16="http://schemas.microsoft.com/office/drawing/2014/main" id="{B31B5FB9-54CF-44ED-A188-863450AB5C8D}"/>
              </a:ext>
            </a:extLst>
          </p:cNvPr>
          <p:cNvGrpSpPr/>
          <p:nvPr/>
        </p:nvGrpSpPr>
        <p:grpSpPr>
          <a:xfrm>
            <a:off x="1872343" y="2514600"/>
            <a:ext cx="0" cy="2715986"/>
            <a:chOff x="1730829" y="2514600"/>
            <a:chExt cx="0" cy="2715986"/>
          </a:xfrm>
        </p:grpSpPr>
        <p:cxnSp>
          <p:nvCxnSpPr>
            <p:cNvPr id="4" name="Straight Connector 3">
              <a:extLst>
                <a:ext uri="{FF2B5EF4-FFF2-40B4-BE49-F238E27FC236}">
                  <a16:creationId xmlns:a16="http://schemas.microsoft.com/office/drawing/2014/main" id="{9C06ACE5-A49E-47B1-8E67-F20C1055BEA5}"/>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Straight Connector 4">
              <a:extLst>
                <a:ext uri="{FF2B5EF4-FFF2-40B4-BE49-F238E27FC236}">
                  <a16:creationId xmlns:a16="http://schemas.microsoft.com/office/drawing/2014/main" id="{384CB1D2-76FC-4BC8-941B-0CBFE1629C4E}"/>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7" name="Group 6">
            <a:extLst>
              <a:ext uri="{FF2B5EF4-FFF2-40B4-BE49-F238E27FC236}">
                <a16:creationId xmlns:a16="http://schemas.microsoft.com/office/drawing/2014/main" id="{26079CC6-D2CD-4799-A887-0FB41A2BC327}"/>
              </a:ext>
            </a:extLst>
          </p:cNvPr>
          <p:cNvGrpSpPr/>
          <p:nvPr/>
        </p:nvGrpSpPr>
        <p:grpSpPr>
          <a:xfrm>
            <a:off x="5353959" y="2514600"/>
            <a:ext cx="0" cy="2715986"/>
            <a:chOff x="1730829" y="2514600"/>
            <a:chExt cx="0" cy="2715986"/>
          </a:xfrm>
        </p:grpSpPr>
        <p:cxnSp>
          <p:nvCxnSpPr>
            <p:cNvPr id="8" name="Straight Connector 7">
              <a:extLst>
                <a:ext uri="{FF2B5EF4-FFF2-40B4-BE49-F238E27FC236}">
                  <a16:creationId xmlns:a16="http://schemas.microsoft.com/office/drawing/2014/main" id="{57B4CE78-301F-4515-BC52-A12BF8D333BE}"/>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1FB8443-4F69-423F-9BE4-C5A6F5F5C72B}"/>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0" name="Group 9">
            <a:extLst>
              <a:ext uri="{FF2B5EF4-FFF2-40B4-BE49-F238E27FC236}">
                <a16:creationId xmlns:a16="http://schemas.microsoft.com/office/drawing/2014/main" id="{0D3790C5-AB2E-4977-8BE5-7ADC547878D2}"/>
              </a:ext>
            </a:extLst>
          </p:cNvPr>
          <p:cNvGrpSpPr/>
          <p:nvPr/>
        </p:nvGrpSpPr>
        <p:grpSpPr>
          <a:xfrm>
            <a:off x="6491680" y="2514600"/>
            <a:ext cx="0" cy="2715986"/>
            <a:chOff x="1730829" y="2514600"/>
            <a:chExt cx="0" cy="2715986"/>
          </a:xfrm>
        </p:grpSpPr>
        <p:cxnSp>
          <p:nvCxnSpPr>
            <p:cNvPr id="11" name="Straight Connector 10">
              <a:extLst>
                <a:ext uri="{FF2B5EF4-FFF2-40B4-BE49-F238E27FC236}">
                  <a16:creationId xmlns:a16="http://schemas.microsoft.com/office/drawing/2014/main" id="{7933BED7-9139-48EE-A7BD-D35671944CBB}"/>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95A105BF-C464-4783-BFF8-B3578179EF64}"/>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3" name="Group 12">
            <a:extLst>
              <a:ext uri="{FF2B5EF4-FFF2-40B4-BE49-F238E27FC236}">
                <a16:creationId xmlns:a16="http://schemas.microsoft.com/office/drawing/2014/main" id="{88BA5E96-BEBD-473F-BE77-E88DA70FBF52}"/>
              </a:ext>
            </a:extLst>
          </p:cNvPr>
          <p:cNvGrpSpPr/>
          <p:nvPr/>
        </p:nvGrpSpPr>
        <p:grpSpPr>
          <a:xfrm>
            <a:off x="7688338" y="2514600"/>
            <a:ext cx="0" cy="2715986"/>
            <a:chOff x="1730829" y="2514600"/>
            <a:chExt cx="0" cy="2715986"/>
          </a:xfrm>
        </p:grpSpPr>
        <p:cxnSp>
          <p:nvCxnSpPr>
            <p:cNvPr id="14" name="Straight Connector 13">
              <a:extLst>
                <a:ext uri="{FF2B5EF4-FFF2-40B4-BE49-F238E27FC236}">
                  <a16:creationId xmlns:a16="http://schemas.microsoft.com/office/drawing/2014/main" id="{85620B67-447B-41D7-B276-B61BD5A8A61A}"/>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6FA6396F-2115-4710-B539-BC9510918844}"/>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6" name="Group 15">
            <a:extLst>
              <a:ext uri="{FF2B5EF4-FFF2-40B4-BE49-F238E27FC236}">
                <a16:creationId xmlns:a16="http://schemas.microsoft.com/office/drawing/2014/main" id="{8E22ACC2-D3D9-4827-88D8-2BFFC1F3FB73}"/>
              </a:ext>
            </a:extLst>
          </p:cNvPr>
          <p:cNvGrpSpPr/>
          <p:nvPr/>
        </p:nvGrpSpPr>
        <p:grpSpPr>
          <a:xfrm>
            <a:off x="8853246" y="2517624"/>
            <a:ext cx="0" cy="2715986"/>
            <a:chOff x="1730829" y="2514600"/>
            <a:chExt cx="0" cy="2715986"/>
          </a:xfrm>
        </p:grpSpPr>
        <p:cxnSp>
          <p:nvCxnSpPr>
            <p:cNvPr id="17" name="Straight Connector 16">
              <a:extLst>
                <a:ext uri="{FF2B5EF4-FFF2-40B4-BE49-F238E27FC236}">
                  <a16:creationId xmlns:a16="http://schemas.microsoft.com/office/drawing/2014/main" id="{3880A973-1A5E-4F5F-B4F5-D6D91A8BFF02}"/>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3A3A5C1-4321-4B6C-8BC6-0341B82148EE}"/>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19" name="Group 18">
            <a:extLst>
              <a:ext uri="{FF2B5EF4-FFF2-40B4-BE49-F238E27FC236}">
                <a16:creationId xmlns:a16="http://schemas.microsoft.com/office/drawing/2014/main" id="{C1E225AA-62EC-4DD6-8EDE-41114C08E5CB}"/>
              </a:ext>
            </a:extLst>
          </p:cNvPr>
          <p:cNvGrpSpPr/>
          <p:nvPr/>
        </p:nvGrpSpPr>
        <p:grpSpPr>
          <a:xfrm>
            <a:off x="10025743" y="2514600"/>
            <a:ext cx="0" cy="2715986"/>
            <a:chOff x="1730829" y="2514600"/>
            <a:chExt cx="0" cy="2715986"/>
          </a:xfrm>
        </p:grpSpPr>
        <p:cxnSp>
          <p:nvCxnSpPr>
            <p:cNvPr id="20" name="Straight Connector 19">
              <a:extLst>
                <a:ext uri="{FF2B5EF4-FFF2-40B4-BE49-F238E27FC236}">
                  <a16:creationId xmlns:a16="http://schemas.microsoft.com/office/drawing/2014/main" id="{A6DFB584-DDCF-4267-A4EE-873BF365A925}"/>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2E26590-9097-4C87-9B56-1980612E6F35}"/>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22" name="TextBox 21">
            <a:extLst>
              <a:ext uri="{FF2B5EF4-FFF2-40B4-BE49-F238E27FC236}">
                <a16:creationId xmlns:a16="http://schemas.microsoft.com/office/drawing/2014/main" id="{86F72925-A5DF-4D79-8B9F-4CC62498D68B}"/>
              </a:ext>
            </a:extLst>
          </p:cNvPr>
          <p:cNvSpPr txBox="1"/>
          <p:nvPr/>
        </p:nvSpPr>
        <p:spPr>
          <a:xfrm>
            <a:off x="1543075" y="5656840"/>
            <a:ext cx="666725" cy="369332"/>
          </a:xfrm>
          <a:prstGeom prst="rect">
            <a:avLst/>
          </a:prstGeom>
          <a:noFill/>
        </p:spPr>
        <p:txBody>
          <a:bodyPr wrap="square" rtlCol="0">
            <a:spAutoFit/>
          </a:bodyPr>
          <a:lstStyle/>
          <a:p>
            <a:r>
              <a:rPr lang="en-US" dirty="0"/>
              <a:t>User</a:t>
            </a:r>
          </a:p>
        </p:txBody>
      </p:sp>
      <p:sp>
        <p:nvSpPr>
          <p:cNvPr id="26" name="TextBox 25">
            <a:extLst>
              <a:ext uri="{FF2B5EF4-FFF2-40B4-BE49-F238E27FC236}">
                <a16:creationId xmlns:a16="http://schemas.microsoft.com/office/drawing/2014/main" id="{902204F8-26C1-4206-AC55-C9748FFDE5BC}"/>
              </a:ext>
            </a:extLst>
          </p:cNvPr>
          <p:cNvSpPr txBox="1"/>
          <p:nvPr/>
        </p:nvSpPr>
        <p:spPr>
          <a:xfrm>
            <a:off x="4832551" y="5660181"/>
            <a:ext cx="1031392" cy="369332"/>
          </a:xfrm>
          <a:prstGeom prst="rect">
            <a:avLst/>
          </a:prstGeom>
          <a:noFill/>
        </p:spPr>
        <p:txBody>
          <a:bodyPr wrap="square" rtlCol="0">
            <a:spAutoFit/>
          </a:bodyPr>
          <a:lstStyle/>
          <a:p>
            <a:r>
              <a:rPr lang="en-US" dirty="0"/>
              <a:t>Client OS</a:t>
            </a:r>
          </a:p>
        </p:txBody>
      </p:sp>
      <p:sp>
        <p:nvSpPr>
          <p:cNvPr id="27" name="TextBox 26">
            <a:extLst>
              <a:ext uri="{FF2B5EF4-FFF2-40B4-BE49-F238E27FC236}">
                <a16:creationId xmlns:a16="http://schemas.microsoft.com/office/drawing/2014/main" id="{3D0A95FA-96B6-4DA2-B392-00150710EFFB}"/>
              </a:ext>
            </a:extLst>
          </p:cNvPr>
          <p:cNvSpPr txBox="1"/>
          <p:nvPr/>
        </p:nvSpPr>
        <p:spPr>
          <a:xfrm>
            <a:off x="5975982" y="5656840"/>
            <a:ext cx="1031396" cy="369332"/>
          </a:xfrm>
          <a:prstGeom prst="rect">
            <a:avLst/>
          </a:prstGeom>
          <a:noFill/>
        </p:spPr>
        <p:txBody>
          <a:bodyPr wrap="square" rtlCol="0">
            <a:spAutoFit/>
          </a:bodyPr>
          <a:lstStyle/>
          <a:p>
            <a:r>
              <a:rPr lang="en-US" dirty="0"/>
              <a:t>Operator</a:t>
            </a:r>
          </a:p>
        </p:txBody>
      </p:sp>
      <p:sp>
        <p:nvSpPr>
          <p:cNvPr id="28" name="TextBox 27">
            <a:extLst>
              <a:ext uri="{FF2B5EF4-FFF2-40B4-BE49-F238E27FC236}">
                <a16:creationId xmlns:a16="http://schemas.microsoft.com/office/drawing/2014/main" id="{31657BD6-1A71-4F20-A3BA-7D0FF3145132}"/>
              </a:ext>
            </a:extLst>
          </p:cNvPr>
          <p:cNvSpPr txBox="1"/>
          <p:nvPr/>
        </p:nvSpPr>
        <p:spPr>
          <a:xfrm>
            <a:off x="7172641" y="5673547"/>
            <a:ext cx="1031393" cy="369332"/>
          </a:xfrm>
          <a:prstGeom prst="rect">
            <a:avLst/>
          </a:prstGeom>
          <a:noFill/>
        </p:spPr>
        <p:txBody>
          <a:bodyPr wrap="square" rtlCol="0">
            <a:spAutoFit/>
          </a:bodyPr>
          <a:lstStyle/>
          <a:p>
            <a:r>
              <a:rPr lang="en-US" dirty="0"/>
              <a:t>Near ISP</a:t>
            </a:r>
          </a:p>
        </p:txBody>
      </p:sp>
      <p:sp>
        <p:nvSpPr>
          <p:cNvPr id="29" name="TextBox 28">
            <a:extLst>
              <a:ext uri="{FF2B5EF4-FFF2-40B4-BE49-F238E27FC236}">
                <a16:creationId xmlns:a16="http://schemas.microsoft.com/office/drawing/2014/main" id="{C708CB1A-9EE4-4F2F-A70F-C32ABA076E3C}"/>
              </a:ext>
            </a:extLst>
          </p:cNvPr>
          <p:cNvSpPr txBox="1"/>
          <p:nvPr/>
        </p:nvSpPr>
        <p:spPr>
          <a:xfrm>
            <a:off x="8516147" y="5665233"/>
            <a:ext cx="884435" cy="369332"/>
          </a:xfrm>
          <a:prstGeom prst="rect">
            <a:avLst/>
          </a:prstGeom>
          <a:noFill/>
        </p:spPr>
        <p:txBody>
          <a:bodyPr wrap="square" rtlCol="0">
            <a:spAutoFit/>
          </a:bodyPr>
          <a:lstStyle/>
          <a:p>
            <a:r>
              <a:rPr lang="en-US" dirty="0"/>
              <a:t>Far ISP</a:t>
            </a:r>
          </a:p>
        </p:txBody>
      </p:sp>
      <p:sp>
        <p:nvSpPr>
          <p:cNvPr id="30" name="TextBox 29">
            <a:extLst>
              <a:ext uri="{FF2B5EF4-FFF2-40B4-BE49-F238E27FC236}">
                <a16:creationId xmlns:a16="http://schemas.microsoft.com/office/drawing/2014/main" id="{63D61A78-BA3F-4E82-A96E-0D2BAD0FC776}"/>
              </a:ext>
            </a:extLst>
          </p:cNvPr>
          <p:cNvSpPr txBox="1"/>
          <p:nvPr/>
        </p:nvSpPr>
        <p:spPr>
          <a:xfrm>
            <a:off x="9712803" y="5660181"/>
            <a:ext cx="884435" cy="374384"/>
          </a:xfrm>
          <a:prstGeom prst="rect">
            <a:avLst/>
          </a:prstGeom>
          <a:noFill/>
        </p:spPr>
        <p:txBody>
          <a:bodyPr wrap="square" rtlCol="0">
            <a:spAutoFit/>
          </a:bodyPr>
          <a:lstStyle/>
          <a:p>
            <a:r>
              <a:rPr lang="en-US" dirty="0"/>
              <a:t>Service</a:t>
            </a:r>
          </a:p>
        </p:txBody>
      </p:sp>
      <p:sp>
        <p:nvSpPr>
          <p:cNvPr id="3" name="Footer Placeholder 2">
            <a:extLst>
              <a:ext uri="{FF2B5EF4-FFF2-40B4-BE49-F238E27FC236}">
                <a16:creationId xmlns:a16="http://schemas.microsoft.com/office/drawing/2014/main" id="{93E51B8B-E10B-4EB5-BED9-F5BE19A2A888}"/>
              </a:ext>
            </a:extLst>
          </p:cNvPr>
          <p:cNvSpPr>
            <a:spLocks noGrp="1"/>
          </p:cNvSpPr>
          <p:nvPr>
            <p:ph type="ftr" sz="quarter" idx="11"/>
          </p:nvPr>
        </p:nvSpPr>
        <p:spPr/>
        <p:txBody>
          <a:bodyPr/>
          <a:lstStyle/>
          <a:p>
            <a:r>
              <a:rPr lang="en-US"/>
              <a:t>© Farsight Security 2019 – All rights reserved.</a:t>
            </a:r>
          </a:p>
        </p:txBody>
      </p:sp>
      <p:sp>
        <p:nvSpPr>
          <p:cNvPr id="23" name="Slide Number Placeholder 22">
            <a:extLst>
              <a:ext uri="{FF2B5EF4-FFF2-40B4-BE49-F238E27FC236}">
                <a16:creationId xmlns:a16="http://schemas.microsoft.com/office/drawing/2014/main" id="{F3EC4A39-13B4-4A81-B765-BB7815A07FE0}"/>
              </a:ext>
            </a:extLst>
          </p:cNvPr>
          <p:cNvSpPr>
            <a:spLocks noGrp="1"/>
          </p:cNvSpPr>
          <p:nvPr>
            <p:ph type="sldNum" sz="quarter" idx="12"/>
          </p:nvPr>
        </p:nvSpPr>
        <p:spPr/>
        <p:txBody>
          <a:bodyPr/>
          <a:lstStyle/>
          <a:p>
            <a:fld id="{0E705824-DD5D-4D79-BF84-27DBC631461D}" type="slidenum">
              <a:rPr lang="en-US" smtClean="0"/>
              <a:t>4</a:t>
            </a:fld>
            <a:endParaRPr lang="en-US"/>
          </a:p>
        </p:txBody>
      </p:sp>
      <p:sp>
        <p:nvSpPr>
          <p:cNvPr id="24" name="Date Placeholder 23">
            <a:extLst>
              <a:ext uri="{FF2B5EF4-FFF2-40B4-BE49-F238E27FC236}">
                <a16:creationId xmlns:a16="http://schemas.microsoft.com/office/drawing/2014/main" id="{77EF4A04-7838-4BFD-B720-59724515F3BA}"/>
              </a:ext>
            </a:extLst>
          </p:cNvPr>
          <p:cNvSpPr>
            <a:spLocks noGrp="1"/>
          </p:cNvSpPr>
          <p:nvPr>
            <p:ph type="dt" sz="half" idx="10"/>
          </p:nvPr>
        </p:nvSpPr>
        <p:spPr/>
        <p:txBody>
          <a:bodyPr/>
          <a:lstStyle/>
          <a:p>
            <a:r>
              <a:rPr lang="en-US"/>
              <a:t>2019-09</a:t>
            </a:r>
          </a:p>
        </p:txBody>
      </p:sp>
      <p:cxnSp>
        <p:nvCxnSpPr>
          <p:cNvPr id="31" name="Straight Connector 30">
            <a:extLst>
              <a:ext uri="{FF2B5EF4-FFF2-40B4-BE49-F238E27FC236}">
                <a16:creationId xmlns:a16="http://schemas.microsoft.com/office/drawing/2014/main" id="{11100153-0BF9-4C7B-ADE4-C9F671C11E5B}"/>
              </a:ext>
            </a:extLst>
          </p:cNvPr>
          <p:cNvCxnSpPr>
            <a:cxnSpLocks/>
          </p:cNvCxnSpPr>
          <p:nvPr/>
        </p:nvCxnSpPr>
        <p:spPr>
          <a:xfrm>
            <a:off x="1872343" y="3690257"/>
            <a:ext cx="81534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81C9B993-A196-4559-AA9F-334766445E9F}"/>
              </a:ext>
            </a:extLst>
          </p:cNvPr>
          <p:cNvCxnSpPr>
            <a:cxnSpLocks/>
          </p:cNvCxnSpPr>
          <p:nvPr/>
        </p:nvCxnSpPr>
        <p:spPr>
          <a:xfrm>
            <a:off x="1872343" y="4044043"/>
            <a:ext cx="8153400" cy="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grpSp>
        <p:nvGrpSpPr>
          <p:cNvPr id="32" name="Group 31">
            <a:extLst>
              <a:ext uri="{FF2B5EF4-FFF2-40B4-BE49-F238E27FC236}">
                <a16:creationId xmlns:a16="http://schemas.microsoft.com/office/drawing/2014/main" id="{5B77D085-03CC-49A3-A556-475B8ADED44F}"/>
              </a:ext>
            </a:extLst>
          </p:cNvPr>
          <p:cNvGrpSpPr/>
          <p:nvPr/>
        </p:nvGrpSpPr>
        <p:grpSpPr>
          <a:xfrm>
            <a:off x="3021389" y="2514600"/>
            <a:ext cx="0" cy="2715986"/>
            <a:chOff x="1730829" y="2514600"/>
            <a:chExt cx="0" cy="2715986"/>
          </a:xfrm>
        </p:grpSpPr>
        <p:cxnSp>
          <p:nvCxnSpPr>
            <p:cNvPr id="33" name="Straight Connector 32">
              <a:extLst>
                <a:ext uri="{FF2B5EF4-FFF2-40B4-BE49-F238E27FC236}">
                  <a16:creationId xmlns:a16="http://schemas.microsoft.com/office/drawing/2014/main" id="{237EB97F-26FE-4B7F-9EB1-E83DFF1D2691}"/>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0A4B4FF9-7C2B-43C8-9A64-F3B53213021A}"/>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36" name="Group 35">
            <a:extLst>
              <a:ext uri="{FF2B5EF4-FFF2-40B4-BE49-F238E27FC236}">
                <a16:creationId xmlns:a16="http://schemas.microsoft.com/office/drawing/2014/main" id="{D19F5EF3-9C00-4233-8750-C832C7A9A58F}"/>
              </a:ext>
            </a:extLst>
          </p:cNvPr>
          <p:cNvGrpSpPr/>
          <p:nvPr/>
        </p:nvGrpSpPr>
        <p:grpSpPr>
          <a:xfrm>
            <a:off x="4150171" y="2514600"/>
            <a:ext cx="0" cy="2715986"/>
            <a:chOff x="1730829" y="2514600"/>
            <a:chExt cx="0" cy="2715986"/>
          </a:xfrm>
        </p:grpSpPr>
        <p:cxnSp>
          <p:nvCxnSpPr>
            <p:cNvPr id="37" name="Straight Connector 36">
              <a:extLst>
                <a:ext uri="{FF2B5EF4-FFF2-40B4-BE49-F238E27FC236}">
                  <a16:creationId xmlns:a16="http://schemas.microsoft.com/office/drawing/2014/main" id="{CBE6208B-A7C2-421F-BED1-0DD67DF533C3}"/>
                </a:ext>
              </a:extLst>
            </p:cNvPr>
            <p:cNvCxnSpPr/>
            <p:nvPr/>
          </p:nvCxnSpPr>
          <p:spPr>
            <a:xfrm>
              <a:off x="1730829" y="2514600"/>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33C1A59-522D-4C07-BF9B-027E6599B681}"/>
                </a:ext>
              </a:extLst>
            </p:cNvPr>
            <p:cNvCxnSpPr/>
            <p:nvPr/>
          </p:nvCxnSpPr>
          <p:spPr>
            <a:xfrm>
              <a:off x="1730829" y="4054929"/>
              <a:ext cx="0" cy="1175657"/>
            </a:xfrm>
            <a:prstGeom prst="line">
              <a:avLst/>
            </a:prstGeom>
            <a:ln w="57150"/>
          </p:spPr>
          <p:style>
            <a:lnRef idx="1">
              <a:schemeClr val="accent1"/>
            </a:lnRef>
            <a:fillRef idx="0">
              <a:schemeClr val="accent1"/>
            </a:fillRef>
            <a:effectRef idx="0">
              <a:schemeClr val="accent1"/>
            </a:effectRef>
            <a:fontRef idx="minor">
              <a:schemeClr val="tx1"/>
            </a:fontRef>
          </p:style>
        </p:cxnSp>
      </p:grpSp>
      <p:sp>
        <p:nvSpPr>
          <p:cNvPr id="39" name="TextBox 38">
            <a:extLst>
              <a:ext uri="{FF2B5EF4-FFF2-40B4-BE49-F238E27FC236}">
                <a16:creationId xmlns:a16="http://schemas.microsoft.com/office/drawing/2014/main" id="{887466AB-6561-4019-8F1E-21AF0BF3181B}"/>
              </a:ext>
            </a:extLst>
          </p:cNvPr>
          <p:cNvSpPr txBox="1"/>
          <p:nvPr/>
        </p:nvSpPr>
        <p:spPr>
          <a:xfrm>
            <a:off x="2504464" y="5660181"/>
            <a:ext cx="1031392" cy="369332"/>
          </a:xfrm>
          <a:prstGeom prst="rect">
            <a:avLst/>
          </a:prstGeom>
          <a:noFill/>
        </p:spPr>
        <p:txBody>
          <a:bodyPr wrap="square" rtlCol="0">
            <a:spAutoFit/>
          </a:bodyPr>
          <a:lstStyle/>
          <a:p>
            <a:r>
              <a:rPr lang="en-US" dirty="0"/>
              <a:t>Browser</a:t>
            </a:r>
          </a:p>
        </p:txBody>
      </p:sp>
      <p:sp>
        <p:nvSpPr>
          <p:cNvPr id="40" name="TextBox 39">
            <a:extLst>
              <a:ext uri="{FF2B5EF4-FFF2-40B4-BE49-F238E27FC236}">
                <a16:creationId xmlns:a16="http://schemas.microsoft.com/office/drawing/2014/main" id="{8B342023-9FFB-4B79-B4E8-A78692B25576}"/>
              </a:ext>
            </a:extLst>
          </p:cNvPr>
          <p:cNvSpPr txBox="1"/>
          <p:nvPr/>
        </p:nvSpPr>
        <p:spPr>
          <a:xfrm>
            <a:off x="3634475" y="5673547"/>
            <a:ext cx="1031392" cy="369332"/>
          </a:xfrm>
          <a:prstGeom prst="rect">
            <a:avLst/>
          </a:prstGeom>
          <a:noFill/>
        </p:spPr>
        <p:txBody>
          <a:bodyPr wrap="square" rtlCol="0">
            <a:spAutoFit/>
          </a:bodyPr>
          <a:lstStyle/>
          <a:p>
            <a:r>
              <a:rPr lang="en-US" dirty="0"/>
              <a:t>Plugins</a:t>
            </a:r>
          </a:p>
        </p:txBody>
      </p:sp>
    </p:spTree>
    <p:extLst>
      <p:ext uri="{BB962C8B-B14F-4D97-AF65-F5344CB8AC3E}">
        <p14:creationId xmlns:p14="http://schemas.microsoft.com/office/powerpoint/2010/main" val="2211602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1B75-01EC-45F0-A1EC-F1E76657D8C6}"/>
              </a:ext>
            </a:extLst>
          </p:cNvPr>
          <p:cNvSpPr>
            <a:spLocks noGrp="1"/>
          </p:cNvSpPr>
          <p:nvPr>
            <p:ph type="title"/>
          </p:nvPr>
        </p:nvSpPr>
        <p:spPr/>
        <p:txBody>
          <a:bodyPr/>
          <a:lstStyle/>
          <a:p>
            <a:r>
              <a:rPr lang="en-US" dirty="0"/>
              <a:t>DNS System Architecture (Internet Era)</a:t>
            </a:r>
          </a:p>
        </p:txBody>
      </p:sp>
      <p:sp>
        <p:nvSpPr>
          <p:cNvPr id="5" name="Cloud Callout 7">
            <a:extLst>
              <a:ext uri="{FF2B5EF4-FFF2-40B4-BE49-F238E27FC236}">
                <a16:creationId xmlns:a16="http://schemas.microsoft.com/office/drawing/2014/main" id="{25A1E42E-E9AA-4A12-A308-35A5D0484DB7}"/>
              </a:ext>
            </a:extLst>
          </p:cNvPr>
          <p:cNvSpPr/>
          <p:nvPr/>
        </p:nvSpPr>
        <p:spPr>
          <a:xfrm>
            <a:off x="4427688" y="1690688"/>
            <a:ext cx="2209800" cy="990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a:solidFill>
                  <a:srgbClr val="FFFFFF"/>
                </a:solidFill>
                <a:ea typeface="Times New Roman"/>
                <a:cs typeface="Times New Roman"/>
              </a:rPr>
              <a:t>Authority</a:t>
            </a:r>
            <a:br>
              <a:rPr lang="en-US" sz="1400">
                <a:solidFill>
                  <a:srgbClr val="FFFFFF"/>
                </a:solidFill>
                <a:ea typeface="Times New Roman"/>
                <a:cs typeface="Times New Roman"/>
              </a:rPr>
            </a:br>
            <a:r>
              <a:rPr lang="en-US" sz="1400">
                <a:solidFill>
                  <a:srgbClr val="FFFFFF"/>
                </a:solidFill>
                <a:ea typeface="Times New Roman"/>
                <a:cs typeface="Times New Roman"/>
              </a:rPr>
              <a:t>Servers</a:t>
            </a:r>
            <a:endParaRPr lang="en-US" sz="1200">
              <a:latin typeface="Times New Roman"/>
              <a:ea typeface="Times New Roman"/>
            </a:endParaRPr>
          </a:p>
        </p:txBody>
      </p:sp>
      <p:sp>
        <p:nvSpPr>
          <p:cNvPr id="6" name="Cloud Callout 8">
            <a:extLst>
              <a:ext uri="{FF2B5EF4-FFF2-40B4-BE49-F238E27FC236}">
                <a16:creationId xmlns:a16="http://schemas.microsoft.com/office/drawing/2014/main" id="{B6ED14CF-BD01-4E7C-8A91-6330F7475223}"/>
              </a:ext>
            </a:extLst>
          </p:cNvPr>
          <p:cNvSpPr/>
          <p:nvPr/>
        </p:nvSpPr>
        <p:spPr>
          <a:xfrm>
            <a:off x="4427688" y="3496628"/>
            <a:ext cx="2209800" cy="990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Recursive Servers</a:t>
            </a:r>
            <a:br>
              <a:rPr lang="en-US" sz="1400" dirty="0">
                <a:solidFill>
                  <a:srgbClr val="FFFFFF"/>
                </a:solidFill>
                <a:ea typeface="Times New Roman"/>
                <a:cs typeface="Times New Roman"/>
              </a:rPr>
            </a:br>
            <a:r>
              <a:rPr lang="en-US" sz="1400" dirty="0">
                <a:solidFill>
                  <a:srgbClr val="FFFFFF"/>
                </a:solidFill>
                <a:ea typeface="Times New Roman"/>
                <a:cs typeface="Times New Roman"/>
              </a:rPr>
              <a:t>(Full Resolvers)</a:t>
            </a:r>
            <a:endParaRPr lang="en-US" sz="1200" dirty="0">
              <a:latin typeface="Times New Roman"/>
              <a:ea typeface="Times New Roman"/>
            </a:endParaRPr>
          </a:p>
        </p:txBody>
      </p:sp>
      <p:sp>
        <p:nvSpPr>
          <p:cNvPr id="7" name="Cloud Callout 9">
            <a:extLst>
              <a:ext uri="{FF2B5EF4-FFF2-40B4-BE49-F238E27FC236}">
                <a16:creationId xmlns:a16="http://schemas.microsoft.com/office/drawing/2014/main" id="{3EBC9F5E-0CF8-4B30-9467-D9C16220F0C1}"/>
              </a:ext>
            </a:extLst>
          </p:cNvPr>
          <p:cNvSpPr/>
          <p:nvPr/>
        </p:nvSpPr>
        <p:spPr>
          <a:xfrm>
            <a:off x="4481028" y="5077778"/>
            <a:ext cx="2209800" cy="990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a:solidFill>
                  <a:srgbClr val="FFFFFF"/>
                </a:solidFill>
                <a:ea typeface="Times New Roman"/>
                <a:cs typeface="Times New Roman"/>
              </a:rPr>
              <a:t>Stub</a:t>
            </a:r>
            <a:br>
              <a:rPr lang="en-US" sz="1400">
                <a:solidFill>
                  <a:srgbClr val="FFFFFF"/>
                </a:solidFill>
                <a:ea typeface="Times New Roman"/>
                <a:cs typeface="Times New Roman"/>
              </a:rPr>
            </a:br>
            <a:r>
              <a:rPr lang="en-US" sz="1400">
                <a:solidFill>
                  <a:srgbClr val="FFFFFF"/>
                </a:solidFill>
                <a:ea typeface="Times New Roman"/>
                <a:cs typeface="Times New Roman"/>
              </a:rPr>
              <a:t>Resolvers</a:t>
            </a:r>
            <a:endParaRPr lang="en-US" sz="1200">
              <a:latin typeface="Times New Roman"/>
              <a:ea typeface="Times New Roman"/>
            </a:endParaRPr>
          </a:p>
        </p:txBody>
      </p:sp>
      <p:cxnSp>
        <p:nvCxnSpPr>
          <p:cNvPr id="8" name="Straight Arrow Connector 7">
            <a:extLst>
              <a:ext uri="{FF2B5EF4-FFF2-40B4-BE49-F238E27FC236}">
                <a16:creationId xmlns:a16="http://schemas.microsoft.com/office/drawing/2014/main" id="{7EDB5FBA-3BC2-41DC-813E-9145F865B782}"/>
              </a:ext>
            </a:extLst>
          </p:cNvPr>
          <p:cNvCxnSpPr/>
          <p:nvPr/>
        </p:nvCxnSpPr>
        <p:spPr>
          <a:xfrm>
            <a:off x="5723088" y="2719388"/>
            <a:ext cx="0" cy="7391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EC0EEEE-A38A-4727-BCFD-197360DA011B}"/>
              </a:ext>
            </a:extLst>
          </p:cNvPr>
          <p:cNvCxnSpPr/>
          <p:nvPr/>
        </p:nvCxnSpPr>
        <p:spPr>
          <a:xfrm flipV="1">
            <a:off x="5532588" y="2680019"/>
            <a:ext cx="0" cy="7397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461AB7F-174F-41EE-82EF-47CD41A47322}"/>
              </a:ext>
            </a:extLst>
          </p:cNvPr>
          <p:cNvCxnSpPr/>
          <p:nvPr/>
        </p:nvCxnSpPr>
        <p:spPr>
          <a:xfrm>
            <a:off x="5723088" y="4449128"/>
            <a:ext cx="0" cy="6286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151768B-59DB-4998-ADE4-DCF477218BCC}"/>
              </a:ext>
            </a:extLst>
          </p:cNvPr>
          <p:cNvCxnSpPr/>
          <p:nvPr/>
        </p:nvCxnSpPr>
        <p:spPr>
          <a:xfrm flipV="1">
            <a:off x="5532588" y="4449128"/>
            <a:ext cx="0" cy="6286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TextBox 21">
            <a:extLst>
              <a:ext uri="{FF2B5EF4-FFF2-40B4-BE49-F238E27FC236}">
                <a16:creationId xmlns:a16="http://schemas.microsoft.com/office/drawing/2014/main" id="{F3AC7194-7945-440B-BE3F-C09152BB825B}"/>
              </a:ext>
            </a:extLst>
          </p:cNvPr>
          <p:cNvSpPr txBox="1"/>
          <p:nvPr/>
        </p:nvSpPr>
        <p:spPr>
          <a:xfrm>
            <a:off x="5069931" y="4628614"/>
            <a:ext cx="367408" cy="307777"/>
          </a:xfrm>
          <a:prstGeom prst="rect">
            <a:avLst/>
          </a:prstGeom>
          <a:noFill/>
        </p:spPr>
        <p:txBody>
          <a:bodyPr wrap="none" rtlCol="0">
            <a:spAutoFit/>
          </a:bodyPr>
          <a:lstStyle/>
          <a:p>
            <a:r>
              <a:rPr lang="en-US" sz="1400" dirty="0">
                <a:latin typeface="Calibri"/>
                <a:ea typeface="Times New Roman"/>
                <a:cs typeface="Times New Roman"/>
              </a:rPr>
              <a:t>PII</a:t>
            </a:r>
            <a:endParaRPr lang="en-US" sz="1200" dirty="0">
              <a:latin typeface="Times New Roman"/>
              <a:ea typeface="Times New Roman"/>
            </a:endParaRPr>
          </a:p>
        </p:txBody>
      </p:sp>
      <p:sp>
        <p:nvSpPr>
          <p:cNvPr id="17" name="Can 21">
            <a:extLst>
              <a:ext uri="{FF2B5EF4-FFF2-40B4-BE49-F238E27FC236}">
                <a16:creationId xmlns:a16="http://schemas.microsoft.com/office/drawing/2014/main" id="{19E8F84E-6A2D-4A1B-AEB9-06D8CA84C1F0}"/>
              </a:ext>
            </a:extLst>
          </p:cNvPr>
          <p:cNvSpPr/>
          <p:nvPr/>
        </p:nvSpPr>
        <p:spPr>
          <a:xfrm>
            <a:off x="2790427" y="3563823"/>
            <a:ext cx="990600" cy="838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cs typeface="Times New Roman"/>
              </a:rPr>
              <a:t>DNS</a:t>
            </a:r>
            <a:br>
              <a:rPr lang="en-US" sz="1400" dirty="0">
                <a:solidFill>
                  <a:srgbClr val="FFFFFF"/>
                </a:solidFill>
                <a:cs typeface="Times New Roman"/>
              </a:rPr>
            </a:br>
            <a:r>
              <a:rPr lang="en-US" sz="1400" dirty="0">
                <a:solidFill>
                  <a:srgbClr val="FFFFFF"/>
                </a:solidFill>
                <a:cs typeface="Times New Roman"/>
              </a:rPr>
              <a:t>Cache</a:t>
            </a:r>
          </a:p>
        </p:txBody>
      </p:sp>
      <p:cxnSp>
        <p:nvCxnSpPr>
          <p:cNvPr id="18" name="Straight Arrow Connector 17">
            <a:extLst>
              <a:ext uri="{FF2B5EF4-FFF2-40B4-BE49-F238E27FC236}">
                <a16:creationId xmlns:a16="http://schemas.microsoft.com/office/drawing/2014/main" id="{C4FC33D2-1489-4182-A4C2-BA1955D4AB06}"/>
              </a:ext>
            </a:extLst>
          </p:cNvPr>
          <p:cNvCxnSpPr/>
          <p:nvPr/>
        </p:nvCxnSpPr>
        <p:spPr>
          <a:xfrm>
            <a:off x="3834367" y="3991928"/>
            <a:ext cx="51054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1" name="Cloud Callout 7">
            <a:extLst>
              <a:ext uri="{FF2B5EF4-FFF2-40B4-BE49-F238E27FC236}">
                <a16:creationId xmlns:a16="http://schemas.microsoft.com/office/drawing/2014/main" id="{81BF424D-298F-4712-B87A-2DD572C270FE}"/>
              </a:ext>
            </a:extLst>
          </p:cNvPr>
          <p:cNvSpPr/>
          <p:nvPr/>
        </p:nvSpPr>
        <p:spPr>
          <a:xfrm>
            <a:off x="7360798" y="5140449"/>
            <a:ext cx="2014111" cy="64787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DNS Questions</a:t>
            </a:r>
            <a:endParaRPr lang="en-US" sz="1200" dirty="0">
              <a:latin typeface="Times New Roman"/>
              <a:ea typeface="Times New Roman"/>
            </a:endParaRPr>
          </a:p>
        </p:txBody>
      </p:sp>
      <p:cxnSp>
        <p:nvCxnSpPr>
          <p:cNvPr id="22" name="Straight Arrow Connector 21">
            <a:extLst>
              <a:ext uri="{FF2B5EF4-FFF2-40B4-BE49-F238E27FC236}">
                <a16:creationId xmlns:a16="http://schemas.microsoft.com/office/drawing/2014/main" id="{A55F1120-6D5A-43EC-B1D9-B3201CCCC910}"/>
              </a:ext>
            </a:extLst>
          </p:cNvPr>
          <p:cNvCxnSpPr/>
          <p:nvPr/>
        </p:nvCxnSpPr>
        <p:spPr>
          <a:xfrm>
            <a:off x="6770543" y="5481789"/>
            <a:ext cx="510540" cy="0"/>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23" name="Cloud Callout 7">
            <a:extLst>
              <a:ext uri="{FF2B5EF4-FFF2-40B4-BE49-F238E27FC236}">
                <a16:creationId xmlns:a16="http://schemas.microsoft.com/office/drawing/2014/main" id="{0F613C11-B11B-4EF8-935D-6EDE60EFCEDE}"/>
              </a:ext>
            </a:extLst>
          </p:cNvPr>
          <p:cNvSpPr/>
          <p:nvPr/>
        </p:nvSpPr>
        <p:spPr>
          <a:xfrm>
            <a:off x="1808391" y="1861417"/>
            <a:ext cx="1914005" cy="64787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DNS Answers</a:t>
            </a:r>
            <a:endParaRPr lang="en-US" sz="1200" dirty="0">
              <a:latin typeface="Times New Roman"/>
              <a:ea typeface="Times New Roman"/>
            </a:endParaRPr>
          </a:p>
        </p:txBody>
      </p:sp>
      <p:cxnSp>
        <p:nvCxnSpPr>
          <p:cNvPr id="24" name="Straight Arrow Connector 23">
            <a:extLst>
              <a:ext uri="{FF2B5EF4-FFF2-40B4-BE49-F238E27FC236}">
                <a16:creationId xmlns:a16="http://schemas.microsoft.com/office/drawing/2014/main" id="{A8DA6727-E1CF-4679-B369-69BA1D87C1CC}"/>
              </a:ext>
            </a:extLst>
          </p:cNvPr>
          <p:cNvCxnSpPr>
            <a:cxnSpLocks/>
          </p:cNvCxnSpPr>
          <p:nvPr/>
        </p:nvCxnSpPr>
        <p:spPr>
          <a:xfrm>
            <a:off x="3869934" y="2185988"/>
            <a:ext cx="41021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522C05C-7CFF-42F5-AE38-38F454939BE4}"/>
              </a:ext>
            </a:extLst>
          </p:cNvPr>
          <p:cNvCxnSpPr>
            <a:cxnSpLocks/>
          </p:cNvCxnSpPr>
          <p:nvPr/>
        </p:nvCxnSpPr>
        <p:spPr>
          <a:xfrm>
            <a:off x="6728339" y="3991928"/>
            <a:ext cx="2790127" cy="246419"/>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20" name="Can 19">
            <a:extLst>
              <a:ext uri="{FF2B5EF4-FFF2-40B4-BE49-F238E27FC236}">
                <a16:creationId xmlns:a16="http://schemas.microsoft.com/office/drawing/2014/main" id="{EE1E6C1B-54F6-4F94-91DD-7EB027065716}"/>
              </a:ext>
            </a:extLst>
          </p:cNvPr>
          <p:cNvSpPr/>
          <p:nvPr/>
        </p:nvSpPr>
        <p:spPr>
          <a:xfrm>
            <a:off x="9609317" y="3819247"/>
            <a:ext cx="1039784" cy="838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Response</a:t>
            </a:r>
            <a:br>
              <a:rPr lang="en-US" sz="1400" dirty="0">
                <a:solidFill>
                  <a:srgbClr val="FFFFFF"/>
                </a:solidFill>
                <a:ea typeface="Times New Roman"/>
                <a:cs typeface="Times New Roman"/>
              </a:rPr>
            </a:br>
            <a:r>
              <a:rPr lang="en-US" sz="1400" dirty="0">
                <a:solidFill>
                  <a:srgbClr val="FFFFFF"/>
                </a:solidFill>
                <a:ea typeface="Times New Roman"/>
                <a:cs typeface="Times New Roman"/>
              </a:rPr>
              <a:t>Policy</a:t>
            </a:r>
            <a:endParaRPr lang="en-US" sz="1200" dirty="0">
              <a:latin typeface="Times New Roman"/>
              <a:ea typeface="Times New Roman"/>
            </a:endParaRPr>
          </a:p>
        </p:txBody>
      </p:sp>
      <p:cxnSp>
        <p:nvCxnSpPr>
          <p:cNvPr id="25" name="Straight Arrow Connector 24">
            <a:extLst>
              <a:ext uri="{FF2B5EF4-FFF2-40B4-BE49-F238E27FC236}">
                <a16:creationId xmlns:a16="http://schemas.microsoft.com/office/drawing/2014/main" id="{88BCC9D4-EA9D-485E-A5E2-1BA81B5BD437}"/>
              </a:ext>
            </a:extLst>
          </p:cNvPr>
          <p:cNvCxnSpPr/>
          <p:nvPr/>
        </p:nvCxnSpPr>
        <p:spPr>
          <a:xfrm>
            <a:off x="10129209" y="3211032"/>
            <a:ext cx="0" cy="54102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EF42920B-4142-459F-9A3F-D2874CAE1DA7}"/>
              </a:ext>
            </a:extLst>
          </p:cNvPr>
          <p:cNvSpPr/>
          <p:nvPr/>
        </p:nvSpPr>
        <p:spPr>
          <a:xfrm>
            <a:off x="8737614" y="3930570"/>
            <a:ext cx="456215" cy="307777"/>
          </a:xfrm>
          <a:prstGeom prst="rect">
            <a:avLst/>
          </a:prstGeom>
        </p:spPr>
        <p:txBody>
          <a:bodyPr wrap="none">
            <a:spAutoFit/>
          </a:bodyPr>
          <a:lstStyle/>
          <a:p>
            <a:r>
              <a:rPr lang="en-US" sz="1400" dirty="0">
                <a:latin typeface="Calibri"/>
                <a:ea typeface="Times New Roman"/>
                <a:cs typeface="Times New Roman"/>
              </a:rPr>
              <a:t>RPZ</a:t>
            </a:r>
            <a:endParaRPr lang="en-GB" sz="1400" dirty="0"/>
          </a:p>
        </p:txBody>
      </p:sp>
      <p:sp>
        <p:nvSpPr>
          <p:cNvPr id="28" name="Cloud Callout 7">
            <a:extLst>
              <a:ext uri="{FF2B5EF4-FFF2-40B4-BE49-F238E27FC236}">
                <a16:creationId xmlns:a16="http://schemas.microsoft.com/office/drawing/2014/main" id="{7FA128EF-9653-4456-A350-871B5E37C81B}"/>
              </a:ext>
            </a:extLst>
          </p:cNvPr>
          <p:cNvSpPr/>
          <p:nvPr/>
        </p:nvSpPr>
        <p:spPr>
          <a:xfrm>
            <a:off x="9172206" y="2441412"/>
            <a:ext cx="1914005" cy="64787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Observation</a:t>
            </a:r>
            <a:br>
              <a:rPr lang="en-US" sz="1400" dirty="0">
                <a:solidFill>
                  <a:srgbClr val="FFFFFF"/>
                </a:solidFill>
                <a:ea typeface="Times New Roman"/>
                <a:cs typeface="Times New Roman"/>
              </a:rPr>
            </a:br>
            <a:r>
              <a:rPr lang="en-US" sz="1400" dirty="0">
                <a:solidFill>
                  <a:srgbClr val="FFFFFF"/>
                </a:solidFill>
                <a:ea typeface="Times New Roman"/>
                <a:cs typeface="Times New Roman"/>
              </a:rPr>
              <a:t>&amp; Analysis</a:t>
            </a:r>
            <a:endParaRPr lang="en-US" sz="1200" dirty="0">
              <a:latin typeface="Times New Roman"/>
              <a:ea typeface="Times New Roman"/>
            </a:endParaRPr>
          </a:p>
        </p:txBody>
      </p:sp>
      <p:cxnSp>
        <p:nvCxnSpPr>
          <p:cNvPr id="29" name="Straight Arrow Connector 28">
            <a:extLst>
              <a:ext uri="{FF2B5EF4-FFF2-40B4-BE49-F238E27FC236}">
                <a16:creationId xmlns:a16="http://schemas.microsoft.com/office/drawing/2014/main" id="{77F7A924-7CF0-470B-B674-4BED1CF9D113}"/>
              </a:ext>
            </a:extLst>
          </p:cNvPr>
          <p:cNvCxnSpPr>
            <a:cxnSpLocks/>
          </p:cNvCxnSpPr>
          <p:nvPr/>
        </p:nvCxnSpPr>
        <p:spPr>
          <a:xfrm flipH="1">
            <a:off x="6728339" y="3089285"/>
            <a:ext cx="2542375" cy="639785"/>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1EBCDC5-71FA-42FF-BD78-6E61F60D3526}"/>
              </a:ext>
            </a:extLst>
          </p:cNvPr>
          <p:cNvSpPr txBox="1"/>
          <p:nvPr/>
        </p:nvSpPr>
        <p:spPr>
          <a:xfrm rot="19343286">
            <a:off x="8283502" y="3245088"/>
            <a:ext cx="682238" cy="307777"/>
          </a:xfrm>
          <a:prstGeom prst="rect">
            <a:avLst/>
          </a:prstGeom>
          <a:noFill/>
        </p:spPr>
        <p:txBody>
          <a:bodyPr wrap="none" rtlCol="0">
            <a:spAutoFit/>
          </a:bodyPr>
          <a:lstStyle/>
          <a:p>
            <a:r>
              <a:rPr lang="en-US" sz="1400" dirty="0" err="1"/>
              <a:t>dnstap</a:t>
            </a:r>
            <a:endParaRPr lang="en-GB" sz="1400" dirty="0"/>
          </a:p>
        </p:txBody>
      </p:sp>
      <p:sp>
        <p:nvSpPr>
          <p:cNvPr id="3" name="Footer Placeholder 2">
            <a:extLst>
              <a:ext uri="{FF2B5EF4-FFF2-40B4-BE49-F238E27FC236}">
                <a16:creationId xmlns:a16="http://schemas.microsoft.com/office/drawing/2014/main" id="{80226862-5807-4B44-983B-DB282DB642E9}"/>
              </a:ext>
            </a:extLst>
          </p:cNvPr>
          <p:cNvSpPr>
            <a:spLocks noGrp="1"/>
          </p:cNvSpPr>
          <p:nvPr>
            <p:ph type="ftr" sz="quarter" idx="11"/>
          </p:nvPr>
        </p:nvSpPr>
        <p:spPr/>
        <p:txBody>
          <a:bodyPr/>
          <a:lstStyle/>
          <a:p>
            <a:r>
              <a:rPr lang="en-US"/>
              <a:t>© Farsight Security 2019 – All rights reserved.</a:t>
            </a:r>
          </a:p>
        </p:txBody>
      </p:sp>
      <p:sp>
        <p:nvSpPr>
          <p:cNvPr id="4" name="Slide Number Placeholder 3">
            <a:extLst>
              <a:ext uri="{FF2B5EF4-FFF2-40B4-BE49-F238E27FC236}">
                <a16:creationId xmlns:a16="http://schemas.microsoft.com/office/drawing/2014/main" id="{B26D8990-FFE0-4487-BEAF-51BAB08C406E}"/>
              </a:ext>
            </a:extLst>
          </p:cNvPr>
          <p:cNvSpPr>
            <a:spLocks noGrp="1"/>
          </p:cNvSpPr>
          <p:nvPr>
            <p:ph type="sldNum" sz="quarter" idx="12"/>
          </p:nvPr>
        </p:nvSpPr>
        <p:spPr/>
        <p:txBody>
          <a:bodyPr/>
          <a:lstStyle/>
          <a:p>
            <a:fld id="{0E705824-DD5D-4D79-BF84-27DBC631461D}" type="slidenum">
              <a:rPr lang="en-US" smtClean="0"/>
              <a:t>5</a:t>
            </a:fld>
            <a:endParaRPr lang="en-US"/>
          </a:p>
        </p:txBody>
      </p:sp>
      <p:sp>
        <p:nvSpPr>
          <p:cNvPr id="12" name="Date Placeholder 11">
            <a:extLst>
              <a:ext uri="{FF2B5EF4-FFF2-40B4-BE49-F238E27FC236}">
                <a16:creationId xmlns:a16="http://schemas.microsoft.com/office/drawing/2014/main" id="{F0CDEA1E-50DC-4457-859A-14AF9521A3AE}"/>
              </a:ext>
            </a:extLst>
          </p:cNvPr>
          <p:cNvSpPr>
            <a:spLocks noGrp="1"/>
          </p:cNvSpPr>
          <p:nvPr>
            <p:ph type="dt" sz="half" idx="10"/>
          </p:nvPr>
        </p:nvSpPr>
        <p:spPr/>
        <p:txBody>
          <a:bodyPr/>
          <a:lstStyle/>
          <a:p>
            <a:r>
              <a:rPr lang="en-US"/>
              <a:t>2019-09</a:t>
            </a:r>
          </a:p>
        </p:txBody>
      </p:sp>
      <p:sp>
        <p:nvSpPr>
          <p:cNvPr id="14" name="Rectangle: Rounded Corners 13">
            <a:extLst>
              <a:ext uri="{FF2B5EF4-FFF2-40B4-BE49-F238E27FC236}">
                <a16:creationId xmlns:a16="http://schemas.microsoft.com/office/drawing/2014/main" id="{BEAA6B98-D53B-452C-8562-7A0DB694AAC4}"/>
              </a:ext>
            </a:extLst>
          </p:cNvPr>
          <p:cNvSpPr/>
          <p:nvPr/>
        </p:nvSpPr>
        <p:spPr>
          <a:xfrm>
            <a:off x="8282405" y="2343056"/>
            <a:ext cx="2889476" cy="2410597"/>
          </a:xfrm>
          <a:prstGeom prst="roundRect">
            <a:avLst/>
          </a:prstGeom>
          <a:no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Arc 33">
            <a:extLst>
              <a:ext uri="{FF2B5EF4-FFF2-40B4-BE49-F238E27FC236}">
                <a16:creationId xmlns:a16="http://schemas.microsoft.com/office/drawing/2014/main" id="{CD06B145-5139-4C46-BF8A-6C0A96D17879}"/>
              </a:ext>
            </a:extLst>
          </p:cNvPr>
          <p:cNvSpPr/>
          <p:nvPr/>
        </p:nvSpPr>
        <p:spPr>
          <a:xfrm>
            <a:off x="3669574" y="2814641"/>
            <a:ext cx="4360784" cy="1413228"/>
          </a:xfrm>
          <a:prstGeom prst="arc">
            <a:avLst>
              <a:gd name="adj1" fmla="val 16200000"/>
              <a:gd name="adj2" fmla="val 2084977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a:extLst>
              <a:ext uri="{FF2B5EF4-FFF2-40B4-BE49-F238E27FC236}">
                <a16:creationId xmlns:a16="http://schemas.microsoft.com/office/drawing/2014/main" id="{A749D0B5-9EB8-472F-AEA7-EB833F031905}"/>
              </a:ext>
            </a:extLst>
          </p:cNvPr>
          <p:cNvSpPr/>
          <p:nvPr/>
        </p:nvSpPr>
        <p:spPr>
          <a:xfrm flipH="1">
            <a:off x="3219192" y="2814639"/>
            <a:ext cx="4360784" cy="121191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530564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01B75-01EC-45F0-A1EC-F1E76657D8C6}"/>
              </a:ext>
            </a:extLst>
          </p:cNvPr>
          <p:cNvSpPr>
            <a:spLocks noGrp="1"/>
          </p:cNvSpPr>
          <p:nvPr>
            <p:ph type="title"/>
          </p:nvPr>
        </p:nvSpPr>
        <p:spPr/>
        <p:txBody>
          <a:bodyPr/>
          <a:lstStyle/>
          <a:p>
            <a:r>
              <a:rPr lang="en-US" dirty="0"/>
              <a:t>DNS System Architecture (Web Era)</a:t>
            </a:r>
          </a:p>
        </p:txBody>
      </p:sp>
      <p:sp>
        <p:nvSpPr>
          <p:cNvPr id="5" name="Cloud Callout 7">
            <a:extLst>
              <a:ext uri="{FF2B5EF4-FFF2-40B4-BE49-F238E27FC236}">
                <a16:creationId xmlns:a16="http://schemas.microsoft.com/office/drawing/2014/main" id="{25A1E42E-E9AA-4A12-A308-35A5D0484DB7}"/>
              </a:ext>
            </a:extLst>
          </p:cNvPr>
          <p:cNvSpPr/>
          <p:nvPr/>
        </p:nvSpPr>
        <p:spPr>
          <a:xfrm>
            <a:off x="4427688" y="1690688"/>
            <a:ext cx="2209800" cy="990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a:solidFill>
                  <a:srgbClr val="FFFFFF"/>
                </a:solidFill>
                <a:ea typeface="Times New Roman"/>
                <a:cs typeface="Times New Roman"/>
              </a:rPr>
              <a:t>Authority</a:t>
            </a:r>
            <a:br>
              <a:rPr lang="en-US" sz="1400">
                <a:solidFill>
                  <a:srgbClr val="FFFFFF"/>
                </a:solidFill>
                <a:ea typeface="Times New Roman"/>
                <a:cs typeface="Times New Roman"/>
              </a:rPr>
            </a:br>
            <a:r>
              <a:rPr lang="en-US" sz="1400">
                <a:solidFill>
                  <a:srgbClr val="FFFFFF"/>
                </a:solidFill>
                <a:ea typeface="Times New Roman"/>
                <a:cs typeface="Times New Roman"/>
              </a:rPr>
              <a:t>Servers</a:t>
            </a:r>
            <a:endParaRPr lang="en-US" sz="1200">
              <a:latin typeface="Times New Roman"/>
              <a:ea typeface="Times New Roman"/>
            </a:endParaRPr>
          </a:p>
        </p:txBody>
      </p:sp>
      <p:sp>
        <p:nvSpPr>
          <p:cNvPr id="6" name="Cloud Callout 8">
            <a:extLst>
              <a:ext uri="{FF2B5EF4-FFF2-40B4-BE49-F238E27FC236}">
                <a16:creationId xmlns:a16="http://schemas.microsoft.com/office/drawing/2014/main" id="{B6ED14CF-BD01-4E7C-8A91-6330F7475223}"/>
              </a:ext>
            </a:extLst>
          </p:cNvPr>
          <p:cNvSpPr/>
          <p:nvPr/>
        </p:nvSpPr>
        <p:spPr>
          <a:xfrm>
            <a:off x="4427688" y="3496628"/>
            <a:ext cx="2209800" cy="990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Recursive Servers</a:t>
            </a:r>
            <a:br>
              <a:rPr lang="en-US" sz="1400" dirty="0">
                <a:solidFill>
                  <a:srgbClr val="FFFFFF"/>
                </a:solidFill>
                <a:ea typeface="Times New Roman"/>
                <a:cs typeface="Times New Roman"/>
              </a:rPr>
            </a:br>
            <a:r>
              <a:rPr lang="en-US" sz="1400" dirty="0">
                <a:solidFill>
                  <a:srgbClr val="FFFFFF"/>
                </a:solidFill>
                <a:ea typeface="Times New Roman"/>
                <a:cs typeface="Times New Roman"/>
              </a:rPr>
              <a:t>(Full Resolvers)</a:t>
            </a:r>
            <a:endParaRPr lang="en-US" sz="1200" dirty="0">
              <a:latin typeface="Times New Roman"/>
              <a:ea typeface="Times New Roman"/>
            </a:endParaRPr>
          </a:p>
        </p:txBody>
      </p:sp>
      <p:sp>
        <p:nvSpPr>
          <p:cNvPr id="7" name="Cloud Callout 9">
            <a:extLst>
              <a:ext uri="{FF2B5EF4-FFF2-40B4-BE49-F238E27FC236}">
                <a16:creationId xmlns:a16="http://schemas.microsoft.com/office/drawing/2014/main" id="{3EBC9F5E-0CF8-4B30-9467-D9C16220F0C1}"/>
              </a:ext>
            </a:extLst>
          </p:cNvPr>
          <p:cNvSpPr/>
          <p:nvPr/>
        </p:nvSpPr>
        <p:spPr>
          <a:xfrm>
            <a:off x="4481028" y="5077778"/>
            <a:ext cx="2209800" cy="990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a:solidFill>
                  <a:srgbClr val="FFFFFF"/>
                </a:solidFill>
                <a:ea typeface="Times New Roman"/>
                <a:cs typeface="Times New Roman"/>
              </a:rPr>
              <a:t>Stub</a:t>
            </a:r>
            <a:br>
              <a:rPr lang="en-US" sz="1400">
                <a:solidFill>
                  <a:srgbClr val="FFFFFF"/>
                </a:solidFill>
                <a:ea typeface="Times New Roman"/>
                <a:cs typeface="Times New Roman"/>
              </a:rPr>
            </a:br>
            <a:r>
              <a:rPr lang="en-US" sz="1400">
                <a:solidFill>
                  <a:srgbClr val="FFFFFF"/>
                </a:solidFill>
                <a:ea typeface="Times New Roman"/>
                <a:cs typeface="Times New Roman"/>
              </a:rPr>
              <a:t>Resolvers</a:t>
            </a:r>
            <a:endParaRPr lang="en-US" sz="1200">
              <a:latin typeface="Times New Roman"/>
              <a:ea typeface="Times New Roman"/>
            </a:endParaRPr>
          </a:p>
        </p:txBody>
      </p:sp>
      <p:cxnSp>
        <p:nvCxnSpPr>
          <p:cNvPr id="8" name="Straight Arrow Connector 7">
            <a:extLst>
              <a:ext uri="{FF2B5EF4-FFF2-40B4-BE49-F238E27FC236}">
                <a16:creationId xmlns:a16="http://schemas.microsoft.com/office/drawing/2014/main" id="{7EDB5FBA-3BC2-41DC-813E-9145F865B782}"/>
              </a:ext>
            </a:extLst>
          </p:cNvPr>
          <p:cNvCxnSpPr/>
          <p:nvPr/>
        </p:nvCxnSpPr>
        <p:spPr>
          <a:xfrm>
            <a:off x="5723088" y="2719388"/>
            <a:ext cx="0" cy="7391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0EC0EEEE-A38A-4727-BCFD-197360DA011B}"/>
              </a:ext>
            </a:extLst>
          </p:cNvPr>
          <p:cNvCxnSpPr/>
          <p:nvPr/>
        </p:nvCxnSpPr>
        <p:spPr>
          <a:xfrm flipV="1">
            <a:off x="5532588" y="2680019"/>
            <a:ext cx="0" cy="739775"/>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4461AB7F-174F-41EE-82EF-47CD41A47322}"/>
              </a:ext>
            </a:extLst>
          </p:cNvPr>
          <p:cNvCxnSpPr/>
          <p:nvPr/>
        </p:nvCxnSpPr>
        <p:spPr>
          <a:xfrm>
            <a:off x="5723088" y="4449128"/>
            <a:ext cx="0" cy="6286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0151768B-59DB-4998-ADE4-DCF477218BCC}"/>
              </a:ext>
            </a:extLst>
          </p:cNvPr>
          <p:cNvCxnSpPr/>
          <p:nvPr/>
        </p:nvCxnSpPr>
        <p:spPr>
          <a:xfrm flipV="1">
            <a:off x="5532588" y="4449128"/>
            <a:ext cx="0" cy="6286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13" name="TextBox 21">
            <a:extLst>
              <a:ext uri="{FF2B5EF4-FFF2-40B4-BE49-F238E27FC236}">
                <a16:creationId xmlns:a16="http://schemas.microsoft.com/office/drawing/2014/main" id="{F3AC7194-7945-440B-BE3F-C09152BB825B}"/>
              </a:ext>
            </a:extLst>
          </p:cNvPr>
          <p:cNvSpPr txBox="1"/>
          <p:nvPr/>
        </p:nvSpPr>
        <p:spPr>
          <a:xfrm>
            <a:off x="5069931" y="4628614"/>
            <a:ext cx="367408" cy="307777"/>
          </a:xfrm>
          <a:prstGeom prst="rect">
            <a:avLst/>
          </a:prstGeom>
          <a:noFill/>
        </p:spPr>
        <p:txBody>
          <a:bodyPr wrap="none" rtlCol="0">
            <a:spAutoFit/>
          </a:bodyPr>
          <a:lstStyle/>
          <a:p>
            <a:r>
              <a:rPr lang="en-US" sz="1400" dirty="0">
                <a:latin typeface="Calibri"/>
                <a:ea typeface="Times New Roman"/>
                <a:cs typeface="Times New Roman"/>
              </a:rPr>
              <a:t>PII</a:t>
            </a:r>
            <a:endParaRPr lang="en-US" sz="1200" dirty="0">
              <a:latin typeface="Times New Roman"/>
              <a:ea typeface="Times New Roman"/>
            </a:endParaRPr>
          </a:p>
        </p:txBody>
      </p:sp>
      <p:sp>
        <p:nvSpPr>
          <p:cNvPr id="17" name="Can 21">
            <a:extLst>
              <a:ext uri="{FF2B5EF4-FFF2-40B4-BE49-F238E27FC236}">
                <a16:creationId xmlns:a16="http://schemas.microsoft.com/office/drawing/2014/main" id="{19E8F84E-6A2D-4A1B-AEB9-06D8CA84C1F0}"/>
              </a:ext>
            </a:extLst>
          </p:cNvPr>
          <p:cNvSpPr/>
          <p:nvPr/>
        </p:nvSpPr>
        <p:spPr>
          <a:xfrm>
            <a:off x="2790427" y="3563823"/>
            <a:ext cx="990600" cy="838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cs typeface="Times New Roman"/>
              </a:rPr>
              <a:t>DNS</a:t>
            </a:r>
            <a:br>
              <a:rPr lang="en-US" sz="1400" dirty="0">
                <a:solidFill>
                  <a:srgbClr val="FFFFFF"/>
                </a:solidFill>
                <a:cs typeface="Times New Roman"/>
              </a:rPr>
            </a:br>
            <a:r>
              <a:rPr lang="en-US" sz="1400" dirty="0">
                <a:solidFill>
                  <a:srgbClr val="FFFFFF"/>
                </a:solidFill>
                <a:cs typeface="Times New Roman"/>
              </a:rPr>
              <a:t>Cache</a:t>
            </a:r>
          </a:p>
        </p:txBody>
      </p:sp>
      <p:cxnSp>
        <p:nvCxnSpPr>
          <p:cNvPr id="18" name="Straight Arrow Connector 17">
            <a:extLst>
              <a:ext uri="{FF2B5EF4-FFF2-40B4-BE49-F238E27FC236}">
                <a16:creationId xmlns:a16="http://schemas.microsoft.com/office/drawing/2014/main" id="{C4FC33D2-1489-4182-A4C2-BA1955D4AB06}"/>
              </a:ext>
            </a:extLst>
          </p:cNvPr>
          <p:cNvCxnSpPr/>
          <p:nvPr/>
        </p:nvCxnSpPr>
        <p:spPr>
          <a:xfrm>
            <a:off x="3834367" y="3991928"/>
            <a:ext cx="510540" cy="0"/>
          </a:xfrm>
          <a:prstGeom prst="straightConnector1">
            <a:avLst/>
          </a:prstGeom>
          <a:ln w="28575">
            <a:headEnd type="arrow"/>
            <a:tailEnd type="arrow"/>
          </a:ln>
        </p:spPr>
        <p:style>
          <a:lnRef idx="1">
            <a:schemeClr val="accent1"/>
          </a:lnRef>
          <a:fillRef idx="0">
            <a:schemeClr val="accent1"/>
          </a:fillRef>
          <a:effectRef idx="0">
            <a:schemeClr val="accent1"/>
          </a:effectRef>
          <a:fontRef idx="minor">
            <a:schemeClr val="tx1"/>
          </a:fontRef>
        </p:style>
      </p:cxnSp>
      <p:sp>
        <p:nvSpPr>
          <p:cNvPr id="21" name="Cloud Callout 7">
            <a:extLst>
              <a:ext uri="{FF2B5EF4-FFF2-40B4-BE49-F238E27FC236}">
                <a16:creationId xmlns:a16="http://schemas.microsoft.com/office/drawing/2014/main" id="{81BF424D-298F-4712-B87A-2DD572C270FE}"/>
              </a:ext>
            </a:extLst>
          </p:cNvPr>
          <p:cNvSpPr/>
          <p:nvPr/>
        </p:nvSpPr>
        <p:spPr>
          <a:xfrm>
            <a:off x="7360798" y="5140449"/>
            <a:ext cx="2014111" cy="64787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DNS Questions</a:t>
            </a:r>
            <a:endParaRPr lang="en-US" sz="1200" dirty="0">
              <a:latin typeface="Times New Roman"/>
              <a:ea typeface="Times New Roman"/>
            </a:endParaRPr>
          </a:p>
        </p:txBody>
      </p:sp>
      <p:cxnSp>
        <p:nvCxnSpPr>
          <p:cNvPr id="22" name="Straight Arrow Connector 21">
            <a:extLst>
              <a:ext uri="{FF2B5EF4-FFF2-40B4-BE49-F238E27FC236}">
                <a16:creationId xmlns:a16="http://schemas.microsoft.com/office/drawing/2014/main" id="{A55F1120-6D5A-43EC-B1D9-B3201CCCC910}"/>
              </a:ext>
            </a:extLst>
          </p:cNvPr>
          <p:cNvCxnSpPr/>
          <p:nvPr/>
        </p:nvCxnSpPr>
        <p:spPr>
          <a:xfrm>
            <a:off x="6770543" y="5481789"/>
            <a:ext cx="510540" cy="0"/>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23" name="Cloud Callout 7">
            <a:extLst>
              <a:ext uri="{FF2B5EF4-FFF2-40B4-BE49-F238E27FC236}">
                <a16:creationId xmlns:a16="http://schemas.microsoft.com/office/drawing/2014/main" id="{0F613C11-B11B-4EF8-935D-6EDE60EFCEDE}"/>
              </a:ext>
            </a:extLst>
          </p:cNvPr>
          <p:cNvSpPr/>
          <p:nvPr/>
        </p:nvSpPr>
        <p:spPr>
          <a:xfrm>
            <a:off x="1808391" y="1861417"/>
            <a:ext cx="1914005" cy="64787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DNS Answers</a:t>
            </a:r>
            <a:endParaRPr lang="en-US" sz="1200" dirty="0">
              <a:latin typeface="Times New Roman"/>
              <a:ea typeface="Times New Roman"/>
            </a:endParaRPr>
          </a:p>
        </p:txBody>
      </p:sp>
      <p:cxnSp>
        <p:nvCxnSpPr>
          <p:cNvPr id="24" name="Straight Arrow Connector 23">
            <a:extLst>
              <a:ext uri="{FF2B5EF4-FFF2-40B4-BE49-F238E27FC236}">
                <a16:creationId xmlns:a16="http://schemas.microsoft.com/office/drawing/2014/main" id="{A8DA6727-E1CF-4679-B369-69BA1D87C1CC}"/>
              </a:ext>
            </a:extLst>
          </p:cNvPr>
          <p:cNvCxnSpPr>
            <a:cxnSpLocks/>
          </p:cNvCxnSpPr>
          <p:nvPr/>
        </p:nvCxnSpPr>
        <p:spPr>
          <a:xfrm>
            <a:off x="3869934" y="2185988"/>
            <a:ext cx="410216"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522C05C-7CFF-42F5-AE38-38F454939BE4}"/>
              </a:ext>
            </a:extLst>
          </p:cNvPr>
          <p:cNvCxnSpPr>
            <a:cxnSpLocks/>
          </p:cNvCxnSpPr>
          <p:nvPr/>
        </p:nvCxnSpPr>
        <p:spPr>
          <a:xfrm>
            <a:off x="6728339" y="3991928"/>
            <a:ext cx="2790127" cy="246419"/>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20" name="Can 19">
            <a:extLst>
              <a:ext uri="{FF2B5EF4-FFF2-40B4-BE49-F238E27FC236}">
                <a16:creationId xmlns:a16="http://schemas.microsoft.com/office/drawing/2014/main" id="{EE1E6C1B-54F6-4F94-91DD-7EB027065716}"/>
              </a:ext>
            </a:extLst>
          </p:cNvPr>
          <p:cNvSpPr/>
          <p:nvPr/>
        </p:nvSpPr>
        <p:spPr>
          <a:xfrm>
            <a:off x="9609317" y="3819247"/>
            <a:ext cx="1039784" cy="838200"/>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Response</a:t>
            </a:r>
            <a:br>
              <a:rPr lang="en-US" sz="1400" dirty="0">
                <a:solidFill>
                  <a:srgbClr val="FFFFFF"/>
                </a:solidFill>
                <a:ea typeface="Times New Roman"/>
                <a:cs typeface="Times New Roman"/>
              </a:rPr>
            </a:br>
            <a:r>
              <a:rPr lang="en-US" sz="1400" dirty="0">
                <a:solidFill>
                  <a:srgbClr val="FFFFFF"/>
                </a:solidFill>
                <a:ea typeface="Times New Roman"/>
                <a:cs typeface="Times New Roman"/>
              </a:rPr>
              <a:t>Policy</a:t>
            </a:r>
            <a:endParaRPr lang="en-US" sz="1200" dirty="0">
              <a:latin typeface="Times New Roman"/>
              <a:ea typeface="Times New Roman"/>
            </a:endParaRPr>
          </a:p>
        </p:txBody>
      </p:sp>
      <p:cxnSp>
        <p:nvCxnSpPr>
          <p:cNvPr id="25" name="Straight Arrow Connector 24">
            <a:extLst>
              <a:ext uri="{FF2B5EF4-FFF2-40B4-BE49-F238E27FC236}">
                <a16:creationId xmlns:a16="http://schemas.microsoft.com/office/drawing/2014/main" id="{88BCC9D4-EA9D-485E-A5E2-1BA81B5BD437}"/>
              </a:ext>
            </a:extLst>
          </p:cNvPr>
          <p:cNvCxnSpPr/>
          <p:nvPr/>
        </p:nvCxnSpPr>
        <p:spPr>
          <a:xfrm>
            <a:off x="10129209" y="3211032"/>
            <a:ext cx="0" cy="54102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EF42920B-4142-459F-9A3F-D2874CAE1DA7}"/>
              </a:ext>
            </a:extLst>
          </p:cNvPr>
          <p:cNvSpPr/>
          <p:nvPr/>
        </p:nvSpPr>
        <p:spPr>
          <a:xfrm>
            <a:off x="8737614" y="3930570"/>
            <a:ext cx="456215" cy="307777"/>
          </a:xfrm>
          <a:prstGeom prst="rect">
            <a:avLst/>
          </a:prstGeom>
        </p:spPr>
        <p:txBody>
          <a:bodyPr wrap="none">
            <a:spAutoFit/>
          </a:bodyPr>
          <a:lstStyle/>
          <a:p>
            <a:r>
              <a:rPr lang="en-US" sz="1400" dirty="0">
                <a:latin typeface="Calibri"/>
                <a:ea typeface="Times New Roman"/>
                <a:cs typeface="Times New Roman"/>
              </a:rPr>
              <a:t>RPZ</a:t>
            </a:r>
            <a:endParaRPr lang="en-GB" sz="1400" dirty="0"/>
          </a:p>
        </p:txBody>
      </p:sp>
      <p:sp>
        <p:nvSpPr>
          <p:cNvPr id="28" name="Cloud Callout 7">
            <a:extLst>
              <a:ext uri="{FF2B5EF4-FFF2-40B4-BE49-F238E27FC236}">
                <a16:creationId xmlns:a16="http://schemas.microsoft.com/office/drawing/2014/main" id="{7FA128EF-9653-4456-A350-871B5E37C81B}"/>
              </a:ext>
            </a:extLst>
          </p:cNvPr>
          <p:cNvSpPr/>
          <p:nvPr/>
        </p:nvSpPr>
        <p:spPr>
          <a:xfrm>
            <a:off x="9172206" y="2441412"/>
            <a:ext cx="1914005" cy="64787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Observation</a:t>
            </a:r>
            <a:br>
              <a:rPr lang="en-US" sz="1400" dirty="0">
                <a:solidFill>
                  <a:srgbClr val="FFFFFF"/>
                </a:solidFill>
                <a:ea typeface="Times New Roman"/>
                <a:cs typeface="Times New Roman"/>
              </a:rPr>
            </a:br>
            <a:r>
              <a:rPr lang="en-US" sz="1400" dirty="0">
                <a:solidFill>
                  <a:srgbClr val="FFFFFF"/>
                </a:solidFill>
                <a:ea typeface="Times New Roman"/>
                <a:cs typeface="Times New Roman"/>
              </a:rPr>
              <a:t>&amp; Analysis</a:t>
            </a:r>
            <a:endParaRPr lang="en-US" sz="1200" dirty="0">
              <a:latin typeface="Times New Roman"/>
              <a:ea typeface="Times New Roman"/>
            </a:endParaRPr>
          </a:p>
        </p:txBody>
      </p:sp>
      <p:cxnSp>
        <p:nvCxnSpPr>
          <p:cNvPr id="29" name="Straight Arrow Connector 28">
            <a:extLst>
              <a:ext uri="{FF2B5EF4-FFF2-40B4-BE49-F238E27FC236}">
                <a16:creationId xmlns:a16="http://schemas.microsoft.com/office/drawing/2014/main" id="{77F7A924-7CF0-470B-B674-4BED1CF9D113}"/>
              </a:ext>
            </a:extLst>
          </p:cNvPr>
          <p:cNvCxnSpPr>
            <a:cxnSpLocks/>
          </p:cNvCxnSpPr>
          <p:nvPr/>
        </p:nvCxnSpPr>
        <p:spPr>
          <a:xfrm flipH="1">
            <a:off x="6728339" y="3089285"/>
            <a:ext cx="2542375" cy="639785"/>
          </a:xfrm>
          <a:prstGeom prst="straightConnector1">
            <a:avLst/>
          </a:prstGeom>
          <a:ln w="28575">
            <a:headEnd type="arrow"/>
            <a:tailEnd type="non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41EBCDC5-71FA-42FF-BD78-6E61F60D3526}"/>
              </a:ext>
            </a:extLst>
          </p:cNvPr>
          <p:cNvSpPr txBox="1"/>
          <p:nvPr/>
        </p:nvSpPr>
        <p:spPr>
          <a:xfrm rot="19343286">
            <a:off x="8283502" y="3245088"/>
            <a:ext cx="682238" cy="307777"/>
          </a:xfrm>
          <a:prstGeom prst="rect">
            <a:avLst/>
          </a:prstGeom>
          <a:noFill/>
        </p:spPr>
        <p:txBody>
          <a:bodyPr wrap="none" rtlCol="0">
            <a:spAutoFit/>
          </a:bodyPr>
          <a:lstStyle/>
          <a:p>
            <a:r>
              <a:rPr lang="en-US" sz="1400" dirty="0" err="1"/>
              <a:t>dnstap</a:t>
            </a:r>
            <a:endParaRPr lang="en-GB" sz="1400" dirty="0"/>
          </a:p>
        </p:txBody>
      </p:sp>
      <p:sp>
        <p:nvSpPr>
          <p:cNvPr id="3" name="Footer Placeholder 2">
            <a:extLst>
              <a:ext uri="{FF2B5EF4-FFF2-40B4-BE49-F238E27FC236}">
                <a16:creationId xmlns:a16="http://schemas.microsoft.com/office/drawing/2014/main" id="{80226862-5807-4B44-983B-DB282DB642E9}"/>
              </a:ext>
            </a:extLst>
          </p:cNvPr>
          <p:cNvSpPr>
            <a:spLocks noGrp="1"/>
          </p:cNvSpPr>
          <p:nvPr>
            <p:ph type="ftr" sz="quarter" idx="11"/>
          </p:nvPr>
        </p:nvSpPr>
        <p:spPr/>
        <p:txBody>
          <a:bodyPr/>
          <a:lstStyle/>
          <a:p>
            <a:r>
              <a:rPr lang="en-US"/>
              <a:t>© Farsight Security 2019 – All rights reserved.</a:t>
            </a:r>
          </a:p>
        </p:txBody>
      </p:sp>
      <p:sp>
        <p:nvSpPr>
          <p:cNvPr id="4" name="Slide Number Placeholder 3">
            <a:extLst>
              <a:ext uri="{FF2B5EF4-FFF2-40B4-BE49-F238E27FC236}">
                <a16:creationId xmlns:a16="http://schemas.microsoft.com/office/drawing/2014/main" id="{B26D8990-FFE0-4487-BEAF-51BAB08C406E}"/>
              </a:ext>
            </a:extLst>
          </p:cNvPr>
          <p:cNvSpPr>
            <a:spLocks noGrp="1"/>
          </p:cNvSpPr>
          <p:nvPr>
            <p:ph type="sldNum" sz="quarter" idx="12"/>
          </p:nvPr>
        </p:nvSpPr>
        <p:spPr/>
        <p:txBody>
          <a:bodyPr/>
          <a:lstStyle/>
          <a:p>
            <a:fld id="{0E705824-DD5D-4D79-BF84-27DBC631461D}" type="slidenum">
              <a:rPr lang="en-US" smtClean="0"/>
              <a:t>6</a:t>
            </a:fld>
            <a:endParaRPr lang="en-US"/>
          </a:p>
        </p:txBody>
      </p:sp>
      <p:sp>
        <p:nvSpPr>
          <p:cNvPr id="12" name="Date Placeholder 11">
            <a:extLst>
              <a:ext uri="{FF2B5EF4-FFF2-40B4-BE49-F238E27FC236}">
                <a16:creationId xmlns:a16="http://schemas.microsoft.com/office/drawing/2014/main" id="{F0CDEA1E-50DC-4457-859A-14AF9521A3AE}"/>
              </a:ext>
            </a:extLst>
          </p:cNvPr>
          <p:cNvSpPr>
            <a:spLocks noGrp="1"/>
          </p:cNvSpPr>
          <p:nvPr>
            <p:ph type="dt" sz="half" idx="10"/>
          </p:nvPr>
        </p:nvSpPr>
        <p:spPr/>
        <p:txBody>
          <a:bodyPr/>
          <a:lstStyle/>
          <a:p>
            <a:r>
              <a:rPr lang="en-US"/>
              <a:t>2019-09</a:t>
            </a:r>
          </a:p>
        </p:txBody>
      </p:sp>
      <p:sp>
        <p:nvSpPr>
          <p:cNvPr id="14" name="Rectangle: Rounded Corners 13">
            <a:extLst>
              <a:ext uri="{FF2B5EF4-FFF2-40B4-BE49-F238E27FC236}">
                <a16:creationId xmlns:a16="http://schemas.microsoft.com/office/drawing/2014/main" id="{BEAA6B98-D53B-452C-8562-7A0DB694AAC4}"/>
              </a:ext>
            </a:extLst>
          </p:cNvPr>
          <p:cNvSpPr/>
          <p:nvPr/>
        </p:nvSpPr>
        <p:spPr>
          <a:xfrm>
            <a:off x="8282405" y="2343056"/>
            <a:ext cx="2889476" cy="2410597"/>
          </a:xfrm>
          <a:prstGeom prst="roundRect">
            <a:avLst/>
          </a:prstGeom>
          <a:noFill/>
          <a:ln>
            <a:solidFill>
              <a:schemeClr val="accent1">
                <a:shade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loud Callout 8">
            <a:extLst>
              <a:ext uri="{FF2B5EF4-FFF2-40B4-BE49-F238E27FC236}">
                <a16:creationId xmlns:a16="http://schemas.microsoft.com/office/drawing/2014/main" id="{604CA96C-D209-4D6C-967E-07729BA80D6E}"/>
              </a:ext>
            </a:extLst>
          </p:cNvPr>
          <p:cNvSpPr/>
          <p:nvPr/>
        </p:nvSpPr>
        <p:spPr>
          <a:xfrm>
            <a:off x="372883" y="2818157"/>
            <a:ext cx="2209800" cy="99060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Recursive Servers</a:t>
            </a:r>
            <a:br>
              <a:rPr lang="en-US" sz="1400" dirty="0">
                <a:solidFill>
                  <a:srgbClr val="FFFFFF"/>
                </a:solidFill>
                <a:ea typeface="Times New Roman"/>
                <a:cs typeface="Times New Roman"/>
              </a:rPr>
            </a:br>
            <a:r>
              <a:rPr lang="en-US" sz="1400" dirty="0">
                <a:solidFill>
                  <a:srgbClr val="FFFFFF"/>
                </a:solidFill>
                <a:ea typeface="Times New Roman"/>
                <a:cs typeface="Times New Roman"/>
              </a:rPr>
              <a:t>(speaking </a:t>
            </a:r>
            <a:r>
              <a:rPr lang="en-US" sz="1400" dirty="0" err="1">
                <a:solidFill>
                  <a:srgbClr val="FFFFFF"/>
                </a:solidFill>
                <a:ea typeface="Times New Roman"/>
                <a:cs typeface="Times New Roman"/>
              </a:rPr>
              <a:t>DoH</a:t>
            </a:r>
            <a:r>
              <a:rPr lang="en-US" sz="1400" dirty="0">
                <a:solidFill>
                  <a:srgbClr val="FFFFFF"/>
                </a:solidFill>
                <a:ea typeface="Times New Roman"/>
                <a:cs typeface="Times New Roman"/>
              </a:rPr>
              <a:t>)</a:t>
            </a:r>
            <a:endParaRPr lang="en-US" sz="1200" dirty="0">
              <a:latin typeface="Times New Roman"/>
              <a:ea typeface="Times New Roman"/>
            </a:endParaRPr>
          </a:p>
        </p:txBody>
      </p:sp>
      <p:cxnSp>
        <p:nvCxnSpPr>
          <p:cNvPr id="32" name="Straight Arrow Connector 31">
            <a:extLst>
              <a:ext uri="{FF2B5EF4-FFF2-40B4-BE49-F238E27FC236}">
                <a16:creationId xmlns:a16="http://schemas.microsoft.com/office/drawing/2014/main" id="{F521E83B-258B-478B-8FCD-8332B2C50B64}"/>
              </a:ext>
            </a:extLst>
          </p:cNvPr>
          <p:cNvCxnSpPr>
            <a:cxnSpLocks/>
          </p:cNvCxnSpPr>
          <p:nvPr/>
        </p:nvCxnSpPr>
        <p:spPr>
          <a:xfrm flipV="1">
            <a:off x="2582683" y="2509290"/>
            <a:ext cx="1898345" cy="54061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8DADF40D-364A-42D1-A41D-FE3F30C22072}"/>
              </a:ext>
            </a:extLst>
          </p:cNvPr>
          <p:cNvCxnSpPr>
            <a:cxnSpLocks/>
          </p:cNvCxnSpPr>
          <p:nvPr/>
        </p:nvCxnSpPr>
        <p:spPr>
          <a:xfrm flipH="1">
            <a:off x="2612191" y="2631677"/>
            <a:ext cx="1894854" cy="5249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227D4131-51C0-4114-84B1-693A74927C2F}"/>
              </a:ext>
            </a:extLst>
          </p:cNvPr>
          <p:cNvCxnSpPr>
            <a:cxnSpLocks/>
          </p:cNvCxnSpPr>
          <p:nvPr/>
        </p:nvCxnSpPr>
        <p:spPr>
          <a:xfrm>
            <a:off x="1808391" y="3819247"/>
            <a:ext cx="774292" cy="120654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B7FE1C68-27CA-4303-A2C1-481407531FB4}"/>
              </a:ext>
            </a:extLst>
          </p:cNvPr>
          <p:cNvCxnSpPr>
            <a:cxnSpLocks/>
          </p:cNvCxnSpPr>
          <p:nvPr/>
        </p:nvCxnSpPr>
        <p:spPr>
          <a:xfrm flipH="1" flipV="1">
            <a:off x="1667436" y="3924467"/>
            <a:ext cx="744728" cy="117796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4" name="Arc 33">
            <a:extLst>
              <a:ext uri="{FF2B5EF4-FFF2-40B4-BE49-F238E27FC236}">
                <a16:creationId xmlns:a16="http://schemas.microsoft.com/office/drawing/2014/main" id="{CD06B145-5139-4C46-BF8A-6C0A96D17879}"/>
              </a:ext>
            </a:extLst>
          </p:cNvPr>
          <p:cNvSpPr/>
          <p:nvPr/>
        </p:nvSpPr>
        <p:spPr>
          <a:xfrm>
            <a:off x="3669574" y="2814641"/>
            <a:ext cx="4360784" cy="1413228"/>
          </a:xfrm>
          <a:prstGeom prst="arc">
            <a:avLst>
              <a:gd name="adj1" fmla="val 16200000"/>
              <a:gd name="adj2" fmla="val 20849777"/>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Arc 35">
            <a:extLst>
              <a:ext uri="{FF2B5EF4-FFF2-40B4-BE49-F238E27FC236}">
                <a16:creationId xmlns:a16="http://schemas.microsoft.com/office/drawing/2014/main" id="{A749D0B5-9EB8-472F-AEA7-EB833F031905}"/>
              </a:ext>
            </a:extLst>
          </p:cNvPr>
          <p:cNvSpPr/>
          <p:nvPr/>
        </p:nvSpPr>
        <p:spPr>
          <a:xfrm flipH="1">
            <a:off x="3219192" y="2814639"/>
            <a:ext cx="4360784" cy="121191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 name="Cloud Callout 7">
            <a:extLst>
              <a:ext uri="{FF2B5EF4-FFF2-40B4-BE49-F238E27FC236}">
                <a16:creationId xmlns:a16="http://schemas.microsoft.com/office/drawing/2014/main" id="{C93D218A-8425-4D2D-98DF-08F2028DCA20}"/>
              </a:ext>
            </a:extLst>
          </p:cNvPr>
          <p:cNvSpPr/>
          <p:nvPr/>
        </p:nvSpPr>
        <p:spPr>
          <a:xfrm>
            <a:off x="1498416" y="5157852"/>
            <a:ext cx="2082984" cy="647873"/>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en-US" sz="1400" dirty="0">
                <a:solidFill>
                  <a:srgbClr val="FFFFFF"/>
                </a:solidFill>
                <a:ea typeface="Times New Roman"/>
                <a:cs typeface="Times New Roman"/>
              </a:rPr>
              <a:t>Apps Doing DNS</a:t>
            </a:r>
            <a:endParaRPr lang="en-US" sz="1200" dirty="0">
              <a:latin typeface="Times New Roman"/>
              <a:ea typeface="Times New Roman"/>
            </a:endParaRPr>
          </a:p>
        </p:txBody>
      </p:sp>
    </p:spTree>
    <p:extLst>
      <p:ext uri="{BB962C8B-B14F-4D97-AF65-F5344CB8AC3E}">
        <p14:creationId xmlns:p14="http://schemas.microsoft.com/office/powerpoint/2010/main" val="3499774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93D0-030D-432B-B07D-3F8937A9AB87}"/>
              </a:ext>
            </a:extLst>
          </p:cNvPr>
          <p:cNvSpPr>
            <a:spLocks noGrp="1"/>
          </p:cNvSpPr>
          <p:nvPr>
            <p:ph type="title"/>
          </p:nvPr>
        </p:nvSpPr>
        <p:spPr/>
        <p:txBody>
          <a:bodyPr/>
          <a:lstStyle/>
          <a:p>
            <a:r>
              <a:rPr lang="en-US" dirty="0"/>
              <a:t>Motives</a:t>
            </a:r>
          </a:p>
        </p:txBody>
      </p:sp>
      <p:sp>
        <p:nvSpPr>
          <p:cNvPr id="3" name="Content Placeholder 2">
            <a:extLst>
              <a:ext uri="{FF2B5EF4-FFF2-40B4-BE49-F238E27FC236}">
                <a16:creationId xmlns:a16="http://schemas.microsoft.com/office/drawing/2014/main" id="{80B33BDF-54AE-4A22-9F43-9EB52E3E3BFA}"/>
              </a:ext>
            </a:extLst>
          </p:cNvPr>
          <p:cNvSpPr>
            <a:spLocks noGrp="1"/>
          </p:cNvSpPr>
          <p:nvPr>
            <p:ph idx="1"/>
          </p:nvPr>
        </p:nvSpPr>
        <p:spPr/>
        <p:txBody>
          <a:bodyPr/>
          <a:lstStyle/>
          <a:p>
            <a:r>
              <a:rPr lang="en-US" dirty="0"/>
              <a:t>Here’s the setup:</a:t>
            </a:r>
          </a:p>
          <a:p>
            <a:pPr lvl="1"/>
            <a:r>
              <a:rPr lang="en-US" dirty="0"/>
              <a:t>Managed private networks (personal, family, corporate) have prerogatives</a:t>
            </a:r>
          </a:p>
          <a:p>
            <a:pPr lvl="1"/>
            <a:r>
              <a:rPr lang="en-US" dirty="0"/>
              <a:t>Public (ISP) networks have the ability to exercise the same prerogatives</a:t>
            </a:r>
          </a:p>
          <a:p>
            <a:pPr lvl="1"/>
            <a:r>
              <a:rPr lang="en-US" dirty="0"/>
              <a:t>State-level actors (intelligence, law enforcement) also have such abilities</a:t>
            </a:r>
          </a:p>
          <a:p>
            <a:pPr lvl="1"/>
            <a:r>
              <a:rPr lang="en-US" dirty="0"/>
              <a:t>(Autocratic?) governments can insist on (unpopular?) ISP behaviour</a:t>
            </a:r>
          </a:p>
          <a:p>
            <a:r>
              <a:rPr lang="en-US" dirty="0"/>
              <a:t>Here’s where the resulting tension goes:</a:t>
            </a:r>
          </a:p>
          <a:p>
            <a:pPr lvl="1"/>
            <a:r>
              <a:rPr lang="en-US" dirty="0"/>
              <a:t>On the Internet, unilateralism just begets more unilateralism</a:t>
            </a:r>
          </a:p>
          <a:p>
            <a:pPr lvl="1"/>
            <a:r>
              <a:rPr lang="en-US" dirty="0"/>
              <a:t>Thus VPNs including Tor; anonymous remailers; PGP</a:t>
            </a:r>
          </a:p>
          <a:p>
            <a:pPr lvl="1"/>
            <a:r>
              <a:rPr lang="en-US" dirty="0"/>
              <a:t>And now DNS over HTTP, Transport Layer Security 1.3, Encrypted SNI</a:t>
            </a:r>
          </a:p>
          <a:p>
            <a:pPr lvl="1"/>
            <a:r>
              <a:rPr lang="en-US" dirty="0"/>
              <a:t>MPN prerogatives are indistinguishable on the wire from “bad” behaviour</a:t>
            </a:r>
          </a:p>
        </p:txBody>
      </p:sp>
    </p:spTree>
    <p:extLst>
      <p:ext uri="{BB962C8B-B14F-4D97-AF65-F5344CB8AC3E}">
        <p14:creationId xmlns:p14="http://schemas.microsoft.com/office/powerpoint/2010/main" val="4360109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F563E-047F-49E5-9826-A20D8719A8C7}"/>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AB749EA4-64AB-4D2A-922E-288251B5A997}"/>
              </a:ext>
            </a:extLst>
          </p:cNvPr>
          <p:cNvSpPr>
            <a:spLocks noGrp="1"/>
          </p:cNvSpPr>
          <p:nvPr>
            <p:ph idx="1"/>
          </p:nvPr>
        </p:nvSpPr>
        <p:spPr/>
        <p:txBody>
          <a:bodyPr>
            <a:normAutofit/>
          </a:bodyPr>
          <a:lstStyle/>
          <a:p>
            <a:r>
              <a:rPr lang="en-US" dirty="0"/>
              <a:t>To conserve their prerogatives, every MPN will have to:</a:t>
            </a:r>
          </a:p>
          <a:p>
            <a:pPr lvl="1"/>
            <a:r>
              <a:rPr lang="en-US" dirty="0"/>
              <a:t>Firewall off any protocol whose transaction initiation cannot be detected</a:t>
            </a:r>
          </a:p>
          <a:p>
            <a:pPr lvl="1"/>
            <a:r>
              <a:rPr lang="en-US" dirty="0"/>
              <a:t>Identify and block all HTTPS service IP’s which are known to support </a:t>
            </a:r>
            <a:r>
              <a:rPr lang="en-US" dirty="0" err="1"/>
              <a:t>DoH</a:t>
            </a:r>
            <a:endParaRPr lang="en-US" dirty="0"/>
          </a:p>
          <a:p>
            <a:pPr lvl="1"/>
            <a:r>
              <a:rPr lang="en-US" dirty="0"/>
              <a:t>Force the use of an explicit HTTPS proxy</a:t>
            </a:r>
          </a:p>
          <a:p>
            <a:pPr lvl="1"/>
            <a:r>
              <a:rPr lang="en-US" dirty="0"/>
              <a:t>Live without IoT (can’t and won’t use an explicit proxy)</a:t>
            </a:r>
          </a:p>
          <a:p>
            <a:pPr lvl="1"/>
            <a:r>
              <a:rPr lang="en-US" dirty="0"/>
              <a:t>Abandon transparent HTTPS interception</a:t>
            </a:r>
          </a:p>
          <a:p>
            <a:pPr lvl="1"/>
            <a:r>
              <a:rPr lang="en-US" dirty="0"/>
              <a:t>Come to terms with BYOD</a:t>
            </a:r>
          </a:p>
          <a:p>
            <a:r>
              <a:rPr lang="en-US" dirty="0"/>
              <a:t>Public networks cannot do these things</a:t>
            </a:r>
          </a:p>
          <a:p>
            <a:pPr lvl="1"/>
            <a:r>
              <a:rPr lang="en-US" dirty="0"/>
              <a:t>Usurping MPN prerogatives only goes so far</a:t>
            </a:r>
          </a:p>
          <a:p>
            <a:pPr lvl="1"/>
            <a:r>
              <a:rPr lang="en-US" dirty="0"/>
              <a:t>So, the main purpose of </a:t>
            </a:r>
            <a:r>
              <a:rPr lang="en-US" dirty="0" err="1"/>
              <a:t>DoH</a:t>
            </a:r>
            <a:r>
              <a:rPr lang="en-US" dirty="0"/>
              <a:t> will be served</a:t>
            </a:r>
          </a:p>
        </p:txBody>
      </p:sp>
    </p:spTree>
    <p:extLst>
      <p:ext uri="{BB962C8B-B14F-4D97-AF65-F5344CB8AC3E}">
        <p14:creationId xmlns:p14="http://schemas.microsoft.com/office/powerpoint/2010/main" val="131481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92C34C-1276-4C15-AE93-15FCEC68E728}"/>
              </a:ext>
            </a:extLst>
          </p:cNvPr>
          <p:cNvSpPr>
            <a:spLocks noGrp="1"/>
          </p:cNvSpPr>
          <p:nvPr>
            <p:ph type="title"/>
          </p:nvPr>
        </p:nvSpPr>
        <p:spPr/>
        <p:txBody>
          <a:bodyPr/>
          <a:lstStyle/>
          <a:p>
            <a:r>
              <a:rPr lang="en-US" dirty="0"/>
              <a:t>Implications</a:t>
            </a:r>
          </a:p>
        </p:txBody>
      </p:sp>
      <p:sp>
        <p:nvSpPr>
          <p:cNvPr id="3" name="Content Placeholder 2">
            <a:extLst>
              <a:ext uri="{FF2B5EF4-FFF2-40B4-BE49-F238E27FC236}">
                <a16:creationId xmlns:a16="http://schemas.microsoft.com/office/drawing/2014/main" id="{1770956E-B9A9-4BEB-8EE5-C2E3ADCB5BE3}"/>
              </a:ext>
            </a:extLst>
          </p:cNvPr>
          <p:cNvSpPr>
            <a:spLocks noGrp="1"/>
          </p:cNvSpPr>
          <p:nvPr>
            <p:ph idx="1"/>
          </p:nvPr>
        </p:nvSpPr>
        <p:spPr/>
        <p:txBody>
          <a:bodyPr/>
          <a:lstStyle/>
          <a:p>
            <a:r>
              <a:rPr lang="en-US" dirty="0"/>
              <a:t>Many new and higher costs:</a:t>
            </a:r>
          </a:p>
          <a:p>
            <a:pPr lvl="1"/>
            <a:r>
              <a:rPr lang="en-US" dirty="0"/>
              <a:t>It’s going to be very expensive (money, privacy, time, fragility, quality)</a:t>
            </a:r>
          </a:p>
          <a:p>
            <a:pPr lvl="1"/>
            <a:r>
              <a:rPr lang="en-US" dirty="0"/>
              <a:t>Some apps just won’t work unless they can reach their own </a:t>
            </a:r>
            <a:r>
              <a:rPr lang="en-US" dirty="0" err="1"/>
              <a:t>DoH</a:t>
            </a:r>
            <a:endParaRPr lang="en-US" dirty="0"/>
          </a:p>
          <a:p>
            <a:pPr lvl="1"/>
            <a:r>
              <a:rPr lang="en-US" dirty="0" err="1"/>
              <a:t>DoH</a:t>
            </a:r>
            <a:r>
              <a:rPr lang="en-US" dirty="0"/>
              <a:t> services will proliferate, sometimes from rage, sometimes for </a:t>
            </a:r>
            <a:r>
              <a:rPr lang="en-US" dirty="0" err="1"/>
              <a:t>lulz</a:t>
            </a:r>
            <a:endParaRPr lang="en-US" dirty="0"/>
          </a:p>
          <a:p>
            <a:pPr lvl="1"/>
            <a:r>
              <a:rPr lang="en-US" dirty="0"/>
              <a:t>ISP networks, even in autocratic states, may find the price too high</a:t>
            </a:r>
          </a:p>
          <a:p>
            <a:pPr lvl="1"/>
            <a:r>
              <a:rPr lang="en-US" dirty="0"/>
              <a:t>State-level actors will pay the most (but, they </a:t>
            </a:r>
            <a:r>
              <a:rPr lang="en-US" i="1" dirty="0"/>
              <a:t>have</a:t>
            </a:r>
            <a:r>
              <a:rPr lang="en-US" dirty="0"/>
              <a:t> the most)</a:t>
            </a:r>
          </a:p>
          <a:p>
            <a:r>
              <a:rPr lang="en-US" dirty="0"/>
              <a:t>Cooperation is </a:t>
            </a:r>
            <a:r>
              <a:rPr lang="en-US" dirty="0" err="1"/>
              <a:t>passe</a:t>
            </a:r>
            <a:endParaRPr lang="en-US" dirty="0"/>
          </a:p>
          <a:p>
            <a:pPr lvl="1"/>
            <a:r>
              <a:rPr lang="en-US" dirty="0"/>
              <a:t>Web is the age of unilateralism</a:t>
            </a:r>
          </a:p>
          <a:p>
            <a:endParaRPr lang="en-US" dirty="0"/>
          </a:p>
        </p:txBody>
      </p:sp>
    </p:spTree>
    <p:extLst>
      <p:ext uri="{BB962C8B-B14F-4D97-AF65-F5344CB8AC3E}">
        <p14:creationId xmlns:p14="http://schemas.microsoft.com/office/powerpoint/2010/main" val="410777977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1682</TotalTime>
  <Words>707</Words>
  <Application>Microsoft Office PowerPoint</Application>
  <PresentationFormat>Widescreen</PresentationFormat>
  <Paragraphs>113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Motives and Methods for Managed Private Network DNS</vt:lpstr>
      <vt:lpstr>Abstract</vt:lpstr>
      <vt:lpstr>Cooperation Is Alignment</vt:lpstr>
      <vt:lpstr>Cooperation Is Was Alignment</vt:lpstr>
      <vt:lpstr>DNS System Architecture (Internet Era)</vt:lpstr>
      <vt:lpstr>DNS System Architecture (Web Era)</vt:lpstr>
      <vt:lpstr>Motives</vt:lpstr>
      <vt:lpstr>Methods</vt:lpstr>
      <vt:lpstr>Implications</vt:lpstr>
      <vt:lpstr>What’s a State-level Actor’s Next Move?</vt:lpstr>
      <vt:lpstr>Discussion Starters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Motives and Methods for Managed Private Network DNS</dc:title>
  <dc:creator>Paul Vixie</dc:creator>
  <cp:lastModifiedBy>Paul Vixie</cp:lastModifiedBy>
  <cp:revision>13</cp:revision>
  <dcterms:created xsi:type="dcterms:W3CDTF">2019-12-05T15:25:26Z</dcterms:created>
  <dcterms:modified xsi:type="dcterms:W3CDTF">2020-02-08T07:35:40Z</dcterms:modified>
</cp:coreProperties>
</file>