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</p:sldMasterIdLst>
  <p:notesMasterIdLst>
    <p:notesMasterId r:id="rId23"/>
  </p:notesMasterIdLst>
  <p:sldIdLst>
    <p:sldId id="256" r:id="rId7"/>
    <p:sldId id="257" r:id="rId8"/>
    <p:sldId id="271" r:id="rId9"/>
    <p:sldId id="272" r:id="rId10"/>
    <p:sldId id="270" r:id="rId11"/>
    <p:sldId id="258" r:id="rId12"/>
    <p:sldId id="259" r:id="rId13"/>
    <p:sldId id="260" r:id="rId14"/>
    <p:sldId id="261" r:id="rId15"/>
    <p:sldId id="262" r:id="rId16"/>
    <p:sldId id="263" r:id="rId17"/>
    <p:sldId id="268" r:id="rId18"/>
    <p:sldId id="266" r:id="rId19"/>
    <p:sldId id="264" r:id="rId20"/>
    <p:sldId id="267" r:id="rId21"/>
    <p:sldId id="265" r:id="rId22"/>
  </p:sldIdLst>
  <p:sldSz cx="12188825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52" autoAdjust="0"/>
  </p:normalViewPr>
  <p:slideViewPr>
    <p:cSldViewPr>
      <p:cViewPr varScale="1">
        <p:scale>
          <a:sx n="87" d="100"/>
          <a:sy n="87" d="100"/>
        </p:scale>
        <p:origin x="-84" y="-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693D77-6E97-4949-9FE9-C02F3F33A589}" type="datetimeFigureOut">
              <a:rPr lang="en-US" smtClean="0"/>
              <a:t>6/8/2020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778375"/>
            <a:ext cx="6216650" cy="4525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2EAA6-A25C-4264-B5DE-22FB55A97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558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34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10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71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34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34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34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238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49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29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7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2EAA6-A25C-4264-B5DE-22FB55A97F1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677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ubTitle"/>
          </p:nvPr>
        </p:nvSpPr>
        <p:spPr>
          <a:xfrm>
            <a:off x="914040" y="2130480"/>
            <a:ext cx="1036008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92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1647418" y="62484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B55ADF9-57DE-409D-A679-E0CE3677E49E}" type="slidenum">
              <a:rPr lang="en-US" smtClean="0">
                <a:solidFill>
                  <a:srgbClr val="FFC000"/>
                </a:solidFill>
              </a:rPr>
              <a:t>‹#›</a:t>
            </a:fld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894012" y="6260068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strike="noStrike" spc="-1" dirty="0" smtClean="0">
                <a:solidFill>
                  <a:srgbClr val="FFC000"/>
                </a:solidFill>
                <a:latin typeface="+mn-lt"/>
              </a:rPr>
              <a:t>DNS, Identity, and Internet Naming for Experimentation and Research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subTitle"/>
          </p:nvPr>
        </p:nvSpPr>
        <p:spPr>
          <a:xfrm>
            <a:off x="914040" y="2130480"/>
            <a:ext cx="1036008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33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39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40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subTitle"/>
          </p:nvPr>
        </p:nvSpPr>
        <p:spPr>
          <a:xfrm>
            <a:off x="914040" y="2130480"/>
            <a:ext cx="1036008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81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87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188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subTitle"/>
          </p:nvPr>
        </p:nvSpPr>
        <p:spPr>
          <a:xfrm>
            <a:off x="914040" y="2130480"/>
            <a:ext cx="1036008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14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30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914040" y="2130480"/>
            <a:ext cx="1036008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35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36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37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subTitle"/>
          </p:nvPr>
        </p:nvSpPr>
        <p:spPr>
          <a:xfrm>
            <a:off x="914040" y="2130480"/>
            <a:ext cx="1036008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50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5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54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58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66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69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70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71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72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73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400" b="0" strike="noStrike" spc="-1">
              <a:solidFill>
                <a:srgbClr val="323232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 flipV="1">
            <a:off x="0" y="6019560"/>
            <a:ext cx="12188520" cy="50400"/>
          </a:xfrm>
          <a:prstGeom prst="rect">
            <a:avLst/>
          </a:prstGeom>
          <a:solidFill>
            <a:srgbClr val="FFCC00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/>
          <p:cNvSpPr/>
          <p:nvPr/>
        </p:nvSpPr>
        <p:spPr>
          <a:xfrm>
            <a:off x="0" y="6081120"/>
            <a:ext cx="12188520" cy="80676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 flipV="1">
            <a:off x="0" y="0"/>
            <a:ext cx="12188520" cy="5040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Picture 2"/>
          <p:cNvPicPr/>
          <p:nvPr/>
        </p:nvPicPr>
        <p:blipFill>
          <a:blip r:embed="rId14"/>
          <a:srcRect l="10312" t="17603" r="20472" b="33988"/>
          <a:stretch/>
        </p:blipFill>
        <p:spPr>
          <a:xfrm>
            <a:off x="152280" y="6238440"/>
            <a:ext cx="1426320" cy="456840"/>
          </a:xfrm>
          <a:prstGeom prst="rect">
            <a:avLst/>
          </a:prstGeom>
          <a:ln>
            <a:noFill/>
          </a:ln>
        </p:spPr>
      </p:pic>
      <p:pic>
        <p:nvPicPr>
          <p:cNvPr id="4" name="Picture 88"/>
          <p:cNvPicPr/>
          <p:nvPr/>
        </p:nvPicPr>
        <p:blipFill>
          <a:blip r:embed="rId15"/>
          <a:stretch/>
        </p:blipFill>
        <p:spPr>
          <a:xfrm>
            <a:off x="2325600" y="6230160"/>
            <a:ext cx="387720" cy="45216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1"/>
          <p:cNvPicPr/>
          <p:nvPr/>
        </p:nvPicPr>
        <p:blipFill>
          <a:blip r:embed="rId16"/>
          <a:stretch/>
        </p:blipFill>
        <p:spPr>
          <a:xfrm>
            <a:off x="1562760" y="6271920"/>
            <a:ext cx="762480" cy="411120"/>
          </a:xfrm>
          <a:prstGeom prst="rect">
            <a:avLst/>
          </a:prstGeom>
          <a:ln>
            <a:noFill/>
          </a:ln>
        </p:spPr>
      </p:pic>
      <p:sp>
        <p:nvSpPr>
          <p:cNvPr id="6" name="PlaceHolder 4"/>
          <p:cNvSpPr>
            <a:spLocks noGrp="1"/>
          </p:cNvSpPr>
          <p:nvPr>
            <p:ph type="title"/>
          </p:nvPr>
        </p:nvSpPr>
        <p:spPr>
          <a:xfrm>
            <a:off x="914040" y="2130480"/>
            <a:ext cx="1036008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323232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7" name="PlaceHolder 5"/>
          <p:cNvSpPr>
            <a:spLocks noGrp="1"/>
          </p:cNvSpPr>
          <p:nvPr>
            <p:ph type="sldNum"/>
          </p:nvPr>
        </p:nvSpPr>
        <p:spPr>
          <a:xfrm>
            <a:off x="10907280" y="6552720"/>
            <a:ext cx="1148400" cy="216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D9FDD9A-0F63-43C5-B932-68486AF586B1}" type="slidenum">
              <a:rPr lang="en-US" sz="1200" b="0" strike="noStrike" spc="-1">
                <a:solidFill>
                  <a:srgbClr val="FFEA91"/>
                </a:solidFill>
                <a:latin typeface="Times New Roman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8" name="PlaceHolder 6"/>
          <p:cNvSpPr>
            <a:spLocks noGrp="1"/>
          </p:cNvSpPr>
          <p:nvPr>
            <p:ph type="ftr"/>
          </p:nvPr>
        </p:nvSpPr>
        <p:spPr>
          <a:xfrm>
            <a:off x="4368960" y="6290640"/>
            <a:ext cx="62460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FFEA91"/>
                </a:solidFill>
                <a:latin typeface="Arial"/>
              </a:rPr>
              <a:t>TITLE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9" name="PlaceHolder 7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323232"/>
                </a:solidFill>
                <a:latin typeface="Times New Roman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 flipV="1">
            <a:off x="0" y="6019560"/>
            <a:ext cx="12188520" cy="50400"/>
          </a:xfrm>
          <a:prstGeom prst="rect">
            <a:avLst/>
          </a:prstGeom>
          <a:solidFill>
            <a:srgbClr val="FFCC00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0" y="6081120"/>
            <a:ext cx="12188520" cy="80676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 flipV="1">
            <a:off x="0" y="0"/>
            <a:ext cx="12188520" cy="5040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9" name="Group 4"/>
          <p:cNvGrpSpPr/>
          <p:nvPr/>
        </p:nvGrpSpPr>
        <p:grpSpPr>
          <a:xfrm>
            <a:off x="152280" y="6230160"/>
            <a:ext cx="4017240" cy="465120"/>
            <a:chOff x="152280" y="6230160"/>
            <a:chExt cx="4017240" cy="465120"/>
          </a:xfrm>
        </p:grpSpPr>
        <p:pic>
          <p:nvPicPr>
            <p:cNvPr id="50" name="Picture 2"/>
            <p:cNvPicPr/>
            <p:nvPr/>
          </p:nvPicPr>
          <p:blipFill>
            <a:blip r:embed="rId14"/>
            <a:srcRect l="10312" t="17603" r="20472" b="33988"/>
            <a:stretch/>
          </p:blipFill>
          <p:spPr>
            <a:xfrm>
              <a:off x="152280" y="6238440"/>
              <a:ext cx="1426320" cy="4568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88"/>
            <p:cNvPicPr/>
            <p:nvPr/>
          </p:nvPicPr>
          <p:blipFill>
            <a:blip r:embed="rId15"/>
            <a:stretch/>
          </p:blipFill>
          <p:spPr>
            <a:xfrm>
              <a:off x="2325600" y="6230160"/>
              <a:ext cx="387720" cy="452160"/>
            </a:xfrm>
            <a:prstGeom prst="rect">
              <a:avLst/>
            </a:prstGeom>
            <a:ln w="9360">
              <a:noFill/>
            </a:ln>
          </p:spPr>
        </p:pic>
        <p:pic>
          <p:nvPicPr>
            <p:cNvPr id="52" name="Picture 1"/>
            <p:cNvPicPr/>
            <p:nvPr/>
          </p:nvPicPr>
          <p:blipFill>
            <a:blip r:embed="rId16"/>
            <a:stretch/>
          </p:blipFill>
          <p:spPr>
            <a:xfrm>
              <a:off x="1562760" y="6271920"/>
              <a:ext cx="762480" cy="4111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4"/>
            <p:cNvPicPr/>
            <p:nvPr/>
          </p:nvPicPr>
          <p:blipFill>
            <a:blip r:embed="rId17"/>
            <a:stretch/>
          </p:blipFill>
          <p:spPr>
            <a:xfrm>
              <a:off x="2776320" y="6372360"/>
              <a:ext cx="1393200" cy="22824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4" name="PlaceHolder 5"/>
          <p:cNvSpPr>
            <a:spLocks noGrp="1"/>
          </p:cNvSpPr>
          <p:nvPr>
            <p:ph type="sldNum"/>
          </p:nvPr>
        </p:nvSpPr>
        <p:spPr>
          <a:xfrm>
            <a:off x="10907280" y="6552720"/>
            <a:ext cx="1148400" cy="216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E4DF927-8A0E-4048-8C5D-F6E25A90EBC8}" type="slidenum">
              <a:rPr lang="en-US" sz="1200" b="0" strike="noStrike" spc="-1">
                <a:solidFill>
                  <a:srgbClr val="FFEA91"/>
                </a:solidFill>
                <a:latin typeface="Times New Roman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55" name="PlaceHolder 6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>
                <a:solidFill>
                  <a:srgbClr val="323232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6" name="PlaceHolder 7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323232"/>
                </a:solidFill>
                <a:latin typeface="Times New Roman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 flipV="1">
            <a:off x="0" y="6019560"/>
            <a:ext cx="12188520" cy="50400"/>
          </a:xfrm>
          <a:prstGeom prst="rect">
            <a:avLst/>
          </a:prstGeom>
          <a:solidFill>
            <a:srgbClr val="FFCC00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2"/>
          <p:cNvSpPr/>
          <p:nvPr/>
        </p:nvSpPr>
        <p:spPr>
          <a:xfrm>
            <a:off x="0" y="6081120"/>
            <a:ext cx="12188520" cy="80676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CustomShape 3"/>
          <p:cNvSpPr/>
          <p:nvPr/>
        </p:nvSpPr>
        <p:spPr>
          <a:xfrm flipV="1">
            <a:off x="0" y="0"/>
            <a:ext cx="12188520" cy="5040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96" name="Group 4"/>
          <p:cNvGrpSpPr/>
          <p:nvPr/>
        </p:nvGrpSpPr>
        <p:grpSpPr>
          <a:xfrm>
            <a:off x="152280" y="6230160"/>
            <a:ext cx="4017240" cy="465120"/>
            <a:chOff x="152280" y="6230160"/>
            <a:chExt cx="4017240" cy="465120"/>
          </a:xfrm>
        </p:grpSpPr>
        <p:pic>
          <p:nvPicPr>
            <p:cNvPr id="97" name="Picture 2"/>
            <p:cNvPicPr/>
            <p:nvPr/>
          </p:nvPicPr>
          <p:blipFill>
            <a:blip r:embed="rId14"/>
            <a:srcRect l="10312" t="17603" r="20472" b="33988"/>
            <a:stretch/>
          </p:blipFill>
          <p:spPr>
            <a:xfrm>
              <a:off x="152280" y="6238440"/>
              <a:ext cx="1426320" cy="4568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8" name="Picture 88"/>
            <p:cNvPicPr/>
            <p:nvPr/>
          </p:nvPicPr>
          <p:blipFill>
            <a:blip r:embed="rId15"/>
            <a:stretch/>
          </p:blipFill>
          <p:spPr>
            <a:xfrm>
              <a:off x="2325600" y="6230160"/>
              <a:ext cx="387720" cy="452160"/>
            </a:xfrm>
            <a:prstGeom prst="rect">
              <a:avLst/>
            </a:prstGeom>
            <a:ln w="9360">
              <a:noFill/>
            </a:ln>
          </p:spPr>
        </p:pic>
        <p:pic>
          <p:nvPicPr>
            <p:cNvPr id="99" name="Picture 1"/>
            <p:cNvPicPr/>
            <p:nvPr/>
          </p:nvPicPr>
          <p:blipFill>
            <a:blip r:embed="rId16"/>
            <a:stretch/>
          </p:blipFill>
          <p:spPr>
            <a:xfrm>
              <a:off x="1562760" y="6271920"/>
              <a:ext cx="762480" cy="4111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0" name="Picture 4"/>
            <p:cNvPicPr/>
            <p:nvPr/>
          </p:nvPicPr>
          <p:blipFill>
            <a:blip r:embed="rId17"/>
            <a:stretch/>
          </p:blipFill>
          <p:spPr>
            <a:xfrm>
              <a:off x="2776320" y="6372360"/>
              <a:ext cx="1393200" cy="22824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1" name="PlaceHolder 5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6956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323232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102" name="PlaceHolder 6"/>
          <p:cNvSpPr>
            <a:spLocks noGrp="1"/>
          </p:cNvSpPr>
          <p:nvPr>
            <p:ph type="body"/>
          </p:nvPr>
        </p:nvSpPr>
        <p:spPr>
          <a:xfrm>
            <a:off x="609480" y="1462320"/>
            <a:ext cx="10969560" cy="43160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Click to edit Master text styles</a:t>
            </a:r>
          </a:p>
          <a:p>
            <a:pPr marL="864000" lvl="1" indent="-324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323232"/>
                </a:solidFill>
                <a:latin typeface="Times New Roman"/>
              </a:rPr>
              <a:t>Second level</a:t>
            </a:r>
          </a:p>
          <a:p>
            <a:pPr marL="1296000" lvl="2" indent="-2880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323232"/>
                </a:solidFill>
                <a:latin typeface="Times New Roman"/>
              </a:rPr>
              <a:t>Third level</a:t>
            </a:r>
          </a:p>
          <a:p>
            <a:pPr marL="1728000" lvl="3" indent="-216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Fourth level</a:t>
            </a:r>
          </a:p>
          <a:p>
            <a:pPr marL="2160000" lvl="4" indent="-216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Fifth level</a:t>
            </a:r>
          </a:p>
        </p:txBody>
      </p:sp>
      <p:sp>
        <p:nvSpPr>
          <p:cNvPr id="103" name="PlaceHolder 7"/>
          <p:cNvSpPr>
            <a:spLocks noGrp="1"/>
          </p:cNvSpPr>
          <p:nvPr>
            <p:ph type="sldNum"/>
          </p:nvPr>
        </p:nvSpPr>
        <p:spPr>
          <a:xfrm>
            <a:off x="10907280" y="6552720"/>
            <a:ext cx="1148400" cy="216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99D6CA8-DA7D-4F38-A67F-02C04F87B9E7}" type="slidenum">
              <a:rPr lang="en-US" sz="1200" b="0" strike="noStrike" spc="-1">
                <a:solidFill>
                  <a:srgbClr val="FFEA91"/>
                </a:solidFill>
                <a:latin typeface="Times New Roman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04" name="PlaceHolder 8"/>
          <p:cNvSpPr>
            <a:spLocks noGrp="1"/>
          </p:cNvSpPr>
          <p:nvPr>
            <p:ph type="ftr"/>
          </p:nvPr>
        </p:nvSpPr>
        <p:spPr>
          <a:xfrm>
            <a:off x="4368960" y="6290640"/>
            <a:ext cx="62460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FFEA91"/>
                </a:solidFill>
                <a:latin typeface="Arial"/>
              </a:rPr>
              <a:t>ISI What’s Going On / 2018-07-27</a:t>
            </a:r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 flipV="1">
            <a:off x="0" y="6019560"/>
            <a:ext cx="12188520" cy="50400"/>
          </a:xfrm>
          <a:prstGeom prst="rect">
            <a:avLst/>
          </a:prstGeom>
          <a:solidFill>
            <a:srgbClr val="FFCC00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2"/>
          <p:cNvSpPr/>
          <p:nvPr/>
        </p:nvSpPr>
        <p:spPr>
          <a:xfrm>
            <a:off x="0" y="6081120"/>
            <a:ext cx="12188520" cy="80676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3"/>
          <p:cNvSpPr/>
          <p:nvPr/>
        </p:nvSpPr>
        <p:spPr>
          <a:xfrm flipV="1">
            <a:off x="0" y="0"/>
            <a:ext cx="12188520" cy="5040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44" name="Group 4"/>
          <p:cNvGrpSpPr/>
          <p:nvPr/>
        </p:nvGrpSpPr>
        <p:grpSpPr>
          <a:xfrm>
            <a:off x="152280" y="6230160"/>
            <a:ext cx="4017240" cy="465120"/>
            <a:chOff x="152280" y="6230160"/>
            <a:chExt cx="4017240" cy="465120"/>
          </a:xfrm>
        </p:grpSpPr>
        <p:pic>
          <p:nvPicPr>
            <p:cNvPr id="145" name="Picture 2"/>
            <p:cNvPicPr/>
            <p:nvPr/>
          </p:nvPicPr>
          <p:blipFill>
            <a:blip r:embed="rId14"/>
            <a:srcRect l="10312" t="17603" r="20472" b="33988"/>
            <a:stretch/>
          </p:blipFill>
          <p:spPr>
            <a:xfrm>
              <a:off x="152280" y="6238440"/>
              <a:ext cx="1426320" cy="4568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6" name="Picture 88"/>
            <p:cNvPicPr/>
            <p:nvPr/>
          </p:nvPicPr>
          <p:blipFill>
            <a:blip r:embed="rId15"/>
            <a:stretch/>
          </p:blipFill>
          <p:spPr>
            <a:xfrm>
              <a:off x="2325600" y="6230160"/>
              <a:ext cx="387720" cy="452160"/>
            </a:xfrm>
            <a:prstGeom prst="rect">
              <a:avLst/>
            </a:prstGeom>
            <a:ln w="9360">
              <a:noFill/>
            </a:ln>
          </p:spPr>
        </p:pic>
        <p:pic>
          <p:nvPicPr>
            <p:cNvPr id="147" name="Picture 1"/>
            <p:cNvPicPr/>
            <p:nvPr/>
          </p:nvPicPr>
          <p:blipFill>
            <a:blip r:embed="rId16"/>
            <a:stretch/>
          </p:blipFill>
          <p:spPr>
            <a:xfrm>
              <a:off x="1562760" y="6271920"/>
              <a:ext cx="762480" cy="4111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8" name="Picture 4"/>
            <p:cNvPicPr/>
            <p:nvPr/>
          </p:nvPicPr>
          <p:blipFill>
            <a:blip r:embed="rId17"/>
            <a:stretch/>
          </p:blipFill>
          <p:spPr>
            <a:xfrm>
              <a:off x="2776320" y="6372360"/>
              <a:ext cx="1393200" cy="22824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9" name="PlaceHolder 5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6956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323232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150" name="PlaceHolder 6"/>
          <p:cNvSpPr>
            <a:spLocks noGrp="1"/>
          </p:cNvSpPr>
          <p:nvPr>
            <p:ph type="sldNum"/>
          </p:nvPr>
        </p:nvSpPr>
        <p:spPr>
          <a:xfrm>
            <a:off x="10907280" y="6552720"/>
            <a:ext cx="1148400" cy="216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E071DDE-77B5-49F6-A719-70D5FE502A8E}" type="slidenum">
              <a:rPr lang="en-US" sz="1200" b="0" strike="noStrike" spc="-1">
                <a:solidFill>
                  <a:srgbClr val="FFEA91"/>
                </a:solidFill>
                <a:latin typeface="Times New Roman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ftr"/>
          </p:nvPr>
        </p:nvSpPr>
        <p:spPr>
          <a:xfrm>
            <a:off x="4368960" y="6290640"/>
            <a:ext cx="62460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FFEA91"/>
                </a:solidFill>
                <a:latin typeface="Arial"/>
              </a:rPr>
              <a:t>ISI What’s Going On / 2018-07-27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152" name="PlaceHolder 8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323232"/>
                </a:solidFill>
                <a:latin typeface="Times New Roman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 flipV="1">
            <a:off x="0" y="6019560"/>
            <a:ext cx="12188520" cy="50400"/>
          </a:xfrm>
          <a:prstGeom prst="rect">
            <a:avLst/>
          </a:prstGeom>
          <a:solidFill>
            <a:srgbClr val="FFCC00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2"/>
          <p:cNvSpPr/>
          <p:nvPr/>
        </p:nvSpPr>
        <p:spPr>
          <a:xfrm>
            <a:off x="0" y="6081120"/>
            <a:ext cx="12188520" cy="80676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3"/>
          <p:cNvSpPr/>
          <p:nvPr/>
        </p:nvSpPr>
        <p:spPr>
          <a:xfrm flipV="1">
            <a:off x="0" y="0"/>
            <a:ext cx="12188520" cy="50400"/>
          </a:xfrm>
          <a:prstGeom prst="rect">
            <a:avLst/>
          </a:prstGeom>
          <a:solidFill>
            <a:srgbClr val="991B1E"/>
          </a:solidFill>
          <a:ln w="9360">
            <a:noFill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92" name="Group 4"/>
          <p:cNvGrpSpPr/>
          <p:nvPr/>
        </p:nvGrpSpPr>
        <p:grpSpPr>
          <a:xfrm>
            <a:off x="152280" y="6230160"/>
            <a:ext cx="4017240" cy="465120"/>
            <a:chOff x="152280" y="6230160"/>
            <a:chExt cx="4017240" cy="465120"/>
          </a:xfrm>
        </p:grpSpPr>
        <p:pic>
          <p:nvPicPr>
            <p:cNvPr id="193" name="Picture 2"/>
            <p:cNvPicPr/>
            <p:nvPr/>
          </p:nvPicPr>
          <p:blipFill>
            <a:blip r:embed="rId14"/>
            <a:srcRect l="10312" t="17603" r="20472" b="33988"/>
            <a:stretch/>
          </p:blipFill>
          <p:spPr>
            <a:xfrm>
              <a:off x="152280" y="6238440"/>
              <a:ext cx="1426320" cy="4568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4" name="Picture 88"/>
            <p:cNvPicPr/>
            <p:nvPr/>
          </p:nvPicPr>
          <p:blipFill>
            <a:blip r:embed="rId15"/>
            <a:stretch/>
          </p:blipFill>
          <p:spPr>
            <a:xfrm>
              <a:off x="2325600" y="6230160"/>
              <a:ext cx="387720" cy="452160"/>
            </a:xfrm>
            <a:prstGeom prst="rect">
              <a:avLst/>
            </a:prstGeom>
            <a:ln w="9360">
              <a:noFill/>
            </a:ln>
          </p:spPr>
        </p:pic>
        <p:pic>
          <p:nvPicPr>
            <p:cNvPr id="195" name="Picture 1"/>
            <p:cNvPicPr/>
            <p:nvPr/>
          </p:nvPicPr>
          <p:blipFill>
            <a:blip r:embed="rId16"/>
            <a:stretch/>
          </p:blipFill>
          <p:spPr>
            <a:xfrm>
              <a:off x="1562760" y="6271920"/>
              <a:ext cx="762480" cy="4111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6" name="Picture 4"/>
            <p:cNvPicPr/>
            <p:nvPr/>
          </p:nvPicPr>
          <p:blipFill>
            <a:blip r:embed="rId17"/>
            <a:stretch/>
          </p:blipFill>
          <p:spPr>
            <a:xfrm>
              <a:off x="2776320" y="6372360"/>
              <a:ext cx="1393200" cy="22824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97" name="PlaceHolder 5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6956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323232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198" name="PlaceHolder 6"/>
          <p:cNvSpPr>
            <a:spLocks noGrp="1"/>
          </p:cNvSpPr>
          <p:nvPr>
            <p:ph type="body"/>
          </p:nvPr>
        </p:nvSpPr>
        <p:spPr>
          <a:xfrm>
            <a:off x="609480" y="1487880"/>
            <a:ext cx="5383080" cy="4291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2000" indent="-324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323232"/>
                </a:solidFill>
                <a:latin typeface="Times New Roman"/>
              </a:rPr>
              <a:t>Click to edit Master text styles</a:t>
            </a:r>
          </a:p>
          <a:p>
            <a:pPr marL="864000" lvl="1" indent="-3240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323232"/>
                </a:solidFill>
                <a:latin typeface="Times New Roman"/>
              </a:rPr>
              <a:t>Second level</a:t>
            </a:r>
          </a:p>
          <a:p>
            <a:pPr marL="1296000" lvl="2" indent="-288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Third level</a:t>
            </a:r>
          </a:p>
          <a:p>
            <a:pPr marL="1728000" lvl="3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323232"/>
                </a:solidFill>
                <a:latin typeface="Times New Roman"/>
              </a:rPr>
              <a:t>Fourth level</a:t>
            </a:r>
          </a:p>
          <a:p>
            <a:pPr marL="2160000" lvl="4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323232"/>
                </a:solidFill>
                <a:latin typeface="Times New Roman"/>
              </a:rPr>
              <a:t>Fifth level</a:t>
            </a:r>
          </a:p>
        </p:txBody>
      </p:sp>
      <p:sp>
        <p:nvSpPr>
          <p:cNvPr id="199" name="PlaceHolder 7"/>
          <p:cNvSpPr>
            <a:spLocks noGrp="1"/>
          </p:cNvSpPr>
          <p:nvPr>
            <p:ph type="body"/>
          </p:nvPr>
        </p:nvSpPr>
        <p:spPr>
          <a:xfrm>
            <a:off x="6195960" y="1487880"/>
            <a:ext cx="5383080" cy="4291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323232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323232"/>
                </a:solidFill>
                <a:latin typeface="Times New Roman"/>
              </a:rPr>
              <a:t>Click to edit Master text styles</a:t>
            </a: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323232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323232"/>
                </a:solidFill>
                <a:latin typeface="Times New Roman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323232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323232"/>
                </a:solidFill>
                <a:latin typeface="Times New Roman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323232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323232"/>
                </a:solidFill>
                <a:latin typeface="Times New Roman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60"/>
              </a:spcBef>
              <a:buClr>
                <a:srgbClr val="323232"/>
              </a:buClr>
              <a:buFont typeface="Arial"/>
              <a:buChar char="»"/>
            </a:pPr>
            <a:r>
              <a:rPr lang="en-US" sz="1800" b="0" strike="noStrike" spc="-1">
                <a:solidFill>
                  <a:srgbClr val="323232"/>
                </a:solidFill>
                <a:latin typeface="Times New Roman"/>
              </a:rPr>
              <a:t>Fifth level</a:t>
            </a:r>
          </a:p>
        </p:txBody>
      </p:sp>
      <p:sp>
        <p:nvSpPr>
          <p:cNvPr id="200" name="PlaceHolder 8"/>
          <p:cNvSpPr>
            <a:spLocks noGrp="1"/>
          </p:cNvSpPr>
          <p:nvPr>
            <p:ph type="sldNum"/>
          </p:nvPr>
        </p:nvSpPr>
        <p:spPr>
          <a:xfrm>
            <a:off x="10907280" y="6552720"/>
            <a:ext cx="1148400" cy="2160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E684A8D-522A-4ECF-B62E-B013A149A932}" type="slidenum">
              <a:rPr lang="en-US" sz="1200" b="0" strike="noStrike" spc="-1">
                <a:solidFill>
                  <a:srgbClr val="FFEA91"/>
                </a:solidFill>
                <a:latin typeface="Times New Roman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01" name="PlaceHolder 9"/>
          <p:cNvSpPr>
            <a:spLocks noGrp="1"/>
          </p:cNvSpPr>
          <p:nvPr>
            <p:ph type="ftr"/>
          </p:nvPr>
        </p:nvSpPr>
        <p:spPr>
          <a:xfrm>
            <a:off x="4368960" y="6290640"/>
            <a:ext cx="62460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FFEA91"/>
                </a:solidFill>
                <a:latin typeface="Arial"/>
              </a:rPr>
              <a:t>GAWSEED Kick-off/ 2018-07-09</a:t>
            </a:r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extShape 1"/>
          <p:cNvSpPr txBox="1"/>
          <p:nvPr/>
        </p:nvSpPr>
        <p:spPr>
          <a:xfrm>
            <a:off x="1895400" y="434160"/>
            <a:ext cx="8320680" cy="2693880"/>
          </a:xfrm>
          <a:prstGeom prst="rect">
            <a:avLst/>
          </a:prstGeom>
          <a:solidFill>
            <a:srgbClr val="FFF7D3"/>
          </a:solidFill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 dirty="0">
                <a:solidFill>
                  <a:srgbClr val="323232"/>
                </a:solidFill>
                <a:latin typeface="Arial"/>
              </a:rPr>
              <a:t>DNS, Identity, and Internet Naming for </a:t>
            </a:r>
            <a:r>
              <a:rPr dirty="0"/>
              <a:t/>
            </a:r>
            <a:br>
              <a:rPr dirty="0"/>
            </a:br>
            <a:r>
              <a:rPr lang="en-US" sz="4000" b="0" strike="noStrike" spc="-1" dirty="0">
                <a:solidFill>
                  <a:srgbClr val="323232"/>
                </a:solidFill>
                <a:latin typeface="Arial"/>
              </a:rPr>
              <a:t>Experimentation and Research</a:t>
            </a:r>
            <a:r>
              <a:rPr dirty="0"/>
              <a:t/>
            </a:r>
            <a:br>
              <a:rPr dirty="0"/>
            </a:br>
            <a:r>
              <a:rPr lang="en-US" sz="4000" b="0" strike="noStrike" spc="-1" dirty="0">
                <a:solidFill>
                  <a:srgbClr val="323232"/>
                </a:solidFill>
                <a:latin typeface="Arial"/>
              </a:rPr>
              <a:t>(DIINER)</a:t>
            </a:r>
          </a:p>
        </p:txBody>
      </p:sp>
      <p:sp>
        <p:nvSpPr>
          <p:cNvPr id="275" name="TextShape 2"/>
          <p:cNvSpPr txBox="1"/>
          <p:nvPr/>
        </p:nvSpPr>
        <p:spPr>
          <a:xfrm>
            <a:off x="1895400" y="3322800"/>
            <a:ext cx="8531640" cy="1550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b="0" strike="noStrike" spc="-1" dirty="0">
                <a:solidFill>
                  <a:srgbClr val="323232"/>
                </a:solidFill>
                <a:latin typeface="Times New Roman"/>
              </a:rPr>
              <a:t>Wes </a:t>
            </a:r>
            <a:r>
              <a:rPr lang="en-US" sz="2000" b="0" strike="noStrike" spc="-1" dirty="0" err="1">
                <a:solidFill>
                  <a:srgbClr val="323232"/>
                </a:solidFill>
                <a:latin typeface="Times New Roman"/>
              </a:rPr>
              <a:t>Hardaker</a:t>
            </a:r>
            <a:r>
              <a:rPr lang="en-US" sz="2000" b="0" strike="noStrike" spc="-1" dirty="0">
                <a:solidFill>
                  <a:srgbClr val="323232"/>
                </a:solidFill>
                <a:latin typeface="Times New Roman"/>
              </a:rPr>
              <a:t> </a:t>
            </a: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b="0" strike="noStrike" spc="-1" dirty="0">
                <a:solidFill>
                  <a:srgbClr val="323232"/>
                </a:solidFill>
                <a:latin typeface="Times New Roman"/>
              </a:rPr>
              <a:t>&lt;hardaker@isi.edu&gt;</a:t>
            </a: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323232"/>
                </a:solidFill>
                <a:latin typeface="Times New Roman"/>
              </a:rPr>
              <a:t>09 Jun 2020</a:t>
            </a:r>
            <a:endParaRPr lang="en-US" sz="2000" b="0" strike="noStrike" spc="-1" dirty="0">
              <a:latin typeface="Arial"/>
            </a:endParaRPr>
          </a:p>
        </p:txBody>
      </p:sp>
      <p:pic>
        <p:nvPicPr>
          <p:cNvPr id="276" name="Picture 9"/>
          <p:cNvPicPr/>
          <p:nvPr/>
        </p:nvPicPr>
        <p:blipFill>
          <a:blip r:embed="rId2"/>
          <a:stretch/>
        </p:blipFill>
        <p:spPr>
          <a:xfrm>
            <a:off x="8985600" y="5602320"/>
            <a:ext cx="1007640" cy="352440"/>
          </a:xfrm>
          <a:prstGeom prst="rect">
            <a:avLst/>
          </a:prstGeom>
          <a:ln>
            <a:noFill/>
          </a:ln>
        </p:spPr>
      </p:pic>
      <p:sp>
        <p:nvSpPr>
          <p:cNvPr id="277" name="CustomShape 3"/>
          <p:cNvSpPr/>
          <p:nvPr/>
        </p:nvSpPr>
        <p:spPr>
          <a:xfrm>
            <a:off x="9948960" y="5641200"/>
            <a:ext cx="2445840" cy="3124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80000"/>
              </a:lnSpc>
            </a:pPr>
            <a:r>
              <a:rPr lang="en-US" sz="900" b="0" strike="noStrike" spc="-1" dirty="0">
                <a:solidFill>
                  <a:srgbClr val="323232"/>
                </a:solidFill>
                <a:latin typeface="Times New Roman"/>
              </a:rPr>
              <a:t>Copyright © </a:t>
            </a:r>
            <a:r>
              <a:rPr lang="en-US" sz="900" b="0" strike="noStrike" spc="-1" dirty="0" smtClean="0">
                <a:solidFill>
                  <a:srgbClr val="323232"/>
                </a:solidFill>
                <a:latin typeface="Times New Roman"/>
              </a:rPr>
              <a:t>2020 </a:t>
            </a:r>
            <a:r>
              <a:rPr lang="en-US" sz="900" b="0" strike="noStrike" spc="-1" dirty="0">
                <a:solidFill>
                  <a:srgbClr val="323232"/>
                </a:solidFill>
                <a:latin typeface="Times New Roman"/>
              </a:rPr>
              <a:t>by Wes </a:t>
            </a:r>
            <a:r>
              <a:rPr lang="en-US" sz="900" b="0" strike="noStrike" spc="-1" dirty="0" err="1">
                <a:solidFill>
                  <a:srgbClr val="323232"/>
                </a:solidFill>
                <a:latin typeface="Times New Roman"/>
              </a:rPr>
              <a:t>Hardaker</a:t>
            </a:r>
            <a:endParaRPr lang="en-US" sz="900" b="0" strike="noStrike" spc="-1" dirty="0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en-US" sz="900" b="0" strike="noStrike" spc="-1" dirty="0">
                <a:solidFill>
                  <a:srgbClr val="323232"/>
                </a:solidFill>
                <a:latin typeface="Times New Roman"/>
              </a:rPr>
              <a:t>Release terms: CC-BY-NC 4.0 international</a:t>
            </a:r>
            <a:endParaRPr lang="en-US" sz="900" b="0" strike="noStrike" spc="-1" dirty="0">
              <a:latin typeface="Arial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904800" y="4804080"/>
            <a:ext cx="2598812" cy="682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323232"/>
                </a:solidFill>
                <a:latin typeface="Times New Roman"/>
              </a:rPr>
              <a:t>John </a:t>
            </a:r>
            <a:r>
              <a:rPr lang="en-US" sz="2000" b="0" strike="noStrike" spc="-1" dirty="0" err="1" smtClean="0">
                <a:solidFill>
                  <a:srgbClr val="323232"/>
                </a:solidFill>
                <a:latin typeface="Times New Roman"/>
              </a:rPr>
              <a:t>Heidemann</a:t>
            </a: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323232"/>
                </a:solidFill>
                <a:latin typeface="Times New Roman"/>
              </a:rPr>
              <a:t>&lt;johnh@isi.edu&gt;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7" name="TextShape 2"/>
          <p:cNvSpPr txBox="1"/>
          <p:nvPr/>
        </p:nvSpPr>
        <p:spPr>
          <a:xfrm>
            <a:off x="3571800" y="4804080"/>
            <a:ext cx="2598812" cy="682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323232"/>
                </a:solidFill>
                <a:latin typeface="Times New Roman"/>
              </a:rPr>
              <a:t>Robert Story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spc="-1" dirty="0" smtClean="0">
                <a:solidFill>
                  <a:srgbClr val="323232"/>
                </a:solidFill>
                <a:latin typeface="Times New Roman"/>
              </a:rPr>
              <a:t>&lt;rstory@isi.edu&gt;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8" name="TextShape 2"/>
          <p:cNvSpPr txBox="1"/>
          <p:nvPr/>
        </p:nvSpPr>
        <p:spPr>
          <a:xfrm>
            <a:off x="6238800" y="4804080"/>
            <a:ext cx="2598812" cy="682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323232"/>
                </a:solidFill>
                <a:latin typeface="Times New Roman"/>
              </a:rPr>
              <a:t>Michael Elkins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spc="-1" dirty="0" smtClean="0">
                <a:solidFill>
                  <a:srgbClr val="323232"/>
                </a:solidFill>
                <a:latin typeface="Times New Roman"/>
              </a:rPr>
              <a:t>&lt;elkins@isi.edu&gt;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8905800" y="4804080"/>
            <a:ext cx="2598812" cy="682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b="0" strike="noStrike" spc="-1" dirty="0" smtClean="0">
                <a:solidFill>
                  <a:srgbClr val="323232"/>
                </a:solidFill>
                <a:latin typeface="Times New Roman"/>
              </a:rPr>
              <a:t>Yuri </a:t>
            </a:r>
            <a:r>
              <a:rPr lang="en-US" sz="2000" b="0" strike="noStrike" spc="-1" dirty="0" err="1" smtClean="0">
                <a:solidFill>
                  <a:srgbClr val="323232"/>
                </a:solidFill>
                <a:latin typeface="Times New Roman"/>
              </a:rPr>
              <a:t>Pradkin</a:t>
            </a:r>
            <a:endParaRPr lang="en-US" sz="2000" b="0" strike="noStrike" spc="-1" dirty="0" smtClean="0">
              <a:solidFill>
                <a:srgbClr val="323232"/>
              </a:solidFill>
              <a:latin typeface="Times New Roman"/>
            </a:endParaRP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sz="2000" spc="-1" dirty="0" smtClean="0">
                <a:solidFill>
                  <a:srgbClr val="323232"/>
                </a:solidFill>
                <a:latin typeface="Times New Roman"/>
              </a:rPr>
              <a:t>&lt;yuri@isi.edu&gt;</a:t>
            </a:r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Enabling Repeatability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337" name="CustomShape 3"/>
          <p:cNvSpPr/>
          <p:nvPr/>
        </p:nvSpPr>
        <p:spPr>
          <a:xfrm>
            <a:off x="8435880" y="164628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CustomShape 4"/>
          <p:cNvSpPr/>
          <p:nvPr/>
        </p:nvSpPr>
        <p:spPr>
          <a:xfrm>
            <a:off x="8435880" y="202716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9" name="CustomShape 5"/>
          <p:cNvSpPr/>
          <p:nvPr/>
        </p:nvSpPr>
        <p:spPr>
          <a:xfrm>
            <a:off x="8435880" y="240840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CustomShape 6"/>
          <p:cNvSpPr/>
          <p:nvPr/>
        </p:nvSpPr>
        <p:spPr>
          <a:xfrm>
            <a:off x="8435880" y="271296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1" name="CustomShape 7"/>
          <p:cNvSpPr/>
          <p:nvPr/>
        </p:nvSpPr>
        <p:spPr>
          <a:xfrm>
            <a:off x="2796840" y="1722600"/>
            <a:ext cx="1675080" cy="1141560"/>
          </a:xfrm>
          <a:prstGeom prst="rightArrow">
            <a:avLst>
              <a:gd name="adj1" fmla="val 73704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incoming requests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42" name="CustomShape 8"/>
          <p:cNvSpPr/>
          <p:nvPr/>
        </p:nvSpPr>
        <p:spPr>
          <a:xfrm>
            <a:off x="7216560" y="156996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3" name="CustomShape 9"/>
          <p:cNvSpPr/>
          <p:nvPr/>
        </p:nvSpPr>
        <p:spPr>
          <a:xfrm>
            <a:off x="7368840" y="187488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4" name="CustomShape 10"/>
          <p:cNvSpPr/>
          <p:nvPr/>
        </p:nvSpPr>
        <p:spPr>
          <a:xfrm>
            <a:off x="7521480" y="217980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5" name="CustomShape 11"/>
          <p:cNvSpPr/>
          <p:nvPr/>
        </p:nvSpPr>
        <p:spPr>
          <a:xfrm>
            <a:off x="7673760" y="248436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6" name="CustomShape 12"/>
          <p:cNvSpPr/>
          <p:nvPr/>
        </p:nvSpPr>
        <p:spPr>
          <a:xfrm>
            <a:off x="5457960" y="1646280"/>
            <a:ext cx="17571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7" name="CustomShape 13"/>
          <p:cNvSpPr/>
          <p:nvPr/>
        </p:nvSpPr>
        <p:spPr>
          <a:xfrm>
            <a:off x="5692680" y="4389480"/>
            <a:ext cx="1598760" cy="684360"/>
          </a:xfrm>
          <a:prstGeom prst="rect">
            <a:avLst/>
          </a:prstGeom>
          <a:solidFill>
            <a:srgbClr val="FF9999"/>
          </a:solidFill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experimental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8" name="CustomShape 14"/>
          <p:cNvSpPr/>
          <p:nvPr/>
        </p:nvSpPr>
        <p:spPr>
          <a:xfrm>
            <a:off x="5692680" y="355140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 pair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9" name="CustomShape 15"/>
          <p:cNvSpPr/>
          <p:nvPr/>
        </p:nvSpPr>
        <p:spPr>
          <a:xfrm>
            <a:off x="5434560" y="2027160"/>
            <a:ext cx="193284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CustomShape 16"/>
          <p:cNvSpPr/>
          <p:nvPr/>
        </p:nvSpPr>
        <p:spPr>
          <a:xfrm>
            <a:off x="5411160" y="2408400"/>
            <a:ext cx="210888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CustomShape 17"/>
          <p:cNvSpPr/>
          <p:nvPr/>
        </p:nvSpPr>
        <p:spPr>
          <a:xfrm>
            <a:off x="5387760" y="2712960"/>
            <a:ext cx="22845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CustomShape 18"/>
          <p:cNvSpPr/>
          <p:nvPr/>
        </p:nvSpPr>
        <p:spPr>
          <a:xfrm flipV="1">
            <a:off x="4930560" y="3701520"/>
            <a:ext cx="760680" cy="1217880"/>
          </a:xfrm>
          <a:prstGeom prst="bentArrow">
            <a:avLst>
              <a:gd name="adj1" fmla="val 11541"/>
              <a:gd name="adj2" fmla="val 25000"/>
              <a:gd name="adj3" fmla="val 25000"/>
              <a:gd name="adj4" fmla="val 4375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CustomShape 19"/>
          <p:cNvSpPr/>
          <p:nvPr/>
        </p:nvSpPr>
        <p:spPr>
          <a:xfrm flipV="1">
            <a:off x="4930560" y="3168720"/>
            <a:ext cx="760680" cy="989280"/>
          </a:xfrm>
          <a:prstGeom prst="bentArrow">
            <a:avLst>
              <a:gd name="adj1" fmla="val 10420"/>
              <a:gd name="adj2" fmla="val 25000"/>
              <a:gd name="adj3" fmla="val 25000"/>
              <a:gd name="adj4" fmla="val 4375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CustomShape 20"/>
          <p:cNvSpPr/>
          <p:nvPr/>
        </p:nvSpPr>
        <p:spPr>
          <a:xfrm>
            <a:off x="6911640" y="3932280"/>
            <a:ext cx="1141560" cy="303480"/>
          </a:xfrm>
          <a:prstGeom prst="rightArrow">
            <a:avLst>
              <a:gd name="adj1" fmla="val 33177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CustomShape 21"/>
          <p:cNvSpPr/>
          <p:nvPr/>
        </p:nvSpPr>
        <p:spPr>
          <a:xfrm>
            <a:off x="7292880" y="4465800"/>
            <a:ext cx="787320" cy="303480"/>
          </a:xfrm>
          <a:prstGeom prst="rightArrow">
            <a:avLst>
              <a:gd name="adj1" fmla="val 33177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CustomShape 22"/>
          <p:cNvSpPr/>
          <p:nvPr/>
        </p:nvSpPr>
        <p:spPr>
          <a:xfrm>
            <a:off x="9350640" y="2027160"/>
            <a:ext cx="91296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outgoing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57" name="CustomShape 23"/>
          <p:cNvSpPr/>
          <p:nvPr/>
        </p:nvSpPr>
        <p:spPr>
          <a:xfrm>
            <a:off x="9351720" y="2408400"/>
            <a:ext cx="73008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replies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58" name="CustomShape 24"/>
          <p:cNvSpPr/>
          <p:nvPr/>
        </p:nvSpPr>
        <p:spPr>
          <a:xfrm>
            <a:off x="4473360" y="1417680"/>
            <a:ext cx="1217880" cy="1751040"/>
          </a:xfrm>
          <a:prstGeom prst="ellipse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load balancer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</p:txBody>
      </p:sp>
      <p:sp>
        <p:nvSpPr>
          <p:cNvPr id="359" name="CustomShape 25"/>
          <p:cNvSpPr/>
          <p:nvPr/>
        </p:nvSpPr>
        <p:spPr>
          <a:xfrm>
            <a:off x="4701960" y="2941560"/>
            <a:ext cx="684360" cy="303480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doubler</a:t>
            </a:r>
            <a:endParaRPr lang="en-US" sz="1200" b="0" strike="noStrike" spc="-1">
              <a:latin typeface="Arial"/>
            </a:endParaRPr>
          </a:p>
        </p:txBody>
      </p:sp>
      <p:grpSp>
        <p:nvGrpSpPr>
          <p:cNvPr id="360" name="Group 26"/>
          <p:cNvGrpSpPr/>
          <p:nvPr/>
        </p:nvGrpSpPr>
        <p:grpSpPr>
          <a:xfrm>
            <a:off x="7750080" y="3246480"/>
            <a:ext cx="1827360" cy="912960"/>
            <a:chOff x="7750080" y="3246480"/>
            <a:chExt cx="1827360" cy="912960"/>
          </a:xfrm>
        </p:grpSpPr>
        <p:sp>
          <p:nvSpPr>
            <p:cNvPr id="361" name="CustomShape 27"/>
            <p:cNvSpPr/>
            <p:nvPr/>
          </p:nvSpPr>
          <p:spPr>
            <a:xfrm>
              <a:off x="7750080" y="3246480"/>
              <a:ext cx="1827360" cy="912960"/>
            </a:xfrm>
            <a:prstGeom prst="flowChartDecision">
              <a:avLst/>
            </a:prstGeom>
            <a:solidFill>
              <a:srgbClr val="FFCC99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2" name="CustomShape 28"/>
            <p:cNvSpPr/>
            <p:nvPr/>
          </p:nvSpPr>
          <p:spPr>
            <a:xfrm>
              <a:off x="8137440" y="3475080"/>
              <a:ext cx="1005840" cy="36396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i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validator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363" name="Group 29"/>
          <p:cNvGrpSpPr/>
          <p:nvPr/>
        </p:nvGrpSpPr>
        <p:grpSpPr>
          <a:xfrm>
            <a:off x="4659480" y="2594520"/>
            <a:ext cx="760680" cy="379440"/>
            <a:chOff x="4659480" y="2594520"/>
            <a:chExt cx="760680" cy="379440"/>
          </a:xfrm>
        </p:grpSpPr>
        <p:sp>
          <p:nvSpPr>
            <p:cNvPr id="364" name="CustomShape 30"/>
            <p:cNvSpPr/>
            <p:nvPr/>
          </p:nvSpPr>
          <p:spPr>
            <a:xfrm>
              <a:off x="4659480" y="2594520"/>
              <a:ext cx="760680" cy="379440"/>
            </a:xfrm>
            <a:prstGeom prst="flowChartDecision">
              <a:avLst/>
            </a:prstGeom>
            <a:solidFill>
              <a:srgbClr val="FFFF99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5" name="CustomShape 31"/>
            <p:cNvSpPr/>
            <p:nvPr/>
          </p:nvSpPr>
          <p:spPr>
            <a:xfrm>
              <a:off x="4731120" y="2622240"/>
              <a:ext cx="675000" cy="2721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selector</a:t>
              </a:r>
              <a:endParaRPr lang="en-US" sz="1200" b="0" strike="noStrike" spc="-1">
                <a:latin typeface="Arial"/>
              </a:endParaRPr>
            </a:p>
          </p:txBody>
        </p:sp>
      </p:grpSp>
      <p:sp>
        <p:nvSpPr>
          <p:cNvPr id="366" name="CustomShape 32"/>
          <p:cNvSpPr/>
          <p:nvPr/>
        </p:nvSpPr>
        <p:spPr>
          <a:xfrm>
            <a:off x="4016160" y="3513240"/>
            <a:ext cx="1141560" cy="836640"/>
          </a:xfrm>
          <a:prstGeom prst="rect">
            <a:avLst/>
          </a:prstGeom>
          <a:solidFill>
            <a:srgbClr val="FFCC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query </a:t>
            </a:r>
            <a:r>
              <a:rPr lang="en-US" sz="1800" b="0" i="1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mutator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(optional)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367" name="CustomShape 33"/>
          <p:cNvSpPr/>
          <p:nvPr/>
        </p:nvSpPr>
        <p:spPr>
          <a:xfrm>
            <a:off x="8081640" y="4008600"/>
            <a:ext cx="1141560" cy="912960"/>
          </a:xfrm>
          <a:prstGeom prst="rect">
            <a:avLst/>
          </a:prstGeom>
          <a:solidFill>
            <a:srgbClr val="FFCC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research analysis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tools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68" name="CustomShape 34"/>
          <p:cNvSpPr/>
          <p:nvPr/>
        </p:nvSpPr>
        <p:spPr>
          <a:xfrm>
            <a:off x="1806480" y="4541760"/>
            <a:ext cx="1141560" cy="912960"/>
          </a:xfrm>
          <a:prstGeom prst="rect">
            <a:avLst/>
          </a:prstGeom>
          <a:solidFill>
            <a:srgbClr val="FF66CC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curated or archived datasets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69" name="CustomShape 35"/>
          <p:cNvSpPr/>
          <p:nvPr/>
        </p:nvSpPr>
        <p:spPr>
          <a:xfrm>
            <a:off x="2949480" y="3551400"/>
            <a:ext cx="1169280" cy="684360"/>
          </a:xfrm>
          <a:prstGeom prst="rightArrow">
            <a:avLst>
              <a:gd name="adj1" fmla="val 73704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replayed requests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70" name="CustomShape 36"/>
          <p:cNvSpPr/>
          <p:nvPr/>
        </p:nvSpPr>
        <p:spPr>
          <a:xfrm>
            <a:off x="1806480" y="3551400"/>
            <a:ext cx="1141560" cy="684360"/>
          </a:xfrm>
          <a:prstGeom prst="rect">
            <a:avLst/>
          </a:prstGeom>
          <a:solidFill>
            <a:srgbClr val="FFCC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replay engine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71" name="CustomShape 37"/>
          <p:cNvSpPr/>
          <p:nvPr/>
        </p:nvSpPr>
        <p:spPr>
          <a:xfrm rot="5400000" flipH="1">
            <a:off x="2147040" y="4047840"/>
            <a:ext cx="303480" cy="684360"/>
          </a:xfrm>
          <a:prstGeom prst="rightArrow">
            <a:avLst>
              <a:gd name="adj1" fmla="val 73704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CustomShape 38"/>
          <p:cNvSpPr/>
          <p:nvPr/>
        </p:nvSpPr>
        <p:spPr>
          <a:xfrm>
            <a:off x="1730160" y="3383640"/>
            <a:ext cx="3565080" cy="1096200"/>
          </a:xfrm>
          <a:prstGeom prst="rect">
            <a:avLst/>
          </a:prstGeom>
          <a:noFill/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3" name="CustomShape 39"/>
          <p:cNvSpPr/>
          <p:nvPr/>
        </p:nvSpPr>
        <p:spPr>
          <a:xfrm>
            <a:off x="7673760" y="3200760"/>
            <a:ext cx="2010600" cy="2010600"/>
          </a:xfrm>
          <a:prstGeom prst="rect">
            <a:avLst/>
          </a:prstGeom>
          <a:noFill/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40"/>
          <p:cNvSpPr/>
          <p:nvPr/>
        </p:nvSpPr>
        <p:spPr>
          <a:xfrm>
            <a:off x="5387760" y="4298040"/>
            <a:ext cx="2102040" cy="913320"/>
          </a:xfrm>
          <a:prstGeom prst="rect">
            <a:avLst/>
          </a:prstGeom>
          <a:noFill/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CustomShape 41"/>
          <p:cNvSpPr/>
          <p:nvPr/>
        </p:nvSpPr>
        <p:spPr>
          <a:xfrm>
            <a:off x="3011040" y="4959000"/>
            <a:ext cx="1799640" cy="72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Physical DIINER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Infrastructure Nodes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76" name="CustomShape 42"/>
          <p:cNvSpPr/>
          <p:nvPr/>
        </p:nvSpPr>
        <p:spPr>
          <a:xfrm flipH="1" flipV="1">
            <a:off x="3512880" y="4480200"/>
            <a:ext cx="398160" cy="478800"/>
          </a:xfrm>
          <a:prstGeom prst="curvedConnector3">
            <a:avLst>
              <a:gd name="adj1" fmla="val 50000"/>
            </a:avLst>
          </a:prstGeom>
          <a:noFill/>
          <a:ln w="12600">
            <a:solidFill>
              <a:srgbClr val="66666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CustomShape 43"/>
          <p:cNvSpPr/>
          <p:nvPr/>
        </p:nvSpPr>
        <p:spPr>
          <a:xfrm flipV="1">
            <a:off x="3911040" y="4753080"/>
            <a:ext cx="1476720" cy="204120"/>
          </a:xfrm>
          <a:prstGeom prst="curvedConnector3">
            <a:avLst>
              <a:gd name="adj1" fmla="val 50000"/>
            </a:avLst>
          </a:prstGeom>
          <a:noFill/>
          <a:ln w="12600">
            <a:solidFill>
              <a:srgbClr val="66666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378" name="Line 44"/>
          <p:cNvCxnSpPr>
            <a:stCxn id="375" idx="3"/>
            <a:endCxn id="373" idx="2"/>
          </p:cNvCxnSpPr>
          <p:nvPr/>
        </p:nvCxnSpPr>
        <p:spPr>
          <a:xfrm flipV="1">
            <a:off x="4810680" y="5211360"/>
            <a:ext cx="3868560" cy="112320"/>
          </a:xfrm>
          <a:prstGeom prst="curvedConnector3">
            <a:avLst>
              <a:gd name="adj1" fmla="val 50408"/>
            </a:avLst>
          </a:prstGeom>
          <a:ln>
            <a:solidFill>
              <a:srgbClr val="000000"/>
            </a:solidFill>
            <a:tailEnd type="triangle" w="med" len="med"/>
          </a:ln>
        </p:spPr>
      </p:cxnSp>
      <p:sp>
        <p:nvSpPr>
          <p:cNvPr id="46" name="CustomShape 19"/>
          <p:cNvSpPr/>
          <p:nvPr/>
        </p:nvSpPr>
        <p:spPr>
          <a:xfrm flipH="1" flipV="1">
            <a:off x="9577440" y="3010090"/>
            <a:ext cx="795252" cy="883490"/>
          </a:xfrm>
          <a:prstGeom prst="bentArrow">
            <a:avLst>
              <a:gd name="adj1" fmla="val 10420"/>
              <a:gd name="adj2" fmla="val 25000"/>
              <a:gd name="adj3" fmla="val 25000"/>
              <a:gd name="adj4" fmla="val 43750"/>
            </a:avLst>
          </a:prstGeom>
          <a:solidFill>
            <a:schemeClr val="tx2">
              <a:lumMod val="40000"/>
              <a:lumOff val="60000"/>
            </a:schemeClr>
          </a:solidFill>
          <a:ln w="9360">
            <a:solidFill>
              <a:srgbClr val="000000"/>
            </a:solidFill>
            <a:round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TextShape 1"/>
          <p:cNvSpPr txBox="1"/>
          <p:nvPr/>
        </p:nvSpPr>
        <p:spPr>
          <a:xfrm>
            <a:off x="914040" y="-15240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Data </a:t>
            </a:r>
            <a:r>
              <a:rPr lang="en-US" sz="4400" b="0" strike="noStrike" spc="-1" dirty="0">
                <a:solidFill>
                  <a:srgbClr val="323232"/>
                </a:solidFill>
                <a:latin typeface="Arial"/>
              </a:rPr>
              <a:t>Capture and </a:t>
            </a:r>
            <a:r>
              <a:rPr lang="en-US" sz="4400" b="0" strike="noStrike" spc="-1" dirty="0" err="1" smtClean="0">
                <a:solidFill>
                  <a:srgbClr val="323232"/>
                </a:solidFill>
                <a:latin typeface="Arial"/>
              </a:rPr>
              <a:t>Curation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380" name="CustomShape 2"/>
          <p:cNvSpPr/>
          <p:nvPr/>
        </p:nvSpPr>
        <p:spPr>
          <a:xfrm>
            <a:off x="5610600" y="4485960"/>
            <a:ext cx="845280" cy="685440"/>
          </a:xfrm>
          <a:prstGeom prst="rect">
            <a:avLst/>
          </a:prstGeom>
          <a:solidFill>
            <a:srgbClr val="FF66CC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CustomShape 3"/>
          <p:cNvSpPr/>
          <p:nvPr/>
        </p:nvSpPr>
        <p:spPr>
          <a:xfrm>
            <a:off x="7612200" y="1361880"/>
            <a:ext cx="205704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CustomShape 4"/>
          <p:cNvSpPr/>
          <p:nvPr/>
        </p:nvSpPr>
        <p:spPr>
          <a:xfrm>
            <a:off x="7612200" y="1742760"/>
            <a:ext cx="205704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3" name="CustomShape 5"/>
          <p:cNvSpPr/>
          <p:nvPr/>
        </p:nvSpPr>
        <p:spPr>
          <a:xfrm>
            <a:off x="7612200" y="2124000"/>
            <a:ext cx="205704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CustomShape 6"/>
          <p:cNvSpPr/>
          <p:nvPr/>
        </p:nvSpPr>
        <p:spPr>
          <a:xfrm>
            <a:off x="7612200" y="2428560"/>
            <a:ext cx="205704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5" name="CustomShape 7"/>
          <p:cNvSpPr/>
          <p:nvPr/>
        </p:nvSpPr>
        <p:spPr>
          <a:xfrm>
            <a:off x="1973520" y="1438200"/>
            <a:ext cx="1676160" cy="1142640"/>
          </a:xfrm>
          <a:prstGeom prst="rightArrow">
            <a:avLst>
              <a:gd name="adj1" fmla="val 73704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incoming requests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86" name="CustomShape 8"/>
          <p:cNvSpPr/>
          <p:nvPr/>
        </p:nvSpPr>
        <p:spPr>
          <a:xfrm>
            <a:off x="6392880" y="1285560"/>
            <a:ext cx="1218960" cy="68544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87" name="CustomShape 9"/>
          <p:cNvSpPr/>
          <p:nvPr/>
        </p:nvSpPr>
        <p:spPr>
          <a:xfrm>
            <a:off x="6545520" y="1590480"/>
            <a:ext cx="1218960" cy="68544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88" name="CustomShape 10"/>
          <p:cNvSpPr/>
          <p:nvPr/>
        </p:nvSpPr>
        <p:spPr>
          <a:xfrm>
            <a:off x="6697800" y="1895400"/>
            <a:ext cx="1218960" cy="68544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89" name="CustomShape 11"/>
          <p:cNvSpPr/>
          <p:nvPr/>
        </p:nvSpPr>
        <p:spPr>
          <a:xfrm>
            <a:off x="6850080" y="2199960"/>
            <a:ext cx="1218960" cy="68544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90" name="CustomShape 12"/>
          <p:cNvSpPr/>
          <p:nvPr/>
        </p:nvSpPr>
        <p:spPr>
          <a:xfrm>
            <a:off x="4634640" y="1361880"/>
            <a:ext cx="175824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1" name="CustomShape 13"/>
          <p:cNvSpPr/>
          <p:nvPr/>
        </p:nvSpPr>
        <p:spPr>
          <a:xfrm>
            <a:off x="5669280" y="3038400"/>
            <a:ext cx="1599840" cy="685440"/>
          </a:xfrm>
          <a:prstGeom prst="rect">
            <a:avLst/>
          </a:prstGeom>
          <a:solidFill>
            <a:srgbClr val="F2DCDB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experimental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92" name="CustomShape 14"/>
          <p:cNvSpPr/>
          <p:nvPr/>
        </p:nvSpPr>
        <p:spPr>
          <a:xfrm>
            <a:off x="4611240" y="1742760"/>
            <a:ext cx="193392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3" name="CustomShape 15"/>
          <p:cNvSpPr/>
          <p:nvPr/>
        </p:nvSpPr>
        <p:spPr>
          <a:xfrm>
            <a:off x="4587480" y="2124000"/>
            <a:ext cx="210996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CustomShape 16"/>
          <p:cNvSpPr/>
          <p:nvPr/>
        </p:nvSpPr>
        <p:spPr>
          <a:xfrm>
            <a:off x="4564080" y="2428560"/>
            <a:ext cx="2285640" cy="3805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5" name="CustomShape 17"/>
          <p:cNvSpPr/>
          <p:nvPr/>
        </p:nvSpPr>
        <p:spPr>
          <a:xfrm flipV="1">
            <a:off x="4106880" y="2809440"/>
            <a:ext cx="1561680" cy="761760"/>
          </a:xfrm>
          <a:prstGeom prst="bentArrow">
            <a:avLst>
              <a:gd name="adj1" fmla="val 16346"/>
              <a:gd name="adj2" fmla="val 25000"/>
              <a:gd name="adj3" fmla="val 25000"/>
              <a:gd name="adj4" fmla="val 4375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CustomShape 19"/>
          <p:cNvSpPr/>
          <p:nvPr/>
        </p:nvSpPr>
        <p:spPr>
          <a:xfrm>
            <a:off x="8526960" y="1742760"/>
            <a:ext cx="91404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outgoing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98" name="CustomShape 20"/>
          <p:cNvSpPr/>
          <p:nvPr/>
        </p:nvSpPr>
        <p:spPr>
          <a:xfrm>
            <a:off x="8528040" y="2124000"/>
            <a:ext cx="73116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replies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99" name="CustomShape 21"/>
          <p:cNvSpPr/>
          <p:nvPr/>
        </p:nvSpPr>
        <p:spPr>
          <a:xfrm>
            <a:off x="3649680" y="1133280"/>
            <a:ext cx="1218960" cy="1752120"/>
          </a:xfrm>
          <a:prstGeom prst="ellipse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</a:rPr>
              <a:t>load balancer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</p:txBody>
      </p:sp>
      <p:sp>
        <p:nvSpPr>
          <p:cNvPr id="400" name="CustomShape 22"/>
          <p:cNvSpPr/>
          <p:nvPr/>
        </p:nvSpPr>
        <p:spPr>
          <a:xfrm>
            <a:off x="3268800" y="2124000"/>
            <a:ext cx="685440" cy="304560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1" strike="noStrike" spc="-1">
                <a:solidFill>
                  <a:srgbClr val="000000"/>
                </a:solidFill>
                <a:latin typeface="Calibri"/>
              </a:rPr>
              <a:t>doubler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01" name="CustomShape 23"/>
          <p:cNvSpPr/>
          <p:nvPr/>
        </p:nvSpPr>
        <p:spPr>
          <a:xfrm rot="5400000">
            <a:off x="2583360" y="3114360"/>
            <a:ext cx="2057040" cy="685440"/>
          </a:xfrm>
          <a:prstGeom prst="rightArrow">
            <a:avLst>
              <a:gd name="adj1" fmla="val 73704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CustomShape 24"/>
          <p:cNvSpPr/>
          <p:nvPr/>
        </p:nvSpPr>
        <p:spPr>
          <a:xfrm>
            <a:off x="4869000" y="5248080"/>
            <a:ext cx="1599840" cy="685440"/>
          </a:xfrm>
          <a:prstGeom prst="rect">
            <a:avLst/>
          </a:prstGeom>
          <a:solidFill>
            <a:srgbClr val="FF66CC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</a:rPr>
              <a:t>controlled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</a:rPr>
              <a:t>anonymizer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03" name="CustomShape 25"/>
          <p:cNvSpPr/>
          <p:nvPr/>
        </p:nvSpPr>
        <p:spPr>
          <a:xfrm>
            <a:off x="5021280" y="4485960"/>
            <a:ext cx="1599840" cy="685440"/>
          </a:xfrm>
          <a:prstGeom prst="rect">
            <a:avLst/>
          </a:prstGeom>
          <a:solidFill>
            <a:srgbClr val="FF66CC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</a:rPr>
              <a:t>archive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</a:rPr>
              <a:t>and aging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04" name="CustomShape 26"/>
          <p:cNvSpPr/>
          <p:nvPr/>
        </p:nvSpPr>
        <p:spPr>
          <a:xfrm>
            <a:off x="6460560" y="4524120"/>
            <a:ext cx="1151280" cy="304560"/>
          </a:xfrm>
          <a:prstGeom prst="rightArrow">
            <a:avLst>
              <a:gd name="adj1" fmla="val 45878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CustomShape 27"/>
          <p:cNvSpPr/>
          <p:nvPr/>
        </p:nvSpPr>
        <p:spPr>
          <a:xfrm>
            <a:off x="7599600" y="4485960"/>
            <a:ext cx="1599840" cy="685440"/>
          </a:xfrm>
          <a:prstGeom prst="rect">
            <a:avLst/>
          </a:prstGeom>
          <a:solidFill>
            <a:srgbClr val="FF66CC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</a:rPr>
              <a:t>curation and release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06" name="CustomShape 28"/>
          <p:cNvSpPr/>
          <p:nvPr/>
        </p:nvSpPr>
        <p:spPr>
          <a:xfrm>
            <a:off x="6495840" y="3371040"/>
            <a:ext cx="1042200" cy="422280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Calibri"/>
              </a:rPr>
              <a:t>data and perf. monitor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407" name="CustomShape 29"/>
          <p:cNvSpPr/>
          <p:nvPr/>
        </p:nvSpPr>
        <p:spPr>
          <a:xfrm>
            <a:off x="7599600" y="2539440"/>
            <a:ext cx="1041120" cy="422280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Calibri"/>
              </a:rPr>
              <a:t>data and perf.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Calibri"/>
              </a:rPr>
              <a:t>monitor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408" name="CustomShape 30"/>
          <p:cNvSpPr/>
          <p:nvPr/>
        </p:nvSpPr>
        <p:spPr>
          <a:xfrm rot="5400000">
            <a:off x="6073200" y="3542040"/>
            <a:ext cx="692280" cy="1195200"/>
          </a:xfrm>
          <a:prstGeom prst="curvedConnector3">
            <a:avLst>
              <a:gd name="adj1" fmla="val 50000"/>
            </a:avLst>
          </a:prstGeom>
          <a:noFill/>
          <a:ln w="381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CustomShape 31"/>
          <p:cNvSpPr/>
          <p:nvPr/>
        </p:nvSpPr>
        <p:spPr>
          <a:xfrm rot="5400000">
            <a:off x="6315120" y="2680560"/>
            <a:ext cx="1523520" cy="2086560"/>
          </a:xfrm>
          <a:prstGeom prst="curvedConnector3">
            <a:avLst>
              <a:gd name="adj1" fmla="val 81071"/>
            </a:avLst>
          </a:prstGeom>
          <a:noFill/>
          <a:ln w="38160">
            <a:solidFill>
              <a:srgbClr val="4A7EBB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10" name="Group 32"/>
          <p:cNvGrpSpPr/>
          <p:nvPr/>
        </p:nvGrpSpPr>
        <p:grpSpPr>
          <a:xfrm>
            <a:off x="2955240" y="4462560"/>
            <a:ext cx="694080" cy="304560"/>
            <a:chOff x="2955240" y="4462560"/>
            <a:chExt cx="694080" cy="304560"/>
          </a:xfrm>
        </p:grpSpPr>
        <p:sp>
          <p:nvSpPr>
            <p:cNvPr id="411" name="CustomShape 33"/>
            <p:cNvSpPr/>
            <p:nvPr/>
          </p:nvSpPr>
          <p:spPr>
            <a:xfrm>
              <a:off x="2955240" y="4462560"/>
              <a:ext cx="694080" cy="190080"/>
            </a:xfrm>
            <a:prstGeom prst="rect">
              <a:avLst/>
            </a:prstGeom>
            <a:solidFill>
              <a:srgbClr val="FF66CC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2" name="CustomShape 34"/>
            <p:cNvSpPr/>
            <p:nvPr/>
          </p:nvSpPr>
          <p:spPr>
            <a:xfrm>
              <a:off x="3421080" y="457704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3" name="CustomShape 35"/>
            <p:cNvSpPr/>
            <p:nvPr/>
          </p:nvSpPr>
          <p:spPr>
            <a:xfrm>
              <a:off x="3192480" y="457704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414" name="Group 36"/>
          <p:cNvGrpSpPr/>
          <p:nvPr/>
        </p:nvGrpSpPr>
        <p:grpSpPr>
          <a:xfrm>
            <a:off x="2963880" y="4867200"/>
            <a:ext cx="694080" cy="304200"/>
            <a:chOff x="2963880" y="4867200"/>
            <a:chExt cx="694080" cy="304200"/>
          </a:xfrm>
        </p:grpSpPr>
        <p:sp>
          <p:nvSpPr>
            <p:cNvPr id="415" name="CustomShape 37"/>
            <p:cNvSpPr/>
            <p:nvPr/>
          </p:nvSpPr>
          <p:spPr>
            <a:xfrm>
              <a:off x="2963880" y="4867200"/>
              <a:ext cx="694080" cy="190080"/>
            </a:xfrm>
            <a:prstGeom prst="rect">
              <a:avLst/>
            </a:prstGeom>
            <a:solidFill>
              <a:srgbClr val="FF66CC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6" name="CustomShape 38"/>
            <p:cNvSpPr/>
            <p:nvPr/>
          </p:nvSpPr>
          <p:spPr>
            <a:xfrm>
              <a:off x="3430080" y="498132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7" name="CustomShape 39"/>
            <p:cNvSpPr/>
            <p:nvPr/>
          </p:nvSpPr>
          <p:spPr>
            <a:xfrm>
              <a:off x="3201480" y="498132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418" name="Group 40"/>
          <p:cNvGrpSpPr/>
          <p:nvPr/>
        </p:nvGrpSpPr>
        <p:grpSpPr>
          <a:xfrm>
            <a:off x="2963880" y="5248080"/>
            <a:ext cx="694080" cy="304200"/>
            <a:chOff x="2963880" y="5248080"/>
            <a:chExt cx="694080" cy="304200"/>
          </a:xfrm>
        </p:grpSpPr>
        <p:sp>
          <p:nvSpPr>
            <p:cNvPr id="419" name="CustomShape 41"/>
            <p:cNvSpPr/>
            <p:nvPr/>
          </p:nvSpPr>
          <p:spPr>
            <a:xfrm>
              <a:off x="2963880" y="5248080"/>
              <a:ext cx="694080" cy="190080"/>
            </a:xfrm>
            <a:prstGeom prst="rect">
              <a:avLst/>
            </a:prstGeom>
            <a:solidFill>
              <a:srgbClr val="FF66CC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0" name="CustomShape 42"/>
            <p:cNvSpPr/>
            <p:nvPr/>
          </p:nvSpPr>
          <p:spPr>
            <a:xfrm>
              <a:off x="3430080" y="536220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1" name="CustomShape 43"/>
            <p:cNvSpPr/>
            <p:nvPr/>
          </p:nvSpPr>
          <p:spPr>
            <a:xfrm>
              <a:off x="3201480" y="536220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422" name="Group 44"/>
          <p:cNvGrpSpPr/>
          <p:nvPr/>
        </p:nvGrpSpPr>
        <p:grpSpPr>
          <a:xfrm>
            <a:off x="2963880" y="5628960"/>
            <a:ext cx="694080" cy="304560"/>
            <a:chOff x="2963880" y="5628960"/>
            <a:chExt cx="694080" cy="304560"/>
          </a:xfrm>
        </p:grpSpPr>
        <p:sp>
          <p:nvSpPr>
            <p:cNvPr id="423" name="CustomShape 45"/>
            <p:cNvSpPr/>
            <p:nvPr/>
          </p:nvSpPr>
          <p:spPr>
            <a:xfrm>
              <a:off x="2963880" y="5628960"/>
              <a:ext cx="694080" cy="190080"/>
            </a:xfrm>
            <a:prstGeom prst="rect">
              <a:avLst/>
            </a:prstGeom>
            <a:solidFill>
              <a:srgbClr val="FF66CC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4" name="CustomShape 46"/>
            <p:cNvSpPr/>
            <p:nvPr/>
          </p:nvSpPr>
          <p:spPr>
            <a:xfrm>
              <a:off x="3430080" y="574344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5" name="CustomShape 47"/>
            <p:cNvSpPr/>
            <p:nvPr/>
          </p:nvSpPr>
          <p:spPr>
            <a:xfrm>
              <a:off x="3201480" y="574344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426" name="Group 48"/>
          <p:cNvGrpSpPr/>
          <p:nvPr/>
        </p:nvGrpSpPr>
        <p:grpSpPr>
          <a:xfrm>
            <a:off x="3784680" y="4538880"/>
            <a:ext cx="694080" cy="304200"/>
            <a:chOff x="3784680" y="4538880"/>
            <a:chExt cx="694080" cy="304200"/>
          </a:xfrm>
        </p:grpSpPr>
        <p:sp>
          <p:nvSpPr>
            <p:cNvPr id="427" name="CustomShape 49"/>
            <p:cNvSpPr/>
            <p:nvPr/>
          </p:nvSpPr>
          <p:spPr>
            <a:xfrm>
              <a:off x="3784680" y="4538880"/>
              <a:ext cx="694080" cy="190080"/>
            </a:xfrm>
            <a:prstGeom prst="rect">
              <a:avLst/>
            </a:prstGeom>
            <a:solidFill>
              <a:srgbClr val="FF66CC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8" name="CustomShape 50"/>
            <p:cNvSpPr/>
            <p:nvPr/>
          </p:nvSpPr>
          <p:spPr>
            <a:xfrm>
              <a:off x="4250520" y="465300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9" name="CustomShape 51"/>
            <p:cNvSpPr/>
            <p:nvPr/>
          </p:nvSpPr>
          <p:spPr>
            <a:xfrm>
              <a:off x="4021920" y="465300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430" name="Group 52"/>
          <p:cNvGrpSpPr/>
          <p:nvPr/>
        </p:nvGrpSpPr>
        <p:grpSpPr>
          <a:xfrm>
            <a:off x="3793320" y="4943160"/>
            <a:ext cx="694080" cy="304560"/>
            <a:chOff x="3793320" y="4943160"/>
            <a:chExt cx="694080" cy="304560"/>
          </a:xfrm>
        </p:grpSpPr>
        <p:sp>
          <p:nvSpPr>
            <p:cNvPr id="431" name="CustomShape 53"/>
            <p:cNvSpPr/>
            <p:nvPr/>
          </p:nvSpPr>
          <p:spPr>
            <a:xfrm>
              <a:off x="3793320" y="4943160"/>
              <a:ext cx="694080" cy="190080"/>
            </a:xfrm>
            <a:prstGeom prst="rect">
              <a:avLst/>
            </a:prstGeom>
            <a:solidFill>
              <a:srgbClr val="FF66CC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32" name="CustomShape 54"/>
            <p:cNvSpPr/>
            <p:nvPr/>
          </p:nvSpPr>
          <p:spPr>
            <a:xfrm>
              <a:off x="4259520" y="505764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33" name="CustomShape 55"/>
            <p:cNvSpPr/>
            <p:nvPr/>
          </p:nvSpPr>
          <p:spPr>
            <a:xfrm>
              <a:off x="4030920" y="505764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434" name="Group 56"/>
          <p:cNvGrpSpPr/>
          <p:nvPr/>
        </p:nvGrpSpPr>
        <p:grpSpPr>
          <a:xfrm>
            <a:off x="3793320" y="5324400"/>
            <a:ext cx="694080" cy="304200"/>
            <a:chOff x="3793320" y="5324400"/>
            <a:chExt cx="694080" cy="304200"/>
          </a:xfrm>
        </p:grpSpPr>
        <p:sp>
          <p:nvSpPr>
            <p:cNvPr id="435" name="CustomShape 57"/>
            <p:cNvSpPr/>
            <p:nvPr/>
          </p:nvSpPr>
          <p:spPr>
            <a:xfrm>
              <a:off x="3793320" y="5324400"/>
              <a:ext cx="694080" cy="190080"/>
            </a:xfrm>
            <a:prstGeom prst="rect">
              <a:avLst/>
            </a:prstGeom>
            <a:solidFill>
              <a:srgbClr val="FF66CC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36" name="CustomShape 58"/>
            <p:cNvSpPr/>
            <p:nvPr/>
          </p:nvSpPr>
          <p:spPr>
            <a:xfrm>
              <a:off x="4259520" y="543852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37" name="CustomShape 59"/>
            <p:cNvSpPr/>
            <p:nvPr/>
          </p:nvSpPr>
          <p:spPr>
            <a:xfrm>
              <a:off x="4030920" y="543852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438" name="Group 60"/>
          <p:cNvGrpSpPr/>
          <p:nvPr/>
        </p:nvGrpSpPr>
        <p:grpSpPr>
          <a:xfrm>
            <a:off x="3793320" y="5705280"/>
            <a:ext cx="694080" cy="304200"/>
            <a:chOff x="3793320" y="5705280"/>
            <a:chExt cx="694080" cy="304200"/>
          </a:xfrm>
        </p:grpSpPr>
        <p:sp>
          <p:nvSpPr>
            <p:cNvPr id="439" name="CustomShape 61"/>
            <p:cNvSpPr/>
            <p:nvPr/>
          </p:nvSpPr>
          <p:spPr>
            <a:xfrm>
              <a:off x="3793320" y="5705280"/>
              <a:ext cx="694080" cy="190080"/>
            </a:xfrm>
            <a:prstGeom prst="rect">
              <a:avLst/>
            </a:prstGeom>
            <a:solidFill>
              <a:srgbClr val="FF66CC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0" name="CustomShape 62"/>
            <p:cNvSpPr/>
            <p:nvPr/>
          </p:nvSpPr>
          <p:spPr>
            <a:xfrm>
              <a:off x="4259520" y="581940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1" name="CustomShape 63"/>
            <p:cNvSpPr/>
            <p:nvPr/>
          </p:nvSpPr>
          <p:spPr>
            <a:xfrm>
              <a:off x="4030920" y="5819400"/>
              <a:ext cx="184320" cy="190080"/>
            </a:xfrm>
            <a:prstGeom prst="can">
              <a:avLst>
                <a:gd name="adj" fmla="val 25000"/>
              </a:avLst>
            </a:prstGeom>
            <a:solidFill>
              <a:srgbClr val="FFCCFF"/>
            </a:solidFill>
            <a:ln w="12600">
              <a:solidFill>
                <a:srgbClr val="990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42" name="CustomShape 64"/>
          <p:cNvSpPr/>
          <p:nvPr/>
        </p:nvSpPr>
        <p:spPr>
          <a:xfrm>
            <a:off x="1973520" y="4333680"/>
            <a:ext cx="990360" cy="1489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hadoop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cluster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</a:rPr>
              <a:t>(commodity parallelism and inexpensive storage)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43" name="CustomShape 65"/>
          <p:cNvSpPr/>
          <p:nvPr/>
        </p:nvSpPr>
        <p:spPr>
          <a:xfrm rot="5400000">
            <a:off x="4262760" y="5098680"/>
            <a:ext cx="612720" cy="903960"/>
          </a:xfrm>
          <a:prstGeom prst="circularArrow">
            <a:avLst>
              <a:gd name="adj1" fmla="val 10338"/>
              <a:gd name="adj2" fmla="val 1449338"/>
              <a:gd name="adj3" fmla="val 20529580"/>
              <a:gd name="adj4" fmla="val 10800000"/>
              <a:gd name="adj5" fmla="val 12558"/>
            </a:avLst>
          </a:prstGeom>
          <a:solidFill>
            <a:srgbClr val="99CCFF"/>
          </a:solidFill>
          <a:ln w="1260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4" name="CustomShape 66"/>
          <p:cNvSpPr/>
          <p:nvPr/>
        </p:nvSpPr>
        <p:spPr>
          <a:xfrm rot="5400000">
            <a:off x="4262760" y="4264200"/>
            <a:ext cx="612720" cy="903960"/>
          </a:xfrm>
          <a:prstGeom prst="circularArrow">
            <a:avLst>
              <a:gd name="adj1" fmla="val 10338"/>
              <a:gd name="adj2" fmla="val 1449338"/>
              <a:gd name="adj3" fmla="val 20529580"/>
              <a:gd name="adj4" fmla="val 10800000"/>
              <a:gd name="adj5" fmla="val 12558"/>
            </a:avLst>
          </a:prstGeom>
          <a:solidFill>
            <a:srgbClr val="99CCFF"/>
          </a:solidFill>
          <a:ln w="1260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>
                <a:solidFill>
                  <a:srgbClr val="323232"/>
                </a:solidFill>
                <a:latin typeface="Arial"/>
              </a:rPr>
              <a:t>Plans and </a:t>
            </a:r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Timeline: Infrastructure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446" name="TextShape 2"/>
          <p:cNvSpPr txBox="1"/>
          <p:nvPr/>
        </p:nvSpPr>
        <p:spPr>
          <a:xfrm>
            <a:off x="609120" y="1604520"/>
            <a:ext cx="10969560" cy="4262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77500" lnSpcReduction="2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Near-term: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323232"/>
                </a:solidFill>
                <a:latin typeface="Times New Roman"/>
              </a:rPr>
              <a:t>Clone a B-Root production stream as a parallel test </a:t>
            </a: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system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Simultaneous monitoring of production </a:t>
            </a:r>
            <a:r>
              <a:rPr lang="en-US" sz="2400" spc="-1" dirty="0" err="1" smtClean="0">
                <a:solidFill>
                  <a:srgbClr val="323232"/>
                </a:solidFill>
                <a:latin typeface="Times New Roman"/>
              </a:rPr>
              <a:t>vs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 test 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Installed stream replay and performance tools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Long-term: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Automatic result </a:t>
            </a:r>
            <a:r>
              <a:rPr lang="en-US" sz="2400" spc="-1" dirty="0" err="1" smtClean="0">
                <a:solidFill>
                  <a:srgbClr val="323232"/>
                </a:solidFill>
                <a:latin typeface="Times New Roman"/>
              </a:rPr>
              <a:t>curation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 and packaging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Query mutating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Bring your own DNS (</a:t>
            </a:r>
            <a:r>
              <a:rPr lang="en-US" sz="2400" spc="-1" dirty="0" err="1" smtClean="0">
                <a:solidFill>
                  <a:srgbClr val="323232"/>
                </a:solidFill>
                <a:latin typeface="Times New Roman"/>
              </a:rPr>
              <a:t>anycast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, zones, resolvers, </a:t>
            </a:r>
            <a:r>
              <a:rPr lang="en-US" sz="2400" spc="-1" dirty="0" err="1" smtClean="0">
                <a:solidFill>
                  <a:srgbClr val="323232"/>
                </a:solidFill>
                <a:latin typeface="Times New Roman"/>
              </a:rPr>
              <a:t>etc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)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Real-</a:t>
            </a:r>
            <a:r>
              <a:rPr lang="en-US" sz="2400" spc="-1" dirty="0" err="1" smtClean="0">
                <a:solidFill>
                  <a:srgbClr val="323232"/>
                </a:solidFill>
                <a:latin typeface="Times New Roman"/>
              </a:rPr>
              <a:t>vs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-production comparison engine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H</a:t>
            </a: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ardware expansion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Web-based console for project and experimentation management</a:t>
            </a:r>
            <a:endParaRPr lang="en-US" sz="2400" b="0" strike="noStrike" spc="-1" dirty="0">
              <a:solidFill>
                <a:srgbClr val="323232"/>
              </a:solidFill>
              <a:latin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612" y="2024061"/>
            <a:ext cx="230298" cy="18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612" y="2405062"/>
            <a:ext cx="230298" cy="18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40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Our Current </a:t>
            </a:r>
            <a:r>
              <a:rPr lang="en-US" sz="4400" spc="-1" dirty="0" smtClean="0">
                <a:solidFill>
                  <a:srgbClr val="323232"/>
                </a:solidFill>
                <a:latin typeface="Arial"/>
              </a:rPr>
              <a:t>Early</a:t>
            </a:r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-Setup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303" name="CustomShape 3"/>
          <p:cNvSpPr/>
          <p:nvPr/>
        </p:nvSpPr>
        <p:spPr>
          <a:xfrm>
            <a:off x="8435880" y="164628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CustomShape 4"/>
          <p:cNvSpPr/>
          <p:nvPr/>
        </p:nvSpPr>
        <p:spPr>
          <a:xfrm>
            <a:off x="8435880" y="202716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5"/>
          <p:cNvSpPr/>
          <p:nvPr/>
        </p:nvSpPr>
        <p:spPr>
          <a:xfrm>
            <a:off x="8435880" y="240840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6"/>
          <p:cNvSpPr/>
          <p:nvPr/>
        </p:nvSpPr>
        <p:spPr>
          <a:xfrm>
            <a:off x="8435880" y="271296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CustomShape 7"/>
          <p:cNvSpPr/>
          <p:nvPr/>
        </p:nvSpPr>
        <p:spPr>
          <a:xfrm>
            <a:off x="2796840" y="1722600"/>
            <a:ext cx="1675080" cy="1141560"/>
          </a:xfrm>
          <a:prstGeom prst="rightArrow">
            <a:avLst>
              <a:gd name="adj1" fmla="val 73704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incoming requests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08" name="CustomShape 8"/>
          <p:cNvSpPr/>
          <p:nvPr/>
        </p:nvSpPr>
        <p:spPr>
          <a:xfrm>
            <a:off x="7216560" y="156996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9" name="CustomShape 9"/>
          <p:cNvSpPr/>
          <p:nvPr/>
        </p:nvSpPr>
        <p:spPr>
          <a:xfrm>
            <a:off x="7368840" y="187488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0" name="CustomShape 10"/>
          <p:cNvSpPr/>
          <p:nvPr/>
        </p:nvSpPr>
        <p:spPr>
          <a:xfrm>
            <a:off x="7521480" y="217980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1" name="CustomShape 11"/>
          <p:cNvSpPr/>
          <p:nvPr/>
        </p:nvSpPr>
        <p:spPr>
          <a:xfrm>
            <a:off x="7673760" y="248436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2" name="CustomShape 12"/>
          <p:cNvSpPr/>
          <p:nvPr/>
        </p:nvSpPr>
        <p:spPr>
          <a:xfrm>
            <a:off x="5457960" y="1646280"/>
            <a:ext cx="17571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13"/>
          <p:cNvSpPr/>
          <p:nvPr/>
        </p:nvSpPr>
        <p:spPr>
          <a:xfrm>
            <a:off x="5692680" y="4573440"/>
            <a:ext cx="1598760" cy="684360"/>
          </a:xfrm>
          <a:prstGeom prst="rect">
            <a:avLst/>
          </a:prstGeom>
          <a:solidFill>
            <a:srgbClr val="FF9999"/>
          </a:solidFill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experimental </a:t>
            </a:r>
            <a:r>
              <a:rPr lang="en-US" sz="1800" b="0" i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node (one)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315" name="CustomShape 15"/>
          <p:cNvSpPr/>
          <p:nvPr/>
        </p:nvSpPr>
        <p:spPr>
          <a:xfrm>
            <a:off x="5434560" y="2027160"/>
            <a:ext cx="193284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16"/>
          <p:cNvSpPr/>
          <p:nvPr/>
        </p:nvSpPr>
        <p:spPr>
          <a:xfrm>
            <a:off x="5411160" y="2408400"/>
            <a:ext cx="210888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17"/>
          <p:cNvSpPr/>
          <p:nvPr/>
        </p:nvSpPr>
        <p:spPr>
          <a:xfrm>
            <a:off x="5387760" y="2712960"/>
            <a:ext cx="22845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18"/>
          <p:cNvSpPr/>
          <p:nvPr/>
        </p:nvSpPr>
        <p:spPr>
          <a:xfrm flipV="1">
            <a:off x="4701960" y="4389480"/>
            <a:ext cx="989280" cy="684360"/>
          </a:xfrm>
          <a:prstGeom prst="bentArrow">
            <a:avLst>
              <a:gd name="adj1" fmla="val 11541"/>
              <a:gd name="adj2" fmla="val 25000"/>
              <a:gd name="adj3" fmla="val 25000"/>
              <a:gd name="adj4" fmla="val 4375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CustomShape 21"/>
          <p:cNvSpPr/>
          <p:nvPr/>
        </p:nvSpPr>
        <p:spPr>
          <a:xfrm>
            <a:off x="7292880" y="4755960"/>
            <a:ext cx="787320" cy="303480"/>
          </a:xfrm>
          <a:prstGeom prst="rightArrow">
            <a:avLst>
              <a:gd name="adj1" fmla="val 33177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CustomShape 22"/>
          <p:cNvSpPr/>
          <p:nvPr/>
        </p:nvSpPr>
        <p:spPr>
          <a:xfrm>
            <a:off x="9350640" y="2027160"/>
            <a:ext cx="91296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outgoing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23" name="CustomShape 23"/>
          <p:cNvSpPr/>
          <p:nvPr/>
        </p:nvSpPr>
        <p:spPr>
          <a:xfrm>
            <a:off x="9351720" y="2408400"/>
            <a:ext cx="73008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replies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24" name="CustomShape 24"/>
          <p:cNvSpPr/>
          <p:nvPr/>
        </p:nvSpPr>
        <p:spPr>
          <a:xfrm>
            <a:off x="4473360" y="1417680"/>
            <a:ext cx="1217880" cy="1751040"/>
          </a:xfrm>
          <a:prstGeom prst="ellipse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load balancer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</p:txBody>
      </p:sp>
      <p:sp>
        <p:nvSpPr>
          <p:cNvPr id="325" name="CustomShape 25"/>
          <p:cNvSpPr/>
          <p:nvPr/>
        </p:nvSpPr>
        <p:spPr>
          <a:xfrm>
            <a:off x="4701960" y="2941560"/>
            <a:ext cx="684360" cy="303480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doubler</a:t>
            </a:r>
            <a:endParaRPr lang="en-US" sz="1200" b="0" strike="noStrike" spc="-1">
              <a:latin typeface="Arial"/>
            </a:endParaRPr>
          </a:p>
        </p:txBody>
      </p:sp>
      <p:grpSp>
        <p:nvGrpSpPr>
          <p:cNvPr id="329" name="Group 29"/>
          <p:cNvGrpSpPr/>
          <p:nvPr/>
        </p:nvGrpSpPr>
        <p:grpSpPr>
          <a:xfrm>
            <a:off x="4659480" y="2594520"/>
            <a:ext cx="760680" cy="379440"/>
            <a:chOff x="4659480" y="2594520"/>
            <a:chExt cx="760680" cy="379440"/>
          </a:xfrm>
        </p:grpSpPr>
        <p:sp>
          <p:nvSpPr>
            <p:cNvPr id="330" name="CustomShape 30"/>
            <p:cNvSpPr/>
            <p:nvPr/>
          </p:nvSpPr>
          <p:spPr>
            <a:xfrm>
              <a:off x="4659480" y="2594520"/>
              <a:ext cx="760680" cy="379440"/>
            </a:xfrm>
            <a:prstGeom prst="flowChartDecision">
              <a:avLst/>
            </a:prstGeom>
            <a:solidFill>
              <a:srgbClr val="FFFF99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1" name="CustomShape 31"/>
            <p:cNvSpPr/>
            <p:nvPr/>
          </p:nvSpPr>
          <p:spPr>
            <a:xfrm>
              <a:off x="4731120" y="2622240"/>
              <a:ext cx="675000" cy="2721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selector</a:t>
              </a:r>
              <a:endParaRPr lang="en-US" sz="1200" b="0" strike="noStrike" spc="-1">
                <a:latin typeface="Arial"/>
              </a:endParaRPr>
            </a:p>
          </p:txBody>
        </p:sp>
      </p:grpSp>
      <p:sp>
        <p:nvSpPr>
          <p:cNvPr id="332" name="CustomShape 32"/>
          <p:cNvSpPr/>
          <p:nvPr/>
        </p:nvSpPr>
        <p:spPr>
          <a:xfrm>
            <a:off x="8081640" y="4421040"/>
            <a:ext cx="1141560" cy="912960"/>
          </a:xfrm>
          <a:prstGeom prst="rect">
            <a:avLst/>
          </a:prstGeom>
          <a:solidFill>
            <a:srgbClr val="FFCC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research analysis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i="1" spc="-1" dirty="0" smtClean="0">
                <a:solidFill>
                  <a:srgbClr val="000000"/>
                </a:solidFill>
                <a:latin typeface="Calibri"/>
                <a:ea typeface="DejaVu Sans"/>
              </a:rPr>
              <a:t>host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36" name="CustomShape 18"/>
          <p:cNvSpPr/>
          <p:nvPr/>
        </p:nvSpPr>
        <p:spPr>
          <a:xfrm flipH="1" flipV="1">
            <a:off x="5157717" y="2988180"/>
            <a:ext cx="1012893" cy="1126620"/>
          </a:xfrm>
          <a:prstGeom prst="bentArrow">
            <a:avLst>
              <a:gd name="adj1" fmla="val 11541"/>
              <a:gd name="adj2" fmla="val 25000"/>
              <a:gd name="adj3" fmla="val 25000"/>
              <a:gd name="adj4" fmla="val 4375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" name="CustomShape 32"/>
          <p:cNvSpPr/>
          <p:nvPr/>
        </p:nvSpPr>
        <p:spPr>
          <a:xfrm>
            <a:off x="4016160" y="3513240"/>
            <a:ext cx="1141560" cy="836640"/>
          </a:xfrm>
          <a:prstGeom prst="rect">
            <a:avLst/>
          </a:prstGeom>
          <a:solidFill>
            <a:srgbClr val="FFCC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query </a:t>
            </a:r>
            <a:r>
              <a:rPr lang="en-US" sz="1800" b="0" i="1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mutator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(optional)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56212" y="5562600"/>
            <a:ext cx="2510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Your Experiment Here!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10800000">
            <a:off x="6400980" y="5334000"/>
            <a:ext cx="226832" cy="2286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7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>
                <a:solidFill>
                  <a:srgbClr val="323232"/>
                </a:solidFill>
                <a:latin typeface="Arial"/>
              </a:rPr>
              <a:t>Plans and </a:t>
            </a:r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Timeline: Collaboration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446" name="TextShape 2"/>
          <p:cNvSpPr txBox="1"/>
          <p:nvPr/>
        </p:nvSpPr>
        <p:spPr>
          <a:xfrm>
            <a:off x="609120" y="1604520"/>
            <a:ext cx="11124092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Near-term</a:t>
            </a: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:</a:t>
            </a:r>
            <a:endParaRPr lang="en-US" sz="2400" b="0" strike="noStrike" spc="-1" dirty="0">
              <a:solidFill>
                <a:srgbClr val="323232"/>
              </a:solidFill>
              <a:latin typeface="Times New Roman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323232"/>
                </a:solidFill>
                <a:latin typeface="Times New Roman"/>
              </a:rPr>
              <a:t>Hold a </a:t>
            </a: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(virtual) workshop </a:t>
            </a:r>
            <a:r>
              <a:rPr lang="en-US" sz="2400" b="0" strike="noStrike" spc="-1" dirty="0">
                <a:solidFill>
                  <a:srgbClr val="323232"/>
                </a:solidFill>
                <a:latin typeface="Times New Roman"/>
              </a:rPr>
              <a:t>to discuss future needs and </a:t>
            </a: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plans		[22 July 2020]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Work closely with some early-adopters</a:t>
            </a:r>
            <a:endParaRPr lang="en-US" sz="2400" b="0" strike="noStrike" spc="-1" dirty="0">
              <a:solidFill>
                <a:srgbClr val="323232"/>
              </a:solidFill>
              <a:latin typeface="Times New Roman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Long-term</a:t>
            </a: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: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Increase the number of participants we can support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Coordinate and collaborate with external research organizations	</a:t>
            </a:r>
            <a:r>
              <a:rPr lang="en-US" sz="2400" b="0" i="1" strike="noStrike" spc="-1" dirty="0" smtClean="0">
                <a:solidFill>
                  <a:srgbClr val="323232"/>
                </a:solidFill>
                <a:latin typeface="Times New Roman"/>
              </a:rPr>
              <a:t>(DNS-OARC!)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Hold annual workshops for collaboration</a:t>
            </a:r>
            <a:endParaRPr lang="en-US" sz="2400" b="0" strike="noStrike" spc="-1" dirty="0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extShape 1"/>
          <p:cNvSpPr txBox="1"/>
          <p:nvPr/>
        </p:nvSpPr>
        <p:spPr>
          <a:xfrm>
            <a:off x="913860" y="12449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spc="-1" dirty="0" smtClean="0">
                <a:solidFill>
                  <a:srgbClr val="323232"/>
                </a:solidFill>
                <a:latin typeface="Arial"/>
              </a:rPr>
              <a:t>First Experiment Results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446" name="TextShape 2"/>
          <p:cNvSpPr txBox="1"/>
          <p:nvPr/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lnSpcReduction="1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Goal: demonstrate the mirrored approach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Production systems: ISC’s Bind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DIINER test backend: Knot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spc="-1" dirty="0">
              <a:solidFill>
                <a:srgbClr val="323232"/>
              </a:solidFill>
              <a:latin typeface="Times New Roman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323232"/>
                </a:solidFill>
                <a:latin typeface="Times New Roman"/>
              </a:rPr>
              <a:t>Top 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(orange):     Production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Bottom (green): 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Experiment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spc="-1" dirty="0">
              <a:solidFill>
                <a:srgbClr val="323232"/>
              </a:solidFill>
              <a:latin typeface="Times New Roman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Note: No TCP passed (yet)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612" y="2582545"/>
            <a:ext cx="7008812" cy="331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4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Join Us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4" name="TextShape 2"/>
          <p:cNvSpPr txBox="1"/>
          <p:nvPr/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lnSpcReduction="1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DIINER consists of:</a:t>
            </a:r>
          </a:p>
          <a:p>
            <a:pPr marL="889200" lvl="1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A goal of </a:t>
            </a:r>
            <a:r>
              <a:rPr lang="en-US" sz="2400" b="1" spc="-1" dirty="0" smtClean="0">
                <a:solidFill>
                  <a:srgbClr val="323232"/>
                </a:solidFill>
                <a:latin typeface="Times New Roman"/>
              </a:rPr>
              <a:t>promoting DNS and naming research</a:t>
            </a:r>
          </a:p>
          <a:p>
            <a:pPr marL="889200" lvl="1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N</a:t>
            </a:r>
            <a:r>
              <a:rPr lang="en-US" sz="2400" b="0" strike="noStrike" spc="-1" dirty="0" smtClean="0">
                <a:solidFill>
                  <a:srgbClr val="323232"/>
                </a:solidFill>
                <a:latin typeface="Times New Roman"/>
              </a:rPr>
              <a:t>ew DNS experimentation infrastructure</a:t>
            </a:r>
          </a:p>
          <a:p>
            <a:pPr marL="889200" lvl="1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1" spc="-1" dirty="0">
                <a:solidFill>
                  <a:srgbClr val="323232"/>
                </a:solidFill>
                <a:latin typeface="Times New Roman"/>
              </a:rPr>
              <a:t>C</a:t>
            </a:r>
            <a:r>
              <a:rPr lang="en-US" sz="2400" b="1" spc="-1" dirty="0" smtClean="0">
                <a:solidFill>
                  <a:srgbClr val="323232"/>
                </a:solidFill>
                <a:latin typeface="Times New Roman"/>
              </a:rPr>
              <a:t>ollaboration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 events</a:t>
            </a:r>
          </a:p>
          <a:p>
            <a:pPr marL="889200" lvl="1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Partnerships with existing organizations like DNS-OARC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1" spc="-1" dirty="0" smtClean="0">
                <a:solidFill>
                  <a:srgbClr val="323232"/>
                </a:solidFill>
                <a:latin typeface="Times New Roman"/>
              </a:rPr>
              <a:t>We need you!</a:t>
            </a:r>
          </a:p>
          <a:p>
            <a:pPr marL="889200" lvl="1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323232"/>
                </a:solidFill>
                <a:latin typeface="Times New Roman"/>
              </a:rPr>
              <a:t>S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eeking a few early adopters</a:t>
            </a:r>
          </a:p>
          <a:p>
            <a:pPr marL="889200" lvl="1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Mail:  Wes </a:t>
            </a:r>
            <a:r>
              <a:rPr lang="en-US" sz="2400" spc="-1" dirty="0" err="1" smtClean="0">
                <a:solidFill>
                  <a:srgbClr val="323232"/>
                </a:solidFill>
                <a:latin typeface="Times New Roman"/>
              </a:rPr>
              <a:t>Hardaker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 &lt;hardaker@isi.edu&gt;  or  John </a:t>
            </a:r>
            <a:r>
              <a:rPr lang="en-US" sz="2400" spc="-1" dirty="0" err="1" smtClean="0">
                <a:solidFill>
                  <a:srgbClr val="323232"/>
                </a:solidFill>
                <a:latin typeface="Times New Roman"/>
              </a:rPr>
              <a:t>Heidemann</a:t>
            </a:r>
            <a:r>
              <a:rPr lang="en-US" sz="2400" spc="-1" dirty="0" smtClean="0">
                <a:solidFill>
                  <a:srgbClr val="323232"/>
                </a:solidFill>
                <a:latin typeface="Times New Roman"/>
              </a:rPr>
              <a:t> &lt;johnh@isi.edu&gt;</a:t>
            </a:r>
          </a:p>
          <a:p>
            <a:pPr marL="889200" lvl="1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strike="noStrike" spc="-1" dirty="0">
              <a:solidFill>
                <a:srgbClr val="323232"/>
              </a:solidFill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Is DNS Fully Cooked?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How do new versions of software compare?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Does running software on a line-card really work?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Are there </a:t>
            </a:r>
            <a:r>
              <a:rPr lang="en-US" sz="3200" b="0" strike="noStrike" spc="-1" dirty="0" err="1" smtClean="0">
                <a:solidFill>
                  <a:srgbClr val="323232"/>
                </a:solidFill>
                <a:latin typeface="Times New Roman"/>
              </a:rPr>
              <a:t>DDoS</a:t>
            </a: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 defenses still to be studied?  Which are best?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if all DNS went over IPv6?  Or over TCP?</a:t>
            </a:r>
            <a:r>
              <a:rPr lang="en-US" sz="3200" spc="-1" dirty="0">
                <a:solidFill>
                  <a:srgbClr val="323232"/>
                </a:solidFill>
                <a:latin typeface="Times New Roman"/>
              </a:rPr>
              <a:t> </a:t>
            </a: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 Or QUIC?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Ar</a:t>
            </a: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e there better load-sharing techniques specific to DNS?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if clients asked multiple questions at once?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Is DNS Fully Cooked?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55000" lnSpcReduction="2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How do new versions of software compare?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Does running software on a line-card really work?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Are there </a:t>
            </a:r>
            <a:r>
              <a:rPr lang="en-US" sz="3200" b="0" strike="noStrike" spc="-1" dirty="0" err="1" smtClean="0">
                <a:solidFill>
                  <a:srgbClr val="323232"/>
                </a:solidFill>
                <a:latin typeface="Times New Roman"/>
              </a:rPr>
              <a:t>DDoS</a:t>
            </a: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 defenses still to be studied?  Which are best?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if all DNS went over IPv6?  Or over TCP?</a:t>
            </a:r>
            <a:r>
              <a:rPr lang="en-US" sz="3200" spc="-1" dirty="0">
                <a:solidFill>
                  <a:srgbClr val="323232"/>
                </a:solidFill>
                <a:latin typeface="Times New Roman"/>
              </a:rPr>
              <a:t> </a:t>
            </a: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 Or QUIC?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Ar</a:t>
            </a: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e there better load-sharing techniques specific to DNS?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if clients asked multiple questions at once?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if authoritative servers needed to handle 100% DOH?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effect does TTL caching have on authoritative servers?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How does the roll out of caching effect operational traffic?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are the regional differences in traffic patterns?</a:t>
            </a:r>
          </a:p>
        </p:txBody>
      </p:sp>
    </p:spTree>
    <p:extLst>
      <p:ext uri="{BB962C8B-B14F-4D97-AF65-F5344CB8AC3E}">
        <p14:creationId xmlns:p14="http://schemas.microsoft.com/office/powerpoint/2010/main" val="405797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Is DNS Fully Cooked?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32500" lnSpcReduction="2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How do new versions of software compare?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Does running software on a line-card really work?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Are there </a:t>
            </a:r>
            <a:r>
              <a:rPr lang="en-US" sz="3200" b="0" strike="noStrike" spc="-1" dirty="0" err="1" smtClean="0">
                <a:solidFill>
                  <a:srgbClr val="323232"/>
                </a:solidFill>
                <a:latin typeface="Times New Roman"/>
              </a:rPr>
              <a:t>DDoS</a:t>
            </a: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 defenses still to be studied?  Which are best?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if all DNS went over IPv6?  Or over TCP?</a:t>
            </a:r>
            <a:r>
              <a:rPr lang="en-US" sz="3200" spc="-1" dirty="0">
                <a:solidFill>
                  <a:srgbClr val="323232"/>
                </a:solidFill>
                <a:latin typeface="Times New Roman"/>
              </a:rPr>
              <a:t> </a:t>
            </a: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 Or QUIC?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Ar</a:t>
            </a: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e there better load-sharing techniques specific to DNS?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if clients asked multiple questions at once?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if authoritative servers needed to handle 100% DOH?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effect does TTL caching have on authoritative servers?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How does the roll out of caching effect operational traffic?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What are the regional differences in traffic patterns?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>
                <a:solidFill>
                  <a:srgbClr val="323232"/>
                </a:solidFill>
                <a:latin typeface="Times New Roman"/>
              </a:rPr>
              <a:t>How is Internet usage shaped over days, weeks, months and years</a:t>
            </a: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How are DNS services affected by cloud deployments?  </a:t>
            </a:r>
            <a:r>
              <a:rPr lang="en-US" sz="3200" spc="-1" dirty="0" err="1" smtClean="0">
                <a:solidFill>
                  <a:srgbClr val="323232"/>
                </a:solidFill>
                <a:latin typeface="Times New Roman"/>
              </a:rPr>
              <a:t>IoT</a:t>
            </a: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 deployments?  New mobile networks?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323232"/>
                </a:solidFill>
                <a:latin typeface="Times New Roman"/>
              </a:rPr>
              <a:t>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0412" y="5570914"/>
            <a:ext cx="1070889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Reality: the Internet’s landscape keeps changing – DNS will always have to keep up with current trends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4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>
                <a:solidFill>
                  <a:srgbClr val="323232"/>
                </a:solidFill>
                <a:latin typeface="Arial"/>
              </a:rPr>
              <a:t>Overview</a:t>
            </a:r>
          </a:p>
        </p:txBody>
      </p:sp>
      <p:sp>
        <p:nvSpPr>
          <p:cNvPr id="279" name="TextShape 2"/>
          <p:cNvSpPr txBox="1"/>
          <p:nvPr/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Challenges in today’s DNS research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Our solution to battle ossification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Architectural overview of DIINER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Plans and Timeline</a:t>
            </a:r>
          </a:p>
        </p:txBody>
      </p:sp>
    </p:spTree>
    <p:extLst>
      <p:ext uri="{BB962C8B-B14F-4D97-AF65-F5344CB8AC3E}">
        <p14:creationId xmlns:p14="http://schemas.microsoft.com/office/powerpoint/2010/main" val="203199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Why DIINER?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281" name="TextShape 2"/>
          <p:cNvSpPr txBox="1"/>
          <p:nvPr/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Originally, DNS was an experimental replacement to static hosts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Now, the world’s economy relies on its “perfect” performance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This makes innovation in </a:t>
            </a:r>
            <a:r>
              <a:rPr lang="en-US" sz="3200" b="1" strike="noStrike" spc="-1">
                <a:solidFill>
                  <a:srgbClr val="323232"/>
                </a:solidFill>
                <a:latin typeface="Times New Roman"/>
              </a:rPr>
              <a:t>naming and identification</a:t>
            </a: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 difficult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Academic research relegated to studying without modification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323232"/>
                </a:solidFill>
                <a:latin typeface="Times New Roman"/>
              </a:rPr>
              <a:t>“DNS 2.0 will never happen”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>
                <a:solidFill>
                  <a:srgbClr val="323232"/>
                </a:solidFill>
                <a:latin typeface="Arial"/>
              </a:rPr>
              <a:t>DIINER</a:t>
            </a:r>
          </a:p>
        </p:txBody>
      </p:sp>
      <p:sp>
        <p:nvSpPr>
          <p:cNvPr id="283" name="TextShape 2"/>
          <p:cNvSpPr txBox="1"/>
          <p:nvPr/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2500" lnSpcReduction="1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3 year, NSF funded research project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Create academically accessible, </a:t>
            </a:r>
            <a:r>
              <a:rPr lang="en-US" sz="3200" b="1" strike="noStrike" spc="-1" dirty="0">
                <a:solidFill>
                  <a:srgbClr val="323232"/>
                </a:solidFill>
                <a:latin typeface="Times New Roman"/>
              </a:rPr>
              <a:t>collaborative</a:t>
            </a: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 </a:t>
            </a: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infrastructure</a:t>
            </a:r>
          </a:p>
          <a:p>
            <a:pPr marL="889200" lvl="1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i="1" spc="-1" dirty="0" smtClean="0">
                <a:solidFill>
                  <a:srgbClr val="323232"/>
                </a:solidFill>
                <a:latin typeface="Times New Roman"/>
              </a:rPr>
              <a:t>Thank you to those that supplied letters of collaboration!</a:t>
            </a:r>
            <a:endParaRPr lang="en-US" sz="3200" b="0" i="1" strike="noStrike" spc="-1" dirty="0">
              <a:solidFill>
                <a:srgbClr val="323232"/>
              </a:solidFill>
              <a:latin typeface="Times New Roman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Join research and operational communities</a:t>
            </a:r>
            <a:endParaRPr lang="en-US" sz="3200" b="0" strike="noStrike" spc="-1" dirty="0">
              <a:solidFill>
                <a:srgbClr val="323232"/>
              </a:solidFill>
              <a:latin typeface="Times New Roman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Enable testing of new research in an operationally safe manner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Safe and privacy protected data sharing of operational DNS data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Building on </a:t>
            </a:r>
            <a:r>
              <a:rPr lang="en-US" sz="3200" b="0" strike="noStrike" spc="-1" dirty="0" smtClean="0">
                <a:solidFill>
                  <a:srgbClr val="323232"/>
                </a:solidFill>
                <a:latin typeface="Times New Roman"/>
              </a:rPr>
              <a:t>b.root-servers.net, </a:t>
            </a:r>
            <a:r>
              <a:rPr lang="en-US" sz="3200" b="0" strike="noStrike" spc="-1" dirty="0">
                <a:solidFill>
                  <a:srgbClr val="323232"/>
                </a:solidFill>
                <a:latin typeface="Times New Roman"/>
              </a:rPr>
              <a:t>Resolvers and Authoritative servers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b.root-servers.net (and </a:t>
            </a:r>
            <a:r>
              <a:rPr lang="en-US" sz="4400" b="0" strike="noStrike" spc="-1" dirty="0">
                <a:solidFill>
                  <a:srgbClr val="323232"/>
                </a:solidFill>
                <a:latin typeface="Arial"/>
              </a:rPr>
              <a:t>others) today</a:t>
            </a:r>
          </a:p>
        </p:txBody>
      </p:sp>
      <p:sp>
        <p:nvSpPr>
          <p:cNvPr id="285" name="CustomShape 2"/>
          <p:cNvSpPr/>
          <p:nvPr/>
        </p:nvSpPr>
        <p:spPr>
          <a:xfrm>
            <a:off x="8435880" y="164628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CustomShape 3"/>
          <p:cNvSpPr/>
          <p:nvPr/>
        </p:nvSpPr>
        <p:spPr>
          <a:xfrm>
            <a:off x="8435880" y="202716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4"/>
          <p:cNvSpPr/>
          <p:nvPr/>
        </p:nvSpPr>
        <p:spPr>
          <a:xfrm>
            <a:off x="8435880" y="240840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5"/>
          <p:cNvSpPr/>
          <p:nvPr/>
        </p:nvSpPr>
        <p:spPr>
          <a:xfrm>
            <a:off x="8435880" y="271296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6"/>
          <p:cNvSpPr/>
          <p:nvPr/>
        </p:nvSpPr>
        <p:spPr>
          <a:xfrm>
            <a:off x="2796840" y="1722600"/>
            <a:ext cx="1675080" cy="1141560"/>
          </a:xfrm>
          <a:prstGeom prst="rightArrow">
            <a:avLst>
              <a:gd name="adj1" fmla="val 73704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incoming requests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290" name="CustomShape 7"/>
          <p:cNvSpPr/>
          <p:nvPr/>
        </p:nvSpPr>
        <p:spPr>
          <a:xfrm>
            <a:off x="7216560" y="156996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91" name="CustomShape 8"/>
          <p:cNvSpPr/>
          <p:nvPr/>
        </p:nvSpPr>
        <p:spPr>
          <a:xfrm>
            <a:off x="7368840" y="187488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92" name="CustomShape 9"/>
          <p:cNvSpPr/>
          <p:nvPr/>
        </p:nvSpPr>
        <p:spPr>
          <a:xfrm>
            <a:off x="7521480" y="217980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93" name="CustomShape 10"/>
          <p:cNvSpPr/>
          <p:nvPr/>
        </p:nvSpPr>
        <p:spPr>
          <a:xfrm>
            <a:off x="7673760" y="248436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94" name="CustomShape 11"/>
          <p:cNvSpPr/>
          <p:nvPr/>
        </p:nvSpPr>
        <p:spPr>
          <a:xfrm>
            <a:off x="5457960" y="1646280"/>
            <a:ext cx="17571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CustomShape 12"/>
          <p:cNvSpPr/>
          <p:nvPr/>
        </p:nvSpPr>
        <p:spPr>
          <a:xfrm>
            <a:off x="5434560" y="2027160"/>
            <a:ext cx="193284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13"/>
          <p:cNvSpPr/>
          <p:nvPr/>
        </p:nvSpPr>
        <p:spPr>
          <a:xfrm>
            <a:off x="5411160" y="2408400"/>
            <a:ext cx="210888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14"/>
          <p:cNvSpPr/>
          <p:nvPr/>
        </p:nvSpPr>
        <p:spPr>
          <a:xfrm>
            <a:off x="5387760" y="2712960"/>
            <a:ext cx="22845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CustomShape 15"/>
          <p:cNvSpPr/>
          <p:nvPr/>
        </p:nvSpPr>
        <p:spPr>
          <a:xfrm>
            <a:off x="9350640" y="2027160"/>
            <a:ext cx="91296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outgoing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299" name="CustomShape 16"/>
          <p:cNvSpPr/>
          <p:nvPr/>
        </p:nvSpPr>
        <p:spPr>
          <a:xfrm>
            <a:off x="9351720" y="2408400"/>
            <a:ext cx="73008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replies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00" name="CustomShape 17"/>
          <p:cNvSpPr/>
          <p:nvPr/>
        </p:nvSpPr>
        <p:spPr>
          <a:xfrm>
            <a:off x="4473360" y="1417680"/>
            <a:ext cx="1217880" cy="1751040"/>
          </a:xfrm>
          <a:prstGeom prst="ellipse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load balancer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Shape 1"/>
          <p:cNvSpPr txBox="1"/>
          <p:nvPr/>
        </p:nvSpPr>
        <p:spPr>
          <a:xfrm>
            <a:off x="914040" y="114480"/>
            <a:ext cx="1036008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Enabling </a:t>
            </a:r>
            <a:r>
              <a:rPr lang="en-US" sz="4400" spc="-1" dirty="0">
                <a:solidFill>
                  <a:srgbClr val="323232"/>
                </a:solidFill>
                <a:latin typeface="Arial"/>
              </a:rPr>
              <a:t>L</a:t>
            </a:r>
            <a:r>
              <a:rPr lang="en-US" sz="4400" b="0" strike="noStrike" spc="-1" dirty="0" smtClean="0">
                <a:solidFill>
                  <a:srgbClr val="323232"/>
                </a:solidFill>
                <a:latin typeface="Arial"/>
              </a:rPr>
              <a:t>ive Experiments</a:t>
            </a:r>
            <a:endParaRPr lang="en-US" sz="4400" b="0" strike="noStrike" spc="-1" dirty="0">
              <a:solidFill>
                <a:srgbClr val="323232"/>
              </a:solidFill>
              <a:latin typeface="Arial"/>
            </a:endParaRPr>
          </a:p>
        </p:txBody>
      </p:sp>
      <p:sp>
        <p:nvSpPr>
          <p:cNvPr id="303" name="CustomShape 3"/>
          <p:cNvSpPr/>
          <p:nvPr/>
        </p:nvSpPr>
        <p:spPr>
          <a:xfrm>
            <a:off x="8435880" y="164628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CustomShape 4"/>
          <p:cNvSpPr/>
          <p:nvPr/>
        </p:nvSpPr>
        <p:spPr>
          <a:xfrm>
            <a:off x="8435880" y="202716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5"/>
          <p:cNvSpPr/>
          <p:nvPr/>
        </p:nvSpPr>
        <p:spPr>
          <a:xfrm>
            <a:off x="8435880" y="240840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6"/>
          <p:cNvSpPr/>
          <p:nvPr/>
        </p:nvSpPr>
        <p:spPr>
          <a:xfrm>
            <a:off x="8435880" y="2712960"/>
            <a:ext cx="20559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CustomShape 7"/>
          <p:cNvSpPr/>
          <p:nvPr/>
        </p:nvSpPr>
        <p:spPr>
          <a:xfrm>
            <a:off x="2796840" y="1722600"/>
            <a:ext cx="1675080" cy="1141560"/>
          </a:xfrm>
          <a:prstGeom prst="rightArrow">
            <a:avLst>
              <a:gd name="adj1" fmla="val 73704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incoming requests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08" name="CustomShape 8"/>
          <p:cNvSpPr/>
          <p:nvPr/>
        </p:nvSpPr>
        <p:spPr>
          <a:xfrm>
            <a:off x="7216560" y="156996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09" name="CustomShape 9"/>
          <p:cNvSpPr/>
          <p:nvPr/>
        </p:nvSpPr>
        <p:spPr>
          <a:xfrm>
            <a:off x="7368840" y="187488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0" name="CustomShape 10"/>
          <p:cNvSpPr/>
          <p:nvPr/>
        </p:nvSpPr>
        <p:spPr>
          <a:xfrm>
            <a:off x="7521480" y="217980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1" name="CustomShape 11"/>
          <p:cNvSpPr/>
          <p:nvPr/>
        </p:nvSpPr>
        <p:spPr>
          <a:xfrm>
            <a:off x="7673760" y="248436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2" name="CustomShape 12"/>
          <p:cNvSpPr/>
          <p:nvPr/>
        </p:nvSpPr>
        <p:spPr>
          <a:xfrm>
            <a:off x="5457960" y="1646280"/>
            <a:ext cx="17571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13"/>
          <p:cNvSpPr/>
          <p:nvPr/>
        </p:nvSpPr>
        <p:spPr>
          <a:xfrm>
            <a:off x="5692680" y="4389480"/>
            <a:ext cx="1598760" cy="684360"/>
          </a:xfrm>
          <a:prstGeom prst="rect">
            <a:avLst/>
          </a:prstGeom>
          <a:solidFill>
            <a:srgbClr val="FF9999"/>
          </a:solidFill>
          <a:ln w="2844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experimental nodes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4" name="CustomShape 14"/>
          <p:cNvSpPr/>
          <p:nvPr/>
        </p:nvSpPr>
        <p:spPr>
          <a:xfrm>
            <a:off x="5692680" y="3551400"/>
            <a:ext cx="1217880" cy="684360"/>
          </a:xfrm>
          <a:prstGeom prst="rect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production node pair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5" name="CustomShape 15"/>
          <p:cNvSpPr/>
          <p:nvPr/>
        </p:nvSpPr>
        <p:spPr>
          <a:xfrm>
            <a:off x="5434560" y="2027160"/>
            <a:ext cx="193284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16"/>
          <p:cNvSpPr/>
          <p:nvPr/>
        </p:nvSpPr>
        <p:spPr>
          <a:xfrm>
            <a:off x="5411160" y="2408400"/>
            <a:ext cx="210888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17"/>
          <p:cNvSpPr/>
          <p:nvPr/>
        </p:nvSpPr>
        <p:spPr>
          <a:xfrm>
            <a:off x="5387760" y="2712960"/>
            <a:ext cx="2284560" cy="37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18"/>
          <p:cNvSpPr/>
          <p:nvPr/>
        </p:nvSpPr>
        <p:spPr>
          <a:xfrm flipV="1">
            <a:off x="4930560" y="3701520"/>
            <a:ext cx="760680" cy="1217880"/>
          </a:xfrm>
          <a:prstGeom prst="bentArrow">
            <a:avLst>
              <a:gd name="adj1" fmla="val 11541"/>
              <a:gd name="adj2" fmla="val 25000"/>
              <a:gd name="adj3" fmla="val 25000"/>
              <a:gd name="adj4" fmla="val 4375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CustomShape 19"/>
          <p:cNvSpPr/>
          <p:nvPr/>
        </p:nvSpPr>
        <p:spPr>
          <a:xfrm flipV="1">
            <a:off x="4930560" y="3168720"/>
            <a:ext cx="760680" cy="989280"/>
          </a:xfrm>
          <a:prstGeom prst="bentArrow">
            <a:avLst>
              <a:gd name="adj1" fmla="val 10420"/>
              <a:gd name="adj2" fmla="val 25000"/>
              <a:gd name="adj3" fmla="val 25000"/>
              <a:gd name="adj4" fmla="val 43750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0" name="CustomShape 20"/>
          <p:cNvSpPr/>
          <p:nvPr/>
        </p:nvSpPr>
        <p:spPr>
          <a:xfrm>
            <a:off x="6911640" y="3932280"/>
            <a:ext cx="1141560" cy="303480"/>
          </a:xfrm>
          <a:prstGeom prst="rightArrow">
            <a:avLst>
              <a:gd name="adj1" fmla="val 33177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CustomShape 21"/>
          <p:cNvSpPr/>
          <p:nvPr/>
        </p:nvSpPr>
        <p:spPr>
          <a:xfrm>
            <a:off x="7292880" y="4465800"/>
            <a:ext cx="787320" cy="303480"/>
          </a:xfrm>
          <a:prstGeom prst="rightArrow">
            <a:avLst>
              <a:gd name="adj1" fmla="val 33177"/>
              <a:gd name="adj2" fmla="val 50000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CustomShape 22"/>
          <p:cNvSpPr/>
          <p:nvPr/>
        </p:nvSpPr>
        <p:spPr>
          <a:xfrm>
            <a:off x="9350640" y="2027160"/>
            <a:ext cx="91296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  <a:ea typeface="DejaVu Sans"/>
              </a:rPr>
              <a:t>outgoing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23" name="CustomShape 23"/>
          <p:cNvSpPr/>
          <p:nvPr/>
        </p:nvSpPr>
        <p:spPr>
          <a:xfrm>
            <a:off x="9351720" y="2408400"/>
            <a:ext cx="735884" cy="3371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replies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324" name="CustomShape 24"/>
          <p:cNvSpPr/>
          <p:nvPr/>
        </p:nvSpPr>
        <p:spPr>
          <a:xfrm>
            <a:off x="4473360" y="1417680"/>
            <a:ext cx="1217880" cy="1751040"/>
          </a:xfrm>
          <a:prstGeom prst="ellipse">
            <a:avLst/>
          </a:prstGeom>
          <a:solidFill>
            <a:srgbClr val="99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load balancer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latin typeface="Arial"/>
            </a:endParaRPr>
          </a:p>
        </p:txBody>
      </p:sp>
      <p:sp>
        <p:nvSpPr>
          <p:cNvPr id="325" name="CustomShape 25"/>
          <p:cNvSpPr/>
          <p:nvPr/>
        </p:nvSpPr>
        <p:spPr>
          <a:xfrm>
            <a:off x="4701960" y="2941560"/>
            <a:ext cx="684360" cy="303480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doubler</a:t>
            </a:r>
            <a:endParaRPr lang="en-US" sz="1200" b="0" strike="noStrike" spc="-1">
              <a:latin typeface="Arial"/>
            </a:endParaRPr>
          </a:p>
        </p:txBody>
      </p:sp>
      <p:grpSp>
        <p:nvGrpSpPr>
          <p:cNvPr id="326" name="Group 26"/>
          <p:cNvGrpSpPr/>
          <p:nvPr/>
        </p:nvGrpSpPr>
        <p:grpSpPr>
          <a:xfrm>
            <a:off x="7750080" y="3246480"/>
            <a:ext cx="1827360" cy="912960"/>
            <a:chOff x="7750080" y="3246480"/>
            <a:chExt cx="1827360" cy="912960"/>
          </a:xfrm>
        </p:grpSpPr>
        <p:sp>
          <p:nvSpPr>
            <p:cNvPr id="327" name="CustomShape 27"/>
            <p:cNvSpPr/>
            <p:nvPr/>
          </p:nvSpPr>
          <p:spPr>
            <a:xfrm>
              <a:off x="7750080" y="3246480"/>
              <a:ext cx="1827360" cy="912960"/>
            </a:xfrm>
            <a:prstGeom prst="flowChartDecision">
              <a:avLst/>
            </a:prstGeom>
            <a:solidFill>
              <a:srgbClr val="FFCC99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8" name="CustomShape 28"/>
            <p:cNvSpPr/>
            <p:nvPr/>
          </p:nvSpPr>
          <p:spPr>
            <a:xfrm>
              <a:off x="8137440" y="3475080"/>
              <a:ext cx="1005840" cy="36396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i="1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validator</a:t>
              </a:r>
              <a:endParaRPr lang="en-US" sz="1800" b="0" strike="noStrike" spc="-1">
                <a:latin typeface="Arial"/>
              </a:endParaRPr>
            </a:p>
          </p:txBody>
        </p:sp>
      </p:grpSp>
      <p:grpSp>
        <p:nvGrpSpPr>
          <p:cNvPr id="329" name="Group 29"/>
          <p:cNvGrpSpPr/>
          <p:nvPr/>
        </p:nvGrpSpPr>
        <p:grpSpPr>
          <a:xfrm>
            <a:off x="4659480" y="2594520"/>
            <a:ext cx="760680" cy="379440"/>
            <a:chOff x="4659480" y="2594520"/>
            <a:chExt cx="760680" cy="379440"/>
          </a:xfrm>
        </p:grpSpPr>
        <p:sp>
          <p:nvSpPr>
            <p:cNvPr id="330" name="CustomShape 30"/>
            <p:cNvSpPr/>
            <p:nvPr/>
          </p:nvSpPr>
          <p:spPr>
            <a:xfrm>
              <a:off x="4659480" y="2594520"/>
              <a:ext cx="760680" cy="379440"/>
            </a:xfrm>
            <a:prstGeom prst="flowChartDecision">
              <a:avLst/>
            </a:prstGeom>
            <a:solidFill>
              <a:srgbClr val="FFFF99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1" name="CustomShape 31"/>
            <p:cNvSpPr/>
            <p:nvPr/>
          </p:nvSpPr>
          <p:spPr>
            <a:xfrm>
              <a:off x="4731120" y="2622240"/>
              <a:ext cx="675000" cy="2721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selector</a:t>
              </a:r>
              <a:endParaRPr lang="en-US" sz="1200" b="0" strike="noStrike" spc="-1">
                <a:latin typeface="Arial"/>
              </a:endParaRPr>
            </a:p>
          </p:txBody>
        </p:sp>
      </p:grpSp>
      <p:sp>
        <p:nvSpPr>
          <p:cNvPr id="332" name="CustomShape 32"/>
          <p:cNvSpPr/>
          <p:nvPr/>
        </p:nvSpPr>
        <p:spPr>
          <a:xfrm>
            <a:off x="8081640" y="4008600"/>
            <a:ext cx="1141560" cy="912960"/>
          </a:xfrm>
          <a:prstGeom prst="rect">
            <a:avLst/>
          </a:prstGeom>
          <a:solidFill>
            <a:srgbClr val="FFCC99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research analysis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tools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33" name="CustomShape 33"/>
          <p:cNvSpPr/>
          <p:nvPr/>
        </p:nvSpPr>
        <p:spPr>
          <a:xfrm>
            <a:off x="7673760" y="3200760"/>
            <a:ext cx="2010600" cy="2010600"/>
          </a:xfrm>
          <a:prstGeom prst="rect">
            <a:avLst/>
          </a:prstGeom>
          <a:noFill/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CustomShape 34"/>
          <p:cNvSpPr/>
          <p:nvPr/>
        </p:nvSpPr>
        <p:spPr>
          <a:xfrm>
            <a:off x="5387760" y="4298040"/>
            <a:ext cx="2102040" cy="913320"/>
          </a:xfrm>
          <a:prstGeom prst="rect">
            <a:avLst/>
          </a:prstGeom>
          <a:noFill/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" name="CustomShape 19"/>
          <p:cNvSpPr/>
          <p:nvPr/>
        </p:nvSpPr>
        <p:spPr>
          <a:xfrm flipH="1" flipV="1">
            <a:off x="9577440" y="3010090"/>
            <a:ext cx="795252" cy="883490"/>
          </a:xfrm>
          <a:prstGeom prst="bentArrow">
            <a:avLst>
              <a:gd name="adj1" fmla="val 10420"/>
              <a:gd name="adj2" fmla="val 25000"/>
              <a:gd name="adj3" fmla="val 25000"/>
              <a:gd name="adj4" fmla="val 43750"/>
            </a:avLst>
          </a:prstGeom>
          <a:solidFill>
            <a:schemeClr val="tx2">
              <a:lumMod val="40000"/>
              <a:lumOff val="60000"/>
            </a:schemeClr>
          </a:solidFill>
          <a:ln w="9360">
            <a:solidFill>
              <a:srgbClr val="000000"/>
            </a:solidFill>
            <a:round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5847</TotalTime>
  <Words>859</Words>
  <Application>Microsoft Office PowerPoint</Application>
  <PresentationFormat>Custom</PresentationFormat>
  <Paragraphs>202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USC/ISI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</cp:lastModifiedBy>
  <cp:revision>27</cp:revision>
  <dcterms:modified xsi:type="dcterms:W3CDTF">2020-06-08T23:51:00Z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2013-09-11T18:11:24Z</dcterms:created>
  <dc:creator>alba</dc:creator>
  <dc:description/>
  <dc:language>en-US</dc:language>
  <cp:lastModifiedBy/>
  <dcterms:modified xsi:type="dcterms:W3CDTF">2019-12-06T15:09:51Z</dcterms:modified>
  <cp:revision>636</cp:revision>
  <dc:subject/>
  <dc:title>USC/ISI Internet and Networked Systems Template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USC/ISI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Custom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20</vt:i4>
  </property>
</Properties>
</file>