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</p:sldMasterIdLst>
  <p:notesMasterIdLst>
    <p:notesMasterId r:id="rId23"/>
  </p:notesMasterIdLst>
  <p:handoutMasterIdLst>
    <p:handoutMasterId r:id="rId24"/>
  </p:handoutMasterIdLst>
  <p:sldIdLst>
    <p:sldId id="276" r:id="rId3"/>
    <p:sldId id="279" r:id="rId4"/>
    <p:sldId id="280" r:id="rId5"/>
    <p:sldId id="281" r:id="rId6"/>
    <p:sldId id="282" r:id="rId7"/>
    <p:sldId id="295" r:id="rId8"/>
    <p:sldId id="284" r:id="rId9"/>
    <p:sldId id="285" r:id="rId10"/>
    <p:sldId id="286" r:id="rId11"/>
    <p:sldId id="298" r:id="rId12"/>
    <p:sldId id="288" r:id="rId13"/>
    <p:sldId id="287" r:id="rId14"/>
    <p:sldId id="290" r:id="rId15"/>
    <p:sldId id="291" r:id="rId16"/>
    <p:sldId id="292" r:id="rId17"/>
    <p:sldId id="294" r:id="rId18"/>
    <p:sldId id="293" r:id="rId19"/>
    <p:sldId id="296" r:id="rId20"/>
    <p:sldId id="297" r:id="rId21"/>
    <p:sldId id="289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3"/>
    <p:restoredTop sz="94745"/>
  </p:normalViewPr>
  <p:slideViewPr>
    <p:cSldViewPr snapToGrid="0" snapToObjects="1">
      <p:cViewPr varScale="1">
        <p:scale>
          <a:sx n="104" d="100"/>
          <a:sy n="104" d="100"/>
        </p:scale>
        <p:origin x="-114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2AEC8468-11B7-6746-A546-C105120819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9337892-6DD3-D749-90FA-9207F5A988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55D9880-E0B6-1E48-9C1B-42AFDA4B2A3C}" type="datetimeFigureOut">
              <a:rPr lang="en-US"/>
              <a:pPr>
                <a:defRPr/>
              </a:pPr>
              <a:t>8/10/2020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948C1FC-6999-1340-A15E-3CB5997B3A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7F19CBA-9477-0243-90D8-DA37BB85E4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38851C5-150A-B742-82CB-C8B1FE685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01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A4C9437-9B45-424E-A953-59C629337F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F36CADF-3B89-7C41-A333-915B3FB2318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DA668B-27D5-3145-9856-CDB63BDCD85D}" type="datetimeFigureOut">
              <a:rPr lang="en-US"/>
              <a:pPr>
                <a:defRPr/>
              </a:pPr>
              <a:t>8/10/2020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AF957145-D480-8144-955F-21271D9152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73F51A83-4836-2945-81AE-7484A01033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45F6862-3919-1240-8A69-1CADC4DC144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02B8064-6A24-114F-B5C5-FDB439D594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97EBC63-0C6F-0546-B082-2721BA22F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45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920DA40D-FB8B-AD4F-B87E-E1E37E6322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825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89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745" y="4725444"/>
            <a:ext cx="10972800" cy="566738"/>
          </a:xfrm>
        </p:spPr>
        <p:txBody>
          <a:bodyPr anchor="b"/>
          <a:lstStyle>
            <a:lvl1pPr algn="ctr">
              <a:defRPr sz="2000" b="0" i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5745" y="537619"/>
            <a:ext cx="109728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745" y="5292182"/>
            <a:ext cx="109728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065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323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37619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8157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 b="0" i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146051"/>
            <a:ext cx="10980929" cy="498011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350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5384800" cy="48825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0"/>
            <a:ext cx="5384800" cy="48825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7413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43000"/>
            <a:ext cx="5386917" cy="639762"/>
          </a:xfrm>
        </p:spPr>
        <p:txBody>
          <a:bodyPr anchor="b"/>
          <a:lstStyle>
            <a:lvl1pPr marL="0" indent="0">
              <a:buNone/>
              <a:defRPr sz="2400" b="0" i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20240"/>
            <a:ext cx="5386917" cy="41266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43000"/>
            <a:ext cx="5389033" cy="639762"/>
          </a:xfrm>
        </p:spPr>
        <p:txBody>
          <a:bodyPr anchor="b"/>
          <a:lstStyle>
            <a:lvl1pPr marL="0" indent="0">
              <a:buNone/>
              <a:defRPr sz="2400" b="0" i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920240"/>
            <a:ext cx="5389033" cy="41266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4637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71967"/>
            <a:ext cx="7974796" cy="51637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06F0FBA-E96A-F54D-A583-EF80B1F0A45F}"/>
              </a:ext>
            </a:extLst>
          </p:cNvPr>
          <p:cNvSpPr>
            <a:spLocks noChangeAspect="1"/>
          </p:cNvSpPr>
          <p:nvPr userDrawn="1"/>
        </p:nvSpPr>
        <p:spPr>
          <a:xfrm>
            <a:off x="8692675" y="2733305"/>
            <a:ext cx="1692100" cy="1637842"/>
          </a:xfrm>
          <a:prstGeom prst="rect">
            <a:avLst/>
          </a:prstGeom>
          <a:solidFill>
            <a:srgbClr val="8E00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CB2CA51-977D-1047-9E58-A859B1FC0694}"/>
              </a:ext>
            </a:extLst>
          </p:cNvPr>
          <p:cNvSpPr>
            <a:spLocks noChangeAspect="1"/>
          </p:cNvSpPr>
          <p:nvPr userDrawn="1"/>
        </p:nvSpPr>
        <p:spPr>
          <a:xfrm>
            <a:off x="10490989" y="4496736"/>
            <a:ext cx="1690035" cy="1638935"/>
          </a:xfrm>
          <a:prstGeom prst="rect">
            <a:avLst/>
          </a:prstGeom>
          <a:solidFill>
            <a:srgbClr val="8E00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B21EEDE-A9FB-C94A-8284-29614355E4B6}"/>
              </a:ext>
            </a:extLst>
          </p:cNvPr>
          <p:cNvSpPr>
            <a:spLocks noChangeAspect="1"/>
          </p:cNvSpPr>
          <p:nvPr userDrawn="1"/>
        </p:nvSpPr>
        <p:spPr>
          <a:xfrm>
            <a:off x="10490989" y="971967"/>
            <a:ext cx="1690035" cy="1636847"/>
          </a:xfrm>
          <a:prstGeom prst="rect">
            <a:avLst/>
          </a:prstGeom>
          <a:solidFill>
            <a:srgbClr val="8E00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21">
            <a:extLst>
              <a:ext uri="{FF2B5EF4-FFF2-40B4-BE49-F238E27FC236}">
                <a16:creationId xmlns:a16="http://schemas.microsoft.com/office/drawing/2014/main" xmlns="" id="{60B9F1A9-14C0-C24B-83EB-CC460293FEE2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692675" y="4496735"/>
            <a:ext cx="1690035" cy="163893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1">
            <a:extLst>
              <a:ext uri="{FF2B5EF4-FFF2-40B4-BE49-F238E27FC236}">
                <a16:creationId xmlns:a16="http://schemas.microsoft.com/office/drawing/2014/main" xmlns="" id="{85D4A6DD-F08D-504A-BE22-DF3C42CD29E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692675" y="973064"/>
            <a:ext cx="1690035" cy="163575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xmlns="" id="{6C50D10E-3BFE-064D-83AF-53ED7C656562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0490989" y="2733854"/>
            <a:ext cx="1690035" cy="1637841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96F68053-A085-B042-ADB3-4FC3E8A2B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19075"/>
            <a:ext cx="1039368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8172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6657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71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7366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53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 b="0" i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146051"/>
            <a:ext cx="10980929" cy="498011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342351" y="6366446"/>
            <a:ext cx="2497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https://localroot.isi.edu/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812044" y="6550223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5948DA1-7741-4E0A-B3BA-2C628DB872F0}" type="slidenum">
              <a:rPr lang="en-US" sz="1400" smtClean="0"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2995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5384800" cy="48825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0"/>
            <a:ext cx="5384800" cy="48825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418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43000"/>
            <a:ext cx="5386917" cy="639762"/>
          </a:xfrm>
        </p:spPr>
        <p:txBody>
          <a:bodyPr anchor="b"/>
          <a:lstStyle>
            <a:lvl1pPr marL="0" indent="0">
              <a:buNone/>
              <a:defRPr sz="2400" b="0" i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20240"/>
            <a:ext cx="5386917" cy="41266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43000"/>
            <a:ext cx="5389033" cy="639762"/>
          </a:xfrm>
        </p:spPr>
        <p:txBody>
          <a:bodyPr anchor="b"/>
          <a:lstStyle>
            <a:lvl1pPr marL="0" indent="0">
              <a:buNone/>
              <a:defRPr sz="2400" b="0" i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920240"/>
            <a:ext cx="5389033" cy="41266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087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71967"/>
            <a:ext cx="7974796" cy="51637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5FF0EBA7-88BA-F64B-B855-C24B02DF8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599" y="219075"/>
            <a:ext cx="1097921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06F0FBA-E96A-F54D-A583-EF80B1F0A45F}"/>
              </a:ext>
            </a:extLst>
          </p:cNvPr>
          <p:cNvSpPr>
            <a:spLocks noChangeAspect="1"/>
          </p:cNvSpPr>
          <p:nvPr userDrawn="1"/>
        </p:nvSpPr>
        <p:spPr>
          <a:xfrm>
            <a:off x="8692675" y="2733305"/>
            <a:ext cx="1692100" cy="1637842"/>
          </a:xfrm>
          <a:prstGeom prst="rect">
            <a:avLst/>
          </a:prstGeom>
          <a:solidFill>
            <a:srgbClr val="8E00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CB2CA51-977D-1047-9E58-A859B1FC0694}"/>
              </a:ext>
            </a:extLst>
          </p:cNvPr>
          <p:cNvSpPr>
            <a:spLocks noChangeAspect="1"/>
          </p:cNvSpPr>
          <p:nvPr userDrawn="1"/>
        </p:nvSpPr>
        <p:spPr>
          <a:xfrm>
            <a:off x="10490989" y="4496736"/>
            <a:ext cx="1690035" cy="1638935"/>
          </a:xfrm>
          <a:prstGeom prst="rect">
            <a:avLst/>
          </a:prstGeom>
          <a:solidFill>
            <a:srgbClr val="8E00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B21EEDE-A9FB-C94A-8284-29614355E4B6}"/>
              </a:ext>
            </a:extLst>
          </p:cNvPr>
          <p:cNvSpPr>
            <a:spLocks noChangeAspect="1"/>
          </p:cNvSpPr>
          <p:nvPr userDrawn="1"/>
        </p:nvSpPr>
        <p:spPr>
          <a:xfrm>
            <a:off x="10490989" y="971967"/>
            <a:ext cx="1690035" cy="1636847"/>
          </a:xfrm>
          <a:prstGeom prst="rect">
            <a:avLst/>
          </a:prstGeom>
          <a:solidFill>
            <a:srgbClr val="8E00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21">
            <a:extLst>
              <a:ext uri="{FF2B5EF4-FFF2-40B4-BE49-F238E27FC236}">
                <a16:creationId xmlns:a16="http://schemas.microsoft.com/office/drawing/2014/main" xmlns="" id="{60B9F1A9-14C0-C24B-83EB-CC460293FEE2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692675" y="4496735"/>
            <a:ext cx="1690035" cy="163893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1">
            <a:extLst>
              <a:ext uri="{FF2B5EF4-FFF2-40B4-BE49-F238E27FC236}">
                <a16:creationId xmlns:a16="http://schemas.microsoft.com/office/drawing/2014/main" xmlns="" id="{85D4A6DD-F08D-504A-BE22-DF3C42CD29E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692675" y="973064"/>
            <a:ext cx="1690035" cy="163575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xmlns="" id="{6C50D10E-3BFE-064D-83AF-53ED7C656562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0490989" y="2733854"/>
            <a:ext cx="1690035" cy="1637841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6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575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964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0" i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99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C6E8063F-FF54-2C42-9074-249F093F0F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19075"/>
            <a:ext cx="10972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C3826ABE-7AC2-964C-B23C-50BFE3D15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109728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54C5577-999F-D443-8D74-F17A42D908A0}"/>
              </a:ext>
            </a:extLst>
          </p:cNvPr>
          <p:cNvCxnSpPr/>
          <p:nvPr/>
        </p:nvCxnSpPr>
        <p:spPr>
          <a:xfrm>
            <a:off x="0" y="6223000"/>
            <a:ext cx="12192000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30" name="TextBox 3">
            <a:extLst>
              <a:ext uri="{FF2B5EF4-FFF2-40B4-BE49-F238E27FC236}">
                <a16:creationId xmlns:a16="http://schemas.microsoft.com/office/drawing/2014/main" xmlns="" id="{0F26B872-A2F4-2141-A68E-D9BF6CF49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6369678"/>
            <a:ext cx="6007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8E0000"/>
                </a:solidFill>
                <a:latin typeface="Adobe Caslon Pro" panose="0205050205050A020403" pitchFamily="18" charset="77"/>
              </a:rPr>
              <a:t>Information Sciences Institute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492C65F-F945-A545-8DC5-2B45F3615D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5" b="13334"/>
          <a:stretch/>
        </p:blipFill>
        <p:spPr>
          <a:xfrm>
            <a:off x="10005655" y="6283159"/>
            <a:ext cx="1965960" cy="5486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77" r:id="rId9"/>
    <p:sldLayoutId id="2147483678" r:id="rId10"/>
    <p:sldLayoutId id="2147483687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C6E8063F-FF54-2C42-9074-249F093F0F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19075"/>
            <a:ext cx="1039368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C3826ABE-7AC2-964C-B23C-50BFE3D15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109728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54C5577-999F-D443-8D74-F17A42D908A0}"/>
              </a:ext>
            </a:extLst>
          </p:cNvPr>
          <p:cNvCxnSpPr/>
          <p:nvPr/>
        </p:nvCxnSpPr>
        <p:spPr>
          <a:xfrm>
            <a:off x="0" y="6223000"/>
            <a:ext cx="12192000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30" name="TextBox 3">
            <a:extLst>
              <a:ext uri="{FF2B5EF4-FFF2-40B4-BE49-F238E27FC236}">
                <a16:creationId xmlns:a16="http://schemas.microsoft.com/office/drawing/2014/main" xmlns="" id="{0F26B872-A2F4-2141-A68E-D9BF6CF49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6369678"/>
            <a:ext cx="6007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rgbClr val="8E0000"/>
                </a:solidFill>
                <a:latin typeface="Adobe Caslon Pro" panose="0205050205050A020403" pitchFamily="18" charset="77"/>
              </a:rPr>
              <a:t>Information Sciences Institute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492C65F-F945-A545-8DC5-2B45F3615D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5" b="13334"/>
          <a:stretch/>
        </p:blipFill>
        <p:spPr>
          <a:xfrm>
            <a:off x="10005655" y="6283159"/>
            <a:ext cx="1965960" cy="548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1752261-DE3E-1F49-B548-C73F8E6B05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825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49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9" r:id="rId9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hardaker@isi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D206AAB6-2A51-3A4C-98F9-A05BDA609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35429"/>
            <a:ext cx="103632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Localroot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serve yourself the root+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xmlns="" id="{7A339DD4-4021-644E-91FF-1714EFACBC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Wes </a:t>
            </a:r>
            <a:r>
              <a:rPr lang="en-US" dirty="0" err="1" smtClean="0">
                <a:solidFill>
                  <a:schemeClr val="tx1"/>
                </a:solidFill>
              </a:rPr>
              <a:t>Hardaker</a:t>
            </a:r>
            <a:endParaRPr lang="en-US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hlinkClick r:id="rId2"/>
              </a:rPr>
              <a:t>hardaker@isi.edu</a:t>
            </a:r>
            <a:endParaRPr lang="en-US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USC/ISI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2735093"/>
            <a:ext cx="16478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99" y="1146175"/>
            <a:ext cx="9726539" cy="497998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Effects of Running </a:t>
            </a:r>
            <a:r>
              <a:rPr lang="en-US" dirty="0" err="1" smtClean="0"/>
              <a:t>LocalRoot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845643" y="3344216"/>
            <a:ext cx="778475" cy="101325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7624118" y="3344216"/>
            <a:ext cx="1112108" cy="117389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29854" y="2639889"/>
            <a:ext cx="1104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LocalRoot</a:t>
            </a:r>
            <a:endParaRPr lang="en-US" dirty="0" smtClean="0"/>
          </a:p>
          <a:p>
            <a:r>
              <a:rPr lang="en-US" dirty="0" smtClean="0"/>
              <a:t>enabled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427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Improvements to </a:t>
            </a:r>
            <a:r>
              <a:rPr lang="en-US" dirty="0" err="1" smtClean="0"/>
              <a:t>LocalRoot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146051"/>
            <a:ext cx="10980929" cy="1158237"/>
          </a:xfrm>
        </p:spPr>
        <p:txBody>
          <a:bodyPr/>
          <a:lstStyle/>
          <a:p>
            <a:r>
              <a:rPr lang="en-US" dirty="0" smtClean="0"/>
              <a:t>IPv6 support</a:t>
            </a:r>
          </a:p>
          <a:p>
            <a:r>
              <a:rPr lang="en-US" dirty="0" smtClean="0"/>
              <a:t>Three upstream </a:t>
            </a:r>
            <a:r>
              <a:rPr lang="en-US" dirty="0" smtClean="0"/>
              <a:t>production servers</a:t>
            </a:r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85" y="3643243"/>
            <a:ext cx="977900" cy="160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82" y="4617720"/>
            <a:ext cx="1269683" cy="126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234" y="2977896"/>
            <a:ext cx="1269683" cy="126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36192" y="2651760"/>
            <a:ext cx="1410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Your Clients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794761" y="5309396"/>
            <a:ext cx="1596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Your Resolver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09965" y="3643243"/>
            <a:ext cx="1623123" cy="4166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219" idx="3"/>
          </p:cNvCxnSpPr>
          <p:nvPr/>
        </p:nvCxnSpPr>
        <p:spPr>
          <a:xfrm flipV="1">
            <a:off x="2509965" y="4617720"/>
            <a:ext cx="1623123" cy="6348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739" y="1213735"/>
            <a:ext cx="623608" cy="8956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64" y="3730752"/>
            <a:ext cx="2645600" cy="20569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127" y="1213735"/>
            <a:ext cx="623608" cy="8956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515" y="1213735"/>
            <a:ext cx="623608" cy="895666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37" idx="3"/>
          </p:cNvCxnSpPr>
          <p:nvPr/>
        </p:nvCxnSpPr>
        <p:spPr>
          <a:xfrm flipV="1">
            <a:off x="6473108" y="2244442"/>
            <a:ext cx="619435" cy="14323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7" idx="3"/>
          </p:cNvCxnSpPr>
          <p:nvPr/>
        </p:nvCxnSpPr>
        <p:spPr>
          <a:xfrm flipV="1">
            <a:off x="6473108" y="2244442"/>
            <a:ext cx="1589606" cy="14323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473108" y="2244442"/>
            <a:ext cx="2915486" cy="13988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404347" y="846674"/>
            <a:ext cx="2030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LocalRoot</a:t>
            </a:r>
            <a:r>
              <a:rPr lang="en-US" sz="2000" dirty="0" smtClean="0"/>
              <a:t> Servers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9065004" y="5687348"/>
            <a:ext cx="1476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Internet</a:t>
            </a:r>
            <a:endParaRPr lang="en-US" sz="20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266944" y="4544568"/>
            <a:ext cx="3672841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07080" y="2489352"/>
            <a:ext cx="1500988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r>
              <a:rPr lang="en-US" dirty="0" smtClean="0"/>
              <a:t>one transfers</a:t>
            </a:r>
          </a:p>
          <a:p>
            <a:pPr algn="ctr"/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 err="1" smtClean="0"/>
              <a:t>LocalRoot</a:t>
            </a:r>
            <a:endParaRPr lang="en-US" dirty="0" smtClean="0"/>
          </a:p>
          <a:p>
            <a:pPr algn="ctr"/>
            <a:r>
              <a:rPr lang="en-US" dirty="0" smtClean="0"/>
              <a:t>zones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002350" y="4201859"/>
            <a:ext cx="2009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ther DNS requests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260" y="658743"/>
            <a:ext cx="623608" cy="895666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 flipV="1">
            <a:off x="10003536" y="1146052"/>
            <a:ext cx="694944" cy="2173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0164914" y="1585963"/>
            <a:ext cx="1620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Authoritative</a:t>
            </a:r>
          </a:p>
          <a:p>
            <a:pPr algn="ctr"/>
            <a:r>
              <a:rPr lang="en-US" sz="2000" dirty="0" smtClean="0"/>
              <a:t>zones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5266944" y="3322815"/>
            <a:ext cx="120616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LocalRoot</a:t>
            </a:r>
            <a:endParaRPr lang="en-US" sz="2000" dirty="0" smtClean="0"/>
          </a:p>
          <a:p>
            <a:pPr algn="ctr"/>
            <a:r>
              <a:rPr lang="en-US" sz="2000" dirty="0"/>
              <a:t>p</a:t>
            </a:r>
            <a:r>
              <a:rPr lang="en-US" sz="2000" dirty="0" smtClean="0"/>
              <a:t>re-cache</a:t>
            </a:r>
            <a:endParaRPr lang="en-US" sz="20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764" y="120455"/>
            <a:ext cx="623608" cy="895666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V="1">
            <a:off x="9608204" y="839382"/>
            <a:ext cx="332648" cy="3651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xplosion 2 7"/>
          <p:cNvSpPr/>
          <p:nvPr/>
        </p:nvSpPr>
        <p:spPr>
          <a:xfrm>
            <a:off x="8155739" y="1253147"/>
            <a:ext cx="1711605" cy="904893"/>
          </a:xfrm>
          <a:prstGeom prst="irregularSeal2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 new!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5821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Improvements to </a:t>
            </a:r>
            <a:r>
              <a:rPr lang="en-US" dirty="0" err="1" smtClean="0"/>
              <a:t>LocalRoot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Configuration support for </a:t>
            </a:r>
            <a:r>
              <a:rPr lang="en-US" sz="2400" b="1" dirty="0" smtClean="0"/>
              <a:t>bind, unbound and NSD</a:t>
            </a:r>
          </a:p>
          <a:p>
            <a:r>
              <a:rPr lang="en-US" sz="2400" b="1" dirty="0" smtClean="0"/>
              <a:t>3 upstream servers </a:t>
            </a:r>
            <a:r>
              <a:rPr lang="en-US" sz="2400" dirty="0" smtClean="0"/>
              <a:t>	(2 US west coast, one east)</a:t>
            </a:r>
            <a:endParaRPr lang="en-US" sz="2400" b="1" dirty="0" smtClean="0"/>
          </a:p>
          <a:p>
            <a:r>
              <a:rPr lang="en-US" sz="2400" b="1" dirty="0" smtClean="0"/>
              <a:t>Multiple zones </a:t>
            </a:r>
            <a:r>
              <a:rPr lang="en-US" sz="2400" dirty="0" smtClean="0"/>
              <a:t>supported: </a:t>
            </a:r>
          </a:p>
          <a:p>
            <a:pPr lvl="1"/>
            <a:r>
              <a:rPr lang="en-US" dirty="0" smtClean="0"/>
              <a:t>the root zone</a:t>
            </a:r>
          </a:p>
          <a:p>
            <a:pPr lvl="1"/>
            <a:r>
              <a:rPr lang="en-US" dirty="0" smtClean="0"/>
              <a:t>.</a:t>
            </a:r>
            <a:r>
              <a:rPr lang="en-US" dirty="0" err="1" smtClean="0"/>
              <a:t>arpa</a:t>
            </a:r>
            <a:endParaRPr lang="en-US" dirty="0" smtClean="0"/>
          </a:p>
          <a:p>
            <a:pPr lvl="1"/>
            <a:r>
              <a:rPr lang="en-US" dirty="0" smtClean="0"/>
              <a:t>root-servers.net</a:t>
            </a:r>
            <a:endParaRPr lang="en-US" dirty="0"/>
          </a:p>
          <a:p>
            <a:pPr lvl="1"/>
            <a:r>
              <a:rPr lang="en-US" dirty="0" smtClean="0"/>
              <a:t>dnssec-tools.org</a:t>
            </a:r>
          </a:p>
          <a:p>
            <a:r>
              <a:rPr lang="en-US" sz="2400" dirty="0" smtClean="0"/>
              <a:t>User preferences</a:t>
            </a:r>
          </a:p>
          <a:p>
            <a:pPr lvl="1"/>
            <a:r>
              <a:rPr lang="en-US" dirty="0" smtClean="0"/>
              <a:t>E-mail notifications</a:t>
            </a:r>
          </a:p>
          <a:p>
            <a:r>
              <a:rPr lang="en-US" sz="2400" dirty="0" smtClean="0"/>
              <a:t>Moved inside our production provisioning and service monitoring</a:t>
            </a:r>
          </a:p>
          <a:p>
            <a:r>
              <a:rPr lang="en-US" sz="2400" dirty="0" smtClean="0"/>
              <a:t>UI and documentation Improvements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732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LocalRoot</a:t>
            </a:r>
            <a:r>
              <a:rPr lang="en-US" dirty="0"/>
              <a:t> </a:t>
            </a:r>
            <a:r>
              <a:rPr lang="en-US" dirty="0" smtClean="0"/>
              <a:t>Home Page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33" y="1146175"/>
            <a:ext cx="9799072" cy="4979988"/>
          </a:xfrm>
        </p:spPr>
      </p:pic>
    </p:spTree>
    <p:extLst>
      <p:ext uri="{BB962C8B-B14F-4D97-AF65-F5344CB8AC3E}">
        <p14:creationId xmlns:p14="http://schemas.microsoft.com/office/powerpoint/2010/main" val="324678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List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98" y="1146175"/>
            <a:ext cx="10379342" cy="4979988"/>
          </a:xfrm>
        </p:spPr>
      </p:pic>
    </p:spTree>
    <p:extLst>
      <p:ext uri="{BB962C8B-B14F-4D97-AF65-F5344CB8AC3E}">
        <p14:creationId xmlns:p14="http://schemas.microsoft.com/office/powerpoint/2010/main" val="186228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Generator Options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20" y="1146175"/>
            <a:ext cx="8470297" cy="4979988"/>
          </a:xfrm>
        </p:spPr>
      </p:pic>
      <p:sp>
        <p:nvSpPr>
          <p:cNvPr id="5" name="Rectangle 4"/>
          <p:cNvSpPr/>
          <p:nvPr/>
        </p:nvSpPr>
        <p:spPr>
          <a:xfrm>
            <a:off x="6217920" y="3840480"/>
            <a:ext cx="1554480" cy="12527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64820" y="3133344"/>
            <a:ext cx="2963212" cy="6263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36092" y="4712208"/>
            <a:ext cx="3158284" cy="9387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1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759" y="1146175"/>
            <a:ext cx="8634420" cy="4979988"/>
          </a:xfrm>
        </p:spPr>
      </p:pic>
      <p:sp>
        <p:nvSpPr>
          <p:cNvPr id="5" name="Rectangle 4"/>
          <p:cNvSpPr/>
          <p:nvPr/>
        </p:nvSpPr>
        <p:spPr>
          <a:xfrm>
            <a:off x="1782758" y="3947160"/>
            <a:ext cx="4517457" cy="11094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01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 Preferences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56491"/>
            <a:ext cx="10980738" cy="3959356"/>
          </a:xfrm>
        </p:spPr>
      </p:pic>
    </p:spTree>
    <p:extLst>
      <p:ext uri="{BB962C8B-B14F-4D97-AF65-F5344CB8AC3E}">
        <p14:creationId xmlns:p14="http://schemas.microsoft.com/office/powerpoint/2010/main" val="85593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Learned: things that got in the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COVID-19</a:t>
            </a:r>
          </a:p>
          <a:p>
            <a:pPr lvl="1"/>
            <a:r>
              <a:rPr lang="en-US" dirty="0" smtClean="0"/>
              <a:t>IP renumbering requirement was slowed significantly</a:t>
            </a:r>
            <a:endParaRPr lang="en-US" dirty="0" smtClean="0"/>
          </a:p>
          <a:p>
            <a:pPr lvl="2"/>
            <a:r>
              <a:rPr lang="en-US" dirty="0"/>
              <a:t>O</a:t>
            </a:r>
            <a:r>
              <a:rPr lang="en-US" dirty="0" smtClean="0"/>
              <a:t>ur </a:t>
            </a:r>
            <a:r>
              <a:rPr lang="en-US" dirty="0" smtClean="0"/>
              <a:t>IT department’s deployment of new 10G </a:t>
            </a:r>
            <a:r>
              <a:rPr lang="en-US" dirty="0" smtClean="0"/>
              <a:t>cabling slowed</a:t>
            </a:r>
            <a:endParaRPr lang="en-US" dirty="0" smtClean="0"/>
          </a:p>
          <a:p>
            <a:pPr lvl="2"/>
            <a:r>
              <a:rPr lang="en-US" dirty="0"/>
              <a:t>S</a:t>
            </a:r>
            <a:r>
              <a:rPr lang="en-US" dirty="0" smtClean="0"/>
              <a:t>lowed </a:t>
            </a:r>
            <a:r>
              <a:rPr lang="en-US" dirty="0" smtClean="0"/>
              <a:t>our own ability to </a:t>
            </a:r>
            <a:r>
              <a:rPr lang="en-US" dirty="0" smtClean="0"/>
              <a:t>physically update our side</a:t>
            </a:r>
            <a:endParaRPr lang="en-US" dirty="0" smtClean="0"/>
          </a:p>
          <a:p>
            <a:r>
              <a:rPr lang="en-US" dirty="0" err="1" smtClean="0"/>
              <a:t>ReCaptcha</a:t>
            </a:r>
            <a:endParaRPr lang="en-US" dirty="0" smtClean="0"/>
          </a:p>
          <a:p>
            <a:pPr lvl="1"/>
            <a:r>
              <a:rPr lang="en-US" dirty="0" smtClean="0"/>
              <a:t>Presented </a:t>
            </a:r>
            <a:r>
              <a:rPr lang="en-US" dirty="0" err="1" smtClean="0"/>
              <a:t>LocalRoot</a:t>
            </a:r>
            <a:r>
              <a:rPr lang="en-US" dirty="0" smtClean="0"/>
              <a:t> </a:t>
            </a:r>
            <a:r>
              <a:rPr lang="en-US" dirty="0"/>
              <a:t>at the ICANN DNSSEC </a:t>
            </a:r>
            <a:r>
              <a:rPr lang="en-US" dirty="0" smtClean="0"/>
              <a:t>Workshop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smtClean="0"/>
              <a:t>bug in </a:t>
            </a:r>
            <a:r>
              <a:rPr lang="en-US" dirty="0" err="1" smtClean="0"/>
              <a:t>ReCaptcha</a:t>
            </a:r>
            <a:r>
              <a:rPr lang="en-US" dirty="0" smtClean="0"/>
              <a:t> processing meant errors got swallowed</a:t>
            </a:r>
          </a:p>
          <a:p>
            <a:pPr lvl="2"/>
            <a:r>
              <a:rPr lang="en-US" dirty="0" smtClean="0"/>
              <a:t>Result was some users couldn’t create accounts</a:t>
            </a:r>
          </a:p>
          <a:p>
            <a:pPr lvl="1"/>
            <a:r>
              <a:rPr lang="en-US" dirty="0" smtClean="0"/>
              <a:t>Conclusion: </a:t>
            </a:r>
            <a:r>
              <a:rPr lang="en-US" dirty="0" err="1" smtClean="0"/>
              <a:t>Captchas</a:t>
            </a:r>
            <a:r>
              <a:rPr lang="en-US" dirty="0" smtClean="0"/>
              <a:t> are a pain</a:t>
            </a:r>
          </a:p>
          <a:p>
            <a:pPr lvl="1"/>
            <a:r>
              <a:rPr lang="en-US" dirty="0" smtClean="0"/>
              <a:t>Related: DNS Cookies probably are too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7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Outstanding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other zones would be useful to serve?</a:t>
            </a:r>
          </a:p>
          <a:p>
            <a:pPr lvl="1"/>
            <a:r>
              <a:rPr lang="en-US" dirty="0" smtClean="0"/>
              <a:t>Currently only planning on serving zones with owner </a:t>
            </a:r>
            <a:r>
              <a:rPr lang="en-US" dirty="0" smtClean="0"/>
              <a:t>permission</a:t>
            </a:r>
          </a:p>
          <a:p>
            <a:pPr lvl="1"/>
            <a:r>
              <a:rPr lang="en-US" dirty="0" smtClean="0"/>
              <a:t>In theory, anything with AXFR support would be served</a:t>
            </a:r>
            <a:endParaRPr lang="en-US" dirty="0" smtClean="0"/>
          </a:p>
          <a:p>
            <a:r>
              <a:rPr lang="en-US" dirty="0" smtClean="0"/>
              <a:t>What types of </a:t>
            </a:r>
            <a:r>
              <a:rPr lang="en-US" dirty="0" smtClean="0"/>
              <a:t>zones are best served by </a:t>
            </a:r>
            <a:r>
              <a:rPr lang="en-US" dirty="0" err="1" smtClean="0"/>
              <a:t>LocalRoot</a:t>
            </a:r>
            <a:r>
              <a:rPr lang="en-US" dirty="0" smtClean="0"/>
              <a:t>?</a:t>
            </a:r>
            <a:endParaRPr lang="en-US" dirty="0" smtClean="0"/>
          </a:p>
          <a:p>
            <a:pPr lvl="1"/>
            <a:r>
              <a:rPr lang="en-US" dirty="0" smtClean="0"/>
              <a:t>CC </a:t>
            </a:r>
            <a:r>
              <a:rPr lang="en-US" dirty="0" err="1" smtClean="0"/>
              <a:t>tlds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Critical infrastructure zones?</a:t>
            </a:r>
          </a:p>
          <a:p>
            <a:r>
              <a:rPr lang="en-US" dirty="0" smtClean="0"/>
              <a:t>Zone size limits</a:t>
            </a:r>
          </a:p>
          <a:p>
            <a:pPr lvl="1"/>
            <a:r>
              <a:rPr lang="en-US" dirty="0" smtClean="0"/>
              <a:t>Clearly, huge zones are out of scope</a:t>
            </a:r>
          </a:p>
          <a:p>
            <a:pPr lvl="1"/>
            <a:r>
              <a:rPr lang="en-US" dirty="0" smtClean="0"/>
              <a:t>What is the size </a:t>
            </a:r>
            <a:r>
              <a:rPr lang="en-US" dirty="0" smtClean="0"/>
              <a:t>boundary line?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40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DNS Resolution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1228725"/>
            <a:ext cx="79629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02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E-Mail notifications on out-of-date detection</a:t>
            </a:r>
          </a:p>
          <a:p>
            <a:r>
              <a:rPr lang="en-US" dirty="0"/>
              <a:t>Support for other small-medium zones:</a:t>
            </a:r>
          </a:p>
          <a:p>
            <a:pPr lvl="1"/>
            <a:r>
              <a:rPr lang="en-US" b="1" i="1" dirty="0"/>
              <a:t>Your zone here!</a:t>
            </a:r>
          </a:p>
          <a:p>
            <a:pPr lvl="1"/>
            <a:r>
              <a:rPr lang="en-US" dirty="0"/>
              <a:t>Contact me if </a:t>
            </a:r>
            <a:r>
              <a:rPr lang="en-US" dirty="0" smtClean="0"/>
              <a:t>interested</a:t>
            </a:r>
          </a:p>
          <a:p>
            <a:r>
              <a:rPr lang="en-US" dirty="0" smtClean="0"/>
              <a:t>A REST API</a:t>
            </a:r>
          </a:p>
          <a:p>
            <a:r>
              <a:rPr lang="en-US" dirty="0" smtClean="0"/>
              <a:t>Group accounts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Please send feature requests / </a:t>
            </a:r>
            <a:r>
              <a:rPr lang="en-US" dirty="0"/>
              <a:t>f</a:t>
            </a:r>
            <a:r>
              <a:rPr lang="en-US" dirty="0" smtClean="0"/>
              <a:t>eedback my way!</a:t>
            </a:r>
          </a:p>
          <a:p>
            <a:pPr lvl="1"/>
            <a:r>
              <a:rPr lang="en-US" dirty="0" smtClean="0"/>
              <a:t>hardaker@isi.edu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587" y="5304557"/>
            <a:ext cx="16478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40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request hitting the resolver starts from the top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910590"/>
            <a:ext cx="796290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30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request may also start from the top (.org)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910590"/>
            <a:ext cx="796290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96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Hit == Success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827723"/>
            <a:ext cx="796290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66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Hit == Success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827723"/>
            <a:ext cx="796290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0" y="5486400"/>
            <a:ext cx="401911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What if we could pre-cache everything??</a:t>
            </a:r>
          </a:p>
          <a:p>
            <a:r>
              <a:rPr lang="en-US" dirty="0" smtClean="0"/>
              <a:t>(or at least a few zones)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26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LocalRoot</a:t>
            </a:r>
            <a:r>
              <a:rPr lang="en-US" dirty="0" smtClean="0"/>
              <a:t> is a </a:t>
            </a:r>
            <a:r>
              <a:rPr lang="en-US" dirty="0" err="1" smtClean="0"/>
              <a:t>pseduo</a:t>
            </a:r>
            <a:r>
              <a:rPr lang="en-US" dirty="0" smtClean="0"/>
              <a:t> cache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841439"/>
            <a:ext cx="795337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8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4" y="219075"/>
            <a:ext cx="11695176" cy="639763"/>
          </a:xfrm>
        </p:spPr>
        <p:txBody>
          <a:bodyPr/>
          <a:lstStyle/>
          <a:p>
            <a:r>
              <a:rPr lang="en-US" dirty="0" err="1" smtClean="0"/>
              <a:t>LocalRoot</a:t>
            </a:r>
            <a:r>
              <a:rPr lang="en-US" dirty="0" smtClean="0"/>
              <a:t> Extends RFC8806 -- add </a:t>
            </a:r>
            <a:r>
              <a:rPr lang="en-US" dirty="0" smtClean="0"/>
              <a:t>Security and Notifications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770192"/>
            <a:ext cx="7962900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xplosion 2 2"/>
          <p:cNvSpPr/>
          <p:nvPr/>
        </p:nvSpPr>
        <p:spPr>
          <a:xfrm>
            <a:off x="5047488" y="4096512"/>
            <a:ext cx="2624328" cy="1138428"/>
          </a:xfrm>
          <a:prstGeom prst="irregularSeal2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TSIG</a:t>
            </a:r>
          </a:p>
          <a:p>
            <a:pPr algn="ctr"/>
            <a:r>
              <a:rPr lang="en-US" dirty="0" smtClean="0"/>
              <a:t>Protected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2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</a:t>
            </a:r>
            <a:r>
              <a:rPr lang="en-US" dirty="0" err="1" smtClean="0"/>
              <a:t>LocalRoot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Psuedo</a:t>
            </a:r>
            <a:r>
              <a:rPr lang="en-US" dirty="0"/>
              <a:t>-caching” of the </a:t>
            </a:r>
            <a:r>
              <a:rPr lang="en-US" dirty="0" smtClean="0"/>
              <a:t>root and other zones</a:t>
            </a:r>
            <a:endParaRPr lang="en-US" dirty="0"/>
          </a:p>
          <a:p>
            <a:pPr lvl="2"/>
            <a:r>
              <a:rPr lang="en-US" dirty="0"/>
              <a:t>Removes the need to </a:t>
            </a:r>
            <a:r>
              <a:rPr lang="en-US" dirty="0" smtClean="0"/>
              <a:t>query them frequently</a:t>
            </a:r>
          </a:p>
          <a:p>
            <a:pPr lvl="2"/>
            <a:r>
              <a:rPr lang="en-US" dirty="0" smtClean="0"/>
              <a:t>Protects ISPs from outages</a:t>
            </a:r>
            <a:endParaRPr lang="en-US" dirty="0"/>
          </a:p>
          <a:p>
            <a:pPr lvl="1"/>
            <a:r>
              <a:rPr lang="en-US" dirty="0"/>
              <a:t>Faster DNS lookups for first TLD </a:t>
            </a:r>
            <a:r>
              <a:rPr lang="en-US" dirty="0" smtClean="0"/>
              <a:t>and other lookups</a:t>
            </a:r>
            <a:endParaRPr lang="en-US" dirty="0"/>
          </a:p>
          <a:p>
            <a:pPr lvl="1"/>
            <a:r>
              <a:rPr lang="en-US" dirty="0"/>
              <a:t>Faster NXDOMAIN </a:t>
            </a:r>
            <a:r>
              <a:rPr lang="en-US" dirty="0" smtClean="0"/>
              <a:t>results</a:t>
            </a:r>
          </a:p>
          <a:p>
            <a:pPr lvl="2"/>
            <a:r>
              <a:rPr lang="en-US" dirty="0" smtClean="0"/>
              <a:t>Negative answers make up most root traffic</a:t>
            </a:r>
          </a:p>
          <a:p>
            <a:pPr lvl="2"/>
            <a:r>
              <a:rPr lang="en-US" dirty="0" smtClean="0"/>
              <a:t>2020/05/06 DITL data:	of 6.7B </a:t>
            </a:r>
            <a:r>
              <a:rPr lang="en-US" dirty="0" smtClean="0"/>
              <a:t>requests to b.root-servers.net, </a:t>
            </a:r>
            <a:r>
              <a:rPr lang="en-US" dirty="0" smtClean="0"/>
              <a:t>only 1.34B were valid</a:t>
            </a:r>
          </a:p>
          <a:p>
            <a:pPr lvl="2"/>
            <a:r>
              <a:rPr lang="en-US" dirty="0" smtClean="0"/>
              <a:t>80% were NXDOMAIN answers == TLD didn’t exist!</a:t>
            </a:r>
            <a:endParaRPr lang="en-US" dirty="0"/>
          </a:p>
          <a:p>
            <a:r>
              <a:rPr lang="en-US" dirty="0" smtClean="0"/>
              <a:t>Research </a:t>
            </a:r>
            <a:r>
              <a:rPr lang="en-US" dirty="0"/>
              <a:t>project of your own?</a:t>
            </a:r>
          </a:p>
          <a:p>
            <a:pPr lvl="1"/>
            <a:r>
              <a:rPr lang="en-US" dirty="0"/>
              <a:t>Trigger events after root-change notification?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4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I Widescree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2" id="{0AA81369-6F31-964D-BC81-5BD41012865B}" vid="{60A128A3-C5C6-124F-B014-24CD86F7339F}"/>
    </a:ext>
  </a:extLst>
</a:theme>
</file>

<file path=ppt/theme/theme2.xml><?xml version="1.0" encoding="utf-8"?>
<a:theme xmlns:a="http://schemas.openxmlformats.org/drawingml/2006/main" name="ISI Widescreen Template - With Shiel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2" id="{0AA81369-6F31-964D-BC81-5BD41012865B}" vid="{A7746436-EA30-7148-9AEE-1C0B93DD5CB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3502</TotalTime>
  <Words>353</Words>
  <Application>Microsoft Office PowerPoint</Application>
  <PresentationFormat>Custom</PresentationFormat>
  <Paragraphs>95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ISI Widescreen Template</vt:lpstr>
      <vt:lpstr>ISI Widescreen Template - With Shield</vt:lpstr>
      <vt:lpstr>Localroot serve yourself the root+</vt:lpstr>
      <vt:lpstr>Classic DNS Resolution</vt:lpstr>
      <vt:lpstr>First request hitting the resolver starts from the top</vt:lpstr>
      <vt:lpstr>Second request may also start from the top (.org)</vt:lpstr>
      <vt:lpstr>Cache Hit == Success</vt:lpstr>
      <vt:lpstr>Cache Hit == Success</vt:lpstr>
      <vt:lpstr>LocalRoot is a pseduo cache</vt:lpstr>
      <vt:lpstr>LocalRoot Extends RFC8806 -- add Security and Notifications</vt:lpstr>
      <vt:lpstr>Why Use LocalRoot</vt:lpstr>
      <vt:lpstr>Real World Effects of Running LocalRoot</vt:lpstr>
      <vt:lpstr>Recent Improvements to LocalRoot</vt:lpstr>
      <vt:lpstr>Recent Improvements to LocalRoot</vt:lpstr>
      <vt:lpstr>LocalRoot Home Page</vt:lpstr>
      <vt:lpstr>Server List</vt:lpstr>
      <vt:lpstr>Configuration Generator Options</vt:lpstr>
      <vt:lpstr>Configuration Example</vt:lpstr>
      <vt:lpstr>Account Preferences</vt:lpstr>
      <vt:lpstr>Lessons Learned: things that got in the way</vt:lpstr>
      <vt:lpstr>Outstanding Questions</vt:lpstr>
      <vt:lpstr>Future Improvements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T. Wroclawski</dc:creator>
  <cp:lastModifiedBy>j</cp:lastModifiedBy>
  <cp:revision>31</cp:revision>
  <cp:lastPrinted>2019-03-29T15:36:02Z</cp:lastPrinted>
  <dcterms:created xsi:type="dcterms:W3CDTF">2019-08-12T19:26:42Z</dcterms:created>
  <dcterms:modified xsi:type="dcterms:W3CDTF">2020-08-10T16:06:31Z</dcterms:modified>
</cp:coreProperties>
</file>