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9"/>
  </p:notesMasterIdLst>
  <p:sldIdLst>
    <p:sldId id="256" r:id="rId2"/>
    <p:sldId id="257" r:id="rId3"/>
    <p:sldId id="306" r:id="rId4"/>
    <p:sldId id="309" r:id="rId5"/>
    <p:sldId id="283" r:id="rId6"/>
    <p:sldId id="281" r:id="rId7"/>
    <p:sldId id="294" r:id="rId8"/>
    <p:sldId id="324" r:id="rId9"/>
    <p:sldId id="310" r:id="rId10"/>
    <p:sldId id="311" r:id="rId11"/>
    <p:sldId id="284" r:id="rId12"/>
    <p:sldId id="286" r:id="rId13"/>
    <p:sldId id="287" r:id="rId14"/>
    <p:sldId id="312" r:id="rId15"/>
    <p:sldId id="321" r:id="rId16"/>
    <p:sldId id="288" r:id="rId17"/>
    <p:sldId id="330" r:id="rId18"/>
    <p:sldId id="331" r:id="rId19"/>
    <p:sldId id="289" r:id="rId20"/>
    <p:sldId id="297" r:id="rId21"/>
    <p:sldId id="296" r:id="rId22"/>
    <p:sldId id="290" r:id="rId23"/>
    <p:sldId id="298" r:id="rId24"/>
    <p:sldId id="299" r:id="rId25"/>
    <p:sldId id="291" r:id="rId26"/>
    <p:sldId id="317" r:id="rId27"/>
    <p:sldId id="325" r:id="rId28"/>
    <p:sldId id="322" r:id="rId29"/>
    <p:sldId id="292" r:id="rId30"/>
    <p:sldId id="300" r:id="rId31"/>
    <p:sldId id="301" r:id="rId32"/>
    <p:sldId id="293" r:id="rId33"/>
    <p:sldId id="305" r:id="rId34"/>
    <p:sldId id="302" r:id="rId35"/>
    <p:sldId id="316" r:id="rId36"/>
    <p:sldId id="326" r:id="rId37"/>
    <p:sldId id="323" r:id="rId38"/>
    <p:sldId id="314" r:id="rId39"/>
    <p:sldId id="270" r:id="rId40"/>
    <p:sldId id="327" r:id="rId41"/>
    <p:sldId id="328" r:id="rId42"/>
    <p:sldId id="329" r:id="rId43"/>
    <p:sldId id="268" r:id="rId44"/>
    <p:sldId id="272" r:id="rId45"/>
    <p:sldId id="332" r:id="rId46"/>
    <p:sldId id="315" r:id="rId47"/>
    <p:sldId id="271" r:id="rId48"/>
    <p:sldId id="273" r:id="rId49"/>
    <p:sldId id="319" r:id="rId50"/>
    <p:sldId id="308" r:id="rId51"/>
    <p:sldId id="274" r:id="rId52"/>
    <p:sldId id="275" r:id="rId53"/>
    <p:sldId id="276" r:id="rId54"/>
    <p:sldId id="277" r:id="rId55"/>
    <p:sldId id="279" r:id="rId56"/>
    <p:sldId id="318" r:id="rId57"/>
    <p:sldId id="280" r:id="rId5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9BFF"/>
    <a:srgbClr val="6D6DFF"/>
    <a:srgbClr val="000000"/>
    <a:srgbClr val="7DD7FF"/>
    <a:srgbClr val="CC0C55"/>
    <a:srgbClr val="050C28"/>
    <a:srgbClr val="3D4C5F"/>
    <a:srgbClr val="FFFFFF"/>
    <a:srgbClr val="006C15"/>
    <a:srgbClr val="BFB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A5B2B9-3326-4155-93D5-73C8DC79F5B4}" v="18" dt="2021-05-03T01:47:28.5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9" autoAdjust="0"/>
    <p:restoredTop sz="82872" autoAdjust="0"/>
  </p:normalViewPr>
  <p:slideViewPr>
    <p:cSldViewPr snapToGrid="0">
      <p:cViewPr varScale="1">
        <p:scale>
          <a:sx n="103" d="100"/>
          <a:sy n="103" d="100"/>
        </p:scale>
        <p:origin x="1042" y="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udrey Randall" userId="6e3099eaeb37c7af" providerId="LiveId" clId="{E2BC466F-BE7A-4AC7-94F7-6CFB1FC6F0C9}"/>
    <pc:docChg chg="addSld delSld modSld">
      <pc:chgData name="Audrey Randall" userId="6e3099eaeb37c7af" providerId="LiveId" clId="{E2BC466F-BE7A-4AC7-94F7-6CFB1FC6F0C9}" dt="2021-04-22T18:49:30.257" v="4" actId="729"/>
      <pc:docMkLst>
        <pc:docMk/>
      </pc:docMkLst>
      <pc:sldChg chg="mod modShow">
        <pc:chgData name="Audrey Randall" userId="6e3099eaeb37c7af" providerId="LiveId" clId="{E2BC466F-BE7A-4AC7-94F7-6CFB1FC6F0C9}" dt="2021-04-22T18:49:30.257" v="4" actId="729"/>
        <pc:sldMkLst>
          <pc:docMk/>
          <pc:sldMk cId="3552652980" sldId="284"/>
        </pc:sldMkLst>
      </pc:sldChg>
      <pc:sldChg chg="mod modShow">
        <pc:chgData name="Audrey Randall" userId="6e3099eaeb37c7af" providerId="LiveId" clId="{E2BC466F-BE7A-4AC7-94F7-6CFB1FC6F0C9}" dt="2021-04-22T18:49:30.257" v="4" actId="729"/>
        <pc:sldMkLst>
          <pc:docMk/>
          <pc:sldMk cId="3818769734" sldId="286"/>
        </pc:sldMkLst>
      </pc:sldChg>
      <pc:sldChg chg="mod modShow">
        <pc:chgData name="Audrey Randall" userId="6e3099eaeb37c7af" providerId="LiveId" clId="{E2BC466F-BE7A-4AC7-94F7-6CFB1FC6F0C9}" dt="2021-04-22T18:49:30.257" v="4" actId="729"/>
        <pc:sldMkLst>
          <pc:docMk/>
          <pc:sldMk cId="1246213692" sldId="287"/>
        </pc:sldMkLst>
      </pc:sldChg>
      <pc:sldChg chg="del">
        <pc:chgData name="Audrey Randall" userId="6e3099eaeb37c7af" providerId="LiveId" clId="{E2BC466F-BE7A-4AC7-94F7-6CFB1FC6F0C9}" dt="2021-04-22T18:49:14.324" v="3" actId="47"/>
        <pc:sldMkLst>
          <pc:docMk/>
          <pc:sldMk cId="1303470511" sldId="294"/>
        </pc:sldMkLst>
      </pc:sldChg>
      <pc:sldChg chg="add del">
        <pc:chgData name="Audrey Randall" userId="6e3099eaeb37c7af" providerId="LiveId" clId="{E2BC466F-BE7A-4AC7-94F7-6CFB1FC6F0C9}" dt="2021-04-22T18:48:59.330" v="1"/>
        <pc:sldMkLst>
          <pc:docMk/>
          <pc:sldMk cId="454625532" sldId="324"/>
        </pc:sldMkLst>
      </pc:sldChg>
      <pc:sldChg chg="add">
        <pc:chgData name="Audrey Randall" userId="6e3099eaeb37c7af" providerId="LiveId" clId="{E2BC466F-BE7A-4AC7-94F7-6CFB1FC6F0C9}" dt="2021-04-22T18:49:07.197" v="2"/>
        <pc:sldMkLst>
          <pc:docMk/>
          <pc:sldMk cId="593282446" sldId="324"/>
        </pc:sldMkLst>
      </pc:sldChg>
      <pc:sldChg chg="add del">
        <pc:chgData name="Audrey Randall" userId="6e3099eaeb37c7af" providerId="LiveId" clId="{E2BC466F-BE7A-4AC7-94F7-6CFB1FC6F0C9}" dt="2021-04-22T18:48:59.330" v="1"/>
        <pc:sldMkLst>
          <pc:docMk/>
          <pc:sldMk cId="1257222974" sldId="325"/>
        </pc:sldMkLst>
      </pc:sldChg>
      <pc:sldChg chg="add del">
        <pc:chgData name="Audrey Randall" userId="6e3099eaeb37c7af" providerId="LiveId" clId="{E2BC466F-BE7A-4AC7-94F7-6CFB1FC6F0C9}" dt="2021-04-22T18:48:59.330" v="1"/>
        <pc:sldMkLst>
          <pc:docMk/>
          <pc:sldMk cId="787216606" sldId="326"/>
        </pc:sldMkLst>
      </pc:sldChg>
    </pc:docChg>
  </pc:docChgLst>
  <pc:docChgLst>
    <pc:chgData name="Audrey Randall" userId="6e3099eaeb37c7af" providerId="LiveId" clId="{BEA5B2B9-3326-4155-93D5-73C8DC79F5B4}"/>
    <pc:docChg chg="undo custSel addSld modSld sldOrd modMainMaster modShowInfo">
      <pc:chgData name="Audrey Randall" userId="6e3099eaeb37c7af" providerId="LiveId" clId="{BEA5B2B9-3326-4155-93D5-73C8DC79F5B4}" dt="2021-05-03T23:23:51.318" v="4274" actId="20577"/>
      <pc:docMkLst>
        <pc:docMk/>
      </pc:docMkLst>
      <pc:sldChg chg="addSp delSp modSp mod delAnim">
        <pc:chgData name="Audrey Randall" userId="6e3099eaeb37c7af" providerId="LiveId" clId="{BEA5B2B9-3326-4155-93D5-73C8DC79F5B4}" dt="2021-04-29T17:28:10.283" v="1337" actId="478"/>
        <pc:sldMkLst>
          <pc:docMk/>
          <pc:sldMk cId="123113113" sldId="256"/>
        </pc:sldMkLst>
        <pc:spChg chg="add del">
          <ac:chgData name="Audrey Randall" userId="6e3099eaeb37c7af" providerId="LiveId" clId="{BEA5B2B9-3326-4155-93D5-73C8DC79F5B4}" dt="2021-04-29T17:28:07.566" v="1336" actId="478"/>
          <ac:spMkLst>
            <pc:docMk/>
            <pc:sldMk cId="123113113" sldId="256"/>
            <ac:spMk id="7" creationId="{46D40B08-2557-47CE-977E-178EE1413C76}"/>
          </ac:spMkLst>
        </pc:spChg>
        <pc:picChg chg="add del mod">
          <ac:chgData name="Audrey Randall" userId="6e3099eaeb37c7af" providerId="LiveId" clId="{BEA5B2B9-3326-4155-93D5-73C8DC79F5B4}" dt="2021-04-29T17:28:10.283" v="1337" actId="478"/>
          <ac:picMkLst>
            <pc:docMk/>
            <pc:sldMk cId="123113113" sldId="256"/>
            <ac:picMk id="4" creationId="{6140C2C2-A3A9-40A5-A4CA-E1EDF031EDBA}"/>
          </ac:picMkLst>
        </pc:picChg>
      </pc:sldChg>
      <pc:sldChg chg="modSp mod">
        <pc:chgData name="Audrey Randall" userId="6e3099eaeb37c7af" providerId="LiveId" clId="{BEA5B2B9-3326-4155-93D5-73C8DC79F5B4}" dt="2021-05-02T17:53:22.869" v="2187" actId="20577"/>
        <pc:sldMkLst>
          <pc:docMk/>
          <pc:sldMk cId="1062955841" sldId="257"/>
        </pc:sldMkLst>
        <pc:spChg chg="mod">
          <ac:chgData name="Audrey Randall" userId="6e3099eaeb37c7af" providerId="LiveId" clId="{BEA5B2B9-3326-4155-93D5-73C8DC79F5B4}" dt="2021-05-02T17:53:22.869" v="2187" actId="20577"/>
          <ac:spMkLst>
            <pc:docMk/>
            <pc:sldMk cId="1062955841" sldId="257"/>
            <ac:spMk id="2" creationId="{75F81417-2640-477B-B71D-AA954456D35C}"/>
          </ac:spMkLst>
        </pc:spChg>
      </pc:sldChg>
      <pc:sldChg chg="mod modShow">
        <pc:chgData name="Audrey Randall" userId="6e3099eaeb37c7af" providerId="LiveId" clId="{BEA5B2B9-3326-4155-93D5-73C8DC79F5B4}" dt="2021-05-03T00:07:28.702" v="3876" actId="729"/>
        <pc:sldMkLst>
          <pc:docMk/>
          <pc:sldMk cId="3925464029" sldId="268"/>
        </pc:sldMkLst>
      </pc:sldChg>
      <pc:sldChg chg="mod ord modShow">
        <pc:chgData name="Audrey Randall" userId="6e3099eaeb37c7af" providerId="LiveId" clId="{BEA5B2B9-3326-4155-93D5-73C8DC79F5B4}" dt="2021-05-03T00:10:05.863" v="4004" actId="729"/>
        <pc:sldMkLst>
          <pc:docMk/>
          <pc:sldMk cId="2495635998" sldId="270"/>
        </pc:sldMkLst>
      </pc:sldChg>
      <pc:sldChg chg="mod modShow">
        <pc:chgData name="Audrey Randall" userId="6e3099eaeb37c7af" providerId="LiveId" clId="{BEA5B2B9-3326-4155-93D5-73C8DC79F5B4}" dt="2021-05-03T00:07:30.486" v="3877" actId="729"/>
        <pc:sldMkLst>
          <pc:docMk/>
          <pc:sldMk cId="2316871496" sldId="272"/>
        </pc:sldMkLst>
      </pc:sldChg>
      <pc:sldChg chg="modSp mod">
        <pc:chgData name="Audrey Randall" userId="6e3099eaeb37c7af" providerId="LiveId" clId="{BEA5B2B9-3326-4155-93D5-73C8DC79F5B4}" dt="2021-05-03T23:23:51.318" v="4274" actId="20577"/>
        <pc:sldMkLst>
          <pc:docMk/>
          <pc:sldMk cId="3530336842" sldId="280"/>
        </pc:sldMkLst>
        <pc:spChg chg="mod">
          <ac:chgData name="Audrey Randall" userId="6e3099eaeb37c7af" providerId="LiveId" clId="{BEA5B2B9-3326-4155-93D5-73C8DC79F5B4}" dt="2021-05-03T23:23:51.318" v="4274" actId="20577"/>
          <ac:spMkLst>
            <pc:docMk/>
            <pc:sldMk cId="3530336842" sldId="280"/>
            <ac:spMk id="3" creationId="{CF53AA71-4501-4CB4-A73F-8AE2D949BEAE}"/>
          </ac:spMkLst>
        </pc:spChg>
        <pc:spChg chg="mod">
          <ac:chgData name="Audrey Randall" userId="6e3099eaeb37c7af" providerId="LiveId" clId="{BEA5B2B9-3326-4155-93D5-73C8DC79F5B4}" dt="2021-05-03T00:20:16.261" v="4215" actId="1076"/>
          <ac:spMkLst>
            <pc:docMk/>
            <pc:sldMk cId="3530336842" sldId="280"/>
            <ac:spMk id="9" creationId="{6F4836AB-6846-42D0-A596-E1D3EA1BB338}"/>
          </ac:spMkLst>
        </pc:spChg>
      </pc:sldChg>
      <pc:sldChg chg="addSp delSp modSp mod modNotesTx">
        <pc:chgData name="Audrey Randall" userId="6e3099eaeb37c7af" providerId="LiveId" clId="{BEA5B2B9-3326-4155-93D5-73C8DC79F5B4}" dt="2021-05-03T01:47:28.583" v="4217" actId="165"/>
        <pc:sldMkLst>
          <pc:docMk/>
          <pc:sldMk cId="1494442319" sldId="281"/>
        </pc:sldMkLst>
        <pc:spChg chg="mod">
          <ac:chgData name="Audrey Randall" userId="6e3099eaeb37c7af" providerId="LiveId" clId="{BEA5B2B9-3326-4155-93D5-73C8DC79F5B4}" dt="2021-04-29T16:48:16.753" v="26" actId="20577"/>
          <ac:spMkLst>
            <pc:docMk/>
            <pc:sldMk cId="1494442319" sldId="281"/>
            <ac:spMk id="2" creationId="{46A27CE1-2839-4DDA-8F28-5FC3926F59AD}"/>
          </ac:spMkLst>
        </pc:spChg>
        <pc:spChg chg="mod">
          <ac:chgData name="Audrey Randall" userId="6e3099eaeb37c7af" providerId="LiveId" clId="{BEA5B2B9-3326-4155-93D5-73C8DC79F5B4}" dt="2021-04-29T17:01:18.723" v="272" actId="14100"/>
          <ac:spMkLst>
            <pc:docMk/>
            <pc:sldMk cId="1494442319" sldId="281"/>
            <ac:spMk id="3" creationId="{145058D7-96AF-491D-9650-20A46F04E80E}"/>
          </ac:spMkLst>
        </pc:spChg>
        <pc:spChg chg="mod">
          <ac:chgData name="Audrey Randall" userId="6e3099eaeb37c7af" providerId="LiveId" clId="{BEA5B2B9-3326-4155-93D5-73C8DC79F5B4}" dt="2021-04-29T17:01:08.916" v="271"/>
          <ac:spMkLst>
            <pc:docMk/>
            <pc:sldMk cId="1494442319" sldId="281"/>
            <ac:spMk id="7" creationId="{DC917680-5B0D-4554-BB37-90D6E9D5113B}"/>
          </ac:spMkLst>
        </pc:spChg>
        <pc:spChg chg="mod topLvl">
          <ac:chgData name="Audrey Randall" userId="6e3099eaeb37c7af" providerId="LiveId" clId="{BEA5B2B9-3326-4155-93D5-73C8DC79F5B4}" dt="2021-05-03T01:47:28.583" v="4217" actId="165"/>
          <ac:spMkLst>
            <pc:docMk/>
            <pc:sldMk cId="1494442319" sldId="281"/>
            <ac:spMk id="10" creationId="{3D55F330-A69F-4D23-95FC-D3929D05BC3D}"/>
          </ac:spMkLst>
        </pc:spChg>
        <pc:spChg chg="add mod">
          <ac:chgData name="Audrey Randall" userId="6e3099eaeb37c7af" providerId="LiveId" clId="{BEA5B2B9-3326-4155-93D5-73C8DC79F5B4}" dt="2021-04-29T17:01:08.916" v="271"/>
          <ac:spMkLst>
            <pc:docMk/>
            <pc:sldMk cId="1494442319" sldId="281"/>
            <ac:spMk id="12" creationId="{5F59E6CF-2165-4213-84D8-4DCA991AEB72}"/>
          </ac:spMkLst>
        </pc:spChg>
        <pc:spChg chg="mod">
          <ac:chgData name="Audrey Randall" userId="6e3099eaeb37c7af" providerId="LiveId" clId="{BEA5B2B9-3326-4155-93D5-73C8DC79F5B4}" dt="2021-04-29T17:01:08.916" v="271"/>
          <ac:spMkLst>
            <pc:docMk/>
            <pc:sldMk cId="1494442319" sldId="281"/>
            <ac:spMk id="15" creationId="{62D2CDA4-04E4-46A2-B41A-8C485AC58023}"/>
          </ac:spMkLst>
        </pc:spChg>
        <pc:grpChg chg="add mod">
          <ac:chgData name="Audrey Randall" userId="6e3099eaeb37c7af" providerId="LiveId" clId="{BEA5B2B9-3326-4155-93D5-73C8DC79F5B4}" dt="2021-04-29T17:01:08.916" v="271"/>
          <ac:grpSpMkLst>
            <pc:docMk/>
            <pc:sldMk cId="1494442319" sldId="281"/>
            <ac:grpSpMk id="6" creationId="{E7B2CA3B-B2B6-41DD-B7D6-B8BF1AEE2C2F}"/>
          </ac:grpSpMkLst>
        </pc:grpChg>
        <pc:grpChg chg="add del mod">
          <ac:chgData name="Audrey Randall" userId="6e3099eaeb37c7af" providerId="LiveId" clId="{BEA5B2B9-3326-4155-93D5-73C8DC79F5B4}" dt="2021-05-03T01:47:28.583" v="4217" actId="165"/>
          <ac:grpSpMkLst>
            <pc:docMk/>
            <pc:sldMk cId="1494442319" sldId="281"/>
            <ac:grpSpMk id="9" creationId="{6411B407-DD30-4F57-AEB2-B3CD2447BC17}"/>
          </ac:grpSpMkLst>
        </pc:grpChg>
        <pc:grpChg chg="add mod">
          <ac:chgData name="Audrey Randall" userId="6e3099eaeb37c7af" providerId="LiveId" clId="{BEA5B2B9-3326-4155-93D5-73C8DC79F5B4}" dt="2021-04-29T17:01:08.916" v="271"/>
          <ac:grpSpMkLst>
            <pc:docMk/>
            <pc:sldMk cId="1494442319" sldId="281"/>
            <ac:grpSpMk id="14" creationId="{43983391-8EEC-4C43-A1F0-AAF84DE59F9F}"/>
          </ac:grpSpMkLst>
        </pc:grpChg>
        <pc:picChg chg="mod">
          <ac:chgData name="Audrey Randall" userId="6e3099eaeb37c7af" providerId="LiveId" clId="{BEA5B2B9-3326-4155-93D5-73C8DC79F5B4}" dt="2021-04-29T17:01:08.916" v="271"/>
          <ac:picMkLst>
            <pc:docMk/>
            <pc:sldMk cId="1494442319" sldId="281"/>
            <ac:picMk id="8" creationId="{4FACB0E1-9EF4-4591-86C7-E983450576CC}"/>
          </ac:picMkLst>
        </pc:picChg>
        <pc:picChg chg="mod topLvl">
          <ac:chgData name="Audrey Randall" userId="6e3099eaeb37c7af" providerId="LiveId" clId="{BEA5B2B9-3326-4155-93D5-73C8DC79F5B4}" dt="2021-05-03T01:47:28.583" v="4217" actId="165"/>
          <ac:picMkLst>
            <pc:docMk/>
            <pc:sldMk cId="1494442319" sldId="281"/>
            <ac:picMk id="11" creationId="{5BE0E3A8-4D86-496E-B92E-BCA74CFB26ED}"/>
          </ac:picMkLst>
        </pc:picChg>
        <pc:picChg chg="add mod">
          <ac:chgData name="Audrey Randall" userId="6e3099eaeb37c7af" providerId="LiveId" clId="{BEA5B2B9-3326-4155-93D5-73C8DC79F5B4}" dt="2021-04-29T17:01:08.916" v="271"/>
          <ac:picMkLst>
            <pc:docMk/>
            <pc:sldMk cId="1494442319" sldId="281"/>
            <ac:picMk id="13" creationId="{12C6C60E-6FF5-449C-B834-C09453510FFE}"/>
          </ac:picMkLst>
        </pc:picChg>
        <pc:picChg chg="mod">
          <ac:chgData name="Audrey Randall" userId="6e3099eaeb37c7af" providerId="LiveId" clId="{BEA5B2B9-3326-4155-93D5-73C8DC79F5B4}" dt="2021-04-29T17:01:08.916" v="271"/>
          <ac:picMkLst>
            <pc:docMk/>
            <pc:sldMk cId="1494442319" sldId="281"/>
            <ac:picMk id="16" creationId="{D9206A13-076D-4753-A810-9BFBF8D861AD}"/>
          </ac:picMkLst>
        </pc:picChg>
      </pc:sldChg>
      <pc:sldChg chg="mod modShow">
        <pc:chgData name="Audrey Randall" userId="6e3099eaeb37c7af" providerId="LiveId" clId="{BEA5B2B9-3326-4155-93D5-73C8DC79F5B4}" dt="2021-04-29T17:01:48.152" v="273" actId="729"/>
        <pc:sldMkLst>
          <pc:docMk/>
          <pc:sldMk cId="1103289908" sldId="283"/>
        </pc:sldMkLst>
      </pc:sldChg>
      <pc:sldChg chg="mod modShow">
        <pc:chgData name="Audrey Randall" userId="6e3099eaeb37c7af" providerId="LiveId" clId="{BEA5B2B9-3326-4155-93D5-73C8DC79F5B4}" dt="2021-05-03T00:02:25.857" v="3732" actId="729"/>
        <pc:sldMkLst>
          <pc:docMk/>
          <pc:sldMk cId="3131584734" sldId="289"/>
        </pc:sldMkLst>
      </pc:sldChg>
      <pc:sldChg chg="mod modShow">
        <pc:chgData name="Audrey Randall" userId="6e3099eaeb37c7af" providerId="LiveId" clId="{BEA5B2B9-3326-4155-93D5-73C8DC79F5B4}" dt="2021-05-03T00:02:25.857" v="3732" actId="729"/>
        <pc:sldMkLst>
          <pc:docMk/>
          <pc:sldMk cId="4129537171" sldId="290"/>
        </pc:sldMkLst>
      </pc:sldChg>
      <pc:sldChg chg="mod modShow">
        <pc:chgData name="Audrey Randall" userId="6e3099eaeb37c7af" providerId="LiveId" clId="{BEA5B2B9-3326-4155-93D5-73C8DC79F5B4}" dt="2021-05-03T00:02:25.857" v="3732" actId="729"/>
        <pc:sldMkLst>
          <pc:docMk/>
          <pc:sldMk cId="3110237242" sldId="291"/>
        </pc:sldMkLst>
      </pc:sldChg>
      <pc:sldChg chg="mod modShow">
        <pc:chgData name="Audrey Randall" userId="6e3099eaeb37c7af" providerId="LiveId" clId="{BEA5B2B9-3326-4155-93D5-73C8DC79F5B4}" dt="2021-05-03T00:02:25.857" v="3732" actId="729"/>
        <pc:sldMkLst>
          <pc:docMk/>
          <pc:sldMk cId="2335378725" sldId="292"/>
        </pc:sldMkLst>
      </pc:sldChg>
      <pc:sldChg chg="mod modShow">
        <pc:chgData name="Audrey Randall" userId="6e3099eaeb37c7af" providerId="LiveId" clId="{BEA5B2B9-3326-4155-93D5-73C8DC79F5B4}" dt="2021-05-03T00:02:25.857" v="3732" actId="729"/>
        <pc:sldMkLst>
          <pc:docMk/>
          <pc:sldMk cId="2658783543" sldId="293"/>
        </pc:sldMkLst>
      </pc:sldChg>
      <pc:sldChg chg="modSp mod modNotesTx">
        <pc:chgData name="Audrey Randall" userId="6e3099eaeb37c7af" providerId="LiveId" clId="{BEA5B2B9-3326-4155-93D5-73C8DC79F5B4}" dt="2021-04-29T17:11:14.940" v="983" actId="1037"/>
        <pc:sldMkLst>
          <pc:docMk/>
          <pc:sldMk cId="1303470511" sldId="294"/>
        </pc:sldMkLst>
        <pc:spChg chg="mod">
          <ac:chgData name="Audrey Randall" userId="6e3099eaeb37c7af" providerId="LiveId" clId="{BEA5B2B9-3326-4155-93D5-73C8DC79F5B4}" dt="2021-04-29T17:10:57.439" v="956" actId="1076"/>
          <ac:spMkLst>
            <pc:docMk/>
            <pc:sldMk cId="1303470511" sldId="294"/>
            <ac:spMk id="2" creationId="{592C3E78-7993-4CA9-A5E9-55EF1380B7E1}"/>
          </ac:spMkLst>
        </pc:spChg>
        <pc:spChg chg="mod">
          <ac:chgData name="Audrey Randall" userId="6e3099eaeb37c7af" providerId="LiveId" clId="{BEA5B2B9-3326-4155-93D5-73C8DC79F5B4}" dt="2021-04-29T17:11:14.940" v="983" actId="1037"/>
          <ac:spMkLst>
            <pc:docMk/>
            <pc:sldMk cId="1303470511" sldId="294"/>
            <ac:spMk id="4" creationId="{6C5F538A-B57B-49A0-B46A-90454132EF52}"/>
          </ac:spMkLst>
        </pc:spChg>
        <pc:spChg chg="mod">
          <ac:chgData name="Audrey Randall" userId="6e3099eaeb37c7af" providerId="LiveId" clId="{BEA5B2B9-3326-4155-93D5-73C8DC79F5B4}" dt="2021-04-29T17:11:14.940" v="983" actId="1037"/>
          <ac:spMkLst>
            <pc:docMk/>
            <pc:sldMk cId="1303470511" sldId="294"/>
            <ac:spMk id="11" creationId="{76B4FCF6-E7C9-40C3-9314-2BB46211E337}"/>
          </ac:spMkLst>
        </pc:spChg>
        <pc:spChg chg="mod">
          <ac:chgData name="Audrey Randall" userId="6e3099eaeb37c7af" providerId="LiveId" clId="{BEA5B2B9-3326-4155-93D5-73C8DC79F5B4}" dt="2021-04-29T17:11:14.940" v="983" actId="1037"/>
          <ac:spMkLst>
            <pc:docMk/>
            <pc:sldMk cId="1303470511" sldId="294"/>
            <ac:spMk id="12" creationId="{BEFA13E5-492F-4108-B1E9-E375E06B7AE5}"/>
          </ac:spMkLst>
        </pc:spChg>
        <pc:spChg chg="mod">
          <ac:chgData name="Audrey Randall" userId="6e3099eaeb37c7af" providerId="LiveId" clId="{BEA5B2B9-3326-4155-93D5-73C8DC79F5B4}" dt="2021-04-29T17:11:14.940" v="983" actId="1037"/>
          <ac:spMkLst>
            <pc:docMk/>
            <pc:sldMk cId="1303470511" sldId="294"/>
            <ac:spMk id="17" creationId="{A143AB97-C205-4E2E-B224-6F8B0952BA4C}"/>
          </ac:spMkLst>
        </pc:spChg>
        <pc:spChg chg="mod">
          <ac:chgData name="Audrey Randall" userId="6e3099eaeb37c7af" providerId="LiveId" clId="{BEA5B2B9-3326-4155-93D5-73C8DC79F5B4}" dt="2021-04-29T17:11:14.940" v="983" actId="1037"/>
          <ac:spMkLst>
            <pc:docMk/>
            <pc:sldMk cId="1303470511" sldId="294"/>
            <ac:spMk id="19" creationId="{1B28810D-224A-49ED-94AF-CA1B21648673}"/>
          </ac:spMkLst>
        </pc:spChg>
        <pc:spChg chg="mod">
          <ac:chgData name="Audrey Randall" userId="6e3099eaeb37c7af" providerId="LiveId" clId="{BEA5B2B9-3326-4155-93D5-73C8DC79F5B4}" dt="2021-04-29T17:11:14.940" v="983" actId="1037"/>
          <ac:spMkLst>
            <pc:docMk/>
            <pc:sldMk cId="1303470511" sldId="294"/>
            <ac:spMk id="20" creationId="{5437BC7C-47B2-41E3-8119-B7113617CD3B}"/>
          </ac:spMkLst>
        </pc:spChg>
        <pc:spChg chg="mod">
          <ac:chgData name="Audrey Randall" userId="6e3099eaeb37c7af" providerId="LiveId" clId="{BEA5B2B9-3326-4155-93D5-73C8DC79F5B4}" dt="2021-04-29T17:11:14.940" v="983" actId="1037"/>
          <ac:spMkLst>
            <pc:docMk/>
            <pc:sldMk cId="1303470511" sldId="294"/>
            <ac:spMk id="21" creationId="{C6F1DCF0-B987-474B-A693-6C3227F8BC89}"/>
          </ac:spMkLst>
        </pc:spChg>
        <pc:spChg chg="mod">
          <ac:chgData name="Audrey Randall" userId="6e3099eaeb37c7af" providerId="LiveId" clId="{BEA5B2B9-3326-4155-93D5-73C8DC79F5B4}" dt="2021-04-29T17:11:14.940" v="983" actId="1037"/>
          <ac:spMkLst>
            <pc:docMk/>
            <pc:sldMk cId="1303470511" sldId="294"/>
            <ac:spMk id="38" creationId="{80BF29E3-0C10-451E-88E3-F61D0488464F}"/>
          </ac:spMkLst>
        </pc:spChg>
        <pc:spChg chg="mod">
          <ac:chgData name="Audrey Randall" userId="6e3099eaeb37c7af" providerId="LiveId" clId="{BEA5B2B9-3326-4155-93D5-73C8DC79F5B4}" dt="2021-04-29T17:11:14.940" v="983" actId="1037"/>
          <ac:spMkLst>
            <pc:docMk/>
            <pc:sldMk cId="1303470511" sldId="294"/>
            <ac:spMk id="39" creationId="{182CCDAB-BEC1-4DB3-87CD-B4C9FB85CB7B}"/>
          </ac:spMkLst>
        </pc:spChg>
        <pc:spChg chg="mod">
          <ac:chgData name="Audrey Randall" userId="6e3099eaeb37c7af" providerId="LiveId" clId="{BEA5B2B9-3326-4155-93D5-73C8DC79F5B4}" dt="2021-04-29T17:11:14.940" v="983" actId="1037"/>
          <ac:spMkLst>
            <pc:docMk/>
            <pc:sldMk cId="1303470511" sldId="294"/>
            <ac:spMk id="40" creationId="{3B6C996E-C701-4FF6-B072-8647358F426B}"/>
          </ac:spMkLst>
        </pc:spChg>
        <pc:spChg chg="mod">
          <ac:chgData name="Audrey Randall" userId="6e3099eaeb37c7af" providerId="LiveId" clId="{BEA5B2B9-3326-4155-93D5-73C8DC79F5B4}" dt="2021-04-29T17:11:14.940" v="983" actId="1037"/>
          <ac:spMkLst>
            <pc:docMk/>
            <pc:sldMk cId="1303470511" sldId="294"/>
            <ac:spMk id="60" creationId="{6A76032A-B018-4410-A812-74B46BF46778}"/>
          </ac:spMkLst>
        </pc:spChg>
        <pc:spChg chg="mod">
          <ac:chgData name="Audrey Randall" userId="6e3099eaeb37c7af" providerId="LiveId" clId="{BEA5B2B9-3326-4155-93D5-73C8DC79F5B4}" dt="2021-04-29T17:11:14.940" v="983" actId="1037"/>
          <ac:spMkLst>
            <pc:docMk/>
            <pc:sldMk cId="1303470511" sldId="294"/>
            <ac:spMk id="65" creationId="{ACD2CAAD-7E5E-4DE6-B7D3-3517C45254A6}"/>
          </ac:spMkLst>
        </pc:spChg>
        <pc:grpChg chg="mod">
          <ac:chgData name="Audrey Randall" userId="6e3099eaeb37c7af" providerId="LiveId" clId="{BEA5B2B9-3326-4155-93D5-73C8DC79F5B4}" dt="2021-04-29T17:11:14.940" v="983" actId="1037"/>
          <ac:grpSpMkLst>
            <pc:docMk/>
            <pc:sldMk cId="1303470511" sldId="294"/>
            <ac:grpSpMk id="5" creationId="{F8E586FD-50E7-480D-9FAA-06F381E859DD}"/>
          </ac:grpSpMkLst>
        </pc:grpChg>
        <pc:grpChg chg="mod">
          <ac:chgData name="Audrey Randall" userId="6e3099eaeb37c7af" providerId="LiveId" clId="{BEA5B2B9-3326-4155-93D5-73C8DC79F5B4}" dt="2021-04-29T17:11:14.940" v="983" actId="1037"/>
          <ac:grpSpMkLst>
            <pc:docMk/>
            <pc:sldMk cId="1303470511" sldId="294"/>
            <ac:grpSpMk id="31" creationId="{ADB853E2-179F-499A-8E51-D7F634AECD15}"/>
          </ac:grpSpMkLst>
        </pc:grpChg>
        <pc:grpChg chg="mod">
          <ac:chgData name="Audrey Randall" userId="6e3099eaeb37c7af" providerId="LiveId" clId="{BEA5B2B9-3326-4155-93D5-73C8DC79F5B4}" dt="2021-04-29T17:11:14.940" v="983" actId="1037"/>
          <ac:grpSpMkLst>
            <pc:docMk/>
            <pc:sldMk cId="1303470511" sldId="294"/>
            <ac:grpSpMk id="75" creationId="{0314DDB7-DDDE-4665-B588-58B1C8F48D59}"/>
          </ac:grpSpMkLst>
        </pc:grpChg>
        <pc:picChg chg="mod">
          <ac:chgData name="Audrey Randall" userId="6e3099eaeb37c7af" providerId="LiveId" clId="{BEA5B2B9-3326-4155-93D5-73C8DC79F5B4}" dt="2021-04-29T17:11:14.940" v="983" actId="1037"/>
          <ac:picMkLst>
            <pc:docMk/>
            <pc:sldMk cId="1303470511" sldId="294"/>
            <ac:picMk id="18" creationId="{21CF776B-0AE2-41AA-9EB9-F58335838EB3}"/>
          </ac:picMkLst>
        </pc:picChg>
        <pc:picChg chg="mod">
          <ac:chgData name="Audrey Randall" userId="6e3099eaeb37c7af" providerId="LiveId" clId="{BEA5B2B9-3326-4155-93D5-73C8DC79F5B4}" dt="2021-04-29T17:11:14.940" v="983" actId="1037"/>
          <ac:picMkLst>
            <pc:docMk/>
            <pc:sldMk cId="1303470511" sldId="294"/>
            <ac:picMk id="34" creationId="{E7E1124E-92AE-4914-84E1-0F1CBBA4439D}"/>
          </ac:picMkLst>
        </pc:picChg>
        <pc:picChg chg="mod">
          <ac:chgData name="Audrey Randall" userId="6e3099eaeb37c7af" providerId="LiveId" clId="{BEA5B2B9-3326-4155-93D5-73C8DC79F5B4}" dt="2021-04-29T17:11:14.940" v="983" actId="1037"/>
          <ac:picMkLst>
            <pc:docMk/>
            <pc:sldMk cId="1303470511" sldId="294"/>
            <ac:picMk id="35" creationId="{CC34746A-630C-454E-9507-9D0D273C1701}"/>
          </ac:picMkLst>
        </pc:picChg>
        <pc:picChg chg="mod">
          <ac:chgData name="Audrey Randall" userId="6e3099eaeb37c7af" providerId="LiveId" clId="{BEA5B2B9-3326-4155-93D5-73C8DC79F5B4}" dt="2021-04-29T17:11:14.940" v="983" actId="1037"/>
          <ac:picMkLst>
            <pc:docMk/>
            <pc:sldMk cId="1303470511" sldId="294"/>
            <ac:picMk id="36" creationId="{04012C88-8828-4E09-897B-4DC0056255BC}"/>
          </ac:picMkLst>
        </pc:picChg>
        <pc:picChg chg="mod">
          <ac:chgData name="Audrey Randall" userId="6e3099eaeb37c7af" providerId="LiveId" clId="{BEA5B2B9-3326-4155-93D5-73C8DC79F5B4}" dt="2021-04-29T17:11:14.940" v="983" actId="1037"/>
          <ac:picMkLst>
            <pc:docMk/>
            <pc:sldMk cId="1303470511" sldId="294"/>
            <ac:picMk id="37" creationId="{50867551-18DA-4F7D-B6C7-FF5487DA4CEA}"/>
          </ac:picMkLst>
        </pc:picChg>
      </pc:sldChg>
      <pc:sldChg chg="mod modShow">
        <pc:chgData name="Audrey Randall" userId="6e3099eaeb37c7af" providerId="LiveId" clId="{BEA5B2B9-3326-4155-93D5-73C8DC79F5B4}" dt="2021-05-03T00:02:25.857" v="3732" actId="729"/>
        <pc:sldMkLst>
          <pc:docMk/>
          <pc:sldMk cId="3157280371" sldId="296"/>
        </pc:sldMkLst>
      </pc:sldChg>
      <pc:sldChg chg="mod modShow">
        <pc:chgData name="Audrey Randall" userId="6e3099eaeb37c7af" providerId="LiveId" clId="{BEA5B2B9-3326-4155-93D5-73C8DC79F5B4}" dt="2021-05-03T00:02:25.857" v="3732" actId="729"/>
        <pc:sldMkLst>
          <pc:docMk/>
          <pc:sldMk cId="3196209920" sldId="297"/>
        </pc:sldMkLst>
      </pc:sldChg>
      <pc:sldChg chg="mod modShow">
        <pc:chgData name="Audrey Randall" userId="6e3099eaeb37c7af" providerId="LiveId" clId="{BEA5B2B9-3326-4155-93D5-73C8DC79F5B4}" dt="2021-05-03T00:02:25.857" v="3732" actId="729"/>
        <pc:sldMkLst>
          <pc:docMk/>
          <pc:sldMk cId="2170745592" sldId="298"/>
        </pc:sldMkLst>
      </pc:sldChg>
      <pc:sldChg chg="mod modShow">
        <pc:chgData name="Audrey Randall" userId="6e3099eaeb37c7af" providerId="LiveId" clId="{BEA5B2B9-3326-4155-93D5-73C8DC79F5B4}" dt="2021-05-03T00:02:25.857" v="3732" actId="729"/>
        <pc:sldMkLst>
          <pc:docMk/>
          <pc:sldMk cId="2542626497" sldId="299"/>
        </pc:sldMkLst>
      </pc:sldChg>
      <pc:sldChg chg="mod modShow">
        <pc:chgData name="Audrey Randall" userId="6e3099eaeb37c7af" providerId="LiveId" clId="{BEA5B2B9-3326-4155-93D5-73C8DC79F5B4}" dt="2021-05-03T00:02:25.857" v="3732" actId="729"/>
        <pc:sldMkLst>
          <pc:docMk/>
          <pc:sldMk cId="2703466710" sldId="300"/>
        </pc:sldMkLst>
      </pc:sldChg>
      <pc:sldChg chg="mod modShow">
        <pc:chgData name="Audrey Randall" userId="6e3099eaeb37c7af" providerId="LiveId" clId="{BEA5B2B9-3326-4155-93D5-73C8DC79F5B4}" dt="2021-05-03T00:02:25.857" v="3732" actId="729"/>
        <pc:sldMkLst>
          <pc:docMk/>
          <pc:sldMk cId="3202176482" sldId="301"/>
        </pc:sldMkLst>
      </pc:sldChg>
      <pc:sldChg chg="mod modShow">
        <pc:chgData name="Audrey Randall" userId="6e3099eaeb37c7af" providerId="LiveId" clId="{BEA5B2B9-3326-4155-93D5-73C8DC79F5B4}" dt="2021-05-03T00:02:25.857" v="3732" actId="729"/>
        <pc:sldMkLst>
          <pc:docMk/>
          <pc:sldMk cId="2316672708" sldId="302"/>
        </pc:sldMkLst>
      </pc:sldChg>
      <pc:sldChg chg="mod modShow">
        <pc:chgData name="Audrey Randall" userId="6e3099eaeb37c7af" providerId="LiveId" clId="{BEA5B2B9-3326-4155-93D5-73C8DC79F5B4}" dt="2021-05-03T00:02:25.857" v="3732" actId="729"/>
        <pc:sldMkLst>
          <pc:docMk/>
          <pc:sldMk cId="1323671310" sldId="305"/>
        </pc:sldMkLst>
      </pc:sldChg>
      <pc:sldChg chg="addSp delSp modSp mod modNotesTx">
        <pc:chgData name="Audrey Randall" userId="6e3099eaeb37c7af" providerId="LiveId" clId="{BEA5B2B9-3326-4155-93D5-73C8DC79F5B4}" dt="2021-05-02T17:53:48.863" v="2220" actId="20577"/>
        <pc:sldMkLst>
          <pc:docMk/>
          <pc:sldMk cId="2745633363" sldId="306"/>
        </pc:sldMkLst>
        <pc:spChg chg="mod">
          <ac:chgData name="Audrey Randall" userId="6e3099eaeb37c7af" providerId="LiveId" clId="{BEA5B2B9-3326-4155-93D5-73C8DC79F5B4}" dt="2021-05-02T17:53:48.863" v="2220" actId="20577"/>
          <ac:spMkLst>
            <pc:docMk/>
            <pc:sldMk cId="2745633363" sldId="306"/>
            <ac:spMk id="2" creationId="{75F81417-2640-477B-B71D-AA954456D35C}"/>
          </ac:spMkLst>
        </pc:spChg>
        <pc:spChg chg="del topLvl">
          <ac:chgData name="Audrey Randall" userId="6e3099eaeb37c7af" providerId="LiveId" clId="{BEA5B2B9-3326-4155-93D5-73C8DC79F5B4}" dt="2021-04-29T17:28:52.749" v="1338" actId="478"/>
          <ac:spMkLst>
            <pc:docMk/>
            <pc:sldMk cId="2745633363" sldId="306"/>
            <ac:spMk id="40" creationId="{EAC648D4-9049-4869-858F-4A715998CDD6}"/>
          </ac:spMkLst>
        </pc:spChg>
        <pc:spChg chg="mod">
          <ac:chgData name="Audrey Randall" userId="6e3099eaeb37c7af" providerId="LiveId" clId="{BEA5B2B9-3326-4155-93D5-73C8DC79F5B4}" dt="2021-04-29T17:29:04.955" v="1341"/>
          <ac:spMkLst>
            <pc:docMk/>
            <pc:sldMk cId="2745633363" sldId="306"/>
            <ac:spMk id="70" creationId="{1D22B37A-CF90-4B7E-AC75-76DB489041AA}"/>
          </ac:spMkLst>
        </pc:spChg>
        <pc:grpChg chg="del">
          <ac:chgData name="Audrey Randall" userId="6e3099eaeb37c7af" providerId="LiveId" clId="{BEA5B2B9-3326-4155-93D5-73C8DC79F5B4}" dt="2021-04-29T17:28:52.749" v="1338" actId="478"/>
          <ac:grpSpMkLst>
            <pc:docMk/>
            <pc:sldMk cId="2745633363" sldId="306"/>
            <ac:grpSpMk id="39" creationId="{9FD6ADF6-D6CC-495D-B8B2-BAA01A922959}"/>
          </ac:grpSpMkLst>
        </pc:grpChg>
        <pc:grpChg chg="add mod">
          <ac:chgData name="Audrey Randall" userId="6e3099eaeb37c7af" providerId="LiveId" clId="{BEA5B2B9-3326-4155-93D5-73C8DC79F5B4}" dt="2021-04-29T17:29:12.598" v="1342" actId="1076"/>
          <ac:grpSpMkLst>
            <pc:docMk/>
            <pc:sldMk cId="2745633363" sldId="306"/>
            <ac:grpSpMk id="67" creationId="{6CB98EBA-1DB6-4668-ADDB-89F757AF0AA6}"/>
          </ac:grpSpMkLst>
        </pc:grpChg>
        <pc:grpChg chg="mod">
          <ac:chgData name="Audrey Randall" userId="6e3099eaeb37c7af" providerId="LiveId" clId="{BEA5B2B9-3326-4155-93D5-73C8DC79F5B4}" dt="2021-04-29T17:29:04.955" v="1341"/>
          <ac:grpSpMkLst>
            <pc:docMk/>
            <pc:sldMk cId="2745633363" sldId="306"/>
            <ac:grpSpMk id="69" creationId="{FDA20742-4BF8-4B65-917C-2F5C6ECEDDA3}"/>
          </ac:grpSpMkLst>
        </pc:grpChg>
        <pc:picChg chg="del">
          <ac:chgData name="Audrey Randall" userId="6e3099eaeb37c7af" providerId="LiveId" clId="{BEA5B2B9-3326-4155-93D5-73C8DC79F5B4}" dt="2021-04-29T17:28:56.505" v="1340" actId="478"/>
          <ac:picMkLst>
            <pc:docMk/>
            <pc:sldMk cId="2745633363" sldId="306"/>
            <ac:picMk id="38" creationId="{305B959A-7D16-44CD-854E-F30A731AF768}"/>
          </ac:picMkLst>
        </pc:picChg>
        <pc:picChg chg="del topLvl">
          <ac:chgData name="Audrey Randall" userId="6e3099eaeb37c7af" providerId="LiveId" clId="{BEA5B2B9-3326-4155-93D5-73C8DC79F5B4}" dt="2021-04-29T17:28:54.662" v="1339" actId="478"/>
          <ac:picMkLst>
            <pc:docMk/>
            <pc:sldMk cId="2745633363" sldId="306"/>
            <ac:picMk id="41" creationId="{4C41770B-248F-4329-9AD8-C8F116DACBCA}"/>
          </ac:picMkLst>
        </pc:picChg>
        <pc:picChg chg="mod">
          <ac:chgData name="Audrey Randall" userId="6e3099eaeb37c7af" providerId="LiveId" clId="{BEA5B2B9-3326-4155-93D5-73C8DC79F5B4}" dt="2021-04-29T17:29:04.955" v="1341"/>
          <ac:picMkLst>
            <pc:docMk/>
            <pc:sldMk cId="2745633363" sldId="306"/>
            <ac:picMk id="68" creationId="{2C91FB4E-236A-4586-80C5-21DC4CC77CE5}"/>
          </ac:picMkLst>
        </pc:picChg>
        <pc:picChg chg="mod">
          <ac:chgData name="Audrey Randall" userId="6e3099eaeb37c7af" providerId="LiveId" clId="{BEA5B2B9-3326-4155-93D5-73C8DC79F5B4}" dt="2021-04-29T17:29:04.955" v="1341"/>
          <ac:picMkLst>
            <pc:docMk/>
            <pc:sldMk cId="2745633363" sldId="306"/>
            <ac:picMk id="71" creationId="{C2676137-7C47-4A58-8D29-E68E6DA2E128}"/>
          </ac:picMkLst>
        </pc:picChg>
      </pc:sldChg>
      <pc:sldChg chg="addSp delSp modSp mod modTransition modNotesTx">
        <pc:chgData name="Audrey Randall" userId="6e3099eaeb37c7af" providerId="LiveId" clId="{BEA5B2B9-3326-4155-93D5-73C8DC79F5B4}" dt="2021-05-02T19:20:35.334" v="3728" actId="5793"/>
        <pc:sldMkLst>
          <pc:docMk/>
          <pc:sldMk cId="1974037556" sldId="309"/>
        </pc:sldMkLst>
        <pc:spChg chg="mod">
          <ac:chgData name="Audrey Randall" userId="6e3099eaeb37c7af" providerId="LiveId" clId="{BEA5B2B9-3326-4155-93D5-73C8DC79F5B4}" dt="2021-04-29T17:21:29.678" v="1176" actId="20577"/>
          <ac:spMkLst>
            <pc:docMk/>
            <pc:sldMk cId="1974037556" sldId="309"/>
            <ac:spMk id="2" creationId="{75F81417-2640-477B-B71D-AA954456D35C}"/>
          </ac:spMkLst>
        </pc:spChg>
        <pc:spChg chg="mod">
          <ac:chgData name="Audrey Randall" userId="6e3099eaeb37c7af" providerId="LiveId" clId="{BEA5B2B9-3326-4155-93D5-73C8DC79F5B4}" dt="2021-04-29T17:48:06.665" v="1553" actId="1038"/>
          <ac:spMkLst>
            <pc:docMk/>
            <pc:sldMk cId="1974037556" sldId="309"/>
            <ac:spMk id="4" creationId="{27A00B8A-4CE4-4335-BB43-F20AC5B664E3}"/>
          </ac:spMkLst>
        </pc:spChg>
        <pc:spChg chg="mod">
          <ac:chgData name="Audrey Randall" userId="6e3099eaeb37c7af" providerId="LiveId" clId="{BEA5B2B9-3326-4155-93D5-73C8DC79F5B4}" dt="2021-05-02T19:20:35.334" v="3728" actId="5793"/>
          <ac:spMkLst>
            <pc:docMk/>
            <pc:sldMk cId="1974037556" sldId="309"/>
            <ac:spMk id="71" creationId="{D16D1A52-5E8D-4E9A-965B-AE4F169E0B1C}"/>
          </ac:spMkLst>
        </pc:spChg>
        <pc:grpChg chg="add mod">
          <ac:chgData name="Audrey Randall" userId="6e3099eaeb37c7af" providerId="LiveId" clId="{BEA5B2B9-3326-4155-93D5-73C8DC79F5B4}" dt="2021-04-29T17:48:06.665" v="1553" actId="1038"/>
          <ac:grpSpMkLst>
            <pc:docMk/>
            <pc:sldMk cId="1974037556" sldId="309"/>
            <ac:grpSpMk id="28" creationId="{F62FA279-4492-40B6-8018-064C9C9E0789}"/>
          </ac:grpSpMkLst>
        </pc:grpChg>
        <pc:grpChg chg="mod">
          <ac:chgData name="Audrey Randall" userId="6e3099eaeb37c7af" providerId="LiveId" clId="{BEA5B2B9-3326-4155-93D5-73C8DC79F5B4}" dt="2021-04-29T17:22:09.319" v="1181" actId="164"/>
          <ac:grpSpMkLst>
            <pc:docMk/>
            <pc:sldMk cId="1974037556" sldId="309"/>
            <ac:grpSpMk id="39" creationId="{9FD6ADF6-D6CC-495D-B8B2-BAA01A922959}"/>
          </ac:grpSpMkLst>
        </pc:grpChg>
        <pc:grpChg chg="mod">
          <ac:chgData name="Audrey Randall" userId="6e3099eaeb37c7af" providerId="LiveId" clId="{BEA5B2B9-3326-4155-93D5-73C8DC79F5B4}" dt="2021-04-29T17:48:06.665" v="1553" actId="1038"/>
          <ac:grpSpMkLst>
            <pc:docMk/>
            <pc:sldMk cId="1974037556" sldId="309"/>
            <ac:grpSpMk id="55" creationId="{7FD1ABF0-5636-4DCE-9C7B-47DEB048C1CC}"/>
          </ac:grpSpMkLst>
        </pc:grpChg>
        <pc:grpChg chg="mod">
          <ac:chgData name="Audrey Randall" userId="6e3099eaeb37c7af" providerId="LiveId" clId="{BEA5B2B9-3326-4155-93D5-73C8DC79F5B4}" dt="2021-04-29T17:48:06.665" v="1553" actId="1038"/>
          <ac:grpSpMkLst>
            <pc:docMk/>
            <pc:sldMk cId="1974037556" sldId="309"/>
            <ac:grpSpMk id="63" creationId="{FB48D65E-80AF-4E7C-AB49-50D879B04E41}"/>
          </ac:grpSpMkLst>
        </pc:grpChg>
        <pc:picChg chg="mod">
          <ac:chgData name="Audrey Randall" userId="6e3099eaeb37c7af" providerId="LiveId" clId="{BEA5B2B9-3326-4155-93D5-73C8DC79F5B4}" dt="2021-04-29T17:22:19.214" v="1182" actId="1076"/>
          <ac:picMkLst>
            <pc:docMk/>
            <pc:sldMk cId="1974037556" sldId="309"/>
            <ac:picMk id="38" creationId="{305B959A-7D16-44CD-854E-F30A731AF768}"/>
          </ac:picMkLst>
        </pc:picChg>
        <pc:picChg chg="mod modCrop">
          <ac:chgData name="Audrey Randall" userId="6e3099eaeb37c7af" providerId="LiveId" clId="{BEA5B2B9-3326-4155-93D5-73C8DC79F5B4}" dt="2021-04-29T17:22:58.062" v="1186" actId="732"/>
          <ac:picMkLst>
            <pc:docMk/>
            <pc:sldMk cId="1974037556" sldId="309"/>
            <ac:picMk id="65" creationId="{45270ACD-E8EB-4C08-9FB4-60F31C41C09C}"/>
          </ac:picMkLst>
        </pc:picChg>
        <pc:cxnChg chg="mod">
          <ac:chgData name="Audrey Randall" userId="6e3099eaeb37c7af" providerId="LiveId" clId="{BEA5B2B9-3326-4155-93D5-73C8DC79F5B4}" dt="2021-04-29T17:48:06.665" v="1553" actId="1038"/>
          <ac:cxnSpMkLst>
            <pc:docMk/>
            <pc:sldMk cId="1974037556" sldId="309"/>
            <ac:cxnSpMk id="15" creationId="{58FD0580-FAE8-4698-95B0-033169E0502F}"/>
          </ac:cxnSpMkLst>
        </pc:cxnChg>
        <pc:cxnChg chg="add mod">
          <ac:chgData name="Audrey Randall" userId="6e3099eaeb37c7af" providerId="LiveId" clId="{BEA5B2B9-3326-4155-93D5-73C8DC79F5B4}" dt="2021-04-29T17:48:06.665" v="1553" actId="1038"/>
          <ac:cxnSpMkLst>
            <pc:docMk/>
            <pc:sldMk cId="1974037556" sldId="309"/>
            <ac:cxnSpMk id="37" creationId="{8654A76D-2417-4603-8814-9BDAD8D60440}"/>
          </ac:cxnSpMkLst>
        </pc:cxnChg>
        <pc:cxnChg chg="mod">
          <ac:chgData name="Audrey Randall" userId="6e3099eaeb37c7af" providerId="LiveId" clId="{BEA5B2B9-3326-4155-93D5-73C8DC79F5B4}" dt="2021-04-29T17:48:06.665" v="1553" actId="1038"/>
          <ac:cxnSpMkLst>
            <pc:docMk/>
            <pc:sldMk cId="1974037556" sldId="309"/>
            <ac:cxnSpMk id="69" creationId="{67E384E0-8CC3-4FF3-8A5C-7ED8A56A7901}"/>
          </ac:cxnSpMkLst>
        </pc:cxnChg>
        <pc:cxnChg chg="del mod">
          <ac:chgData name="Audrey Randall" userId="6e3099eaeb37c7af" providerId="LiveId" clId="{BEA5B2B9-3326-4155-93D5-73C8DC79F5B4}" dt="2021-04-29T17:23:13.541" v="1188" actId="478"/>
          <ac:cxnSpMkLst>
            <pc:docMk/>
            <pc:sldMk cId="1974037556" sldId="309"/>
            <ac:cxnSpMk id="70" creationId="{DC41E139-AA27-4B5B-B95B-54C7F3870368}"/>
          </ac:cxnSpMkLst>
        </pc:cxnChg>
      </pc:sldChg>
      <pc:sldChg chg="modSp mod modShow">
        <pc:chgData name="Audrey Randall" userId="6e3099eaeb37c7af" providerId="LiveId" clId="{BEA5B2B9-3326-4155-93D5-73C8DC79F5B4}" dt="2021-05-03T00:05:55.687" v="3871" actId="207"/>
        <pc:sldMkLst>
          <pc:docMk/>
          <pc:sldMk cId="944201685" sldId="310"/>
        </pc:sldMkLst>
        <pc:spChg chg="mod">
          <ac:chgData name="Audrey Randall" userId="6e3099eaeb37c7af" providerId="LiveId" clId="{BEA5B2B9-3326-4155-93D5-73C8DC79F5B4}" dt="2021-05-03T00:05:55.687" v="3871" actId="207"/>
          <ac:spMkLst>
            <pc:docMk/>
            <pc:sldMk cId="944201685" sldId="310"/>
            <ac:spMk id="3" creationId="{A7EFACED-11EE-4A14-A83C-B88CB72DA11B}"/>
          </ac:spMkLst>
        </pc:spChg>
      </pc:sldChg>
      <pc:sldChg chg="modSp mod modShow">
        <pc:chgData name="Audrey Randall" userId="6e3099eaeb37c7af" providerId="LiveId" clId="{BEA5B2B9-3326-4155-93D5-73C8DC79F5B4}" dt="2021-04-29T18:00:59.770" v="2140" actId="20577"/>
        <pc:sldMkLst>
          <pc:docMk/>
          <pc:sldMk cId="961352069" sldId="311"/>
        </pc:sldMkLst>
        <pc:spChg chg="mod">
          <ac:chgData name="Audrey Randall" userId="6e3099eaeb37c7af" providerId="LiveId" clId="{BEA5B2B9-3326-4155-93D5-73C8DC79F5B4}" dt="2021-04-29T18:00:59.770" v="2140" actId="20577"/>
          <ac:spMkLst>
            <pc:docMk/>
            <pc:sldMk cId="961352069" sldId="311"/>
            <ac:spMk id="3" creationId="{A7EFACED-11EE-4A14-A83C-B88CB72DA11B}"/>
          </ac:spMkLst>
        </pc:spChg>
      </pc:sldChg>
      <pc:sldChg chg="modSp mod modShow">
        <pc:chgData name="Audrey Randall" userId="6e3099eaeb37c7af" providerId="LiveId" clId="{BEA5B2B9-3326-4155-93D5-73C8DC79F5B4}" dt="2021-05-03T00:05:45.471" v="3869" actId="207"/>
        <pc:sldMkLst>
          <pc:docMk/>
          <pc:sldMk cId="2822324108" sldId="312"/>
        </pc:sldMkLst>
        <pc:spChg chg="mod">
          <ac:chgData name="Audrey Randall" userId="6e3099eaeb37c7af" providerId="LiveId" clId="{BEA5B2B9-3326-4155-93D5-73C8DC79F5B4}" dt="2021-05-03T00:05:45.471" v="3869" actId="207"/>
          <ac:spMkLst>
            <pc:docMk/>
            <pc:sldMk cId="2822324108" sldId="312"/>
            <ac:spMk id="3" creationId="{A7EFACED-11EE-4A14-A83C-B88CB72DA11B}"/>
          </ac:spMkLst>
        </pc:spChg>
      </pc:sldChg>
      <pc:sldChg chg="modSp mod">
        <pc:chgData name="Audrey Randall" userId="6e3099eaeb37c7af" providerId="LiveId" clId="{BEA5B2B9-3326-4155-93D5-73C8DC79F5B4}" dt="2021-05-03T00:05:14.074" v="3867" actId="20577"/>
        <pc:sldMkLst>
          <pc:docMk/>
          <pc:sldMk cId="1766917038" sldId="314"/>
        </pc:sldMkLst>
        <pc:spChg chg="mod">
          <ac:chgData name="Audrey Randall" userId="6e3099eaeb37c7af" providerId="LiveId" clId="{BEA5B2B9-3326-4155-93D5-73C8DC79F5B4}" dt="2021-05-03T00:05:14.074" v="3867" actId="20577"/>
          <ac:spMkLst>
            <pc:docMk/>
            <pc:sldMk cId="1766917038" sldId="314"/>
            <ac:spMk id="3" creationId="{A7EFACED-11EE-4A14-A83C-B88CB72DA11B}"/>
          </ac:spMkLst>
        </pc:spChg>
      </pc:sldChg>
      <pc:sldChg chg="modSp mod">
        <pc:chgData name="Audrey Randall" userId="6e3099eaeb37c7af" providerId="LiveId" clId="{BEA5B2B9-3326-4155-93D5-73C8DC79F5B4}" dt="2021-05-03T00:06:02.905" v="3872"/>
        <pc:sldMkLst>
          <pc:docMk/>
          <pc:sldMk cId="4017857789" sldId="315"/>
        </pc:sldMkLst>
        <pc:spChg chg="mod">
          <ac:chgData name="Audrey Randall" userId="6e3099eaeb37c7af" providerId="LiveId" clId="{BEA5B2B9-3326-4155-93D5-73C8DC79F5B4}" dt="2021-05-03T00:06:02.905" v="3872"/>
          <ac:spMkLst>
            <pc:docMk/>
            <pc:sldMk cId="4017857789" sldId="315"/>
            <ac:spMk id="3" creationId="{A7EFACED-11EE-4A14-A83C-B88CB72DA11B}"/>
          </ac:spMkLst>
        </pc:spChg>
      </pc:sldChg>
      <pc:sldChg chg="modSp mod modShow modNotesTx">
        <pc:chgData name="Audrey Randall" userId="6e3099eaeb37c7af" providerId="LiveId" clId="{BEA5B2B9-3326-4155-93D5-73C8DC79F5B4}" dt="2021-05-03T00:02:25.857" v="3732" actId="729"/>
        <pc:sldMkLst>
          <pc:docMk/>
          <pc:sldMk cId="2068765823" sldId="316"/>
        </pc:sldMkLst>
        <pc:spChg chg="mod">
          <ac:chgData name="Audrey Randall" userId="6e3099eaeb37c7af" providerId="LiveId" clId="{BEA5B2B9-3326-4155-93D5-73C8DC79F5B4}" dt="2021-04-29T17:57:58.678" v="1929" actId="20577"/>
          <ac:spMkLst>
            <pc:docMk/>
            <pc:sldMk cId="2068765823" sldId="316"/>
            <ac:spMk id="2" creationId="{17301935-AC81-4C65-9EEE-8B7B0C73B3A8}"/>
          </ac:spMkLst>
        </pc:spChg>
        <pc:spChg chg="mod">
          <ac:chgData name="Audrey Randall" userId="6e3099eaeb37c7af" providerId="LiveId" clId="{BEA5B2B9-3326-4155-93D5-73C8DC79F5B4}" dt="2021-04-29T17:58:04.783" v="1930" actId="20577"/>
          <ac:spMkLst>
            <pc:docMk/>
            <pc:sldMk cId="2068765823" sldId="316"/>
            <ac:spMk id="3" creationId="{69AB45B4-7297-4B41-BD6A-26BC2EDC5E3A}"/>
          </ac:spMkLst>
        </pc:spChg>
      </pc:sldChg>
      <pc:sldChg chg="modSp mod modShow">
        <pc:chgData name="Audrey Randall" userId="6e3099eaeb37c7af" providerId="LiveId" clId="{BEA5B2B9-3326-4155-93D5-73C8DC79F5B4}" dt="2021-05-03T00:02:25.857" v="3732" actId="729"/>
        <pc:sldMkLst>
          <pc:docMk/>
          <pc:sldMk cId="1273763090" sldId="317"/>
        </pc:sldMkLst>
        <pc:spChg chg="mod">
          <ac:chgData name="Audrey Randall" userId="6e3099eaeb37c7af" providerId="LiveId" clId="{BEA5B2B9-3326-4155-93D5-73C8DC79F5B4}" dt="2021-04-29T17:57:40.524" v="1909" actId="20577"/>
          <ac:spMkLst>
            <pc:docMk/>
            <pc:sldMk cId="1273763090" sldId="317"/>
            <ac:spMk id="2" creationId="{17301935-AC81-4C65-9EEE-8B7B0C73B3A8}"/>
          </ac:spMkLst>
        </pc:spChg>
        <pc:spChg chg="mod">
          <ac:chgData name="Audrey Randall" userId="6e3099eaeb37c7af" providerId="LiveId" clId="{BEA5B2B9-3326-4155-93D5-73C8DC79F5B4}" dt="2021-04-29T17:51:29.234" v="1647" actId="20577"/>
          <ac:spMkLst>
            <pc:docMk/>
            <pc:sldMk cId="1273763090" sldId="317"/>
            <ac:spMk id="3" creationId="{69AB45B4-7297-4B41-BD6A-26BC2EDC5E3A}"/>
          </ac:spMkLst>
        </pc:spChg>
      </pc:sldChg>
      <pc:sldChg chg="addSp modSp mod">
        <pc:chgData name="Audrey Randall" userId="6e3099eaeb37c7af" providerId="LiveId" clId="{BEA5B2B9-3326-4155-93D5-73C8DC79F5B4}" dt="2021-04-29T18:11:40" v="2165" actId="20577"/>
        <pc:sldMkLst>
          <pc:docMk/>
          <pc:sldMk cId="190705103" sldId="319"/>
        </pc:sldMkLst>
        <pc:spChg chg="mod">
          <ac:chgData name="Audrey Randall" userId="6e3099eaeb37c7af" providerId="LiveId" clId="{BEA5B2B9-3326-4155-93D5-73C8DC79F5B4}" dt="2021-04-29T18:11:40" v="2165" actId="20577"/>
          <ac:spMkLst>
            <pc:docMk/>
            <pc:sldMk cId="190705103" sldId="319"/>
            <ac:spMk id="3" creationId="{CC6DDF54-80CD-4AAE-89CA-CAF2179B8858}"/>
          </ac:spMkLst>
        </pc:spChg>
        <pc:picChg chg="add mod">
          <ac:chgData name="Audrey Randall" userId="6e3099eaeb37c7af" providerId="LiveId" clId="{BEA5B2B9-3326-4155-93D5-73C8DC79F5B4}" dt="2021-04-29T18:11:07.842" v="2159" actId="1582"/>
          <ac:picMkLst>
            <pc:docMk/>
            <pc:sldMk cId="190705103" sldId="319"/>
            <ac:picMk id="1026" creationId="{9693B87C-E793-4BFF-9165-D3B3989A7A1A}"/>
          </ac:picMkLst>
        </pc:picChg>
      </pc:sldChg>
      <pc:sldChg chg="modSp mod modShow">
        <pc:chgData name="Audrey Randall" userId="6e3099eaeb37c7af" providerId="LiveId" clId="{BEA5B2B9-3326-4155-93D5-73C8DC79F5B4}" dt="2021-05-02T19:26:33.278" v="3731" actId="729"/>
        <pc:sldMkLst>
          <pc:docMk/>
          <pc:sldMk cId="454127767" sldId="321"/>
        </pc:sldMkLst>
        <pc:spChg chg="mod">
          <ac:chgData name="Audrey Randall" userId="6e3099eaeb37c7af" providerId="LiveId" clId="{BEA5B2B9-3326-4155-93D5-73C8DC79F5B4}" dt="2021-04-29T18:01:28.819" v="2151" actId="20577"/>
          <ac:spMkLst>
            <pc:docMk/>
            <pc:sldMk cId="454127767" sldId="321"/>
            <ac:spMk id="2" creationId="{FB11F513-850B-4503-9B9C-926A340D6965}"/>
          </ac:spMkLst>
        </pc:spChg>
        <pc:spChg chg="mod">
          <ac:chgData name="Audrey Randall" userId="6e3099eaeb37c7af" providerId="LiveId" clId="{BEA5B2B9-3326-4155-93D5-73C8DC79F5B4}" dt="2021-04-29T17:49:33.897" v="1591" actId="20577"/>
          <ac:spMkLst>
            <pc:docMk/>
            <pc:sldMk cId="454127767" sldId="321"/>
            <ac:spMk id="3" creationId="{3BD16E50-08C5-4492-AB86-A7509FB907F6}"/>
          </ac:spMkLst>
        </pc:spChg>
      </pc:sldChg>
      <pc:sldChg chg="modSp mod modShow">
        <pc:chgData name="Audrey Randall" userId="6e3099eaeb37c7af" providerId="LiveId" clId="{BEA5B2B9-3326-4155-93D5-73C8DC79F5B4}" dt="2021-05-03T00:02:25.857" v="3732" actId="729"/>
        <pc:sldMkLst>
          <pc:docMk/>
          <pc:sldMk cId="2757561534" sldId="322"/>
        </pc:sldMkLst>
        <pc:spChg chg="mod">
          <ac:chgData name="Audrey Randall" userId="6e3099eaeb37c7af" providerId="LiveId" clId="{BEA5B2B9-3326-4155-93D5-73C8DC79F5B4}" dt="2021-04-29T17:50:01.821" v="1595" actId="20577"/>
          <ac:spMkLst>
            <pc:docMk/>
            <pc:sldMk cId="2757561534" sldId="322"/>
            <ac:spMk id="2" creationId="{7BB0F85C-5E84-41F4-BFDF-0B57A70A9B7E}"/>
          </ac:spMkLst>
        </pc:spChg>
      </pc:sldChg>
      <pc:sldChg chg="mod modShow">
        <pc:chgData name="Audrey Randall" userId="6e3099eaeb37c7af" providerId="LiveId" clId="{BEA5B2B9-3326-4155-93D5-73C8DC79F5B4}" dt="2021-05-03T00:02:25.857" v="3732" actId="729"/>
        <pc:sldMkLst>
          <pc:docMk/>
          <pc:sldMk cId="2445391466" sldId="323"/>
        </pc:sldMkLst>
      </pc:sldChg>
      <pc:sldChg chg="modSp mod ord modShow">
        <pc:chgData name="Audrey Randall" userId="6e3099eaeb37c7af" providerId="LiveId" clId="{BEA5B2B9-3326-4155-93D5-73C8DC79F5B4}" dt="2021-04-29T17:48:51.706" v="1556" actId="729"/>
        <pc:sldMkLst>
          <pc:docMk/>
          <pc:sldMk cId="593282446" sldId="324"/>
        </pc:sldMkLst>
        <pc:spChg chg="mod">
          <ac:chgData name="Audrey Randall" userId="6e3099eaeb37c7af" providerId="LiveId" clId="{BEA5B2B9-3326-4155-93D5-73C8DC79F5B4}" dt="2021-04-29T17:13:38.937" v="1007" actId="20577"/>
          <ac:spMkLst>
            <pc:docMk/>
            <pc:sldMk cId="593282446" sldId="324"/>
            <ac:spMk id="2" creationId="{D4ED37ED-5D65-4459-BA69-43E563D1BA26}"/>
          </ac:spMkLst>
        </pc:spChg>
      </pc:sldChg>
      <pc:sldChg chg="addSp modSp add mod modShow modNotesTx">
        <pc:chgData name="Audrey Randall" userId="6e3099eaeb37c7af" providerId="LiveId" clId="{BEA5B2B9-3326-4155-93D5-73C8DC79F5B4}" dt="2021-05-03T00:02:25.857" v="3732" actId="729"/>
        <pc:sldMkLst>
          <pc:docMk/>
          <pc:sldMk cId="570084506" sldId="325"/>
        </pc:sldMkLst>
        <pc:spChg chg="mod">
          <ac:chgData name="Audrey Randall" userId="6e3099eaeb37c7af" providerId="LiveId" clId="{BEA5B2B9-3326-4155-93D5-73C8DC79F5B4}" dt="2021-04-29T17:57:46.300" v="1918" actId="20577"/>
          <ac:spMkLst>
            <pc:docMk/>
            <pc:sldMk cId="570084506" sldId="325"/>
            <ac:spMk id="2" creationId="{17301935-AC81-4C65-9EEE-8B7B0C73B3A8}"/>
          </ac:spMkLst>
        </pc:spChg>
        <pc:spChg chg="mod">
          <ac:chgData name="Audrey Randall" userId="6e3099eaeb37c7af" providerId="LiveId" clId="{BEA5B2B9-3326-4155-93D5-73C8DC79F5B4}" dt="2021-04-29T17:51:36.116" v="1648" actId="20577"/>
          <ac:spMkLst>
            <pc:docMk/>
            <pc:sldMk cId="570084506" sldId="325"/>
            <ac:spMk id="3" creationId="{69AB45B4-7297-4B41-BD6A-26BC2EDC5E3A}"/>
          </ac:spMkLst>
        </pc:spChg>
        <pc:spChg chg="add mod">
          <ac:chgData name="Audrey Randall" userId="6e3099eaeb37c7af" providerId="LiveId" clId="{BEA5B2B9-3326-4155-93D5-73C8DC79F5B4}" dt="2021-04-29T17:54:26.113" v="1669" actId="207"/>
          <ac:spMkLst>
            <pc:docMk/>
            <pc:sldMk cId="570084506" sldId="325"/>
            <ac:spMk id="7" creationId="{99A4B608-BEBA-4318-8413-CCF8B311B635}"/>
          </ac:spMkLst>
        </pc:spChg>
      </pc:sldChg>
      <pc:sldChg chg="addSp modSp add mod modShow modNotesTx">
        <pc:chgData name="Audrey Randall" userId="6e3099eaeb37c7af" providerId="LiveId" clId="{BEA5B2B9-3326-4155-93D5-73C8DC79F5B4}" dt="2021-05-03T00:02:25.857" v="3732" actId="729"/>
        <pc:sldMkLst>
          <pc:docMk/>
          <pc:sldMk cId="272291032" sldId="326"/>
        </pc:sldMkLst>
        <pc:spChg chg="add mod">
          <ac:chgData name="Audrey Randall" userId="6e3099eaeb37c7af" providerId="LiveId" clId="{BEA5B2B9-3326-4155-93D5-73C8DC79F5B4}" dt="2021-04-29T17:59:25.517" v="2135" actId="20577"/>
          <ac:spMkLst>
            <pc:docMk/>
            <pc:sldMk cId="272291032" sldId="326"/>
            <ac:spMk id="28" creationId="{65EEE675-8868-4B1A-A8A5-1E0633F292B4}"/>
          </ac:spMkLst>
        </pc:spChg>
      </pc:sldChg>
      <pc:sldChg chg="modSp new mod">
        <pc:chgData name="Audrey Randall" userId="6e3099eaeb37c7af" providerId="LiveId" clId="{BEA5B2B9-3326-4155-93D5-73C8DC79F5B4}" dt="2021-05-03T00:09:53.760" v="4003" actId="20577"/>
        <pc:sldMkLst>
          <pc:docMk/>
          <pc:sldMk cId="230959903" sldId="327"/>
        </pc:sldMkLst>
        <pc:spChg chg="mod">
          <ac:chgData name="Audrey Randall" userId="6e3099eaeb37c7af" providerId="LiveId" clId="{BEA5B2B9-3326-4155-93D5-73C8DC79F5B4}" dt="2021-05-03T00:08:47.823" v="3930" actId="20577"/>
          <ac:spMkLst>
            <pc:docMk/>
            <pc:sldMk cId="230959903" sldId="327"/>
            <ac:spMk id="2" creationId="{A22AD3E5-CAE7-4F6D-B97D-86FB918B91A4}"/>
          </ac:spMkLst>
        </pc:spChg>
        <pc:spChg chg="mod">
          <ac:chgData name="Audrey Randall" userId="6e3099eaeb37c7af" providerId="LiveId" clId="{BEA5B2B9-3326-4155-93D5-73C8DC79F5B4}" dt="2021-05-03T00:09:53.760" v="4003" actId="20577"/>
          <ac:spMkLst>
            <pc:docMk/>
            <pc:sldMk cId="230959903" sldId="327"/>
            <ac:spMk id="3" creationId="{86EA9AAE-A8E3-4F69-8EE1-2B9B0505E006}"/>
          </ac:spMkLst>
        </pc:spChg>
      </pc:sldChg>
      <pc:sldChg chg="modSp new mod modShow modNotesTx">
        <pc:chgData name="Audrey Randall" userId="6e3099eaeb37c7af" providerId="LiveId" clId="{BEA5B2B9-3326-4155-93D5-73C8DC79F5B4}" dt="2021-05-03T00:07:11.070" v="3874" actId="729"/>
        <pc:sldMkLst>
          <pc:docMk/>
          <pc:sldMk cId="1156452515" sldId="328"/>
        </pc:sldMkLst>
        <pc:spChg chg="mod">
          <ac:chgData name="Audrey Randall" userId="6e3099eaeb37c7af" providerId="LiveId" clId="{BEA5B2B9-3326-4155-93D5-73C8DC79F5B4}" dt="2021-05-02T18:39:35.234" v="2568" actId="255"/>
          <ac:spMkLst>
            <pc:docMk/>
            <pc:sldMk cId="1156452515" sldId="328"/>
            <ac:spMk id="2" creationId="{41F51C2B-22CE-4F51-A6DE-432CBA0A569F}"/>
          </ac:spMkLst>
        </pc:spChg>
        <pc:spChg chg="mod">
          <ac:chgData name="Audrey Randall" userId="6e3099eaeb37c7af" providerId="LiveId" clId="{BEA5B2B9-3326-4155-93D5-73C8DC79F5B4}" dt="2021-05-02T18:46:22.705" v="3231" actId="20577"/>
          <ac:spMkLst>
            <pc:docMk/>
            <pc:sldMk cId="1156452515" sldId="328"/>
            <ac:spMk id="3" creationId="{C4ACC0C4-7F62-44D6-85AA-D659028A6993}"/>
          </ac:spMkLst>
        </pc:spChg>
      </pc:sldChg>
      <pc:sldChg chg="modSp new mod modShow modNotesTx">
        <pc:chgData name="Audrey Randall" userId="6e3099eaeb37c7af" providerId="LiveId" clId="{BEA5B2B9-3326-4155-93D5-73C8DC79F5B4}" dt="2021-05-03T00:07:13.495" v="3875" actId="729"/>
        <pc:sldMkLst>
          <pc:docMk/>
          <pc:sldMk cId="1275179878" sldId="329"/>
        </pc:sldMkLst>
        <pc:spChg chg="mod">
          <ac:chgData name="Audrey Randall" userId="6e3099eaeb37c7af" providerId="LiveId" clId="{BEA5B2B9-3326-4155-93D5-73C8DC79F5B4}" dt="2021-05-02T18:46:38.428" v="3258" actId="20577"/>
          <ac:spMkLst>
            <pc:docMk/>
            <pc:sldMk cId="1275179878" sldId="329"/>
            <ac:spMk id="2" creationId="{A5263B1C-7C0D-4016-8ABD-2CEC73D947C2}"/>
          </ac:spMkLst>
        </pc:spChg>
        <pc:spChg chg="mod">
          <ac:chgData name="Audrey Randall" userId="6e3099eaeb37c7af" providerId="LiveId" clId="{BEA5B2B9-3326-4155-93D5-73C8DC79F5B4}" dt="2021-05-02T18:52:29.015" v="3565" actId="948"/>
          <ac:spMkLst>
            <pc:docMk/>
            <pc:sldMk cId="1275179878" sldId="329"/>
            <ac:spMk id="3" creationId="{E13F9456-9941-4BB8-8792-519E4A84B39D}"/>
          </ac:spMkLst>
        </pc:spChg>
      </pc:sldChg>
      <pc:sldChg chg="add">
        <pc:chgData name="Audrey Randall" userId="6e3099eaeb37c7af" providerId="LiveId" clId="{BEA5B2B9-3326-4155-93D5-73C8DC79F5B4}" dt="2021-05-03T00:02:31.428" v="3733"/>
        <pc:sldMkLst>
          <pc:docMk/>
          <pc:sldMk cId="2802046235" sldId="330"/>
        </pc:sldMkLst>
      </pc:sldChg>
      <pc:sldChg chg="modSp add mod">
        <pc:chgData name="Audrey Randall" userId="6e3099eaeb37c7af" providerId="LiveId" clId="{BEA5B2B9-3326-4155-93D5-73C8DC79F5B4}" dt="2021-05-03T01:52:31.511" v="4219" actId="20577"/>
        <pc:sldMkLst>
          <pc:docMk/>
          <pc:sldMk cId="388223217" sldId="331"/>
        </pc:sldMkLst>
        <pc:spChg chg="mod">
          <ac:chgData name="Audrey Randall" userId="6e3099eaeb37c7af" providerId="LiveId" clId="{BEA5B2B9-3326-4155-93D5-73C8DC79F5B4}" dt="2021-05-03T01:52:31.511" v="4219" actId="20577"/>
          <ac:spMkLst>
            <pc:docMk/>
            <pc:sldMk cId="388223217" sldId="331"/>
            <ac:spMk id="3" creationId="{50C3BDDB-BFF5-4CD8-9576-9162C5F274C5}"/>
          </ac:spMkLst>
        </pc:spChg>
      </pc:sldChg>
      <pc:sldChg chg="addSp delSp modSp new mod modShow">
        <pc:chgData name="Audrey Randall" userId="6e3099eaeb37c7af" providerId="LiveId" clId="{BEA5B2B9-3326-4155-93D5-73C8DC79F5B4}" dt="2021-05-03T02:04:08.061" v="4220" actId="729"/>
        <pc:sldMkLst>
          <pc:docMk/>
          <pc:sldMk cId="2773995309" sldId="332"/>
        </pc:sldMkLst>
        <pc:spChg chg="mod">
          <ac:chgData name="Audrey Randall" userId="6e3099eaeb37c7af" providerId="LiveId" clId="{BEA5B2B9-3326-4155-93D5-73C8DC79F5B4}" dt="2021-05-03T00:16:32.831" v="4050" actId="20577"/>
          <ac:spMkLst>
            <pc:docMk/>
            <pc:sldMk cId="2773995309" sldId="332"/>
            <ac:spMk id="2" creationId="{6441DE75-3611-4998-9862-7D03F21F8AD2}"/>
          </ac:spMkLst>
        </pc:spChg>
        <pc:spChg chg="del">
          <ac:chgData name="Audrey Randall" userId="6e3099eaeb37c7af" providerId="LiveId" clId="{BEA5B2B9-3326-4155-93D5-73C8DC79F5B4}" dt="2021-05-03T00:15:51.012" v="4033" actId="478"/>
          <ac:spMkLst>
            <pc:docMk/>
            <pc:sldMk cId="2773995309" sldId="332"/>
            <ac:spMk id="3" creationId="{51F73995-C4BA-4F0F-B23B-D71D822DFE8C}"/>
          </ac:spMkLst>
        </pc:spChg>
        <pc:picChg chg="add mod">
          <ac:chgData name="Audrey Randall" userId="6e3099eaeb37c7af" providerId="LiveId" clId="{BEA5B2B9-3326-4155-93D5-73C8DC79F5B4}" dt="2021-05-03T00:15:55.582" v="4035" actId="1076"/>
          <ac:picMkLst>
            <pc:docMk/>
            <pc:sldMk cId="2773995309" sldId="332"/>
            <ac:picMk id="7" creationId="{95F61E55-BA0C-4E87-8645-64DF007AFFCB}"/>
          </ac:picMkLst>
        </pc:picChg>
      </pc:sldChg>
      <pc:sldMasterChg chg="modSldLayout">
        <pc:chgData name="Audrey Randall" userId="6e3099eaeb37c7af" providerId="LiveId" clId="{BEA5B2B9-3326-4155-93D5-73C8DC79F5B4}" dt="2021-04-29T17:51:59.816" v="1653" actId="478"/>
        <pc:sldMasterMkLst>
          <pc:docMk/>
          <pc:sldMasterMk cId="3495633040" sldId="2147483660"/>
        </pc:sldMasterMkLst>
        <pc:sldLayoutChg chg="addSp delSp modSp mod">
          <pc:chgData name="Audrey Randall" userId="6e3099eaeb37c7af" providerId="LiveId" clId="{BEA5B2B9-3326-4155-93D5-73C8DC79F5B4}" dt="2021-04-29T17:51:59.816" v="1653" actId="478"/>
          <pc:sldLayoutMkLst>
            <pc:docMk/>
            <pc:sldMasterMk cId="3495633040" sldId="2147483660"/>
            <pc:sldLayoutMk cId="477118093" sldId="2147483662"/>
          </pc:sldLayoutMkLst>
          <pc:spChg chg="add del mod">
            <ac:chgData name="Audrey Randall" userId="6e3099eaeb37c7af" providerId="LiveId" clId="{BEA5B2B9-3326-4155-93D5-73C8DC79F5B4}" dt="2021-04-29T17:51:59.816" v="1653" actId="478"/>
            <ac:spMkLst>
              <pc:docMk/>
              <pc:sldMasterMk cId="3495633040" sldId="2147483660"/>
              <pc:sldLayoutMk cId="477118093" sldId="2147483662"/>
              <ac:spMk id="7" creationId="{20CB34C7-96A3-4C09-AF12-E575A41124E2}"/>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6844E3-4101-4F4D-9F3E-DA976D7C68B6}" type="datetimeFigureOut">
              <a:rPr lang="en-US" smtClean="0"/>
              <a:t>5/3/2021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2FECD2-6EC8-40E3-8BEB-D04358E7380B}" type="slidenum">
              <a:rPr lang="en-US" smtClean="0"/>
              <a:t>‹#›</a:t>
            </a:fld>
            <a:endParaRPr lang="en-US"/>
          </a:p>
        </p:txBody>
      </p:sp>
    </p:spTree>
    <p:extLst>
      <p:ext uri="{BB962C8B-B14F-4D97-AF65-F5344CB8AC3E}">
        <p14:creationId xmlns:p14="http://schemas.microsoft.com/office/powerpoint/2010/main" val="808507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Your Name,  CSE or ECE, Ph.D. or M.S. Student,  and Advisor's name(s).</a:t>
            </a:r>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1</a:t>
            </a:fld>
            <a:endParaRPr lang="en-US"/>
          </a:p>
        </p:txBody>
      </p:sp>
    </p:spTree>
    <p:extLst>
      <p:ext uri="{BB962C8B-B14F-4D97-AF65-F5344CB8AC3E}">
        <p14:creationId xmlns:p14="http://schemas.microsoft.com/office/powerpoint/2010/main" val="12086917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the snooper is going to request example.com, but they’re going to set a flag that tells the resolver it’s not allowed to check the authoritative nameserver.</a:t>
            </a:r>
          </a:p>
          <a:p>
            <a:r>
              <a:rPr lang="en-US" dirty="0"/>
              <a:t>If the snooper gets a valid DNS response back, with an IP address and a TTL, they know the domain was cached.</a:t>
            </a:r>
          </a:p>
        </p:txBody>
      </p:sp>
      <p:sp>
        <p:nvSpPr>
          <p:cNvPr id="4" name="Slide Number Placeholder 3"/>
          <p:cNvSpPr>
            <a:spLocks noGrp="1"/>
          </p:cNvSpPr>
          <p:nvPr>
            <p:ph type="sldNum" sz="quarter" idx="5"/>
          </p:nvPr>
        </p:nvSpPr>
        <p:spPr/>
        <p:txBody>
          <a:bodyPr/>
          <a:lstStyle/>
          <a:p>
            <a:fld id="{992FECD2-6EC8-40E3-8BEB-D04358E7380B}" type="slidenum">
              <a:rPr lang="en-US" smtClean="0"/>
              <a:t>12</a:t>
            </a:fld>
            <a:endParaRPr lang="en-US"/>
          </a:p>
        </p:txBody>
      </p:sp>
    </p:spTree>
    <p:extLst>
      <p:ext uri="{BB962C8B-B14F-4D97-AF65-F5344CB8AC3E}">
        <p14:creationId xmlns:p14="http://schemas.microsoft.com/office/powerpoint/2010/main" val="8069845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means cache snooping is particularly well suited for studying the type of behavior we want to observe. We’re looking for the types of phenomena where we don’t expect or want to see any, because every single instance is a case where significant harm is being done.</a:t>
            </a:r>
          </a:p>
        </p:txBody>
      </p:sp>
      <p:sp>
        <p:nvSpPr>
          <p:cNvPr id="4" name="Slide Number Placeholder 3"/>
          <p:cNvSpPr>
            <a:spLocks noGrp="1"/>
          </p:cNvSpPr>
          <p:nvPr>
            <p:ph type="sldNum" sz="quarter" idx="5"/>
          </p:nvPr>
        </p:nvSpPr>
        <p:spPr/>
        <p:txBody>
          <a:bodyPr/>
          <a:lstStyle/>
          <a:p>
            <a:fld id="{992FECD2-6EC8-40E3-8BEB-D04358E7380B}" type="slidenum">
              <a:rPr lang="en-US" smtClean="0"/>
              <a:t>13</a:t>
            </a:fld>
            <a:endParaRPr lang="en-US"/>
          </a:p>
        </p:txBody>
      </p:sp>
    </p:spTree>
    <p:extLst>
      <p:ext uri="{BB962C8B-B14F-4D97-AF65-F5344CB8AC3E}">
        <p14:creationId xmlns:p14="http://schemas.microsoft.com/office/powerpoint/2010/main" val="28764819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have two queries that both came back with a positive result, need to tell if they’ve both hit the same cache or if they hit different caches.</a:t>
            </a:r>
          </a:p>
        </p:txBody>
      </p:sp>
      <p:sp>
        <p:nvSpPr>
          <p:cNvPr id="4" name="Slide Number Placeholder 3"/>
          <p:cNvSpPr>
            <a:spLocks noGrp="1"/>
          </p:cNvSpPr>
          <p:nvPr>
            <p:ph type="sldNum" sz="quarter" idx="5"/>
          </p:nvPr>
        </p:nvSpPr>
        <p:spPr/>
        <p:txBody>
          <a:bodyPr/>
          <a:lstStyle/>
          <a:p>
            <a:fld id="{992FECD2-6EC8-40E3-8BEB-D04358E7380B}" type="slidenum">
              <a:rPr lang="en-US" smtClean="0"/>
              <a:t>15</a:t>
            </a:fld>
            <a:endParaRPr lang="en-US"/>
          </a:p>
        </p:txBody>
      </p:sp>
    </p:spTree>
    <p:extLst>
      <p:ext uri="{BB962C8B-B14F-4D97-AF65-F5344CB8AC3E}">
        <p14:creationId xmlns:p14="http://schemas.microsoft.com/office/powerpoint/2010/main" val="4135984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16</a:t>
            </a:fld>
            <a:endParaRPr lang="en-US"/>
          </a:p>
        </p:txBody>
      </p:sp>
    </p:spTree>
    <p:extLst>
      <p:ext uri="{BB962C8B-B14F-4D97-AF65-F5344CB8AC3E}">
        <p14:creationId xmlns:p14="http://schemas.microsoft.com/office/powerpoint/2010/main" val="786418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found the OpenDNS and Quad9 have many frontend caches and also many backend caches, so we could observe a lot of users on those. Cloudflare shared its cache, so we could only observe one user per datacenter, and that wasn’t very useful. </a:t>
            </a:r>
          </a:p>
        </p:txBody>
      </p:sp>
      <p:sp>
        <p:nvSpPr>
          <p:cNvPr id="4" name="Slide Number Placeholder 3"/>
          <p:cNvSpPr>
            <a:spLocks noGrp="1"/>
          </p:cNvSpPr>
          <p:nvPr>
            <p:ph type="sldNum" sz="quarter" idx="5"/>
          </p:nvPr>
        </p:nvSpPr>
        <p:spPr/>
        <p:txBody>
          <a:bodyPr/>
          <a:lstStyle/>
          <a:p>
            <a:fld id="{992FECD2-6EC8-40E3-8BEB-D04358E7380B}" type="slidenum">
              <a:rPr lang="en-US" smtClean="0"/>
              <a:t>17</a:t>
            </a:fld>
            <a:endParaRPr lang="en-US"/>
          </a:p>
        </p:txBody>
      </p:sp>
    </p:spTree>
    <p:extLst>
      <p:ext uri="{BB962C8B-B14F-4D97-AF65-F5344CB8AC3E}">
        <p14:creationId xmlns:p14="http://schemas.microsoft.com/office/powerpoint/2010/main" val="15172445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plot our measurements on real resolvers, in this case OpenDNS and Quad9, we get something like this. </a:t>
            </a:r>
          </a:p>
          <a:p>
            <a:endParaRPr lang="en-US" dirty="0"/>
          </a:p>
          <a:p>
            <a:r>
              <a:rPr lang="en-US" dirty="0"/>
              <a:t>Note that this plot is zoomed in on the first 50 seconds to show detail, so the TTL lines aren’t shown going all the way to zero.</a:t>
            </a:r>
          </a:p>
        </p:txBody>
      </p:sp>
      <p:sp>
        <p:nvSpPr>
          <p:cNvPr id="4" name="Slide Number Placeholder 3"/>
          <p:cNvSpPr>
            <a:spLocks noGrp="1"/>
          </p:cNvSpPr>
          <p:nvPr>
            <p:ph type="sldNum" sz="quarter" idx="5"/>
          </p:nvPr>
        </p:nvSpPr>
        <p:spPr/>
        <p:txBody>
          <a:bodyPr/>
          <a:lstStyle/>
          <a:p>
            <a:fld id="{992FECD2-6EC8-40E3-8BEB-D04358E7380B}" type="slidenum">
              <a:rPr lang="en-US" smtClean="0"/>
              <a:t>19</a:t>
            </a:fld>
            <a:endParaRPr lang="en-US"/>
          </a:p>
        </p:txBody>
      </p:sp>
    </p:spTree>
    <p:extLst>
      <p:ext uri="{BB962C8B-B14F-4D97-AF65-F5344CB8AC3E}">
        <p14:creationId xmlns:p14="http://schemas.microsoft.com/office/powerpoint/2010/main" val="3304135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thing we notice is that there’s this series of measurements that came back with the maximum TTL value for the domain we used.</a:t>
            </a:r>
          </a:p>
          <a:p>
            <a:r>
              <a:rPr lang="en-US" dirty="0"/>
              <a:t>We assume that these measurements each filled a new cache.</a:t>
            </a:r>
          </a:p>
          <a:p>
            <a:r>
              <a:rPr lang="en-US" dirty="0"/>
              <a:t>We confirmed this because we control the authoritative nameserver for this domain, and each of these measurements corresponded to a request to that nameserver.</a:t>
            </a:r>
          </a:p>
          <a:p>
            <a:endParaRPr lang="en-US" dirty="0"/>
          </a:p>
          <a:p>
            <a:r>
              <a:rPr lang="en-US" dirty="0"/>
              <a:t>And we also see that all of the measurements that DIDN’T fill a new cache, look like they came from one of the filled caches.</a:t>
            </a:r>
          </a:p>
        </p:txBody>
      </p:sp>
      <p:sp>
        <p:nvSpPr>
          <p:cNvPr id="4" name="Slide Number Placeholder 3"/>
          <p:cNvSpPr>
            <a:spLocks noGrp="1"/>
          </p:cNvSpPr>
          <p:nvPr>
            <p:ph type="sldNum" sz="quarter" idx="5"/>
          </p:nvPr>
        </p:nvSpPr>
        <p:spPr/>
        <p:txBody>
          <a:bodyPr/>
          <a:lstStyle/>
          <a:p>
            <a:fld id="{992FECD2-6EC8-40E3-8BEB-D04358E7380B}" type="slidenum">
              <a:rPr lang="en-US" smtClean="0"/>
              <a:t>20</a:t>
            </a:fld>
            <a:endParaRPr lang="en-US"/>
          </a:p>
        </p:txBody>
      </p:sp>
    </p:spTree>
    <p:extLst>
      <p:ext uri="{BB962C8B-B14F-4D97-AF65-F5344CB8AC3E}">
        <p14:creationId xmlns:p14="http://schemas.microsoft.com/office/powerpoint/2010/main" val="30011930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it looks like OpenDNS and Quad9’s caching architecture is straightforward. </a:t>
            </a:r>
          </a:p>
          <a:p>
            <a:r>
              <a:rPr lang="en-US" dirty="0"/>
              <a:t>Requests can hit any of several independent frontend caches, and if they miss, they’re sent to a group of independent backend caches.</a:t>
            </a:r>
          </a:p>
          <a:p>
            <a:r>
              <a:rPr lang="en-US" dirty="0"/>
              <a:t>We can just count the TTL lines we see, and assume that’s the number of filled caches.</a:t>
            </a:r>
          </a:p>
        </p:txBody>
      </p:sp>
      <p:sp>
        <p:nvSpPr>
          <p:cNvPr id="4" name="Slide Number Placeholder 3"/>
          <p:cNvSpPr>
            <a:spLocks noGrp="1"/>
          </p:cNvSpPr>
          <p:nvPr>
            <p:ph type="sldNum" sz="quarter" idx="5"/>
          </p:nvPr>
        </p:nvSpPr>
        <p:spPr/>
        <p:txBody>
          <a:bodyPr/>
          <a:lstStyle/>
          <a:p>
            <a:fld id="{992FECD2-6EC8-40E3-8BEB-D04358E7380B}" type="slidenum">
              <a:rPr lang="en-US" smtClean="0"/>
              <a:t>21</a:t>
            </a:fld>
            <a:endParaRPr lang="en-US"/>
          </a:p>
        </p:txBody>
      </p:sp>
    </p:spTree>
    <p:extLst>
      <p:ext uri="{BB962C8B-B14F-4D97-AF65-F5344CB8AC3E}">
        <p14:creationId xmlns:p14="http://schemas.microsoft.com/office/powerpoint/2010/main" val="21540603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Looks very different from OpenDNS and Quad9.</a:t>
            </a:r>
          </a:p>
        </p:txBody>
      </p:sp>
      <p:sp>
        <p:nvSpPr>
          <p:cNvPr id="4" name="Slide Number Placeholder 3"/>
          <p:cNvSpPr>
            <a:spLocks noGrp="1"/>
          </p:cNvSpPr>
          <p:nvPr>
            <p:ph type="sldNum" sz="quarter" idx="5"/>
          </p:nvPr>
        </p:nvSpPr>
        <p:spPr/>
        <p:txBody>
          <a:bodyPr/>
          <a:lstStyle/>
          <a:p>
            <a:fld id="{992FECD2-6EC8-40E3-8BEB-D04358E7380B}" type="slidenum">
              <a:rPr lang="en-US" smtClean="0"/>
              <a:t>22</a:t>
            </a:fld>
            <a:endParaRPr lang="en-US"/>
          </a:p>
        </p:txBody>
      </p:sp>
    </p:spTree>
    <p:extLst>
      <p:ext uri="{BB962C8B-B14F-4D97-AF65-F5344CB8AC3E}">
        <p14:creationId xmlns:p14="http://schemas.microsoft.com/office/powerpoint/2010/main" val="26592008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Looks very different from OpenDNS and Quad9.</a:t>
            </a:r>
          </a:p>
        </p:txBody>
      </p:sp>
      <p:sp>
        <p:nvSpPr>
          <p:cNvPr id="4" name="Slide Number Placeholder 3"/>
          <p:cNvSpPr>
            <a:spLocks noGrp="1"/>
          </p:cNvSpPr>
          <p:nvPr>
            <p:ph type="sldNum" sz="quarter" idx="5"/>
          </p:nvPr>
        </p:nvSpPr>
        <p:spPr/>
        <p:txBody>
          <a:bodyPr/>
          <a:lstStyle/>
          <a:p>
            <a:fld id="{992FECD2-6EC8-40E3-8BEB-D04358E7380B}" type="slidenum">
              <a:rPr lang="en-US" smtClean="0"/>
              <a:t>23</a:t>
            </a:fld>
            <a:endParaRPr lang="en-US"/>
          </a:p>
        </p:txBody>
      </p:sp>
    </p:spTree>
    <p:extLst>
      <p:ext uri="{BB962C8B-B14F-4D97-AF65-F5344CB8AC3E}">
        <p14:creationId xmlns:p14="http://schemas.microsoft.com/office/powerpoint/2010/main" val="564768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you think about abusive behavior on the Internet today</a:t>
            </a:r>
          </a:p>
        </p:txBody>
      </p:sp>
      <p:sp>
        <p:nvSpPr>
          <p:cNvPr id="4" name="Slide Number Placeholder 3"/>
          <p:cNvSpPr>
            <a:spLocks noGrp="1"/>
          </p:cNvSpPr>
          <p:nvPr>
            <p:ph type="sldNum" sz="quarter" idx="5"/>
          </p:nvPr>
        </p:nvSpPr>
        <p:spPr/>
        <p:txBody>
          <a:bodyPr/>
          <a:lstStyle/>
          <a:p>
            <a:fld id="{992FECD2-6EC8-40E3-8BEB-D04358E7380B}" type="slidenum">
              <a:rPr lang="en-US" smtClean="0"/>
              <a:t>2</a:t>
            </a:fld>
            <a:endParaRPr lang="en-US"/>
          </a:p>
        </p:txBody>
      </p:sp>
    </p:spTree>
    <p:extLst>
      <p:ext uri="{BB962C8B-B14F-4D97-AF65-F5344CB8AC3E}">
        <p14:creationId xmlns:p14="http://schemas.microsoft.com/office/powerpoint/2010/main" val="37325157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Looks very different from OpenDNS and Quad9.</a:t>
            </a:r>
          </a:p>
        </p:txBody>
      </p:sp>
      <p:sp>
        <p:nvSpPr>
          <p:cNvPr id="4" name="Slide Number Placeholder 3"/>
          <p:cNvSpPr>
            <a:spLocks noGrp="1"/>
          </p:cNvSpPr>
          <p:nvPr>
            <p:ph type="sldNum" sz="quarter" idx="5"/>
          </p:nvPr>
        </p:nvSpPr>
        <p:spPr/>
        <p:txBody>
          <a:bodyPr/>
          <a:lstStyle/>
          <a:p>
            <a:fld id="{992FECD2-6EC8-40E3-8BEB-D04358E7380B}" type="slidenum">
              <a:rPr lang="en-US" smtClean="0"/>
              <a:t>24</a:t>
            </a:fld>
            <a:endParaRPr lang="en-US"/>
          </a:p>
        </p:txBody>
      </p:sp>
    </p:spTree>
    <p:extLst>
      <p:ext uri="{BB962C8B-B14F-4D97-AF65-F5344CB8AC3E}">
        <p14:creationId xmlns:p14="http://schemas.microsoft.com/office/powerpoint/2010/main" val="27310834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Bit disappointing – we only see one cache filled. </a:t>
            </a:r>
          </a:p>
        </p:txBody>
      </p:sp>
      <p:sp>
        <p:nvSpPr>
          <p:cNvPr id="4" name="Slide Number Placeholder 3"/>
          <p:cNvSpPr>
            <a:spLocks noGrp="1"/>
          </p:cNvSpPr>
          <p:nvPr>
            <p:ph type="sldNum" sz="quarter" idx="5"/>
          </p:nvPr>
        </p:nvSpPr>
        <p:spPr/>
        <p:txBody>
          <a:bodyPr/>
          <a:lstStyle/>
          <a:p>
            <a:fld id="{992FECD2-6EC8-40E3-8BEB-D04358E7380B}" type="slidenum">
              <a:rPr lang="en-US" smtClean="0"/>
              <a:t>25</a:t>
            </a:fld>
            <a:endParaRPr lang="en-US"/>
          </a:p>
        </p:txBody>
      </p:sp>
    </p:spTree>
    <p:extLst>
      <p:ext uri="{BB962C8B-B14F-4D97-AF65-F5344CB8AC3E}">
        <p14:creationId xmlns:p14="http://schemas.microsoft.com/office/powerpoint/2010/main" val="14253671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concluded it probably wasn’t an issue </a:t>
            </a:r>
            <a:r>
              <a:rPr lang="en-US" dirty="0" err="1"/>
              <a:t>bc</a:t>
            </a:r>
            <a:r>
              <a:rPr lang="en-US" dirty="0"/>
              <a:t> even if you have a 60s TTL you probably don’t mind a drift of a few seconds</a:t>
            </a:r>
          </a:p>
        </p:txBody>
      </p:sp>
      <p:sp>
        <p:nvSpPr>
          <p:cNvPr id="4" name="Slide Number Placeholder 3"/>
          <p:cNvSpPr>
            <a:spLocks noGrp="1"/>
          </p:cNvSpPr>
          <p:nvPr>
            <p:ph type="sldNum" sz="quarter" idx="5"/>
          </p:nvPr>
        </p:nvSpPr>
        <p:spPr/>
        <p:txBody>
          <a:bodyPr/>
          <a:lstStyle/>
          <a:p>
            <a:fld id="{992FECD2-6EC8-40E3-8BEB-D04358E7380B}" type="slidenum">
              <a:rPr lang="en-US" smtClean="0"/>
              <a:t>26</a:t>
            </a:fld>
            <a:endParaRPr lang="en-US"/>
          </a:p>
        </p:txBody>
      </p:sp>
    </p:spTree>
    <p:extLst>
      <p:ext uri="{BB962C8B-B14F-4D97-AF65-F5344CB8AC3E}">
        <p14:creationId xmlns:p14="http://schemas.microsoft.com/office/powerpoint/2010/main" val="15087173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Had conversation with Olafur </a:t>
            </a:r>
            <a:r>
              <a:rPr lang="en-US" dirty="0" err="1"/>
              <a:t>Gudmundson</a:t>
            </a:r>
            <a:r>
              <a:rPr lang="en-US" dirty="0"/>
              <a:t> and he concluded that it was probably fixed in one of the many patches released since we last made measurements, without too much fuss.</a:t>
            </a:r>
          </a:p>
        </p:txBody>
      </p:sp>
      <p:sp>
        <p:nvSpPr>
          <p:cNvPr id="4" name="Slide Number Placeholder 3"/>
          <p:cNvSpPr>
            <a:spLocks noGrp="1"/>
          </p:cNvSpPr>
          <p:nvPr>
            <p:ph type="sldNum" sz="quarter" idx="5"/>
          </p:nvPr>
        </p:nvSpPr>
        <p:spPr/>
        <p:txBody>
          <a:bodyPr/>
          <a:lstStyle/>
          <a:p>
            <a:fld id="{992FECD2-6EC8-40E3-8BEB-D04358E7380B}" type="slidenum">
              <a:rPr lang="en-US" smtClean="0"/>
              <a:t>27</a:t>
            </a:fld>
            <a:endParaRPr lang="en-US"/>
          </a:p>
        </p:txBody>
      </p:sp>
    </p:spTree>
    <p:extLst>
      <p:ext uri="{BB962C8B-B14F-4D97-AF65-F5344CB8AC3E}">
        <p14:creationId xmlns:p14="http://schemas.microsoft.com/office/powerpoint/2010/main" val="7106756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Schomp</a:t>
            </a:r>
            <a:r>
              <a:rPr lang="en-US" dirty="0"/>
              <a:t> et al: even when the client receives the correct TTL for the initial request for a hostname, we find subsequent requests result in responses with incorrect TTL values. </a:t>
            </a:r>
          </a:p>
          <a:p>
            <a:r>
              <a:rPr lang="en-US" dirty="0"/>
              <a:t>They didn’t specifically say this was Google but I assume it was since that’s the behavior</a:t>
            </a:r>
          </a:p>
        </p:txBody>
      </p:sp>
      <p:sp>
        <p:nvSpPr>
          <p:cNvPr id="4" name="Slide Number Placeholder 3"/>
          <p:cNvSpPr>
            <a:spLocks noGrp="1"/>
          </p:cNvSpPr>
          <p:nvPr>
            <p:ph type="sldNum" sz="quarter" idx="5"/>
          </p:nvPr>
        </p:nvSpPr>
        <p:spPr/>
        <p:txBody>
          <a:bodyPr/>
          <a:lstStyle/>
          <a:p>
            <a:fld id="{992FECD2-6EC8-40E3-8BEB-D04358E7380B}" type="slidenum">
              <a:rPr lang="en-US" smtClean="0"/>
              <a:t>28</a:t>
            </a:fld>
            <a:endParaRPr lang="en-US"/>
          </a:p>
        </p:txBody>
      </p:sp>
    </p:spTree>
    <p:extLst>
      <p:ext uri="{BB962C8B-B14F-4D97-AF65-F5344CB8AC3E}">
        <p14:creationId xmlns:p14="http://schemas.microsoft.com/office/powerpoint/2010/main" val="3721589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then there’s Google Public DNS, the resolver where the caches fill themselves…</a:t>
            </a:r>
          </a:p>
          <a:p>
            <a:endParaRPr lang="en-US" dirty="0"/>
          </a:p>
          <a:p>
            <a:r>
              <a:rPr lang="en-US" dirty="0"/>
              <a:t>What do I mean by that? </a:t>
            </a:r>
          </a:p>
        </p:txBody>
      </p:sp>
      <p:sp>
        <p:nvSpPr>
          <p:cNvPr id="4" name="Slide Number Placeholder 3"/>
          <p:cNvSpPr>
            <a:spLocks noGrp="1"/>
          </p:cNvSpPr>
          <p:nvPr>
            <p:ph type="sldNum" sz="quarter" idx="5"/>
          </p:nvPr>
        </p:nvSpPr>
        <p:spPr/>
        <p:txBody>
          <a:bodyPr/>
          <a:lstStyle/>
          <a:p>
            <a:fld id="{992FECD2-6EC8-40E3-8BEB-D04358E7380B}" type="slidenum">
              <a:rPr lang="en-US" smtClean="0"/>
              <a:t>29</a:t>
            </a:fld>
            <a:endParaRPr lang="en-US"/>
          </a:p>
        </p:txBody>
      </p:sp>
    </p:spTree>
    <p:extLst>
      <p:ext uri="{BB962C8B-B14F-4D97-AF65-F5344CB8AC3E}">
        <p14:creationId xmlns:p14="http://schemas.microsoft.com/office/powerpoint/2010/main" val="13585868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what you might notice on this graph is that the TTL lines in blue don’t have a measurement at their starts. According to our theory, every filled cache should correspond to two things: a), a measurement with a maximum TTL, and b), a request to our authoritative nameserver – we see neither here. So what’s going on?</a:t>
            </a:r>
          </a:p>
          <a:p>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30</a:t>
            </a:fld>
            <a:endParaRPr lang="en-US"/>
          </a:p>
        </p:txBody>
      </p:sp>
    </p:spTree>
    <p:extLst>
      <p:ext uri="{BB962C8B-B14F-4D97-AF65-F5344CB8AC3E}">
        <p14:creationId xmlns:p14="http://schemas.microsoft.com/office/powerpoint/2010/main" val="14945316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we eventually noticed that every light blue cache does appear to get filled at the same time one of our measurements was made. </a:t>
            </a:r>
          </a:p>
          <a:p>
            <a:r>
              <a:rPr lang="en-US" dirty="0"/>
              <a:t>You can see the dotted lines that descend from the start of each cache each pass through a measurement.</a:t>
            </a:r>
          </a:p>
          <a:p>
            <a:endParaRPr lang="en-US" dirty="0"/>
          </a:p>
          <a:p>
            <a:r>
              <a:rPr lang="en-US" dirty="0"/>
              <a:t>So what we think is happening is this:</a:t>
            </a:r>
          </a:p>
        </p:txBody>
      </p:sp>
      <p:sp>
        <p:nvSpPr>
          <p:cNvPr id="4" name="Slide Number Placeholder 3"/>
          <p:cNvSpPr>
            <a:spLocks noGrp="1"/>
          </p:cNvSpPr>
          <p:nvPr>
            <p:ph type="sldNum" sz="quarter" idx="5"/>
          </p:nvPr>
        </p:nvSpPr>
        <p:spPr/>
        <p:txBody>
          <a:bodyPr/>
          <a:lstStyle/>
          <a:p>
            <a:fld id="{992FECD2-6EC8-40E3-8BEB-D04358E7380B}" type="slidenum">
              <a:rPr lang="en-US" smtClean="0"/>
              <a:t>31</a:t>
            </a:fld>
            <a:endParaRPr lang="en-US"/>
          </a:p>
        </p:txBody>
      </p:sp>
    </p:spTree>
    <p:extLst>
      <p:ext uri="{BB962C8B-B14F-4D97-AF65-F5344CB8AC3E}">
        <p14:creationId xmlns:p14="http://schemas.microsoft.com/office/powerpoint/2010/main" val="20126109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a request comes in to Google DNS and misses in a frontend cache, it gets forwarded to a backend cache, which is already full and has a TTL less than the max value.</a:t>
            </a:r>
          </a:p>
        </p:txBody>
      </p:sp>
      <p:sp>
        <p:nvSpPr>
          <p:cNvPr id="4" name="Slide Number Placeholder 3"/>
          <p:cNvSpPr>
            <a:spLocks noGrp="1"/>
          </p:cNvSpPr>
          <p:nvPr>
            <p:ph type="sldNum" sz="quarter" idx="5"/>
          </p:nvPr>
        </p:nvSpPr>
        <p:spPr/>
        <p:txBody>
          <a:bodyPr/>
          <a:lstStyle/>
          <a:p>
            <a:fld id="{992FECD2-6EC8-40E3-8BEB-D04358E7380B}" type="slidenum">
              <a:rPr lang="en-US" smtClean="0"/>
              <a:t>32</a:t>
            </a:fld>
            <a:endParaRPr lang="en-US"/>
          </a:p>
        </p:txBody>
      </p:sp>
    </p:spTree>
    <p:extLst>
      <p:ext uri="{BB962C8B-B14F-4D97-AF65-F5344CB8AC3E}">
        <p14:creationId xmlns:p14="http://schemas.microsoft.com/office/powerpoint/2010/main" val="32903154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non-maximum TTL from the backend cache (which is already full) is returned to the user.</a:t>
            </a:r>
          </a:p>
          <a:p>
            <a:r>
              <a:rPr lang="en-US" dirty="0"/>
              <a:t>But at the same time, the frontend cache stores the record and resets the TTL to its maximum value.</a:t>
            </a:r>
          </a:p>
          <a:p>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33</a:t>
            </a:fld>
            <a:endParaRPr lang="en-US"/>
          </a:p>
        </p:txBody>
      </p:sp>
    </p:spTree>
    <p:extLst>
      <p:ext uri="{BB962C8B-B14F-4D97-AF65-F5344CB8AC3E}">
        <p14:creationId xmlns:p14="http://schemas.microsoft.com/office/powerpoint/2010/main" val="1588347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PAUSE FOR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All of these types of harmful behavior have something in common: they all need to make DNS requests to the servers they require to function.</a:t>
            </a:r>
          </a:p>
          <a:p>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3</a:t>
            </a:fld>
            <a:endParaRPr lang="en-US"/>
          </a:p>
        </p:txBody>
      </p:sp>
    </p:spTree>
    <p:extLst>
      <p:ext uri="{BB962C8B-B14F-4D97-AF65-F5344CB8AC3E}">
        <p14:creationId xmlns:p14="http://schemas.microsoft.com/office/powerpoint/2010/main" val="16090144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Think of it like this: Every request that comes in to Google DNS has a chance to “spawn” a new cache that’s visible to cache snooping.</a:t>
            </a:r>
          </a:p>
          <a:p>
            <a:endParaRPr lang="en-US" dirty="0"/>
          </a:p>
          <a:p>
            <a:r>
              <a:rPr lang="en-US" dirty="0"/>
              <a:t>So this is actually great for us! Because we will see a much greater percentage of unique queries on Google than anywhere else</a:t>
            </a:r>
          </a:p>
        </p:txBody>
      </p:sp>
      <p:sp>
        <p:nvSpPr>
          <p:cNvPr id="4" name="Slide Number Placeholder 3"/>
          <p:cNvSpPr>
            <a:spLocks noGrp="1"/>
          </p:cNvSpPr>
          <p:nvPr>
            <p:ph type="sldNum" sz="quarter" idx="5"/>
          </p:nvPr>
        </p:nvSpPr>
        <p:spPr/>
        <p:txBody>
          <a:bodyPr/>
          <a:lstStyle/>
          <a:p>
            <a:fld id="{992FECD2-6EC8-40E3-8BEB-D04358E7380B}" type="slidenum">
              <a:rPr lang="en-US" smtClean="0"/>
              <a:t>34</a:t>
            </a:fld>
            <a:endParaRPr lang="en-US"/>
          </a:p>
        </p:txBody>
      </p:sp>
    </p:spTree>
    <p:extLst>
      <p:ext uri="{BB962C8B-B14F-4D97-AF65-F5344CB8AC3E}">
        <p14:creationId xmlns:p14="http://schemas.microsoft.com/office/powerpoint/2010/main" val="8915783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Wasn’t a huge problem, but was a huge boon for us because it let us measure about ten times as many caches on Google as we could anywhere else.</a:t>
            </a:r>
          </a:p>
          <a:p>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35</a:t>
            </a:fld>
            <a:endParaRPr lang="en-US"/>
          </a:p>
        </p:txBody>
      </p:sp>
    </p:spTree>
    <p:extLst>
      <p:ext uri="{BB962C8B-B14F-4D97-AF65-F5344CB8AC3E}">
        <p14:creationId xmlns:p14="http://schemas.microsoft.com/office/powerpoint/2010/main" val="20271737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36</a:t>
            </a:fld>
            <a:endParaRPr lang="en-US"/>
          </a:p>
        </p:txBody>
      </p:sp>
    </p:spTree>
    <p:extLst>
      <p:ext uri="{BB962C8B-B14F-4D97-AF65-F5344CB8AC3E}">
        <p14:creationId xmlns:p14="http://schemas.microsoft.com/office/powerpoint/2010/main" val="10971203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 know how to snoop, what did we do with it?</a:t>
            </a:r>
          </a:p>
        </p:txBody>
      </p:sp>
      <p:sp>
        <p:nvSpPr>
          <p:cNvPr id="4" name="Slide Number Placeholder 3"/>
          <p:cNvSpPr>
            <a:spLocks noGrp="1"/>
          </p:cNvSpPr>
          <p:nvPr>
            <p:ph type="sldNum" sz="quarter" idx="5"/>
          </p:nvPr>
        </p:nvSpPr>
        <p:spPr/>
        <p:txBody>
          <a:bodyPr/>
          <a:lstStyle/>
          <a:p>
            <a:fld id="{992FECD2-6EC8-40E3-8BEB-D04358E7380B}" type="slidenum">
              <a:rPr lang="en-US" smtClean="0"/>
              <a:t>39</a:t>
            </a:fld>
            <a:endParaRPr lang="en-US"/>
          </a:p>
        </p:txBody>
      </p:sp>
    </p:spTree>
    <p:extLst>
      <p:ext uri="{BB962C8B-B14F-4D97-AF65-F5344CB8AC3E}">
        <p14:creationId xmlns:p14="http://schemas.microsoft.com/office/powerpoint/2010/main" val="35747977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CenturyLink router changed TTLs, which of course made our measurement technique invalid, because we rely on the TTLs</a:t>
            </a:r>
          </a:p>
          <a:p>
            <a:r>
              <a:rPr lang="en-US" dirty="0"/>
              <a:t>Inconsistent means we see some measurement nodes exhibit this behavior sometimes but not other times</a:t>
            </a:r>
          </a:p>
        </p:txBody>
      </p:sp>
      <p:sp>
        <p:nvSpPr>
          <p:cNvPr id="4" name="Slide Number Placeholder 3"/>
          <p:cNvSpPr>
            <a:spLocks noGrp="1"/>
          </p:cNvSpPr>
          <p:nvPr>
            <p:ph type="sldNum" sz="quarter" idx="5"/>
          </p:nvPr>
        </p:nvSpPr>
        <p:spPr/>
        <p:txBody>
          <a:bodyPr/>
          <a:lstStyle/>
          <a:p>
            <a:fld id="{992FECD2-6EC8-40E3-8BEB-D04358E7380B}" type="slidenum">
              <a:rPr lang="en-US" smtClean="0"/>
              <a:t>41</a:t>
            </a:fld>
            <a:endParaRPr lang="en-US"/>
          </a:p>
        </p:txBody>
      </p:sp>
    </p:spTree>
    <p:extLst>
      <p:ext uri="{BB962C8B-B14F-4D97-AF65-F5344CB8AC3E}">
        <p14:creationId xmlns:p14="http://schemas.microsoft.com/office/powerpoint/2010/main" val="12156907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then there’s various others that we haven’t been able to identify yet.</a:t>
            </a:r>
          </a:p>
        </p:txBody>
      </p:sp>
      <p:sp>
        <p:nvSpPr>
          <p:cNvPr id="4" name="Slide Number Placeholder 3"/>
          <p:cNvSpPr>
            <a:spLocks noGrp="1"/>
          </p:cNvSpPr>
          <p:nvPr>
            <p:ph type="sldNum" sz="quarter" idx="5"/>
          </p:nvPr>
        </p:nvSpPr>
        <p:spPr/>
        <p:txBody>
          <a:bodyPr/>
          <a:lstStyle/>
          <a:p>
            <a:fld id="{992FECD2-6EC8-40E3-8BEB-D04358E7380B}" type="slidenum">
              <a:rPr lang="en-US" smtClean="0"/>
              <a:t>42</a:t>
            </a:fld>
            <a:endParaRPr lang="en-US"/>
          </a:p>
        </p:txBody>
      </p:sp>
    </p:spTree>
    <p:extLst>
      <p:ext uri="{BB962C8B-B14F-4D97-AF65-F5344CB8AC3E}">
        <p14:creationId xmlns:p14="http://schemas.microsoft.com/office/powerpoint/2010/main" val="2158403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models of cache architecture may not be 100% accurate</a:t>
            </a:r>
          </a:p>
          <a:p>
            <a:r>
              <a:rPr lang="en-US" dirty="0"/>
              <a:t>We perform better on OpenDNS and Cloudflare, with the exception of one Cloudflare </a:t>
            </a:r>
            <a:r>
              <a:rPr lang="en-US" dirty="0" err="1"/>
              <a:t>PoP</a:t>
            </a:r>
            <a:r>
              <a:rPr lang="en-US" dirty="0"/>
              <a:t> where we think there was some routing going on that we couldn’t account for.</a:t>
            </a:r>
          </a:p>
          <a:p>
            <a:r>
              <a:rPr lang="en-US" dirty="0"/>
              <a:t>On GPDNS, it turned out to be difficult to accurately remove all of the frontend caches that had been filled by our own probes, so we conservatively removed more than we actually created to ensure we never over-counted.</a:t>
            </a:r>
          </a:p>
          <a:p>
            <a:r>
              <a:rPr lang="en-US" dirty="0"/>
              <a:t>Quad9 was interesting: it had the same architecture as OpenDNS, so you would expect it to be just as easy to snoop. But as it turns out, Quad9 runs two types of software at each of their backends, and one of them refuses to respond to non-recursive queries. If that software is the one to cache a domain, that record becomes invisible to us, so we can’t observe about half of the filled caches at Quad9.</a:t>
            </a:r>
          </a:p>
          <a:p>
            <a:r>
              <a:rPr lang="en-US" dirty="0"/>
              <a:t>The takeaways here are, first, we were able to tune our algorithm so that we almost always underestimate. Which is good, because recall that our goal is to provide lower-bounded estimates of prevalence. Second, even on the resolvers where we have high error, we see at least half of the filled caches.</a:t>
            </a:r>
          </a:p>
        </p:txBody>
      </p:sp>
      <p:sp>
        <p:nvSpPr>
          <p:cNvPr id="4" name="Slide Number Placeholder 3"/>
          <p:cNvSpPr>
            <a:spLocks noGrp="1"/>
          </p:cNvSpPr>
          <p:nvPr>
            <p:ph type="sldNum" sz="quarter" idx="5"/>
          </p:nvPr>
        </p:nvSpPr>
        <p:spPr/>
        <p:txBody>
          <a:bodyPr/>
          <a:lstStyle/>
          <a:p>
            <a:fld id="{992FECD2-6EC8-40E3-8BEB-D04358E7380B}" type="slidenum">
              <a:rPr lang="en-US" smtClean="0"/>
              <a:t>43</a:t>
            </a:fld>
            <a:endParaRPr lang="en-US"/>
          </a:p>
        </p:txBody>
      </p:sp>
    </p:spTree>
    <p:extLst>
      <p:ext uri="{BB962C8B-B14F-4D97-AF65-F5344CB8AC3E}">
        <p14:creationId xmlns:p14="http://schemas.microsoft.com/office/powerpoint/2010/main" val="13570286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to wrap up, we did some case studies on four types of harmful behavior (I’ll show two here) that were previously very hard to measure. We had no data on prevalence.</a:t>
            </a:r>
          </a:p>
        </p:txBody>
      </p:sp>
      <p:sp>
        <p:nvSpPr>
          <p:cNvPr id="4" name="Slide Number Placeholder 3"/>
          <p:cNvSpPr>
            <a:spLocks noGrp="1"/>
          </p:cNvSpPr>
          <p:nvPr>
            <p:ph type="sldNum" sz="quarter" idx="5"/>
          </p:nvPr>
        </p:nvSpPr>
        <p:spPr/>
        <p:txBody>
          <a:bodyPr/>
          <a:lstStyle/>
          <a:p>
            <a:fld id="{992FECD2-6EC8-40E3-8BEB-D04358E7380B}" type="slidenum">
              <a:rPr lang="en-US" smtClean="0"/>
              <a:t>47</a:t>
            </a:fld>
            <a:endParaRPr lang="en-US"/>
          </a:p>
        </p:txBody>
      </p:sp>
    </p:spTree>
    <p:extLst>
      <p:ext uri="{BB962C8B-B14F-4D97-AF65-F5344CB8AC3E}">
        <p14:creationId xmlns:p14="http://schemas.microsoft.com/office/powerpoint/2010/main" val="10581173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some icons</a:t>
            </a:r>
          </a:p>
          <a:p>
            <a:endParaRPr lang="en-US" dirty="0"/>
          </a:p>
          <a:p>
            <a:r>
              <a:rPr lang="en-US" dirty="0"/>
              <a:t>Messaging has changed recently – few apps still marketed overtly for IPV. We therefore define overt apps as ones that the target is not aware of.</a:t>
            </a:r>
          </a:p>
          <a:p>
            <a:r>
              <a:rPr lang="en-US" dirty="0"/>
              <a:t>We can’t tell what context these apps are being used in: could be parents, employers, people messing around, the Cornell team, etc.</a:t>
            </a:r>
          </a:p>
        </p:txBody>
      </p:sp>
      <p:sp>
        <p:nvSpPr>
          <p:cNvPr id="4" name="Slide Number Placeholder 3"/>
          <p:cNvSpPr>
            <a:spLocks noGrp="1"/>
          </p:cNvSpPr>
          <p:nvPr>
            <p:ph type="sldNum" sz="quarter" idx="5"/>
          </p:nvPr>
        </p:nvSpPr>
        <p:spPr/>
        <p:txBody>
          <a:bodyPr/>
          <a:lstStyle/>
          <a:p>
            <a:fld id="{992FECD2-6EC8-40E3-8BEB-D04358E7380B}" type="slidenum">
              <a:rPr lang="en-US" smtClean="0"/>
              <a:t>48</a:t>
            </a:fld>
            <a:endParaRPr lang="en-US"/>
          </a:p>
        </p:txBody>
      </p:sp>
    </p:spTree>
    <p:extLst>
      <p:ext uri="{BB962C8B-B14F-4D97-AF65-F5344CB8AC3E}">
        <p14:creationId xmlns:p14="http://schemas.microsoft.com/office/powerpoint/2010/main" val="20540462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tracking is done by overly permissive sharing settings or dual-use apps like Find My </a:t>
            </a:r>
            <a:r>
              <a:rPr lang="en-US" dirty="0" err="1"/>
              <a:t>Iphone</a:t>
            </a:r>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49</a:t>
            </a:fld>
            <a:endParaRPr lang="en-US"/>
          </a:p>
        </p:txBody>
      </p:sp>
    </p:spTree>
    <p:extLst>
      <p:ext uri="{BB962C8B-B14F-4D97-AF65-F5344CB8AC3E}">
        <p14:creationId xmlns:p14="http://schemas.microsoft.com/office/powerpoint/2010/main" val="4214326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PAUSE DURING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Primarily, we were motivated by the stalkerware problem. No one could measure stalkerware prevalence because you can’t rely on people reporting it, it hides its presence, AV didn’t detect it because it has multiple purposes, and it was only being studied in clinical settings. What we needed was a way to measure how much of it was out there without identifying the targets and violating their privacy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4</a:t>
            </a:fld>
            <a:endParaRPr lang="en-US"/>
          </a:p>
        </p:txBody>
      </p:sp>
    </p:spTree>
    <p:extLst>
      <p:ext uri="{BB962C8B-B14F-4D97-AF65-F5344CB8AC3E}">
        <p14:creationId xmlns:p14="http://schemas.microsoft.com/office/powerpoint/2010/main" val="250865479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calculate how many devices have </a:t>
            </a:r>
            <a:r>
              <a:rPr lang="en-US" dirty="0" err="1"/>
              <a:t>stalkerware</a:t>
            </a:r>
            <a:r>
              <a:rPr lang="en-US" dirty="0"/>
              <a:t> installed by dividing the number of filled caches by the app request rate</a:t>
            </a:r>
          </a:p>
          <a:p>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50</a:t>
            </a:fld>
            <a:endParaRPr lang="en-US"/>
          </a:p>
        </p:txBody>
      </p:sp>
    </p:spTree>
    <p:extLst>
      <p:ext uri="{BB962C8B-B14F-4D97-AF65-F5344CB8AC3E}">
        <p14:creationId xmlns:p14="http://schemas.microsoft.com/office/powerpoint/2010/main" val="15983837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Emphasize this is the maximum users we saw at any one time. We present the max users at one time because it’s hard to differentiate between one app making multiple requests and several apps each making one request, but apps are unlikely to make more than one request per epoch.</a:t>
            </a:r>
          </a:p>
          <a:p>
            <a:r>
              <a:rPr lang="en-US" dirty="0"/>
              <a:t>Add stuff we said was interesting in paper</a:t>
            </a:r>
          </a:p>
        </p:txBody>
      </p:sp>
      <p:sp>
        <p:nvSpPr>
          <p:cNvPr id="4" name="Slide Number Placeholder 3"/>
          <p:cNvSpPr>
            <a:spLocks noGrp="1"/>
          </p:cNvSpPr>
          <p:nvPr>
            <p:ph type="sldNum" sz="quarter" idx="5"/>
          </p:nvPr>
        </p:nvSpPr>
        <p:spPr/>
        <p:txBody>
          <a:bodyPr/>
          <a:lstStyle/>
          <a:p>
            <a:fld id="{992FECD2-6EC8-40E3-8BEB-D04358E7380B}" type="slidenum">
              <a:rPr lang="en-US" smtClean="0"/>
              <a:t>51</a:t>
            </a:fld>
            <a:endParaRPr lang="en-US"/>
          </a:p>
        </p:txBody>
      </p:sp>
    </p:spTree>
    <p:extLst>
      <p:ext uri="{BB962C8B-B14F-4D97-AF65-F5344CB8AC3E}">
        <p14:creationId xmlns:p14="http://schemas.microsoft.com/office/powerpoint/2010/main" val="6322945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dirty="0"/>
              <a:t>Popularity of app ≠ popularity of dashboard – differing app capabilities? </a:t>
            </a:r>
          </a:p>
          <a:p>
            <a:pPr algn="l"/>
            <a:r>
              <a:rPr lang="en-US" sz="1200" dirty="0"/>
              <a:t>Apps that record messages checked more often than apps for location only?</a:t>
            </a:r>
          </a:p>
          <a:p>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52</a:t>
            </a:fld>
            <a:endParaRPr lang="en-US"/>
          </a:p>
        </p:txBody>
      </p:sp>
    </p:spTree>
    <p:extLst>
      <p:ext uri="{BB962C8B-B14F-4D97-AF65-F5344CB8AC3E}">
        <p14:creationId xmlns:p14="http://schemas.microsoft.com/office/powerpoint/2010/main" val="32371954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Most studies of cheating use anonymous surveys, students still aren’t honest</a:t>
            </a:r>
          </a:p>
          <a:p>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53</a:t>
            </a:fld>
            <a:endParaRPr lang="en-US"/>
          </a:p>
        </p:txBody>
      </p:sp>
    </p:spTree>
    <p:extLst>
      <p:ext uri="{BB962C8B-B14F-4D97-AF65-F5344CB8AC3E}">
        <p14:creationId xmlns:p14="http://schemas.microsoft.com/office/powerpoint/2010/main" val="1638788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DNS is becoming more centralized</a:t>
            </a:r>
          </a:p>
          <a:p>
            <a:r>
              <a:rPr lang="en-US" dirty="0"/>
              <a:t>These services are starting to be the default in a lot of places. We see them in devices like Google Home routers, software, like Firefox, and even entire systems, like NYC’s public </a:t>
            </a:r>
            <a:r>
              <a:rPr lang="en-US" dirty="0" err="1"/>
              <a:t>Wifi</a:t>
            </a:r>
            <a:r>
              <a:rPr lang="en-US" dirty="0"/>
              <a:t>. </a:t>
            </a:r>
          </a:p>
          <a:p>
            <a:r>
              <a:rPr lang="en-US" dirty="0"/>
              <a:t>Transition: We aren’t Google/Cloudflare </a:t>
            </a:r>
            <a:r>
              <a:rPr lang="en-US" dirty="0" err="1"/>
              <a:t>etc</a:t>
            </a:r>
            <a:r>
              <a:rPr lang="en-US" dirty="0"/>
              <a:t>, can we use these services to observe rare behavior without requiring the service to give info?</a:t>
            </a:r>
          </a:p>
        </p:txBody>
      </p:sp>
      <p:sp>
        <p:nvSpPr>
          <p:cNvPr id="4" name="Slide Number Placeholder 3"/>
          <p:cNvSpPr>
            <a:spLocks noGrp="1"/>
          </p:cNvSpPr>
          <p:nvPr>
            <p:ph type="sldNum" sz="quarter" idx="5"/>
          </p:nvPr>
        </p:nvSpPr>
        <p:spPr/>
        <p:txBody>
          <a:bodyPr/>
          <a:lstStyle/>
          <a:p>
            <a:fld id="{992FECD2-6EC8-40E3-8BEB-D04358E7380B}" type="slidenum">
              <a:rPr lang="en-US" smtClean="0"/>
              <a:t>5</a:t>
            </a:fld>
            <a:endParaRPr lang="en-US"/>
          </a:p>
        </p:txBody>
      </p:sp>
    </p:spTree>
    <p:extLst>
      <p:ext uri="{BB962C8B-B14F-4D97-AF65-F5344CB8AC3E}">
        <p14:creationId xmlns:p14="http://schemas.microsoft.com/office/powerpoint/2010/main" val="3215836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6</a:t>
            </a:fld>
            <a:endParaRPr lang="en-US"/>
          </a:p>
        </p:txBody>
      </p:sp>
    </p:spTree>
    <p:extLst>
      <p:ext uri="{BB962C8B-B14F-4D97-AF65-F5344CB8AC3E}">
        <p14:creationId xmlns:p14="http://schemas.microsoft.com/office/powerpoint/2010/main" val="629612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far as we could tell from the outside, public resolvers all have multiple </a:t>
            </a:r>
            <a:r>
              <a:rPr lang="en-US" dirty="0" err="1"/>
              <a:t>PoPs</a:t>
            </a:r>
            <a:r>
              <a:rPr lang="en-US" dirty="0"/>
              <a:t>, backend resolvers and frontend caches</a:t>
            </a:r>
          </a:p>
          <a:p>
            <a:endParaRPr lang="en-US" dirty="0"/>
          </a:p>
          <a:p>
            <a:r>
              <a:rPr lang="en-US" dirty="0"/>
              <a:t>Each cache represents opportunity for us to observe a new user, but in order to count how many caches are filled, we need to know which one a query hit.</a:t>
            </a:r>
          </a:p>
          <a:p>
            <a:r>
              <a:rPr lang="en-US" dirty="0"/>
              <a:t>That isn’t straightforward </a:t>
            </a:r>
            <a:r>
              <a:rPr lang="en-US" dirty="0" err="1"/>
              <a:t>bc</a:t>
            </a:r>
            <a:r>
              <a:rPr lang="en-US" dirty="0"/>
              <a:t> public resolvers have complex caching strategies</a:t>
            </a:r>
          </a:p>
        </p:txBody>
      </p:sp>
      <p:sp>
        <p:nvSpPr>
          <p:cNvPr id="4" name="Slide Number Placeholder 3"/>
          <p:cNvSpPr>
            <a:spLocks noGrp="1"/>
          </p:cNvSpPr>
          <p:nvPr>
            <p:ph type="sldNum" sz="quarter" idx="5"/>
          </p:nvPr>
        </p:nvSpPr>
        <p:spPr/>
        <p:txBody>
          <a:bodyPr/>
          <a:lstStyle/>
          <a:p>
            <a:fld id="{992FECD2-6EC8-40E3-8BEB-D04358E7380B}" type="slidenum">
              <a:rPr lang="en-US" smtClean="0"/>
              <a:t>7</a:t>
            </a:fld>
            <a:endParaRPr lang="en-US"/>
          </a:p>
        </p:txBody>
      </p:sp>
    </p:spTree>
    <p:extLst>
      <p:ext uri="{BB962C8B-B14F-4D97-AF65-F5344CB8AC3E}">
        <p14:creationId xmlns:p14="http://schemas.microsoft.com/office/powerpoint/2010/main" val="28093090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means cache snooping is particularly well suited for studying the type of behavior we want to observe. We’re looking for the types of phenomena where we don’t expect or want to see any, because every single instance is a case where significant harm is being done.</a:t>
            </a:r>
          </a:p>
        </p:txBody>
      </p:sp>
      <p:sp>
        <p:nvSpPr>
          <p:cNvPr id="4" name="Slide Number Placeholder 3"/>
          <p:cNvSpPr>
            <a:spLocks noGrp="1"/>
          </p:cNvSpPr>
          <p:nvPr>
            <p:ph type="sldNum" sz="quarter" idx="5"/>
          </p:nvPr>
        </p:nvSpPr>
        <p:spPr/>
        <p:txBody>
          <a:bodyPr/>
          <a:lstStyle/>
          <a:p>
            <a:fld id="{992FECD2-6EC8-40E3-8BEB-D04358E7380B}" type="slidenum">
              <a:rPr lang="en-US" smtClean="0"/>
              <a:t>8</a:t>
            </a:fld>
            <a:endParaRPr lang="en-US"/>
          </a:p>
        </p:txBody>
      </p:sp>
    </p:spTree>
    <p:extLst>
      <p:ext uri="{BB962C8B-B14F-4D97-AF65-F5344CB8AC3E}">
        <p14:creationId xmlns:p14="http://schemas.microsoft.com/office/powerpoint/2010/main" val="2876481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2FECD2-6EC8-40E3-8BEB-D04358E7380B}" type="slidenum">
              <a:rPr lang="en-US" smtClean="0"/>
              <a:t>11</a:t>
            </a:fld>
            <a:endParaRPr lang="en-US"/>
          </a:p>
        </p:txBody>
      </p:sp>
    </p:spTree>
    <p:extLst>
      <p:ext uri="{BB962C8B-B14F-4D97-AF65-F5344CB8AC3E}">
        <p14:creationId xmlns:p14="http://schemas.microsoft.com/office/powerpoint/2010/main" val="1548665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Trufflehunter: Cache Snooping Rare Domains at Large Public DNS Resolvers</a:t>
            </a:r>
          </a:p>
        </p:txBody>
      </p:sp>
      <p:sp>
        <p:nvSpPr>
          <p:cNvPr id="6" name="Slide Number Placeholder 5"/>
          <p:cNvSpPr>
            <a:spLocks noGrp="1"/>
          </p:cNvSpPr>
          <p:nvPr>
            <p:ph type="sldNum" sz="quarter" idx="12"/>
          </p:nvPr>
        </p:nvSpPr>
        <p:spPr/>
        <p:txBody>
          <a:bodyPr/>
          <a:lstStyle/>
          <a:p>
            <a:fld id="{763FA1FB-A723-468C-9019-79D9CB2A7825}" type="slidenum">
              <a:rPr lang="en-US" smtClean="0"/>
              <a:t>‹#›</a:t>
            </a:fld>
            <a:endParaRPr lang="en-US"/>
          </a:p>
        </p:txBody>
      </p:sp>
    </p:spTree>
    <p:extLst>
      <p:ext uri="{BB962C8B-B14F-4D97-AF65-F5344CB8AC3E}">
        <p14:creationId xmlns:p14="http://schemas.microsoft.com/office/powerpoint/2010/main" val="3083518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Trufflehunter: Cache Snooping Rare Domains at Large Public DNS Resolvers</a:t>
            </a:r>
          </a:p>
        </p:txBody>
      </p:sp>
      <p:sp>
        <p:nvSpPr>
          <p:cNvPr id="6" name="Slide Number Placeholder 5"/>
          <p:cNvSpPr>
            <a:spLocks noGrp="1"/>
          </p:cNvSpPr>
          <p:nvPr>
            <p:ph type="sldNum" sz="quarter" idx="12"/>
          </p:nvPr>
        </p:nvSpPr>
        <p:spPr/>
        <p:txBody>
          <a:bodyPr/>
          <a:lstStyle/>
          <a:p>
            <a:fld id="{763FA1FB-A723-468C-9019-79D9CB2A7825}" type="slidenum">
              <a:rPr lang="en-US" smtClean="0"/>
              <a:t>‹#›</a:t>
            </a:fld>
            <a:endParaRPr lang="en-US"/>
          </a:p>
        </p:txBody>
      </p:sp>
    </p:spTree>
    <p:extLst>
      <p:ext uri="{BB962C8B-B14F-4D97-AF65-F5344CB8AC3E}">
        <p14:creationId xmlns:p14="http://schemas.microsoft.com/office/powerpoint/2010/main" val="2057525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Trufflehunter: Cache Snooping Rare Domains at Large Public DNS Resolvers</a:t>
            </a:r>
          </a:p>
        </p:txBody>
      </p:sp>
      <p:sp>
        <p:nvSpPr>
          <p:cNvPr id="6" name="Slide Number Placeholder 5"/>
          <p:cNvSpPr>
            <a:spLocks noGrp="1"/>
          </p:cNvSpPr>
          <p:nvPr>
            <p:ph type="sldNum" sz="quarter" idx="12"/>
          </p:nvPr>
        </p:nvSpPr>
        <p:spPr/>
        <p:txBody>
          <a:bodyPr/>
          <a:lstStyle/>
          <a:p>
            <a:fld id="{763FA1FB-A723-468C-9019-79D9CB2A7825}" type="slidenum">
              <a:rPr lang="en-US" smtClean="0"/>
              <a:t>‹#›</a:t>
            </a:fld>
            <a:endParaRPr lang="en-US"/>
          </a:p>
        </p:txBody>
      </p:sp>
    </p:spTree>
    <p:extLst>
      <p:ext uri="{BB962C8B-B14F-4D97-AF65-F5344CB8AC3E}">
        <p14:creationId xmlns:p14="http://schemas.microsoft.com/office/powerpoint/2010/main" val="2387164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9B9BFF"/>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5/3/2021</a:t>
            </a:fld>
            <a:endParaRPr lang="en-US" dirty="0"/>
          </a:p>
        </p:txBody>
      </p:sp>
      <p:sp>
        <p:nvSpPr>
          <p:cNvPr id="5" name="Footer Placeholder 4"/>
          <p:cNvSpPr>
            <a:spLocks noGrp="1"/>
          </p:cNvSpPr>
          <p:nvPr>
            <p:ph type="ftr" sz="quarter" idx="11"/>
          </p:nvPr>
        </p:nvSpPr>
        <p:spPr>
          <a:xfrm>
            <a:off x="2514600" y="6463044"/>
            <a:ext cx="5044440" cy="365125"/>
          </a:xfrm>
        </p:spPr>
        <p:txBody>
          <a:bodyPr/>
          <a:lstStyle>
            <a:lvl1pPr>
              <a:defRPr>
                <a:solidFill>
                  <a:srgbClr val="9B9BFF"/>
                </a:solidFill>
              </a:defRPr>
            </a:lvl1pPr>
          </a:lstStyle>
          <a:p>
            <a:r>
              <a:rPr lang="en-US" dirty="0" err="1"/>
              <a:t>Trufflehunter</a:t>
            </a:r>
            <a:r>
              <a:rPr lang="en-US" dirty="0"/>
              <a:t>: Cache Snooping Rare Domains at Large Public DNS Resolvers</a:t>
            </a:r>
          </a:p>
        </p:txBody>
      </p:sp>
      <p:sp>
        <p:nvSpPr>
          <p:cNvPr id="6" name="Slide Number Placeholder 5"/>
          <p:cNvSpPr>
            <a:spLocks noGrp="1"/>
          </p:cNvSpPr>
          <p:nvPr>
            <p:ph type="sldNum" sz="quarter" idx="12"/>
          </p:nvPr>
        </p:nvSpPr>
        <p:spPr>
          <a:xfrm>
            <a:off x="6934200" y="6435351"/>
            <a:ext cx="2743200" cy="365125"/>
          </a:xfrm>
        </p:spPr>
        <p:txBody>
          <a:bodyPr/>
          <a:lstStyle>
            <a:lvl1pPr>
              <a:defRPr>
                <a:solidFill>
                  <a:srgbClr val="BFBFFF"/>
                </a:solidFill>
              </a:defRPr>
            </a:lvl1pPr>
          </a:lstStyle>
          <a:p>
            <a:fld id="{763FA1FB-A723-468C-9019-79D9CB2A7825}" type="slidenum">
              <a:rPr lang="en-US" smtClean="0"/>
              <a:pPr/>
              <a:t>‹#›</a:t>
            </a:fld>
            <a:endParaRPr lang="en-US" dirty="0"/>
          </a:p>
        </p:txBody>
      </p:sp>
    </p:spTree>
    <p:extLst>
      <p:ext uri="{BB962C8B-B14F-4D97-AF65-F5344CB8AC3E}">
        <p14:creationId xmlns:p14="http://schemas.microsoft.com/office/powerpoint/2010/main" val="477118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Trufflehunter: Cache Snooping Rare Domains at Large Public DNS Resolvers</a:t>
            </a:r>
          </a:p>
        </p:txBody>
      </p:sp>
      <p:sp>
        <p:nvSpPr>
          <p:cNvPr id="6" name="Slide Number Placeholder 5"/>
          <p:cNvSpPr>
            <a:spLocks noGrp="1"/>
          </p:cNvSpPr>
          <p:nvPr>
            <p:ph type="sldNum" sz="quarter" idx="12"/>
          </p:nvPr>
        </p:nvSpPr>
        <p:spPr/>
        <p:txBody>
          <a:bodyPr/>
          <a:lstStyle/>
          <a:p>
            <a:fld id="{763FA1FB-A723-468C-9019-79D9CB2A7825}" type="slidenum">
              <a:rPr lang="en-US" smtClean="0"/>
              <a:t>‹#›</a:t>
            </a:fld>
            <a:endParaRPr lang="en-US"/>
          </a:p>
        </p:txBody>
      </p:sp>
    </p:spTree>
    <p:extLst>
      <p:ext uri="{BB962C8B-B14F-4D97-AF65-F5344CB8AC3E}">
        <p14:creationId xmlns:p14="http://schemas.microsoft.com/office/powerpoint/2010/main" val="851505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Trufflehunter: Cache Snooping Rare Domains at Large Public DNS Resolvers</a:t>
            </a:r>
          </a:p>
        </p:txBody>
      </p:sp>
      <p:sp>
        <p:nvSpPr>
          <p:cNvPr id="7" name="Slide Number Placeholder 6"/>
          <p:cNvSpPr>
            <a:spLocks noGrp="1"/>
          </p:cNvSpPr>
          <p:nvPr>
            <p:ph type="sldNum" sz="quarter" idx="12"/>
          </p:nvPr>
        </p:nvSpPr>
        <p:spPr/>
        <p:txBody>
          <a:bodyPr/>
          <a:lstStyle/>
          <a:p>
            <a:fld id="{763FA1FB-A723-468C-9019-79D9CB2A7825}" type="slidenum">
              <a:rPr lang="en-US" smtClean="0"/>
              <a:t>‹#›</a:t>
            </a:fld>
            <a:endParaRPr lang="en-US"/>
          </a:p>
        </p:txBody>
      </p:sp>
    </p:spTree>
    <p:extLst>
      <p:ext uri="{BB962C8B-B14F-4D97-AF65-F5344CB8AC3E}">
        <p14:creationId xmlns:p14="http://schemas.microsoft.com/office/powerpoint/2010/main" val="226898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Trufflehunter: Cache Snooping Rare Domains at Large Public DNS Resolvers</a:t>
            </a:r>
          </a:p>
        </p:txBody>
      </p:sp>
      <p:sp>
        <p:nvSpPr>
          <p:cNvPr id="9" name="Slide Number Placeholder 8"/>
          <p:cNvSpPr>
            <a:spLocks noGrp="1"/>
          </p:cNvSpPr>
          <p:nvPr>
            <p:ph type="sldNum" sz="quarter" idx="12"/>
          </p:nvPr>
        </p:nvSpPr>
        <p:spPr/>
        <p:txBody>
          <a:bodyPr/>
          <a:lstStyle/>
          <a:p>
            <a:fld id="{763FA1FB-A723-468C-9019-79D9CB2A7825}" type="slidenum">
              <a:rPr lang="en-US" smtClean="0"/>
              <a:t>‹#›</a:t>
            </a:fld>
            <a:endParaRPr lang="en-US"/>
          </a:p>
        </p:txBody>
      </p:sp>
    </p:spTree>
    <p:extLst>
      <p:ext uri="{BB962C8B-B14F-4D97-AF65-F5344CB8AC3E}">
        <p14:creationId xmlns:p14="http://schemas.microsoft.com/office/powerpoint/2010/main" val="1998386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Trufflehunter: Cache Snooping Rare Domains at Large Public DNS Resolvers</a:t>
            </a:r>
          </a:p>
        </p:txBody>
      </p:sp>
      <p:sp>
        <p:nvSpPr>
          <p:cNvPr id="5" name="Slide Number Placeholder 4"/>
          <p:cNvSpPr>
            <a:spLocks noGrp="1"/>
          </p:cNvSpPr>
          <p:nvPr>
            <p:ph type="sldNum" sz="quarter" idx="12"/>
          </p:nvPr>
        </p:nvSpPr>
        <p:spPr/>
        <p:txBody>
          <a:bodyPr/>
          <a:lstStyle/>
          <a:p>
            <a:fld id="{763FA1FB-A723-468C-9019-79D9CB2A7825}" type="slidenum">
              <a:rPr lang="en-US" smtClean="0"/>
              <a:t>‹#›</a:t>
            </a:fld>
            <a:endParaRPr lang="en-US"/>
          </a:p>
        </p:txBody>
      </p:sp>
    </p:spTree>
    <p:extLst>
      <p:ext uri="{BB962C8B-B14F-4D97-AF65-F5344CB8AC3E}">
        <p14:creationId xmlns:p14="http://schemas.microsoft.com/office/powerpoint/2010/main" val="1510102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Trufflehunter: Cache Snooping Rare Domains at Large Public DNS Resolvers</a:t>
            </a:r>
          </a:p>
        </p:txBody>
      </p:sp>
      <p:sp>
        <p:nvSpPr>
          <p:cNvPr id="4" name="Slide Number Placeholder 3"/>
          <p:cNvSpPr>
            <a:spLocks noGrp="1"/>
          </p:cNvSpPr>
          <p:nvPr>
            <p:ph type="sldNum" sz="quarter" idx="12"/>
          </p:nvPr>
        </p:nvSpPr>
        <p:spPr/>
        <p:txBody>
          <a:bodyPr/>
          <a:lstStyle/>
          <a:p>
            <a:fld id="{763FA1FB-A723-468C-9019-79D9CB2A7825}" type="slidenum">
              <a:rPr lang="en-US" smtClean="0"/>
              <a:t>‹#›</a:t>
            </a:fld>
            <a:endParaRPr lang="en-US"/>
          </a:p>
        </p:txBody>
      </p:sp>
    </p:spTree>
    <p:extLst>
      <p:ext uri="{BB962C8B-B14F-4D97-AF65-F5344CB8AC3E}">
        <p14:creationId xmlns:p14="http://schemas.microsoft.com/office/powerpoint/2010/main" val="1829891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Trufflehunter: Cache Snooping Rare Domains at Large Public DNS Resolvers</a:t>
            </a:r>
          </a:p>
        </p:txBody>
      </p:sp>
      <p:sp>
        <p:nvSpPr>
          <p:cNvPr id="7" name="Slide Number Placeholder 6"/>
          <p:cNvSpPr>
            <a:spLocks noGrp="1"/>
          </p:cNvSpPr>
          <p:nvPr>
            <p:ph type="sldNum" sz="quarter" idx="12"/>
          </p:nvPr>
        </p:nvSpPr>
        <p:spPr/>
        <p:txBody>
          <a:bodyPr/>
          <a:lstStyle/>
          <a:p>
            <a:fld id="{763FA1FB-A723-468C-9019-79D9CB2A7825}" type="slidenum">
              <a:rPr lang="en-US" smtClean="0"/>
              <a:t>‹#›</a:t>
            </a:fld>
            <a:endParaRPr lang="en-US"/>
          </a:p>
        </p:txBody>
      </p:sp>
    </p:spTree>
    <p:extLst>
      <p:ext uri="{BB962C8B-B14F-4D97-AF65-F5344CB8AC3E}">
        <p14:creationId xmlns:p14="http://schemas.microsoft.com/office/powerpoint/2010/main" val="175354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Trufflehunter: Cache Snooping Rare Domains at Large Public DNS Resolvers</a:t>
            </a:r>
          </a:p>
        </p:txBody>
      </p:sp>
      <p:sp>
        <p:nvSpPr>
          <p:cNvPr id="7" name="Slide Number Placeholder 6"/>
          <p:cNvSpPr>
            <a:spLocks noGrp="1"/>
          </p:cNvSpPr>
          <p:nvPr>
            <p:ph type="sldNum" sz="quarter" idx="12"/>
          </p:nvPr>
        </p:nvSpPr>
        <p:spPr/>
        <p:txBody>
          <a:bodyPr/>
          <a:lstStyle/>
          <a:p>
            <a:fld id="{763FA1FB-A723-468C-9019-79D9CB2A7825}" type="slidenum">
              <a:rPr lang="en-US" smtClean="0"/>
              <a:t>‹#›</a:t>
            </a:fld>
            <a:endParaRPr lang="en-US"/>
          </a:p>
        </p:txBody>
      </p:sp>
    </p:spTree>
    <p:extLst>
      <p:ext uri="{BB962C8B-B14F-4D97-AF65-F5344CB8AC3E}">
        <p14:creationId xmlns:p14="http://schemas.microsoft.com/office/powerpoint/2010/main" val="2611844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Trufflehunter: Cache Snooping Rare Domains at Large Public DNS Resolvers</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3FA1FB-A723-468C-9019-79D9CB2A7825}" type="slidenum">
              <a:rPr lang="en-US" smtClean="0"/>
              <a:t>‹#›</a:t>
            </a:fld>
            <a:endParaRPr lang="en-US"/>
          </a:p>
        </p:txBody>
      </p:sp>
    </p:spTree>
    <p:extLst>
      <p:ext uri="{BB962C8B-B14F-4D97-AF65-F5344CB8AC3E}">
        <p14:creationId xmlns:p14="http://schemas.microsoft.com/office/powerpoint/2010/main" val="349563304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6.svg"/></Relationships>
</file>

<file path=ppt/slides/_rels/slide1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5.svg"/></Relationships>
</file>

<file path=ppt/slides/_rels/slide1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5.sv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0.sv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svg"/><Relationship Id="rId9" Type="http://schemas.openxmlformats.org/officeDocument/2006/relationships/image" Target="../media/image53.png"/></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18" Type="http://schemas.openxmlformats.org/officeDocument/2006/relationships/image" Target="../media/image19.svg"/><Relationship Id="rId26" Type="http://schemas.openxmlformats.org/officeDocument/2006/relationships/image" Target="../media/image27.sv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svg"/><Relationship Id="rId17" Type="http://schemas.openxmlformats.org/officeDocument/2006/relationships/image" Target="../media/image18.png"/><Relationship Id="rId25" Type="http://schemas.openxmlformats.org/officeDocument/2006/relationships/image" Target="../media/image26.png"/><Relationship Id="rId2" Type="http://schemas.openxmlformats.org/officeDocument/2006/relationships/notesSlide" Target="../notesSlides/notesSlide2.xml"/><Relationship Id="rId16" Type="http://schemas.openxmlformats.org/officeDocument/2006/relationships/image" Target="../media/image17.svg"/><Relationship Id="rId20" Type="http://schemas.openxmlformats.org/officeDocument/2006/relationships/image" Target="../media/image21.svg"/><Relationship Id="rId1" Type="http://schemas.openxmlformats.org/officeDocument/2006/relationships/slideLayout" Target="../slideLayouts/slideLayout2.xml"/><Relationship Id="rId6" Type="http://schemas.openxmlformats.org/officeDocument/2006/relationships/image" Target="../media/image7.svg"/><Relationship Id="rId11" Type="http://schemas.openxmlformats.org/officeDocument/2006/relationships/image" Target="../media/image12.png"/><Relationship Id="rId24" Type="http://schemas.openxmlformats.org/officeDocument/2006/relationships/image" Target="../media/image25.sv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png"/><Relationship Id="rId10" Type="http://schemas.openxmlformats.org/officeDocument/2006/relationships/image" Target="../media/image11.svg"/><Relationship Id="rId19" Type="http://schemas.openxmlformats.org/officeDocument/2006/relationships/image" Target="../media/image20.png"/><Relationship Id="rId4" Type="http://schemas.openxmlformats.org/officeDocument/2006/relationships/image" Target="../media/image5.svg"/><Relationship Id="rId9" Type="http://schemas.openxmlformats.org/officeDocument/2006/relationships/image" Target="../media/image10.png"/><Relationship Id="rId14" Type="http://schemas.openxmlformats.org/officeDocument/2006/relationships/image" Target="../media/image15.svg"/><Relationship Id="rId22" Type="http://schemas.openxmlformats.org/officeDocument/2006/relationships/image" Target="../media/image23.svg"/></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18" Type="http://schemas.openxmlformats.org/officeDocument/2006/relationships/image" Target="../media/image32.svg"/><Relationship Id="rId26" Type="http://schemas.openxmlformats.org/officeDocument/2006/relationships/image" Target="../media/image38.sv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29.svg"/><Relationship Id="rId17" Type="http://schemas.openxmlformats.org/officeDocument/2006/relationships/image" Target="../media/image22.png"/><Relationship Id="rId25" Type="http://schemas.openxmlformats.org/officeDocument/2006/relationships/image" Target="../media/image37.png"/><Relationship Id="rId2" Type="http://schemas.openxmlformats.org/officeDocument/2006/relationships/notesSlide" Target="../notesSlides/notesSlide3.xml"/><Relationship Id="rId16" Type="http://schemas.openxmlformats.org/officeDocument/2006/relationships/image" Target="../media/image31.svg"/><Relationship Id="rId20" Type="http://schemas.openxmlformats.org/officeDocument/2006/relationships/image" Target="../media/image33.svg"/><Relationship Id="rId1" Type="http://schemas.openxmlformats.org/officeDocument/2006/relationships/slideLayout" Target="../slideLayouts/slideLayout2.xml"/><Relationship Id="rId6" Type="http://schemas.openxmlformats.org/officeDocument/2006/relationships/image" Target="../media/image11.svg"/><Relationship Id="rId11" Type="http://schemas.openxmlformats.org/officeDocument/2006/relationships/image" Target="../media/image16.png"/><Relationship Id="rId24" Type="http://schemas.openxmlformats.org/officeDocument/2006/relationships/image" Target="../media/image36.sv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35.png"/><Relationship Id="rId10" Type="http://schemas.openxmlformats.org/officeDocument/2006/relationships/image" Target="../media/image15.svg"/><Relationship Id="rId19" Type="http://schemas.openxmlformats.org/officeDocument/2006/relationships/image" Target="../media/image24.png"/><Relationship Id="rId4" Type="http://schemas.openxmlformats.org/officeDocument/2006/relationships/image" Target="../media/image28.svg"/><Relationship Id="rId9" Type="http://schemas.openxmlformats.org/officeDocument/2006/relationships/image" Target="../media/image14.png"/><Relationship Id="rId14" Type="http://schemas.openxmlformats.org/officeDocument/2006/relationships/image" Target="../media/image30.svg"/><Relationship Id="rId22" Type="http://schemas.openxmlformats.org/officeDocument/2006/relationships/image" Target="../media/image34.svg"/></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microsoft.com/office/2007/relationships/hdphoto" Target="../media/hdphoto1.wdp"/></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microsoft.com/office/2007/relationships/hdphoto" Target="../media/hdphoto1.wdp"/></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30.svg"/><Relationship Id="rId13" Type="http://schemas.openxmlformats.org/officeDocument/2006/relationships/image" Target="../media/image24.png"/><Relationship Id="rId3" Type="http://schemas.openxmlformats.org/officeDocument/2006/relationships/image" Target="../media/image4.png"/><Relationship Id="rId7" Type="http://schemas.openxmlformats.org/officeDocument/2006/relationships/image" Target="../media/image18.png"/><Relationship Id="rId12" Type="http://schemas.openxmlformats.org/officeDocument/2006/relationships/image" Target="../media/image32.svg"/><Relationship Id="rId2" Type="http://schemas.openxmlformats.org/officeDocument/2006/relationships/notesSlide" Target="../notesSlides/notesSlide4.xml"/><Relationship Id="rId16" Type="http://schemas.openxmlformats.org/officeDocument/2006/relationships/image" Target="../media/image34.svg"/><Relationship Id="rId1" Type="http://schemas.openxmlformats.org/officeDocument/2006/relationships/slideLayout" Target="../slideLayouts/slideLayout2.xml"/><Relationship Id="rId6" Type="http://schemas.openxmlformats.org/officeDocument/2006/relationships/image" Target="../media/image38.svg"/><Relationship Id="rId11" Type="http://schemas.openxmlformats.org/officeDocument/2006/relationships/image" Target="../media/image22.png"/><Relationship Id="rId5" Type="http://schemas.openxmlformats.org/officeDocument/2006/relationships/image" Target="../media/image6.png"/><Relationship Id="rId1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36.svg"/><Relationship Id="rId9" Type="http://schemas.openxmlformats.org/officeDocument/2006/relationships/image" Target="../media/image20.png"/><Relationship Id="rId14" Type="http://schemas.openxmlformats.org/officeDocument/2006/relationships/image" Target="../media/image33.sv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5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5.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BA30D-A47A-4BA6-BF63-D498685005F4}"/>
              </a:ext>
            </a:extLst>
          </p:cNvPr>
          <p:cNvSpPr>
            <a:spLocks noGrp="1"/>
          </p:cNvSpPr>
          <p:nvPr>
            <p:ph type="ctrTitle"/>
          </p:nvPr>
        </p:nvSpPr>
        <p:spPr>
          <a:xfrm>
            <a:off x="94827" y="1122363"/>
            <a:ext cx="11954933" cy="2387600"/>
          </a:xfrm>
        </p:spPr>
        <p:txBody>
          <a:bodyPr>
            <a:normAutofit fontScale="90000"/>
          </a:bodyPr>
          <a:lstStyle/>
          <a:p>
            <a:r>
              <a:rPr lang="en-US" dirty="0" err="1">
                <a:solidFill>
                  <a:srgbClr val="9F9FFF"/>
                </a:solidFill>
              </a:rPr>
              <a:t>Trufflehunter</a:t>
            </a:r>
            <a:r>
              <a:rPr lang="en-US" dirty="0">
                <a:solidFill>
                  <a:srgbClr val="9F9FFF"/>
                </a:solidFill>
              </a:rPr>
              <a:t>: Cache Snooping Rare Domains at Large Public DNS Resolvers</a:t>
            </a:r>
          </a:p>
        </p:txBody>
      </p:sp>
      <p:sp>
        <p:nvSpPr>
          <p:cNvPr id="3" name="Subtitle 2">
            <a:extLst>
              <a:ext uri="{FF2B5EF4-FFF2-40B4-BE49-F238E27FC236}">
                <a16:creationId xmlns:a16="http://schemas.microsoft.com/office/drawing/2014/main" id="{58913BE8-4E35-49EE-A3E9-90431F680B9E}"/>
              </a:ext>
            </a:extLst>
          </p:cNvPr>
          <p:cNvSpPr>
            <a:spLocks noGrp="1"/>
          </p:cNvSpPr>
          <p:nvPr>
            <p:ph type="subTitle" idx="1"/>
          </p:nvPr>
        </p:nvSpPr>
        <p:spPr>
          <a:xfrm>
            <a:off x="1524000" y="4130068"/>
            <a:ext cx="9144000" cy="1655762"/>
          </a:xfrm>
        </p:spPr>
        <p:txBody>
          <a:bodyPr>
            <a:normAutofit/>
          </a:bodyPr>
          <a:lstStyle/>
          <a:p>
            <a:r>
              <a:rPr lang="en-US" b="1" dirty="0">
                <a:solidFill>
                  <a:schemeClr val="accent4"/>
                </a:solidFill>
              </a:rPr>
              <a:t>Audrey Randall</a:t>
            </a:r>
            <a:r>
              <a:rPr lang="en-US" dirty="0">
                <a:solidFill>
                  <a:schemeClr val="accent4"/>
                </a:solidFill>
              </a:rPr>
              <a:t>,</a:t>
            </a:r>
            <a:r>
              <a:rPr lang="en-US" dirty="0"/>
              <a:t> </a:t>
            </a:r>
            <a:r>
              <a:rPr lang="en-US" dirty="0" err="1"/>
              <a:t>Enze</a:t>
            </a:r>
            <a:r>
              <a:rPr lang="en-US" dirty="0"/>
              <a:t> “Alex” Liu, Gautam </a:t>
            </a:r>
            <a:r>
              <a:rPr lang="en-US" dirty="0" err="1"/>
              <a:t>Akiwate</a:t>
            </a:r>
            <a:r>
              <a:rPr lang="en-US" dirty="0"/>
              <a:t>, Ramakrishna Padmanabhan, Geoffrey M. Voelker, Stefan Savage, Aaron Schulman</a:t>
            </a:r>
            <a:endParaRPr lang="en-US" b="0" dirty="0">
              <a:effectLst/>
            </a:endParaRPr>
          </a:p>
        </p:txBody>
      </p:sp>
      <p:sp>
        <p:nvSpPr>
          <p:cNvPr id="5" name="Slide Number Placeholder 4">
            <a:extLst>
              <a:ext uri="{FF2B5EF4-FFF2-40B4-BE49-F238E27FC236}">
                <a16:creationId xmlns:a16="http://schemas.microsoft.com/office/drawing/2014/main" id="{9D9CF0EB-539E-4E93-B0A8-472713E9A283}"/>
              </a:ext>
            </a:extLst>
          </p:cNvPr>
          <p:cNvSpPr>
            <a:spLocks noGrp="1"/>
          </p:cNvSpPr>
          <p:nvPr>
            <p:ph type="sldNum" sz="quarter" idx="12"/>
          </p:nvPr>
        </p:nvSpPr>
        <p:spPr>
          <a:xfrm>
            <a:off x="9116438" y="137133"/>
            <a:ext cx="2743200" cy="365125"/>
          </a:xfrm>
        </p:spPr>
        <p:txBody>
          <a:bodyPr/>
          <a:lstStyle/>
          <a:p>
            <a:fld id="{763FA1FB-A723-468C-9019-79D9CB2A7825}" type="slidenum">
              <a:rPr lang="en-US" smtClean="0"/>
              <a:t>1</a:t>
            </a:fld>
            <a:endParaRPr lang="en-US" dirty="0"/>
          </a:p>
        </p:txBody>
      </p:sp>
      <p:cxnSp>
        <p:nvCxnSpPr>
          <p:cNvPr id="8" name="Straight Connector 7">
            <a:extLst>
              <a:ext uri="{FF2B5EF4-FFF2-40B4-BE49-F238E27FC236}">
                <a16:creationId xmlns:a16="http://schemas.microsoft.com/office/drawing/2014/main" id="{48A5ED02-4902-4C19-A424-74C9FD4F9808}"/>
              </a:ext>
            </a:extLst>
          </p:cNvPr>
          <p:cNvCxnSpPr>
            <a:cxnSpLocks/>
          </p:cNvCxnSpPr>
          <p:nvPr/>
        </p:nvCxnSpPr>
        <p:spPr>
          <a:xfrm>
            <a:off x="391886" y="3645563"/>
            <a:ext cx="11355977" cy="0"/>
          </a:xfrm>
          <a:prstGeom prst="line">
            <a:avLst/>
          </a:prstGeom>
          <a:ln w="28575">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pic>
        <p:nvPicPr>
          <p:cNvPr id="6" name="Graphic 5">
            <a:extLst>
              <a:ext uri="{FF2B5EF4-FFF2-40B4-BE49-F238E27FC236}">
                <a16:creationId xmlns:a16="http://schemas.microsoft.com/office/drawing/2014/main" id="{933E32F9-CBDC-4559-8D13-AD6AFA47D16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1886" y="4826650"/>
            <a:ext cx="1035451" cy="1174101"/>
          </a:xfrm>
          <a:prstGeom prst="rect">
            <a:avLst/>
          </a:prstGeom>
        </p:spPr>
      </p:pic>
      <p:pic>
        <p:nvPicPr>
          <p:cNvPr id="10" name="Picture 2" descr="Jacobs School Logos | Jacobs School of Engineering">
            <a:extLst>
              <a:ext uri="{FF2B5EF4-FFF2-40B4-BE49-F238E27FC236}">
                <a16:creationId xmlns:a16="http://schemas.microsoft.com/office/drawing/2014/main" id="{1275DF44-4D6B-4A20-85F0-E2518DC330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408" y="6117078"/>
            <a:ext cx="1921397" cy="606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113113"/>
      </p:ext>
    </p:extLst>
  </p:cSld>
  <p:clrMapOvr>
    <a:masterClrMapping/>
  </p:clrMapOvr>
  <mc:AlternateContent xmlns:mc="http://schemas.openxmlformats.org/markup-compatibility/2006" xmlns:p14="http://schemas.microsoft.com/office/powerpoint/2010/main">
    <mc:Choice Requires="p14">
      <p:transition spd="slow" p14:dur="2000" advTm="1007"/>
    </mc:Choice>
    <mc:Fallback xmlns="">
      <p:transition spd="slow" advTm="1007"/>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DF740-0163-4700-8349-D66595E68A0C}"/>
              </a:ext>
            </a:extLst>
          </p:cNvPr>
          <p:cNvSpPr>
            <a:spLocks noGrp="1"/>
          </p:cNvSpPr>
          <p:nvPr>
            <p:ph type="title"/>
          </p:nvPr>
        </p:nvSpPr>
        <p:spPr/>
        <p:txBody>
          <a:bodyPr/>
          <a:lstStyle/>
          <a:p>
            <a:r>
              <a:rPr lang="en-US" dirty="0"/>
              <a:t>Organization of this talk</a:t>
            </a:r>
          </a:p>
        </p:txBody>
      </p:sp>
      <p:sp>
        <p:nvSpPr>
          <p:cNvPr id="3" name="Content Placeholder 2">
            <a:extLst>
              <a:ext uri="{FF2B5EF4-FFF2-40B4-BE49-F238E27FC236}">
                <a16:creationId xmlns:a16="http://schemas.microsoft.com/office/drawing/2014/main" id="{A7EFACED-11EE-4A14-A83C-B88CB72DA11B}"/>
              </a:ext>
            </a:extLst>
          </p:cNvPr>
          <p:cNvSpPr>
            <a:spLocks noGrp="1"/>
          </p:cNvSpPr>
          <p:nvPr>
            <p:ph idx="1"/>
          </p:nvPr>
        </p:nvSpPr>
        <p:spPr/>
        <p:txBody>
          <a:bodyPr/>
          <a:lstStyle/>
          <a:p>
            <a:pPr marL="514350" indent="-514350">
              <a:buFont typeface="+mj-lt"/>
              <a:buAutoNum type="arabicPeriod"/>
            </a:pPr>
            <a:r>
              <a:rPr lang="en-US" dirty="0">
                <a:solidFill>
                  <a:schemeClr val="bg1">
                    <a:lumMod val="65000"/>
                    <a:lumOff val="35000"/>
                  </a:schemeClr>
                </a:solidFill>
              </a:rPr>
              <a:t>Reverse engineering public resolver caching strategies</a:t>
            </a:r>
          </a:p>
          <a:p>
            <a:pPr marL="514350" indent="-514350">
              <a:buFont typeface="+mj-lt"/>
              <a:buAutoNum type="arabicPeriod"/>
            </a:pPr>
            <a:r>
              <a:rPr lang="en-US" dirty="0">
                <a:solidFill>
                  <a:schemeClr val="bg1">
                    <a:lumMod val="65000"/>
                    <a:lumOff val="35000"/>
                  </a:schemeClr>
                </a:solidFill>
              </a:rPr>
              <a:t>Our tool: </a:t>
            </a:r>
            <a:r>
              <a:rPr lang="en-US" dirty="0" err="1">
                <a:solidFill>
                  <a:schemeClr val="bg1">
                    <a:lumMod val="65000"/>
                    <a:lumOff val="35000"/>
                  </a:schemeClr>
                </a:solidFill>
              </a:rPr>
              <a:t>Trufflehunter</a:t>
            </a:r>
            <a:endParaRPr lang="en-US" dirty="0">
              <a:solidFill>
                <a:schemeClr val="bg1">
                  <a:lumMod val="65000"/>
                  <a:lumOff val="35000"/>
                </a:schemeClr>
              </a:solidFill>
            </a:endParaRPr>
          </a:p>
          <a:p>
            <a:pPr marL="514350" indent="-514350">
              <a:buFont typeface="+mj-lt"/>
              <a:buAutoNum type="arabicPeriod"/>
            </a:pPr>
            <a:r>
              <a:rPr lang="en-US" dirty="0">
                <a:solidFill>
                  <a:schemeClr val="bg1">
                    <a:lumMod val="65000"/>
                    <a:lumOff val="35000"/>
                  </a:schemeClr>
                </a:solidFill>
              </a:rPr>
              <a:t>Case studies</a:t>
            </a:r>
          </a:p>
          <a:p>
            <a:endParaRPr lang="en-US" dirty="0"/>
          </a:p>
        </p:txBody>
      </p:sp>
      <p:sp>
        <p:nvSpPr>
          <p:cNvPr id="4" name="Footer Placeholder 3">
            <a:extLst>
              <a:ext uri="{FF2B5EF4-FFF2-40B4-BE49-F238E27FC236}">
                <a16:creationId xmlns:a16="http://schemas.microsoft.com/office/drawing/2014/main" id="{B6C2C25C-0E33-4C4D-9D31-7C5C2C0F2A91}"/>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D53715CC-0BA1-4924-9477-2632F659F8D5}"/>
              </a:ext>
            </a:extLst>
          </p:cNvPr>
          <p:cNvSpPr>
            <a:spLocks noGrp="1"/>
          </p:cNvSpPr>
          <p:nvPr>
            <p:ph type="sldNum" sz="quarter" idx="12"/>
          </p:nvPr>
        </p:nvSpPr>
        <p:spPr/>
        <p:txBody>
          <a:bodyPr/>
          <a:lstStyle/>
          <a:p>
            <a:fld id="{763FA1FB-A723-468C-9019-79D9CB2A7825}" type="slidenum">
              <a:rPr lang="en-US" smtClean="0"/>
              <a:pPr/>
              <a:t>10</a:t>
            </a:fld>
            <a:endParaRPr lang="en-US" dirty="0"/>
          </a:p>
        </p:txBody>
      </p:sp>
    </p:spTree>
    <p:extLst>
      <p:ext uri="{BB962C8B-B14F-4D97-AF65-F5344CB8AC3E}">
        <p14:creationId xmlns:p14="http://schemas.microsoft.com/office/powerpoint/2010/main" val="961352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Rectangle: Rounded Corners 26">
            <a:extLst>
              <a:ext uri="{FF2B5EF4-FFF2-40B4-BE49-F238E27FC236}">
                <a16:creationId xmlns:a16="http://schemas.microsoft.com/office/drawing/2014/main" id="{9EBBEABD-50D3-4FAA-943F-8649A88577F5}"/>
              </a:ext>
            </a:extLst>
          </p:cNvPr>
          <p:cNvSpPr/>
          <p:nvPr/>
        </p:nvSpPr>
        <p:spPr>
          <a:xfrm>
            <a:off x="4984988" y="1554724"/>
            <a:ext cx="1644058" cy="2207854"/>
          </a:xfrm>
          <a:prstGeom prst="roundRect">
            <a:avLst>
              <a:gd name="adj" fmla="val 9285"/>
            </a:avLst>
          </a:prstGeom>
          <a:solidFill>
            <a:schemeClr val="accent1"/>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Rounded Corners 78">
            <a:extLst>
              <a:ext uri="{FF2B5EF4-FFF2-40B4-BE49-F238E27FC236}">
                <a16:creationId xmlns:a16="http://schemas.microsoft.com/office/drawing/2014/main" id="{191AAE8A-F354-4F0E-BCF8-9C10AD1CC35F}"/>
              </a:ext>
            </a:extLst>
          </p:cNvPr>
          <p:cNvSpPr/>
          <p:nvPr/>
        </p:nvSpPr>
        <p:spPr>
          <a:xfrm>
            <a:off x="7635154" y="2167665"/>
            <a:ext cx="2270846" cy="1025788"/>
          </a:xfrm>
          <a:prstGeom prst="roundRect">
            <a:avLst>
              <a:gd name="adj" fmla="val 11374"/>
            </a:avLst>
          </a:prstGeom>
          <a:solidFill>
            <a:schemeClr val="accent3"/>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ED37ED-5D65-4459-BA69-43E563D1BA26}"/>
              </a:ext>
            </a:extLst>
          </p:cNvPr>
          <p:cNvSpPr>
            <a:spLocks noGrp="1"/>
          </p:cNvSpPr>
          <p:nvPr>
            <p:ph type="title"/>
          </p:nvPr>
        </p:nvSpPr>
        <p:spPr>
          <a:xfrm>
            <a:off x="838200" y="155428"/>
            <a:ext cx="10515600" cy="1325563"/>
          </a:xfrm>
        </p:spPr>
        <p:txBody>
          <a:bodyPr/>
          <a:lstStyle/>
          <a:p>
            <a:r>
              <a:rPr lang="en-US" dirty="0"/>
              <a:t>Background: How Cache Snooping Works</a:t>
            </a:r>
          </a:p>
        </p:txBody>
      </p:sp>
      <p:sp>
        <p:nvSpPr>
          <p:cNvPr id="4" name="Footer Placeholder 3">
            <a:extLst>
              <a:ext uri="{FF2B5EF4-FFF2-40B4-BE49-F238E27FC236}">
                <a16:creationId xmlns:a16="http://schemas.microsoft.com/office/drawing/2014/main" id="{170BD492-3A0B-45FB-B05D-8999439E97C1}"/>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49" name="Rectangle: Rounded Corners 48">
            <a:extLst>
              <a:ext uri="{FF2B5EF4-FFF2-40B4-BE49-F238E27FC236}">
                <a16:creationId xmlns:a16="http://schemas.microsoft.com/office/drawing/2014/main" id="{90B5729B-A723-4A83-8213-71B909AE02FF}"/>
              </a:ext>
            </a:extLst>
          </p:cNvPr>
          <p:cNvSpPr/>
          <p:nvPr/>
        </p:nvSpPr>
        <p:spPr>
          <a:xfrm>
            <a:off x="5156098" y="2070943"/>
            <a:ext cx="1301839" cy="1587509"/>
          </a:xfrm>
          <a:prstGeom prst="roundRect">
            <a:avLst>
              <a:gd name="adj" fmla="val 9285"/>
            </a:avLst>
          </a:prstGeom>
          <a:solidFill>
            <a:schemeClr val="accent2"/>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71DDE558-7D43-4F5B-8A28-8C4DC78DF48E}"/>
              </a:ext>
            </a:extLst>
          </p:cNvPr>
          <p:cNvSpPr>
            <a:spLocks noGrp="1"/>
          </p:cNvSpPr>
          <p:nvPr>
            <p:ph type="sldNum" sz="quarter" idx="12"/>
          </p:nvPr>
        </p:nvSpPr>
        <p:spPr/>
        <p:txBody>
          <a:bodyPr/>
          <a:lstStyle/>
          <a:p>
            <a:fld id="{763FA1FB-A723-468C-9019-79D9CB2A7825}" type="slidenum">
              <a:rPr lang="en-US" smtClean="0"/>
              <a:t>11</a:t>
            </a:fld>
            <a:endParaRPr lang="en-US"/>
          </a:p>
        </p:txBody>
      </p:sp>
      <p:sp>
        <p:nvSpPr>
          <p:cNvPr id="28" name="TextBox 27">
            <a:extLst>
              <a:ext uri="{FF2B5EF4-FFF2-40B4-BE49-F238E27FC236}">
                <a16:creationId xmlns:a16="http://schemas.microsoft.com/office/drawing/2014/main" id="{C8B50169-6B16-41B6-A175-9DD6B7A08F86}"/>
              </a:ext>
            </a:extLst>
          </p:cNvPr>
          <p:cNvSpPr txBox="1"/>
          <p:nvPr/>
        </p:nvSpPr>
        <p:spPr>
          <a:xfrm>
            <a:off x="5098789" y="1546131"/>
            <a:ext cx="1543371" cy="369332"/>
          </a:xfrm>
          <a:prstGeom prst="rect">
            <a:avLst/>
          </a:prstGeom>
          <a:noFill/>
        </p:spPr>
        <p:txBody>
          <a:bodyPr wrap="square" rtlCol="0">
            <a:spAutoFit/>
          </a:bodyPr>
          <a:lstStyle/>
          <a:p>
            <a:r>
              <a:rPr lang="en-US" dirty="0"/>
              <a:t>DNS Resolver</a:t>
            </a:r>
          </a:p>
        </p:txBody>
      </p:sp>
      <p:sp>
        <p:nvSpPr>
          <p:cNvPr id="31" name="TextBox 30">
            <a:extLst>
              <a:ext uri="{FF2B5EF4-FFF2-40B4-BE49-F238E27FC236}">
                <a16:creationId xmlns:a16="http://schemas.microsoft.com/office/drawing/2014/main" id="{3F8EE944-5B17-4F4B-A920-5C511C6BB823}"/>
              </a:ext>
            </a:extLst>
          </p:cNvPr>
          <p:cNvSpPr txBox="1"/>
          <p:nvPr/>
        </p:nvSpPr>
        <p:spPr>
          <a:xfrm>
            <a:off x="5311595" y="2058382"/>
            <a:ext cx="969268" cy="369332"/>
          </a:xfrm>
          <a:prstGeom prst="rect">
            <a:avLst/>
          </a:prstGeom>
          <a:noFill/>
        </p:spPr>
        <p:txBody>
          <a:bodyPr wrap="square" rtlCol="0">
            <a:spAutoFit/>
          </a:bodyPr>
          <a:lstStyle/>
          <a:p>
            <a:pPr algn="ctr"/>
            <a:r>
              <a:rPr lang="en-US" dirty="0"/>
              <a:t>Cache</a:t>
            </a:r>
          </a:p>
        </p:txBody>
      </p:sp>
      <p:grpSp>
        <p:nvGrpSpPr>
          <p:cNvPr id="39" name="Group 38">
            <a:extLst>
              <a:ext uri="{FF2B5EF4-FFF2-40B4-BE49-F238E27FC236}">
                <a16:creationId xmlns:a16="http://schemas.microsoft.com/office/drawing/2014/main" id="{AEBA451F-B2C8-460A-A9A2-A98FEA2BCB37}"/>
              </a:ext>
            </a:extLst>
          </p:cNvPr>
          <p:cNvGrpSpPr/>
          <p:nvPr/>
        </p:nvGrpSpPr>
        <p:grpSpPr>
          <a:xfrm>
            <a:off x="2796173" y="2374463"/>
            <a:ext cx="690880" cy="1139493"/>
            <a:chOff x="7784512" y="2093883"/>
            <a:chExt cx="690880" cy="1139493"/>
          </a:xfrm>
        </p:grpSpPr>
        <p:sp>
          <p:nvSpPr>
            <p:cNvPr id="40" name="TextBox 39">
              <a:extLst>
                <a:ext uri="{FF2B5EF4-FFF2-40B4-BE49-F238E27FC236}">
                  <a16:creationId xmlns:a16="http://schemas.microsoft.com/office/drawing/2014/main" id="{2D79211D-5CEE-4A58-B6D0-B24A47FF7417}"/>
                </a:ext>
              </a:extLst>
            </p:cNvPr>
            <p:cNvSpPr txBox="1"/>
            <p:nvPr/>
          </p:nvSpPr>
          <p:spPr>
            <a:xfrm>
              <a:off x="7784512" y="2864044"/>
              <a:ext cx="690880" cy="369332"/>
            </a:xfrm>
            <a:prstGeom prst="rect">
              <a:avLst/>
            </a:prstGeom>
            <a:noFill/>
          </p:spPr>
          <p:txBody>
            <a:bodyPr wrap="square" rtlCol="0">
              <a:spAutoFit/>
            </a:bodyPr>
            <a:lstStyle/>
            <a:p>
              <a:r>
                <a:rPr lang="en-US" dirty="0"/>
                <a:t>User</a:t>
              </a:r>
            </a:p>
          </p:txBody>
        </p:sp>
        <p:grpSp>
          <p:nvGrpSpPr>
            <p:cNvPr id="41" name="Group 40">
              <a:extLst>
                <a:ext uri="{FF2B5EF4-FFF2-40B4-BE49-F238E27FC236}">
                  <a16:creationId xmlns:a16="http://schemas.microsoft.com/office/drawing/2014/main" id="{2708DE2A-F3F7-4093-B2A6-BB55CB2CD528}"/>
                </a:ext>
              </a:extLst>
            </p:cNvPr>
            <p:cNvGrpSpPr/>
            <p:nvPr/>
          </p:nvGrpSpPr>
          <p:grpSpPr>
            <a:xfrm>
              <a:off x="7784512" y="2093883"/>
              <a:ext cx="690880" cy="1059379"/>
              <a:chOff x="7824220" y="3191091"/>
              <a:chExt cx="690880" cy="1059379"/>
            </a:xfrm>
          </p:grpSpPr>
          <p:sp>
            <p:nvSpPr>
              <p:cNvPr id="42" name="Chord 41">
                <a:extLst>
                  <a:ext uri="{FF2B5EF4-FFF2-40B4-BE49-F238E27FC236}">
                    <a16:creationId xmlns:a16="http://schemas.microsoft.com/office/drawing/2014/main" id="{A1B0A409-6786-4BFD-AB4B-A61C88A81E6C}"/>
                  </a:ext>
                </a:extLst>
              </p:cNvPr>
              <p:cNvSpPr/>
              <p:nvPr/>
            </p:nvSpPr>
            <p:spPr>
              <a:xfrm rot="5400000">
                <a:off x="7802939" y="3538310"/>
                <a:ext cx="733441" cy="690880"/>
              </a:xfrm>
              <a:prstGeom prst="chord">
                <a:avLst>
                  <a:gd name="adj1" fmla="val 4960698"/>
                  <a:gd name="adj2" fmla="val 16640419"/>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48C96FE5-5486-48C0-9869-D4636276374D}"/>
                  </a:ext>
                </a:extLst>
              </p:cNvPr>
              <p:cNvSpPr/>
              <p:nvPr/>
            </p:nvSpPr>
            <p:spPr>
              <a:xfrm>
                <a:off x="7988881" y="3191091"/>
                <a:ext cx="361555" cy="379955"/>
              </a:xfrm>
              <a:prstGeom prst="ellipse">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cxnSp>
        <p:nvCxnSpPr>
          <p:cNvPr id="54" name="Straight Arrow Connector 53">
            <a:extLst>
              <a:ext uri="{FF2B5EF4-FFF2-40B4-BE49-F238E27FC236}">
                <a16:creationId xmlns:a16="http://schemas.microsoft.com/office/drawing/2014/main" id="{35EF6D8D-016D-4B3B-8086-A16A2E23BB4E}"/>
              </a:ext>
            </a:extLst>
          </p:cNvPr>
          <p:cNvCxnSpPr>
            <a:cxnSpLocks/>
            <a:endCxn id="6" idx="1"/>
          </p:cNvCxnSpPr>
          <p:nvPr/>
        </p:nvCxnSpPr>
        <p:spPr>
          <a:xfrm>
            <a:off x="3547803" y="2680560"/>
            <a:ext cx="160817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607E54FE-A574-451F-9FFB-4113BD2B418F}"/>
              </a:ext>
            </a:extLst>
          </p:cNvPr>
          <p:cNvCxnSpPr>
            <a:cxnSpLocks/>
            <a:endCxn id="8" idx="1"/>
          </p:cNvCxnSpPr>
          <p:nvPr/>
        </p:nvCxnSpPr>
        <p:spPr>
          <a:xfrm>
            <a:off x="3547803" y="3089849"/>
            <a:ext cx="2063901" cy="0"/>
          </a:xfrm>
          <a:prstGeom prst="straightConnector1">
            <a:avLst/>
          </a:prstGeom>
          <a:ln w="38100">
            <a:solidFill>
              <a:schemeClr val="tx2"/>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12AA19A8-80F2-4DD9-8727-9038B1BA39D0}"/>
              </a:ext>
            </a:extLst>
          </p:cNvPr>
          <p:cNvSpPr txBox="1"/>
          <p:nvPr/>
        </p:nvSpPr>
        <p:spPr>
          <a:xfrm>
            <a:off x="3494462" y="2291250"/>
            <a:ext cx="1594563" cy="369332"/>
          </a:xfrm>
          <a:prstGeom prst="rect">
            <a:avLst/>
          </a:prstGeom>
          <a:noFill/>
        </p:spPr>
        <p:txBody>
          <a:bodyPr wrap="square" rtlCol="0">
            <a:spAutoFit/>
          </a:bodyPr>
          <a:lstStyle/>
          <a:p>
            <a:r>
              <a:rPr lang="en-US" dirty="0"/>
              <a:t>example.com?</a:t>
            </a:r>
          </a:p>
        </p:txBody>
      </p:sp>
      <p:sp>
        <p:nvSpPr>
          <p:cNvPr id="6" name="TextBox 5">
            <a:extLst>
              <a:ext uri="{FF2B5EF4-FFF2-40B4-BE49-F238E27FC236}">
                <a16:creationId xmlns:a16="http://schemas.microsoft.com/office/drawing/2014/main" id="{D814D652-2038-450A-B459-1479CDEBFFFD}"/>
              </a:ext>
            </a:extLst>
          </p:cNvPr>
          <p:cNvSpPr txBox="1"/>
          <p:nvPr/>
        </p:nvSpPr>
        <p:spPr>
          <a:xfrm>
            <a:off x="5155982" y="2434338"/>
            <a:ext cx="1301839" cy="492443"/>
          </a:xfrm>
          <a:prstGeom prst="rect">
            <a:avLst/>
          </a:prstGeom>
          <a:noFill/>
          <a:ln w="28575">
            <a:noFill/>
          </a:ln>
        </p:spPr>
        <p:txBody>
          <a:bodyPr wrap="square" rtlCol="0">
            <a:spAutoFit/>
          </a:bodyPr>
          <a:lstStyle/>
          <a:p>
            <a:pPr algn="ctr"/>
            <a:r>
              <a:rPr lang="en-US" sz="1300" dirty="0"/>
              <a:t>Is example.com present?</a:t>
            </a:r>
          </a:p>
        </p:txBody>
      </p:sp>
      <p:sp>
        <p:nvSpPr>
          <p:cNvPr id="8" name="TextBox 7">
            <a:extLst>
              <a:ext uri="{FF2B5EF4-FFF2-40B4-BE49-F238E27FC236}">
                <a16:creationId xmlns:a16="http://schemas.microsoft.com/office/drawing/2014/main" id="{D5DFBB56-D22A-498C-8D6E-0416B2BD5C2F}"/>
              </a:ext>
            </a:extLst>
          </p:cNvPr>
          <p:cNvSpPr txBox="1"/>
          <p:nvPr/>
        </p:nvSpPr>
        <p:spPr>
          <a:xfrm>
            <a:off x="5611704" y="2959044"/>
            <a:ext cx="390396" cy="261610"/>
          </a:xfrm>
          <a:prstGeom prst="rect">
            <a:avLst/>
          </a:prstGeom>
          <a:solidFill>
            <a:schemeClr val="tx1"/>
          </a:solidFill>
          <a:ln w="19050">
            <a:solidFill>
              <a:schemeClr val="tx2"/>
            </a:solidFill>
          </a:ln>
        </p:spPr>
        <p:txBody>
          <a:bodyPr wrap="square" rtlCol="0">
            <a:spAutoFit/>
          </a:bodyPr>
          <a:lstStyle/>
          <a:p>
            <a:pPr algn="ctr"/>
            <a:r>
              <a:rPr lang="en-US" sz="1100" dirty="0">
                <a:solidFill>
                  <a:schemeClr val="bg1"/>
                </a:solidFill>
              </a:rPr>
              <a:t>Yes</a:t>
            </a:r>
          </a:p>
        </p:txBody>
      </p:sp>
      <p:cxnSp>
        <p:nvCxnSpPr>
          <p:cNvPr id="63" name="Straight Arrow Connector 62">
            <a:extLst>
              <a:ext uri="{FF2B5EF4-FFF2-40B4-BE49-F238E27FC236}">
                <a16:creationId xmlns:a16="http://schemas.microsoft.com/office/drawing/2014/main" id="{6144CB6B-4FF3-48EC-9F4B-65FFD82B773B}"/>
              </a:ext>
            </a:extLst>
          </p:cNvPr>
          <p:cNvCxnSpPr>
            <a:cxnSpLocks/>
            <a:stCxn id="8" idx="0"/>
            <a:endCxn id="6" idx="2"/>
          </p:cNvCxnSpPr>
          <p:nvPr/>
        </p:nvCxnSpPr>
        <p:spPr>
          <a:xfrm flipV="1">
            <a:off x="5806902" y="2926781"/>
            <a:ext cx="0" cy="32263"/>
          </a:xfrm>
          <a:prstGeom prst="straightConnector1">
            <a:avLst/>
          </a:prstGeom>
          <a:ln w="381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6759D637-D596-44F8-86F2-8D6EE2B88589}"/>
              </a:ext>
            </a:extLst>
          </p:cNvPr>
          <p:cNvSpPr txBox="1"/>
          <p:nvPr/>
        </p:nvSpPr>
        <p:spPr>
          <a:xfrm>
            <a:off x="6886254" y="2549754"/>
            <a:ext cx="390396" cy="261610"/>
          </a:xfrm>
          <a:prstGeom prst="rect">
            <a:avLst/>
          </a:prstGeom>
          <a:solidFill>
            <a:schemeClr val="tx1"/>
          </a:solidFill>
          <a:ln w="19050">
            <a:solidFill>
              <a:schemeClr val="tx2"/>
            </a:solidFill>
          </a:ln>
        </p:spPr>
        <p:txBody>
          <a:bodyPr wrap="square" rtlCol="0">
            <a:spAutoFit/>
          </a:bodyPr>
          <a:lstStyle/>
          <a:p>
            <a:pPr algn="ctr"/>
            <a:r>
              <a:rPr lang="en-US" sz="1100" dirty="0">
                <a:solidFill>
                  <a:schemeClr val="bg1"/>
                </a:solidFill>
              </a:rPr>
              <a:t>No</a:t>
            </a:r>
          </a:p>
        </p:txBody>
      </p:sp>
      <p:cxnSp>
        <p:nvCxnSpPr>
          <p:cNvPr id="73" name="Straight Arrow Connector 72">
            <a:extLst>
              <a:ext uri="{FF2B5EF4-FFF2-40B4-BE49-F238E27FC236}">
                <a16:creationId xmlns:a16="http://schemas.microsoft.com/office/drawing/2014/main" id="{A7FA12DF-DD67-40C5-BC2B-DF158CEB3814}"/>
              </a:ext>
            </a:extLst>
          </p:cNvPr>
          <p:cNvCxnSpPr>
            <a:cxnSpLocks/>
            <a:stCxn id="71" idx="3"/>
            <a:endCxn id="79" idx="1"/>
          </p:cNvCxnSpPr>
          <p:nvPr/>
        </p:nvCxnSpPr>
        <p:spPr>
          <a:xfrm>
            <a:off x="7276650" y="2680559"/>
            <a:ext cx="358504" cy="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2DDBBD36-D0C8-4BA2-8878-686C9DC867C7}"/>
              </a:ext>
            </a:extLst>
          </p:cNvPr>
          <p:cNvSpPr txBox="1"/>
          <p:nvPr/>
        </p:nvSpPr>
        <p:spPr>
          <a:xfrm>
            <a:off x="7930769" y="2137530"/>
            <a:ext cx="1635807" cy="646331"/>
          </a:xfrm>
          <a:prstGeom prst="rect">
            <a:avLst/>
          </a:prstGeom>
          <a:noFill/>
        </p:spPr>
        <p:txBody>
          <a:bodyPr wrap="square" rtlCol="0">
            <a:spAutoFit/>
          </a:bodyPr>
          <a:lstStyle/>
          <a:p>
            <a:pPr algn="ctr"/>
            <a:r>
              <a:rPr lang="en-US" dirty="0"/>
              <a:t>Authoritative Nameserver</a:t>
            </a:r>
          </a:p>
        </p:txBody>
      </p:sp>
      <p:sp>
        <p:nvSpPr>
          <p:cNvPr id="74" name="Rectangle: Rounded Corners 73">
            <a:extLst>
              <a:ext uri="{FF2B5EF4-FFF2-40B4-BE49-F238E27FC236}">
                <a16:creationId xmlns:a16="http://schemas.microsoft.com/office/drawing/2014/main" id="{0949FA12-4F71-49A3-8658-8F9C242C39DC}"/>
              </a:ext>
            </a:extLst>
          </p:cNvPr>
          <p:cNvSpPr/>
          <p:nvPr/>
        </p:nvSpPr>
        <p:spPr>
          <a:xfrm>
            <a:off x="7689492" y="2825742"/>
            <a:ext cx="2118360" cy="254372"/>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27610476-A7FE-4F4F-A67B-90B0C9F377F5}"/>
              </a:ext>
            </a:extLst>
          </p:cNvPr>
          <p:cNvSpPr txBox="1"/>
          <p:nvPr/>
        </p:nvSpPr>
        <p:spPr>
          <a:xfrm>
            <a:off x="7705263" y="2804412"/>
            <a:ext cx="2130627" cy="276999"/>
          </a:xfrm>
          <a:prstGeom prst="rect">
            <a:avLst/>
          </a:prstGeom>
          <a:noFill/>
        </p:spPr>
        <p:txBody>
          <a:bodyPr wrap="square" rtlCol="0">
            <a:spAutoFit/>
          </a:bodyPr>
          <a:lstStyle/>
          <a:p>
            <a:pPr algn="ctr"/>
            <a:r>
              <a:rPr lang="en-US" sz="1200" dirty="0">
                <a:solidFill>
                  <a:schemeClr val="bg1"/>
                </a:solidFill>
              </a:rPr>
              <a:t>example.com   1.2.3.4    TTL=60</a:t>
            </a:r>
          </a:p>
        </p:txBody>
      </p:sp>
      <p:sp>
        <p:nvSpPr>
          <p:cNvPr id="84" name="TextBox 83">
            <a:extLst>
              <a:ext uri="{FF2B5EF4-FFF2-40B4-BE49-F238E27FC236}">
                <a16:creationId xmlns:a16="http://schemas.microsoft.com/office/drawing/2014/main" id="{4390AEDB-2686-4E6A-838E-0E1CCA000A7C}"/>
              </a:ext>
            </a:extLst>
          </p:cNvPr>
          <p:cNvSpPr txBox="1"/>
          <p:nvPr/>
        </p:nvSpPr>
        <p:spPr>
          <a:xfrm>
            <a:off x="3600610" y="2761090"/>
            <a:ext cx="1177671" cy="369332"/>
          </a:xfrm>
          <a:prstGeom prst="rect">
            <a:avLst/>
          </a:prstGeom>
          <a:noFill/>
          <a:ln>
            <a:noFill/>
          </a:ln>
        </p:spPr>
        <p:txBody>
          <a:bodyPr wrap="square" rtlCol="0">
            <a:spAutoFit/>
          </a:bodyPr>
          <a:lstStyle/>
          <a:p>
            <a:pPr algn="ctr"/>
            <a:r>
              <a:rPr lang="en-US" dirty="0"/>
              <a:t>response</a:t>
            </a:r>
          </a:p>
        </p:txBody>
      </p:sp>
      <p:grpSp>
        <p:nvGrpSpPr>
          <p:cNvPr id="85" name="Group 84">
            <a:extLst>
              <a:ext uri="{FF2B5EF4-FFF2-40B4-BE49-F238E27FC236}">
                <a16:creationId xmlns:a16="http://schemas.microsoft.com/office/drawing/2014/main" id="{32DEE9D9-9DBA-4447-AF91-6A96C53A75FD}"/>
              </a:ext>
            </a:extLst>
          </p:cNvPr>
          <p:cNvGrpSpPr/>
          <p:nvPr/>
        </p:nvGrpSpPr>
        <p:grpSpPr>
          <a:xfrm>
            <a:off x="5369525" y="5037114"/>
            <a:ext cx="1040980" cy="1084712"/>
            <a:chOff x="10595888" y="3530558"/>
            <a:chExt cx="1040980" cy="1084712"/>
          </a:xfrm>
        </p:grpSpPr>
        <p:sp>
          <p:nvSpPr>
            <p:cNvPr id="86" name="TextBox 85">
              <a:extLst>
                <a:ext uri="{FF2B5EF4-FFF2-40B4-BE49-F238E27FC236}">
                  <a16:creationId xmlns:a16="http://schemas.microsoft.com/office/drawing/2014/main" id="{41D1D836-3F10-4DD4-B0A9-40413D23BCB8}"/>
                </a:ext>
              </a:extLst>
            </p:cNvPr>
            <p:cNvSpPr txBox="1"/>
            <p:nvPr/>
          </p:nvSpPr>
          <p:spPr>
            <a:xfrm>
              <a:off x="10595888" y="4245938"/>
              <a:ext cx="1040980" cy="369332"/>
            </a:xfrm>
            <a:prstGeom prst="rect">
              <a:avLst/>
            </a:prstGeom>
            <a:noFill/>
          </p:spPr>
          <p:txBody>
            <a:bodyPr wrap="square" rtlCol="0">
              <a:spAutoFit/>
            </a:bodyPr>
            <a:lstStyle/>
            <a:p>
              <a:r>
                <a:rPr lang="en-US" dirty="0"/>
                <a:t>Snooper</a:t>
              </a:r>
            </a:p>
          </p:txBody>
        </p:sp>
        <p:grpSp>
          <p:nvGrpSpPr>
            <p:cNvPr id="87" name="Group 86">
              <a:extLst>
                <a:ext uri="{FF2B5EF4-FFF2-40B4-BE49-F238E27FC236}">
                  <a16:creationId xmlns:a16="http://schemas.microsoft.com/office/drawing/2014/main" id="{F2F3A7BA-33E2-4D05-8591-FE2B7B447CA2}"/>
                </a:ext>
              </a:extLst>
            </p:cNvPr>
            <p:cNvGrpSpPr/>
            <p:nvPr/>
          </p:nvGrpSpPr>
          <p:grpSpPr>
            <a:xfrm>
              <a:off x="10712179" y="3530558"/>
              <a:ext cx="690880" cy="1059379"/>
              <a:chOff x="10734901" y="3490891"/>
              <a:chExt cx="690880" cy="1059379"/>
            </a:xfrm>
          </p:grpSpPr>
          <p:grpSp>
            <p:nvGrpSpPr>
              <p:cNvPr id="88" name="Group 87">
                <a:extLst>
                  <a:ext uri="{FF2B5EF4-FFF2-40B4-BE49-F238E27FC236}">
                    <a16:creationId xmlns:a16="http://schemas.microsoft.com/office/drawing/2014/main" id="{D7B6DD91-EF25-4814-8998-8B1BD5037EF1}"/>
                  </a:ext>
                </a:extLst>
              </p:cNvPr>
              <p:cNvGrpSpPr/>
              <p:nvPr/>
            </p:nvGrpSpPr>
            <p:grpSpPr>
              <a:xfrm>
                <a:off x="10734901" y="3490891"/>
                <a:ext cx="690880" cy="1059379"/>
                <a:chOff x="7824220" y="3191091"/>
                <a:chExt cx="690880" cy="1059379"/>
              </a:xfrm>
            </p:grpSpPr>
            <p:sp>
              <p:nvSpPr>
                <p:cNvPr id="92" name="Chord 91">
                  <a:extLst>
                    <a:ext uri="{FF2B5EF4-FFF2-40B4-BE49-F238E27FC236}">
                      <a16:creationId xmlns:a16="http://schemas.microsoft.com/office/drawing/2014/main" id="{4F6F2CC3-75A3-4852-9EAF-55ED591D8AF2}"/>
                    </a:ext>
                  </a:extLst>
                </p:cNvPr>
                <p:cNvSpPr/>
                <p:nvPr/>
              </p:nvSpPr>
              <p:spPr>
                <a:xfrm rot="5400000">
                  <a:off x="7802939" y="3538310"/>
                  <a:ext cx="733441" cy="690880"/>
                </a:xfrm>
                <a:prstGeom prst="chord">
                  <a:avLst>
                    <a:gd name="adj1" fmla="val 4960698"/>
                    <a:gd name="adj2" fmla="val 16640419"/>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EADFF215-08FF-4F9B-A35B-71BD1B763FAB}"/>
                    </a:ext>
                  </a:extLst>
                </p:cNvPr>
                <p:cNvSpPr/>
                <p:nvPr/>
              </p:nvSpPr>
              <p:spPr>
                <a:xfrm>
                  <a:off x="7988881" y="3191091"/>
                  <a:ext cx="361555" cy="379955"/>
                </a:xfrm>
                <a:prstGeom prst="ellipse">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9" name="Graphic 88" descr="Binoculars">
                <a:extLst>
                  <a:ext uri="{FF2B5EF4-FFF2-40B4-BE49-F238E27FC236}">
                    <a16:creationId xmlns:a16="http://schemas.microsoft.com/office/drawing/2014/main" id="{ECAE89C1-307D-4C9A-AD17-9B9DFED481F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01906" y="3867238"/>
                <a:ext cx="372700" cy="372700"/>
              </a:xfrm>
              <a:prstGeom prst="rect">
                <a:avLst/>
              </a:prstGeom>
            </p:spPr>
          </p:pic>
          <p:cxnSp>
            <p:nvCxnSpPr>
              <p:cNvPr id="90" name="Straight Connector 89">
                <a:extLst>
                  <a:ext uri="{FF2B5EF4-FFF2-40B4-BE49-F238E27FC236}">
                    <a16:creationId xmlns:a16="http://schemas.microsoft.com/office/drawing/2014/main" id="{1D7F258C-3472-4064-9F3D-0BF56D6301E0}"/>
                  </a:ext>
                </a:extLst>
              </p:cNvPr>
              <p:cNvCxnSpPr>
                <a:cxnSpLocks/>
              </p:cNvCxnSpPr>
              <p:nvPr/>
            </p:nvCxnSpPr>
            <p:spPr>
              <a:xfrm flipV="1">
                <a:off x="11197092" y="3863746"/>
                <a:ext cx="77514" cy="106926"/>
              </a:xfrm>
              <a:prstGeom prst="line">
                <a:avLst/>
              </a:prstGeom>
              <a:ln w="12700">
                <a:solidFill>
                  <a:schemeClr val="accent6">
                    <a:lumMod val="75000"/>
                  </a:schemeClr>
                </a:solidFill>
              </a:ln>
            </p:spPr>
            <p:style>
              <a:lnRef idx="1">
                <a:schemeClr val="dk1"/>
              </a:lnRef>
              <a:fillRef idx="0">
                <a:schemeClr val="dk1"/>
              </a:fillRef>
              <a:effectRef idx="0">
                <a:schemeClr val="dk1"/>
              </a:effectRef>
              <a:fontRef idx="minor">
                <a:schemeClr val="tx1"/>
              </a:fontRef>
            </p:style>
          </p:cxnSp>
          <p:cxnSp>
            <p:nvCxnSpPr>
              <p:cNvPr id="91" name="Straight Connector 90">
                <a:extLst>
                  <a:ext uri="{FF2B5EF4-FFF2-40B4-BE49-F238E27FC236}">
                    <a16:creationId xmlns:a16="http://schemas.microsoft.com/office/drawing/2014/main" id="{78724C73-14D0-45A4-8862-82F987DBCB3E}"/>
                  </a:ext>
                </a:extLst>
              </p:cNvPr>
              <p:cNvCxnSpPr>
                <a:cxnSpLocks/>
              </p:cNvCxnSpPr>
              <p:nvPr/>
            </p:nvCxnSpPr>
            <p:spPr>
              <a:xfrm>
                <a:off x="10917708" y="3870846"/>
                <a:ext cx="81154" cy="92726"/>
              </a:xfrm>
              <a:prstGeom prst="line">
                <a:avLst/>
              </a:prstGeom>
              <a:ln w="12700">
                <a:solidFill>
                  <a:schemeClr val="accent6">
                    <a:lumMod val="75000"/>
                  </a:schemeClr>
                </a:solidFill>
              </a:ln>
            </p:spPr>
            <p:style>
              <a:lnRef idx="1">
                <a:schemeClr val="dk1"/>
              </a:lnRef>
              <a:fillRef idx="0">
                <a:schemeClr val="dk1"/>
              </a:fillRef>
              <a:effectRef idx="0">
                <a:schemeClr val="dk1"/>
              </a:effectRef>
              <a:fontRef idx="minor">
                <a:schemeClr val="tx1"/>
              </a:fontRef>
            </p:style>
          </p:cxnSp>
        </p:grpSp>
      </p:grpSp>
      <p:cxnSp>
        <p:nvCxnSpPr>
          <p:cNvPr id="68" name="Straight Arrow Connector 67">
            <a:extLst>
              <a:ext uri="{FF2B5EF4-FFF2-40B4-BE49-F238E27FC236}">
                <a16:creationId xmlns:a16="http://schemas.microsoft.com/office/drawing/2014/main" id="{F3D9CF78-0214-49D4-9604-5E7553B9520D}"/>
              </a:ext>
            </a:extLst>
          </p:cNvPr>
          <p:cNvCxnSpPr>
            <a:cxnSpLocks/>
            <a:stCxn id="71" idx="1"/>
            <a:endCxn id="6" idx="3"/>
          </p:cNvCxnSpPr>
          <p:nvPr/>
        </p:nvCxnSpPr>
        <p:spPr>
          <a:xfrm flipH="1">
            <a:off x="6457821" y="2680559"/>
            <a:ext cx="428433" cy="1"/>
          </a:xfrm>
          <a:prstGeom prst="straightConnector1">
            <a:avLst/>
          </a:prstGeom>
          <a:ln w="381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652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5" name="Rectangle: Rounded Corners 94">
            <a:extLst>
              <a:ext uri="{FF2B5EF4-FFF2-40B4-BE49-F238E27FC236}">
                <a16:creationId xmlns:a16="http://schemas.microsoft.com/office/drawing/2014/main" id="{E46FD1F6-28C4-4937-87D3-CAC8F5A2934F}"/>
              </a:ext>
            </a:extLst>
          </p:cNvPr>
          <p:cNvSpPr/>
          <p:nvPr/>
        </p:nvSpPr>
        <p:spPr>
          <a:xfrm>
            <a:off x="7635154" y="2167665"/>
            <a:ext cx="2270846" cy="1025788"/>
          </a:xfrm>
          <a:prstGeom prst="roundRect">
            <a:avLst>
              <a:gd name="adj" fmla="val 11374"/>
            </a:avLst>
          </a:prstGeom>
          <a:solidFill>
            <a:schemeClr val="accent3"/>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Box 95">
            <a:extLst>
              <a:ext uri="{FF2B5EF4-FFF2-40B4-BE49-F238E27FC236}">
                <a16:creationId xmlns:a16="http://schemas.microsoft.com/office/drawing/2014/main" id="{00838A08-6E18-4EA5-B539-CF80FAC07DB2}"/>
              </a:ext>
            </a:extLst>
          </p:cNvPr>
          <p:cNvSpPr txBox="1"/>
          <p:nvPr/>
        </p:nvSpPr>
        <p:spPr>
          <a:xfrm>
            <a:off x="7930769" y="2137530"/>
            <a:ext cx="1635807" cy="646331"/>
          </a:xfrm>
          <a:prstGeom prst="rect">
            <a:avLst/>
          </a:prstGeom>
          <a:noFill/>
        </p:spPr>
        <p:txBody>
          <a:bodyPr wrap="square" rtlCol="0">
            <a:spAutoFit/>
          </a:bodyPr>
          <a:lstStyle/>
          <a:p>
            <a:pPr algn="ctr"/>
            <a:r>
              <a:rPr lang="en-US" dirty="0"/>
              <a:t>Authoritative Nameserver</a:t>
            </a:r>
          </a:p>
        </p:txBody>
      </p:sp>
      <p:sp>
        <p:nvSpPr>
          <p:cNvPr id="97" name="Rectangle: Rounded Corners 96">
            <a:extLst>
              <a:ext uri="{FF2B5EF4-FFF2-40B4-BE49-F238E27FC236}">
                <a16:creationId xmlns:a16="http://schemas.microsoft.com/office/drawing/2014/main" id="{BA4435FF-906A-4725-AD0B-E8F85E145DBA}"/>
              </a:ext>
            </a:extLst>
          </p:cNvPr>
          <p:cNvSpPr/>
          <p:nvPr/>
        </p:nvSpPr>
        <p:spPr>
          <a:xfrm>
            <a:off x="7689492" y="2825742"/>
            <a:ext cx="2118360" cy="254372"/>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a:extLst>
              <a:ext uri="{FF2B5EF4-FFF2-40B4-BE49-F238E27FC236}">
                <a16:creationId xmlns:a16="http://schemas.microsoft.com/office/drawing/2014/main" id="{941B1485-5516-4677-A8C4-257EE79458D2}"/>
              </a:ext>
            </a:extLst>
          </p:cNvPr>
          <p:cNvSpPr txBox="1"/>
          <p:nvPr/>
        </p:nvSpPr>
        <p:spPr>
          <a:xfrm>
            <a:off x="7705263" y="2804412"/>
            <a:ext cx="2130627" cy="276999"/>
          </a:xfrm>
          <a:prstGeom prst="rect">
            <a:avLst/>
          </a:prstGeom>
          <a:noFill/>
        </p:spPr>
        <p:txBody>
          <a:bodyPr wrap="square" rtlCol="0">
            <a:spAutoFit/>
          </a:bodyPr>
          <a:lstStyle/>
          <a:p>
            <a:pPr algn="ctr"/>
            <a:r>
              <a:rPr lang="en-US" sz="1200" dirty="0">
                <a:solidFill>
                  <a:schemeClr val="bg1"/>
                </a:solidFill>
              </a:rPr>
              <a:t>example.com   1.2.3.4    TTL=60</a:t>
            </a:r>
          </a:p>
        </p:txBody>
      </p:sp>
      <p:sp>
        <p:nvSpPr>
          <p:cNvPr id="53" name="Rectangle: Rounded Corners 52">
            <a:extLst>
              <a:ext uri="{FF2B5EF4-FFF2-40B4-BE49-F238E27FC236}">
                <a16:creationId xmlns:a16="http://schemas.microsoft.com/office/drawing/2014/main" id="{CAC19E98-1AB1-4DCE-9BF5-9FD61107B9CC}"/>
              </a:ext>
            </a:extLst>
          </p:cNvPr>
          <p:cNvSpPr/>
          <p:nvPr/>
        </p:nvSpPr>
        <p:spPr>
          <a:xfrm>
            <a:off x="4984988" y="1554724"/>
            <a:ext cx="1644058" cy="2207854"/>
          </a:xfrm>
          <a:prstGeom prst="roundRect">
            <a:avLst>
              <a:gd name="adj" fmla="val 9285"/>
            </a:avLst>
          </a:prstGeom>
          <a:solidFill>
            <a:schemeClr val="accent1"/>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04461B80-4E63-43DE-A659-1E7D69A8209A}"/>
              </a:ext>
            </a:extLst>
          </p:cNvPr>
          <p:cNvSpPr/>
          <p:nvPr/>
        </p:nvSpPr>
        <p:spPr>
          <a:xfrm>
            <a:off x="5156098" y="2070943"/>
            <a:ext cx="1301839" cy="1587509"/>
          </a:xfrm>
          <a:prstGeom prst="roundRect">
            <a:avLst>
              <a:gd name="adj" fmla="val 9285"/>
            </a:avLst>
          </a:prstGeom>
          <a:solidFill>
            <a:schemeClr val="accent2"/>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383A3313-749B-4A16-9BA1-F003442F7BB4}"/>
              </a:ext>
            </a:extLst>
          </p:cNvPr>
          <p:cNvSpPr txBox="1"/>
          <p:nvPr/>
        </p:nvSpPr>
        <p:spPr>
          <a:xfrm>
            <a:off x="5098789" y="1546131"/>
            <a:ext cx="1543371" cy="369332"/>
          </a:xfrm>
          <a:prstGeom prst="rect">
            <a:avLst/>
          </a:prstGeom>
          <a:noFill/>
        </p:spPr>
        <p:txBody>
          <a:bodyPr wrap="square" rtlCol="0">
            <a:spAutoFit/>
          </a:bodyPr>
          <a:lstStyle/>
          <a:p>
            <a:r>
              <a:rPr lang="en-US" dirty="0"/>
              <a:t>DNS Resolver</a:t>
            </a:r>
          </a:p>
        </p:txBody>
      </p:sp>
      <p:sp>
        <p:nvSpPr>
          <p:cNvPr id="57" name="TextBox 56">
            <a:extLst>
              <a:ext uri="{FF2B5EF4-FFF2-40B4-BE49-F238E27FC236}">
                <a16:creationId xmlns:a16="http://schemas.microsoft.com/office/drawing/2014/main" id="{094E44FA-CA4F-4FB2-9D94-735C53DB5B96}"/>
              </a:ext>
            </a:extLst>
          </p:cNvPr>
          <p:cNvSpPr txBox="1"/>
          <p:nvPr/>
        </p:nvSpPr>
        <p:spPr>
          <a:xfrm>
            <a:off x="5311595" y="2058382"/>
            <a:ext cx="969268" cy="369332"/>
          </a:xfrm>
          <a:prstGeom prst="rect">
            <a:avLst/>
          </a:prstGeom>
          <a:noFill/>
        </p:spPr>
        <p:txBody>
          <a:bodyPr wrap="square" rtlCol="0">
            <a:spAutoFit/>
          </a:bodyPr>
          <a:lstStyle/>
          <a:p>
            <a:pPr algn="ctr"/>
            <a:r>
              <a:rPr lang="en-US" dirty="0"/>
              <a:t>Cache</a:t>
            </a:r>
          </a:p>
        </p:txBody>
      </p:sp>
      <p:sp>
        <p:nvSpPr>
          <p:cNvPr id="2" name="Title 1">
            <a:extLst>
              <a:ext uri="{FF2B5EF4-FFF2-40B4-BE49-F238E27FC236}">
                <a16:creationId xmlns:a16="http://schemas.microsoft.com/office/drawing/2014/main" id="{D4ED37ED-5D65-4459-BA69-43E563D1BA26}"/>
              </a:ext>
            </a:extLst>
          </p:cNvPr>
          <p:cNvSpPr>
            <a:spLocks noGrp="1"/>
          </p:cNvSpPr>
          <p:nvPr>
            <p:ph type="title"/>
          </p:nvPr>
        </p:nvSpPr>
        <p:spPr>
          <a:xfrm>
            <a:off x="838200" y="155428"/>
            <a:ext cx="10515600" cy="1325563"/>
          </a:xfrm>
        </p:spPr>
        <p:txBody>
          <a:bodyPr/>
          <a:lstStyle/>
          <a:p>
            <a:r>
              <a:rPr lang="en-US" dirty="0"/>
              <a:t>Background: How Cache Snooping Works</a:t>
            </a:r>
          </a:p>
        </p:txBody>
      </p:sp>
      <p:sp>
        <p:nvSpPr>
          <p:cNvPr id="4" name="Footer Placeholder 3">
            <a:extLst>
              <a:ext uri="{FF2B5EF4-FFF2-40B4-BE49-F238E27FC236}">
                <a16:creationId xmlns:a16="http://schemas.microsoft.com/office/drawing/2014/main" id="{A493280E-FAD3-4AB1-B20E-38BCBDB6D1A7}"/>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71DDE558-7D43-4F5B-8A28-8C4DC78DF48E}"/>
              </a:ext>
            </a:extLst>
          </p:cNvPr>
          <p:cNvSpPr>
            <a:spLocks noGrp="1"/>
          </p:cNvSpPr>
          <p:nvPr>
            <p:ph type="sldNum" sz="quarter" idx="12"/>
          </p:nvPr>
        </p:nvSpPr>
        <p:spPr/>
        <p:txBody>
          <a:bodyPr/>
          <a:lstStyle/>
          <a:p>
            <a:fld id="{763FA1FB-A723-468C-9019-79D9CB2A7825}" type="slidenum">
              <a:rPr lang="en-US" smtClean="0"/>
              <a:t>12</a:t>
            </a:fld>
            <a:endParaRPr lang="en-US"/>
          </a:p>
        </p:txBody>
      </p:sp>
      <p:cxnSp>
        <p:nvCxnSpPr>
          <p:cNvPr id="54" name="Straight Arrow Connector 53">
            <a:extLst>
              <a:ext uri="{FF2B5EF4-FFF2-40B4-BE49-F238E27FC236}">
                <a16:creationId xmlns:a16="http://schemas.microsoft.com/office/drawing/2014/main" id="{35EF6D8D-016D-4B3B-8086-A16A2E23BB4E}"/>
              </a:ext>
            </a:extLst>
          </p:cNvPr>
          <p:cNvCxnSpPr>
            <a:cxnSpLocks/>
          </p:cNvCxnSpPr>
          <p:nvPr/>
        </p:nvCxnSpPr>
        <p:spPr>
          <a:xfrm flipV="1">
            <a:off x="5708417" y="2894501"/>
            <a:ext cx="0" cy="20770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12AA19A8-80F2-4DD9-8727-9038B1BA39D0}"/>
              </a:ext>
            </a:extLst>
          </p:cNvPr>
          <p:cNvSpPr txBox="1"/>
          <p:nvPr/>
        </p:nvSpPr>
        <p:spPr>
          <a:xfrm>
            <a:off x="4022151" y="4018895"/>
            <a:ext cx="1686266" cy="707886"/>
          </a:xfrm>
          <a:prstGeom prst="rect">
            <a:avLst/>
          </a:prstGeom>
          <a:noFill/>
        </p:spPr>
        <p:txBody>
          <a:bodyPr wrap="square" rtlCol="0">
            <a:spAutoFit/>
          </a:bodyPr>
          <a:lstStyle/>
          <a:p>
            <a:pPr algn="r"/>
            <a:r>
              <a:rPr lang="en-US" sz="2000" dirty="0"/>
              <a:t>example.com?</a:t>
            </a:r>
          </a:p>
          <a:p>
            <a:pPr algn="r"/>
            <a:r>
              <a:rPr lang="en-US" sz="2000" b="1" i="1" dirty="0">
                <a:solidFill>
                  <a:srgbClr val="6D6DFF"/>
                </a:solidFill>
              </a:rPr>
              <a:t>RD = False</a:t>
            </a:r>
          </a:p>
        </p:txBody>
      </p:sp>
      <p:sp>
        <p:nvSpPr>
          <p:cNvPr id="6" name="TextBox 5">
            <a:extLst>
              <a:ext uri="{FF2B5EF4-FFF2-40B4-BE49-F238E27FC236}">
                <a16:creationId xmlns:a16="http://schemas.microsoft.com/office/drawing/2014/main" id="{D814D652-2038-450A-B459-1479CDEBFFFD}"/>
              </a:ext>
            </a:extLst>
          </p:cNvPr>
          <p:cNvSpPr txBox="1"/>
          <p:nvPr/>
        </p:nvSpPr>
        <p:spPr>
          <a:xfrm>
            <a:off x="5254697" y="2408030"/>
            <a:ext cx="1104640" cy="461665"/>
          </a:xfrm>
          <a:prstGeom prst="rect">
            <a:avLst/>
          </a:prstGeom>
          <a:solidFill>
            <a:schemeClr val="tx1"/>
          </a:solidFill>
          <a:ln w="28575">
            <a:solidFill>
              <a:schemeClr val="accent2">
                <a:lumMod val="75000"/>
              </a:schemeClr>
            </a:solidFill>
          </a:ln>
        </p:spPr>
        <p:txBody>
          <a:bodyPr wrap="square" rtlCol="0">
            <a:spAutoFit/>
          </a:bodyPr>
          <a:lstStyle/>
          <a:p>
            <a:pPr algn="ctr"/>
            <a:r>
              <a:rPr lang="en-US" sz="1200" b="1" dirty="0">
                <a:solidFill>
                  <a:schemeClr val="bg1"/>
                </a:solidFill>
              </a:rPr>
              <a:t>example.com</a:t>
            </a:r>
          </a:p>
          <a:p>
            <a:pPr algn="ctr"/>
            <a:r>
              <a:rPr lang="en-US" sz="1200" dirty="0">
                <a:solidFill>
                  <a:schemeClr val="bg1"/>
                </a:solidFill>
              </a:rPr>
              <a:t>1.2.3.4 TTL=30</a:t>
            </a:r>
          </a:p>
        </p:txBody>
      </p:sp>
      <p:sp>
        <p:nvSpPr>
          <p:cNvPr id="11" name="&quot;Not Allowed&quot; Symbol 10">
            <a:extLst>
              <a:ext uri="{FF2B5EF4-FFF2-40B4-BE49-F238E27FC236}">
                <a16:creationId xmlns:a16="http://schemas.microsoft.com/office/drawing/2014/main" id="{60A1B174-5F41-4FBD-B9E6-6621FF1AFB97}"/>
              </a:ext>
            </a:extLst>
          </p:cNvPr>
          <p:cNvSpPr/>
          <p:nvPr/>
        </p:nvSpPr>
        <p:spPr>
          <a:xfrm>
            <a:off x="7972080" y="1798202"/>
            <a:ext cx="1635807" cy="1626119"/>
          </a:xfrm>
          <a:prstGeom prst="noSmoking">
            <a:avLst>
              <a:gd name="adj" fmla="val 686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51" name="Straight Arrow Connector 50">
            <a:extLst>
              <a:ext uri="{FF2B5EF4-FFF2-40B4-BE49-F238E27FC236}">
                <a16:creationId xmlns:a16="http://schemas.microsoft.com/office/drawing/2014/main" id="{FCB9ACCC-65EA-40E3-A25B-51559B684C3B}"/>
              </a:ext>
            </a:extLst>
          </p:cNvPr>
          <p:cNvCxnSpPr>
            <a:cxnSpLocks/>
          </p:cNvCxnSpPr>
          <p:nvPr/>
        </p:nvCxnSpPr>
        <p:spPr>
          <a:xfrm flipV="1">
            <a:off x="5905046" y="2944113"/>
            <a:ext cx="0" cy="2027448"/>
          </a:xfrm>
          <a:prstGeom prst="straightConnector1">
            <a:avLst/>
          </a:prstGeom>
          <a:ln w="381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D0B577E4-DB88-4DFD-B4D0-7B2E85111DB4}"/>
              </a:ext>
            </a:extLst>
          </p:cNvPr>
          <p:cNvSpPr txBox="1"/>
          <p:nvPr/>
        </p:nvSpPr>
        <p:spPr>
          <a:xfrm>
            <a:off x="6064712" y="4193154"/>
            <a:ext cx="3140884" cy="369332"/>
          </a:xfrm>
          <a:prstGeom prst="rect">
            <a:avLst/>
          </a:prstGeom>
          <a:solidFill>
            <a:schemeClr val="bg1">
              <a:lumMod val="85000"/>
            </a:schemeClr>
          </a:solidFill>
          <a:ln w="28575">
            <a:solidFill>
              <a:schemeClr val="tx1">
                <a:lumMod val="65000"/>
                <a:lumOff val="35000"/>
              </a:schemeClr>
            </a:solidFill>
          </a:ln>
        </p:spPr>
        <p:txBody>
          <a:bodyPr wrap="square" rtlCol="0">
            <a:spAutoFit/>
          </a:bodyPr>
          <a:lstStyle/>
          <a:p>
            <a:pPr algn="ctr"/>
            <a:r>
              <a:rPr lang="en-US" b="1" dirty="0"/>
              <a:t>example.com   </a:t>
            </a:r>
            <a:r>
              <a:rPr lang="en-US" dirty="0"/>
              <a:t>1.2.3.4    TTL=30</a:t>
            </a:r>
          </a:p>
        </p:txBody>
      </p:sp>
      <p:sp>
        <p:nvSpPr>
          <p:cNvPr id="12" name="TextBox 11">
            <a:extLst>
              <a:ext uri="{FF2B5EF4-FFF2-40B4-BE49-F238E27FC236}">
                <a16:creationId xmlns:a16="http://schemas.microsoft.com/office/drawing/2014/main" id="{F3E0C410-CAF6-4389-AFF9-CB28A5840E42}"/>
              </a:ext>
            </a:extLst>
          </p:cNvPr>
          <p:cNvSpPr txBox="1"/>
          <p:nvPr/>
        </p:nvSpPr>
        <p:spPr>
          <a:xfrm>
            <a:off x="6843261" y="3858682"/>
            <a:ext cx="1431557" cy="369332"/>
          </a:xfrm>
          <a:prstGeom prst="rect">
            <a:avLst/>
          </a:prstGeom>
          <a:noFill/>
        </p:spPr>
        <p:txBody>
          <a:bodyPr wrap="square" rtlCol="0">
            <a:spAutoFit/>
          </a:bodyPr>
          <a:lstStyle/>
          <a:p>
            <a:pPr algn="ctr"/>
            <a:r>
              <a:rPr lang="en-US" dirty="0"/>
              <a:t>Response</a:t>
            </a:r>
          </a:p>
        </p:txBody>
      </p:sp>
      <p:grpSp>
        <p:nvGrpSpPr>
          <p:cNvPr id="81" name="Group 80">
            <a:extLst>
              <a:ext uri="{FF2B5EF4-FFF2-40B4-BE49-F238E27FC236}">
                <a16:creationId xmlns:a16="http://schemas.microsoft.com/office/drawing/2014/main" id="{57BB650D-6D0E-45C1-93A2-F5ED2363B2AA}"/>
              </a:ext>
            </a:extLst>
          </p:cNvPr>
          <p:cNvGrpSpPr/>
          <p:nvPr/>
        </p:nvGrpSpPr>
        <p:grpSpPr>
          <a:xfrm>
            <a:off x="2796173" y="2374463"/>
            <a:ext cx="690880" cy="1139493"/>
            <a:chOff x="7784512" y="2093883"/>
            <a:chExt cx="690880" cy="1139493"/>
          </a:xfrm>
        </p:grpSpPr>
        <p:sp>
          <p:nvSpPr>
            <p:cNvPr id="82" name="TextBox 81">
              <a:extLst>
                <a:ext uri="{FF2B5EF4-FFF2-40B4-BE49-F238E27FC236}">
                  <a16:creationId xmlns:a16="http://schemas.microsoft.com/office/drawing/2014/main" id="{163272C1-8B1D-403C-9416-FE467EBD4222}"/>
                </a:ext>
              </a:extLst>
            </p:cNvPr>
            <p:cNvSpPr txBox="1"/>
            <p:nvPr/>
          </p:nvSpPr>
          <p:spPr>
            <a:xfrm>
              <a:off x="7784512" y="2864044"/>
              <a:ext cx="690880" cy="369332"/>
            </a:xfrm>
            <a:prstGeom prst="rect">
              <a:avLst/>
            </a:prstGeom>
            <a:noFill/>
          </p:spPr>
          <p:txBody>
            <a:bodyPr wrap="square" rtlCol="0">
              <a:spAutoFit/>
            </a:bodyPr>
            <a:lstStyle/>
            <a:p>
              <a:r>
                <a:rPr lang="en-US" dirty="0"/>
                <a:t>User</a:t>
              </a:r>
            </a:p>
          </p:txBody>
        </p:sp>
        <p:grpSp>
          <p:nvGrpSpPr>
            <p:cNvPr id="83" name="Group 82">
              <a:extLst>
                <a:ext uri="{FF2B5EF4-FFF2-40B4-BE49-F238E27FC236}">
                  <a16:creationId xmlns:a16="http://schemas.microsoft.com/office/drawing/2014/main" id="{9E1C9426-ED43-4BE4-8339-92479E31DBAA}"/>
                </a:ext>
              </a:extLst>
            </p:cNvPr>
            <p:cNvGrpSpPr/>
            <p:nvPr/>
          </p:nvGrpSpPr>
          <p:grpSpPr>
            <a:xfrm>
              <a:off x="7784512" y="2093883"/>
              <a:ext cx="690880" cy="1059379"/>
              <a:chOff x="7824220" y="3191091"/>
              <a:chExt cx="690880" cy="1059379"/>
            </a:xfrm>
          </p:grpSpPr>
          <p:sp>
            <p:nvSpPr>
              <p:cNvPr id="84" name="Chord 83">
                <a:extLst>
                  <a:ext uri="{FF2B5EF4-FFF2-40B4-BE49-F238E27FC236}">
                    <a16:creationId xmlns:a16="http://schemas.microsoft.com/office/drawing/2014/main" id="{77F2F1BA-C847-489E-82C1-712D68558F12}"/>
                  </a:ext>
                </a:extLst>
              </p:cNvPr>
              <p:cNvSpPr/>
              <p:nvPr/>
            </p:nvSpPr>
            <p:spPr>
              <a:xfrm rot="5400000">
                <a:off x="7802939" y="3538310"/>
                <a:ext cx="733441" cy="690880"/>
              </a:xfrm>
              <a:prstGeom prst="chord">
                <a:avLst>
                  <a:gd name="adj1" fmla="val 4960698"/>
                  <a:gd name="adj2" fmla="val 16640419"/>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id="{29ACCA95-CA26-4C2D-8DF7-8E6A67E0F4EB}"/>
                  </a:ext>
                </a:extLst>
              </p:cNvPr>
              <p:cNvSpPr/>
              <p:nvPr/>
            </p:nvSpPr>
            <p:spPr>
              <a:xfrm>
                <a:off x="7988881" y="3191091"/>
                <a:ext cx="361555" cy="379955"/>
              </a:xfrm>
              <a:prstGeom prst="ellipse">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86" name="Group 85">
            <a:extLst>
              <a:ext uri="{FF2B5EF4-FFF2-40B4-BE49-F238E27FC236}">
                <a16:creationId xmlns:a16="http://schemas.microsoft.com/office/drawing/2014/main" id="{AD0A48BC-C01B-4E96-9648-82B69E8563AC}"/>
              </a:ext>
            </a:extLst>
          </p:cNvPr>
          <p:cNvGrpSpPr/>
          <p:nvPr/>
        </p:nvGrpSpPr>
        <p:grpSpPr>
          <a:xfrm>
            <a:off x="5369525" y="5037114"/>
            <a:ext cx="1040980" cy="1084712"/>
            <a:chOff x="10595888" y="3530558"/>
            <a:chExt cx="1040980" cy="1084712"/>
          </a:xfrm>
        </p:grpSpPr>
        <p:sp>
          <p:nvSpPr>
            <p:cNvPr id="87" name="TextBox 86">
              <a:extLst>
                <a:ext uri="{FF2B5EF4-FFF2-40B4-BE49-F238E27FC236}">
                  <a16:creationId xmlns:a16="http://schemas.microsoft.com/office/drawing/2014/main" id="{F411293C-D566-4B6C-8E3F-E7E37707DE9C}"/>
                </a:ext>
              </a:extLst>
            </p:cNvPr>
            <p:cNvSpPr txBox="1"/>
            <p:nvPr/>
          </p:nvSpPr>
          <p:spPr>
            <a:xfrm>
              <a:off x="10595888" y="4245938"/>
              <a:ext cx="1040980" cy="369332"/>
            </a:xfrm>
            <a:prstGeom prst="rect">
              <a:avLst/>
            </a:prstGeom>
            <a:noFill/>
          </p:spPr>
          <p:txBody>
            <a:bodyPr wrap="square" rtlCol="0">
              <a:spAutoFit/>
            </a:bodyPr>
            <a:lstStyle/>
            <a:p>
              <a:r>
                <a:rPr lang="en-US" dirty="0"/>
                <a:t>Snooper</a:t>
              </a:r>
            </a:p>
          </p:txBody>
        </p:sp>
        <p:grpSp>
          <p:nvGrpSpPr>
            <p:cNvPr id="88" name="Group 87">
              <a:extLst>
                <a:ext uri="{FF2B5EF4-FFF2-40B4-BE49-F238E27FC236}">
                  <a16:creationId xmlns:a16="http://schemas.microsoft.com/office/drawing/2014/main" id="{E2217679-5C50-47A1-8F63-049D48DB744F}"/>
                </a:ext>
              </a:extLst>
            </p:cNvPr>
            <p:cNvGrpSpPr/>
            <p:nvPr/>
          </p:nvGrpSpPr>
          <p:grpSpPr>
            <a:xfrm>
              <a:off x="10712179" y="3530558"/>
              <a:ext cx="690880" cy="1059379"/>
              <a:chOff x="10734901" y="3490891"/>
              <a:chExt cx="690880" cy="1059379"/>
            </a:xfrm>
          </p:grpSpPr>
          <p:grpSp>
            <p:nvGrpSpPr>
              <p:cNvPr id="89" name="Group 88">
                <a:extLst>
                  <a:ext uri="{FF2B5EF4-FFF2-40B4-BE49-F238E27FC236}">
                    <a16:creationId xmlns:a16="http://schemas.microsoft.com/office/drawing/2014/main" id="{42888FA1-BA16-4970-9EAA-160F7E4C2A0C}"/>
                  </a:ext>
                </a:extLst>
              </p:cNvPr>
              <p:cNvGrpSpPr/>
              <p:nvPr/>
            </p:nvGrpSpPr>
            <p:grpSpPr>
              <a:xfrm>
                <a:off x="10734901" y="3490891"/>
                <a:ext cx="690880" cy="1059379"/>
                <a:chOff x="7824220" y="3191091"/>
                <a:chExt cx="690880" cy="1059379"/>
              </a:xfrm>
            </p:grpSpPr>
            <p:sp>
              <p:nvSpPr>
                <p:cNvPr id="93" name="Chord 92">
                  <a:extLst>
                    <a:ext uri="{FF2B5EF4-FFF2-40B4-BE49-F238E27FC236}">
                      <a16:creationId xmlns:a16="http://schemas.microsoft.com/office/drawing/2014/main" id="{82CE4F8E-A396-4628-9B0D-5CF4BEF0C209}"/>
                    </a:ext>
                  </a:extLst>
                </p:cNvPr>
                <p:cNvSpPr/>
                <p:nvPr/>
              </p:nvSpPr>
              <p:spPr>
                <a:xfrm rot="5400000">
                  <a:off x="7802939" y="3538310"/>
                  <a:ext cx="733441" cy="690880"/>
                </a:xfrm>
                <a:prstGeom prst="chord">
                  <a:avLst>
                    <a:gd name="adj1" fmla="val 4960698"/>
                    <a:gd name="adj2" fmla="val 16640419"/>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a:extLst>
                    <a:ext uri="{FF2B5EF4-FFF2-40B4-BE49-F238E27FC236}">
                      <a16:creationId xmlns:a16="http://schemas.microsoft.com/office/drawing/2014/main" id="{56DC3060-CE87-406F-8B80-434E3BB3A767}"/>
                    </a:ext>
                  </a:extLst>
                </p:cNvPr>
                <p:cNvSpPr/>
                <p:nvPr/>
              </p:nvSpPr>
              <p:spPr>
                <a:xfrm>
                  <a:off x="7988881" y="3191091"/>
                  <a:ext cx="361555" cy="379955"/>
                </a:xfrm>
                <a:prstGeom prst="ellipse">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0" name="Graphic 89" descr="Binoculars">
                <a:extLst>
                  <a:ext uri="{FF2B5EF4-FFF2-40B4-BE49-F238E27FC236}">
                    <a16:creationId xmlns:a16="http://schemas.microsoft.com/office/drawing/2014/main" id="{70D9FFAE-0C96-4C96-9700-A05DE0BC705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01906" y="3867238"/>
                <a:ext cx="372700" cy="372700"/>
              </a:xfrm>
              <a:prstGeom prst="rect">
                <a:avLst/>
              </a:prstGeom>
            </p:spPr>
          </p:pic>
          <p:cxnSp>
            <p:nvCxnSpPr>
              <p:cNvPr id="91" name="Straight Connector 90">
                <a:extLst>
                  <a:ext uri="{FF2B5EF4-FFF2-40B4-BE49-F238E27FC236}">
                    <a16:creationId xmlns:a16="http://schemas.microsoft.com/office/drawing/2014/main" id="{475C248E-F3A9-4AE6-B863-2ADD73375389}"/>
                  </a:ext>
                </a:extLst>
              </p:cNvPr>
              <p:cNvCxnSpPr>
                <a:cxnSpLocks/>
              </p:cNvCxnSpPr>
              <p:nvPr/>
            </p:nvCxnSpPr>
            <p:spPr>
              <a:xfrm flipV="1">
                <a:off x="11197092" y="3863746"/>
                <a:ext cx="77514" cy="106926"/>
              </a:xfrm>
              <a:prstGeom prst="line">
                <a:avLst/>
              </a:prstGeom>
              <a:ln w="12700">
                <a:solidFill>
                  <a:schemeClr val="accent6">
                    <a:lumMod val="75000"/>
                  </a:schemeClr>
                </a:solidFill>
              </a:ln>
            </p:spPr>
            <p:style>
              <a:lnRef idx="1">
                <a:schemeClr val="dk1"/>
              </a:lnRef>
              <a:fillRef idx="0">
                <a:schemeClr val="dk1"/>
              </a:fillRef>
              <a:effectRef idx="0">
                <a:schemeClr val="dk1"/>
              </a:effectRef>
              <a:fontRef idx="minor">
                <a:schemeClr val="tx1"/>
              </a:fontRef>
            </p:style>
          </p:cxnSp>
          <p:cxnSp>
            <p:nvCxnSpPr>
              <p:cNvPr id="92" name="Straight Connector 91">
                <a:extLst>
                  <a:ext uri="{FF2B5EF4-FFF2-40B4-BE49-F238E27FC236}">
                    <a16:creationId xmlns:a16="http://schemas.microsoft.com/office/drawing/2014/main" id="{6C7A54BA-F3E4-478F-9A51-58AD19640A11}"/>
                  </a:ext>
                </a:extLst>
              </p:cNvPr>
              <p:cNvCxnSpPr>
                <a:cxnSpLocks/>
              </p:cNvCxnSpPr>
              <p:nvPr/>
            </p:nvCxnSpPr>
            <p:spPr>
              <a:xfrm>
                <a:off x="10917708" y="3870846"/>
                <a:ext cx="81154" cy="92726"/>
              </a:xfrm>
              <a:prstGeom prst="line">
                <a:avLst/>
              </a:prstGeom>
              <a:ln w="12700">
                <a:solidFill>
                  <a:schemeClr val="accent6">
                    <a:lumMod val="75000"/>
                  </a:schemeClr>
                </a:solidFill>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3818769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2AB8C8F-8B80-4E07-A02B-0F8F3F2DDBF8}"/>
              </a:ext>
            </a:extLst>
          </p:cNvPr>
          <p:cNvGrpSpPr/>
          <p:nvPr/>
        </p:nvGrpSpPr>
        <p:grpSpPr>
          <a:xfrm>
            <a:off x="2017383" y="2124922"/>
            <a:ext cx="1374987" cy="1258991"/>
            <a:chOff x="941492" y="2070942"/>
            <a:chExt cx="1374987" cy="1258991"/>
          </a:xfrm>
        </p:grpSpPr>
        <p:grpSp>
          <p:nvGrpSpPr>
            <p:cNvPr id="57" name="Group 56">
              <a:extLst>
                <a:ext uri="{FF2B5EF4-FFF2-40B4-BE49-F238E27FC236}">
                  <a16:creationId xmlns:a16="http://schemas.microsoft.com/office/drawing/2014/main" id="{4A4010A7-7CF1-4604-A055-B618F13F04E1}"/>
                </a:ext>
              </a:extLst>
            </p:cNvPr>
            <p:cNvGrpSpPr/>
            <p:nvPr/>
          </p:nvGrpSpPr>
          <p:grpSpPr>
            <a:xfrm>
              <a:off x="1011802" y="2120840"/>
              <a:ext cx="690880" cy="1059379"/>
              <a:chOff x="7824220" y="3191091"/>
              <a:chExt cx="690880" cy="1059379"/>
            </a:xfrm>
            <a:solidFill>
              <a:schemeClr val="accent6"/>
            </a:solidFill>
          </p:grpSpPr>
          <p:sp>
            <p:nvSpPr>
              <p:cNvPr id="58" name="Chord 57">
                <a:extLst>
                  <a:ext uri="{FF2B5EF4-FFF2-40B4-BE49-F238E27FC236}">
                    <a16:creationId xmlns:a16="http://schemas.microsoft.com/office/drawing/2014/main" id="{733CC834-F899-4B8C-8335-4AE07BF6BC99}"/>
                  </a:ext>
                </a:extLst>
              </p:cNvPr>
              <p:cNvSpPr/>
              <p:nvPr/>
            </p:nvSpPr>
            <p:spPr>
              <a:xfrm rot="5400000">
                <a:off x="7802939" y="3538310"/>
                <a:ext cx="733441" cy="690880"/>
              </a:xfrm>
              <a:prstGeom prst="chord">
                <a:avLst>
                  <a:gd name="adj1" fmla="val 4960698"/>
                  <a:gd name="adj2" fmla="val 16640419"/>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EF20264A-B46F-4811-95DE-A3D80C68D40D}"/>
                  </a:ext>
                </a:extLst>
              </p:cNvPr>
              <p:cNvSpPr/>
              <p:nvPr/>
            </p:nvSpPr>
            <p:spPr>
              <a:xfrm>
                <a:off x="7988881" y="3191091"/>
                <a:ext cx="361555" cy="379955"/>
              </a:xfrm>
              <a:prstGeom prst="ellipse">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3" name="Group 62">
              <a:extLst>
                <a:ext uri="{FF2B5EF4-FFF2-40B4-BE49-F238E27FC236}">
                  <a16:creationId xmlns:a16="http://schemas.microsoft.com/office/drawing/2014/main" id="{F8260D33-D6FD-46E2-BBC2-28F5DB30998C}"/>
                </a:ext>
              </a:extLst>
            </p:cNvPr>
            <p:cNvGrpSpPr/>
            <p:nvPr/>
          </p:nvGrpSpPr>
          <p:grpSpPr>
            <a:xfrm>
              <a:off x="1175219" y="2171141"/>
              <a:ext cx="690880" cy="1059379"/>
              <a:chOff x="7824220" y="3191091"/>
              <a:chExt cx="690880" cy="1059379"/>
            </a:xfrm>
            <a:solidFill>
              <a:schemeClr val="accent6"/>
            </a:solidFill>
          </p:grpSpPr>
          <p:sp>
            <p:nvSpPr>
              <p:cNvPr id="64" name="Chord 63">
                <a:extLst>
                  <a:ext uri="{FF2B5EF4-FFF2-40B4-BE49-F238E27FC236}">
                    <a16:creationId xmlns:a16="http://schemas.microsoft.com/office/drawing/2014/main" id="{36340275-7810-4FB5-A043-AB6482141CB9}"/>
                  </a:ext>
                </a:extLst>
              </p:cNvPr>
              <p:cNvSpPr/>
              <p:nvPr/>
            </p:nvSpPr>
            <p:spPr>
              <a:xfrm rot="5400000">
                <a:off x="7802939" y="3538310"/>
                <a:ext cx="733441" cy="690880"/>
              </a:xfrm>
              <a:prstGeom prst="chord">
                <a:avLst>
                  <a:gd name="adj1" fmla="val 4960698"/>
                  <a:gd name="adj2" fmla="val 16640419"/>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AF6C0A85-6324-4A2B-A49B-93CD1D422C35}"/>
                  </a:ext>
                </a:extLst>
              </p:cNvPr>
              <p:cNvSpPr/>
              <p:nvPr/>
            </p:nvSpPr>
            <p:spPr>
              <a:xfrm>
                <a:off x="7988881" y="3191091"/>
                <a:ext cx="361555" cy="379955"/>
              </a:xfrm>
              <a:prstGeom prst="ellipse">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6" name="Group 65">
              <a:extLst>
                <a:ext uri="{FF2B5EF4-FFF2-40B4-BE49-F238E27FC236}">
                  <a16:creationId xmlns:a16="http://schemas.microsoft.com/office/drawing/2014/main" id="{4E83A501-C545-4C1D-BB70-441EE191E278}"/>
                </a:ext>
              </a:extLst>
            </p:cNvPr>
            <p:cNvGrpSpPr/>
            <p:nvPr/>
          </p:nvGrpSpPr>
          <p:grpSpPr>
            <a:xfrm>
              <a:off x="1348615" y="2210562"/>
              <a:ext cx="690880" cy="1059379"/>
              <a:chOff x="7824220" y="3191091"/>
              <a:chExt cx="690880" cy="1059379"/>
            </a:xfrm>
            <a:solidFill>
              <a:schemeClr val="accent6"/>
            </a:solidFill>
          </p:grpSpPr>
          <p:sp>
            <p:nvSpPr>
              <p:cNvPr id="67" name="Chord 66">
                <a:extLst>
                  <a:ext uri="{FF2B5EF4-FFF2-40B4-BE49-F238E27FC236}">
                    <a16:creationId xmlns:a16="http://schemas.microsoft.com/office/drawing/2014/main" id="{33051946-B0F6-491A-A63C-9C4D310242EE}"/>
                  </a:ext>
                </a:extLst>
              </p:cNvPr>
              <p:cNvSpPr/>
              <p:nvPr/>
            </p:nvSpPr>
            <p:spPr>
              <a:xfrm rot="5400000">
                <a:off x="7802939" y="3538310"/>
                <a:ext cx="733441" cy="690880"/>
              </a:xfrm>
              <a:prstGeom prst="chord">
                <a:avLst>
                  <a:gd name="adj1" fmla="val 4960698"/>
                  <a:gd name="adj2" fmla="val 16640419"/>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9728ABA0-B66A-49C5-A76E-84DDB2C326BD}"/>
                  </a:ext>
                </a:extLst>
              </p:cNvPr>
              <p:cNvSpPr/>
              <p:nvPr/>
            </p:nvSpPr>
            <p:spPr>
              <a:xfrm>
                <a:off x="7988881" y="3191091"/>
                <a:ext cx="361555" cy="379955"/>
              </a:xfrm>
              <a:prstGeom prst="ellipse">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A9E48AB9-952A-4390-92A2-DB17F7F4A9BD}"/>
                </a:ext>
              </a:extLst>
            </p:cNvPr>
            <p:cNvGrpSpPr/>
            <p:nvPr/>
          </p:nvGrpSpPr>
          <p:grpSpPr>
            <a:xfrm>
              <a:off x="1526812" y="2270554"/>
              <a:ext cx="690880" cy="1059379"/>
              <a:chOff x="7824220" y="3191091"/>
              <a:chExt cx="690880" cy="1059379"/>
            </a:xfrm>
            <a:solidFill>
              <a:schemeClr val="accent6"/>
            </a:solidFill>
          </p:grpSpPr>
          <p:sp>
            <p:nvSpPr>
              <p:cNvPr id="70" name="Chord 69">
                <a:extLst>
                  <a:ext uri="{FF2B5EF4-FFF2-40B4-BE49-F238E27FC236}">
                    <a16:creationId xmlns:a16="http://schemas.microsoft.com/office/drawing/2014/main" id="{8C9C4238-602C-4788-9D1F-1FE49AF36897}"/>
                  </a:ext>
                </a:extLst>
              </p:cNvPr>
              <p:cNvSpPr/>
              <p:nvPr/>
            </p:nvSpPr>
            <p:spPr>
              <a:xfrm rot="5400000">
                <a:off x="7802939" y="3538310"/>
                <a:ext cx="733441" cy="690880"/>
              </a:xfrm>
              <a:prstGeom prst="chord">
                <a:avLst>
                  <a:gd name="adj1" fmla="val 4960698"/>
                  <a:gd name="adj2" fmla="val 16640419"/>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6277A38F-53BB-4EA6-8E91-9664672A409A}"/>
                  </a:ext>
                </a:extLst>
              </p:cNvPr>
              <p:cNvSpPr/>
              <p:nvPr/>
            </p:nvSpPr>
            <p:spPr>
              <a:xfrm>
                <a:off x="7988881" y="3191091"/>
                <a:ext cx="361555" cy="379955"/>
              </a:xfrm>
              <a:prstGeom prst="ellipse">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03B5ABFD-411E-468F-9080-AF07C320BF59}"/>
                </a:ext>
              </a:extLst>
            </p:cNvPr>
            <p:cNvSpPr/>
            <p:nvPr/>
          </p:nvSpPr>
          <p:spPr>
            <a:xfrm>
              <a:off x="941492" y="2070942"/>
              <a:ext cx="1374987" cy="1024471"/>
            </a:xfrm>
            <a:prstGeom prst="rect">
              <a:avLst/>
            </a:prstGeom>
            <a:solidFill>
              <a:srgbClr val="000000">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Rounded Corners 51">
            <a:extLst>
              <a:ext uri="{FF2B5EF4-FFF2-40B4-BE49-F238E27FC236}">
                <a16:creationId xmlns:a16="http://schemas.microsoft.com/office/drawing/2014/main" id="{D10AE5DD-9DBD-42BE-9079-484B7D0B6938}"/>
              </a:ext>
            </a:extLst>
          </p:cNvPr>
          <p:cNvSpPr/>
          <p:nvPr/>
        </p:nvSpPr>
        <p:spPr>
          <a:xfrm>
            <a:off x="4984988" y="1554724"/>
            <a:ext cx="1644058" cy="2207854"/>
          </a:xfrm>
          <a:prstGeom prst="roundRect">
            <a:avLst>
              <a:gd name="adj" fmla="val 9285"/>
            </a:avLst>
          </a:prstGeom>
          <a:solidFill>
            <a:schemeClr val="accent1"/>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1EB1405B-BAD8-4D2D-8806-5F8BA2D1D3FC}"/>
              </a:ext>
            </a:extLst>
          </p:cNvPr>
          <p:cNvSpPr/>
          <p:nvPr/>
        </p:nvSpPr>
        <p:spPr>
          <a:xfrm>
            <a:off x="5156098" y="2070943"/>
            <a:ext cx="1301839" cy="1587509"/>
          </a:xfrm>
          <a:prstGeom prst="roundRect">
            <a:avLst>
              <a:gd name="adj" fmla="val 9285"/>
            </a:avLst>
          </a:prstGeom>
          <a:solidFill>
            <a:schemeClr val="accent2"/>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D3953038-E525-4012-80EF-DA9BA381A119}"/>
              </a:ext>
            </a:extLst>
          </p:cNvPr>
          <p:cNvSpPr txBox="1"/>
          <p:nvPr/>
        </p:nvSpPr>
        <p:spPr>
          <a:xfrm>
            <a:off x="5098789" y="1546131"/>
            <a:ext cx="1543371" cy="369332"/>
          </a:xfrm>
          <a:prstGeom prst="rect">
            <a:avLst/>
          </a:prstGeom>
          <a:noFill/>
        </p:spPr>
        <p:txBody>
          <a:bodyPr wrap="square" rtlCol="0">
            <a:spAutoFit/>
          </a:bodyPr>
          <a:lstStyle/>
          <a:p>
            <a:r>
              <a:rPr lang="en-US" dirty="0"/>
              <a:t>DNS Resolver</a:t>
            </a:r>
          </a:p>
        </p:txBody>
      </p:sp>
      <p:sp>
        <p:nvSpPr>
          <p:cNvPr id="60" name="TextBox 59">
            <a:extLst>
              <a:ext uri="{FF2B5EF4-FFF2-40B4-BE49-F238E27FC236}">
                <a16:creationId xmlns:a16="http://schemas.microsoft.com/office/drawing/2014/main" id="{50D00D5F-4594-42B6-AC15-7BDA27C7C942}"/>
              </a:ext>
            </a:extLst>
          </p:cNvPr>
          <p:cNvSpPr txBox="1"/>
          <p:nvPr/>
        </p:nvSpPr>
        <p:spPr>
          <a:xfrm>
            <a:off x="5311595" y="2058382"/>
            <a:ext cx="969268" cy="369332"/>
          </a:xfrm>
          <a:prstGeom prst="rect">
            <a:avLst/>
          </a:prstGeom>
          <a:noFill/>
        </p:spPr>
        <p:txBody>
          <a:bodyPr wrap="square" rtlCol="0">
            <a:spAutoFit/>
          </a:bodyPr>
          <a:lstStyle/>
          <a:p>
            <a:pPr algn="ctr"/>
            <a:r>
              <a:rPr lang="en-US" dirty="0"/>
              <a:t>Cache</a:t>
            </a:r>
          </a:p>
        </p:txBody>
      </p:sp>
      <p:sp>
        <p:nvSpPr>
          <p:cNvPr id="61" name="TextBox 60">
            <a:extLst>
              <a:ext uri="{FF2B5EF4-FFF2-40B4-BE49-F238E27FC236}">
                <a16:creationId xmlns:a16="http://schemas.microsoft.com/office/drawing/2014/main" id="{AB61B861-0E0B-476F-8D4D-53DF460D178D}"/>
              </a:ext>
            </a:extLst>
          </p:cNvPr>
          <p:cNvSpPr txBox="1"/>
          <p:nvPr/>
        </p:nvSpPr>
        <p:spPr>
          <a:xfrm>
            <a:off x="5254697" y="2408030"/>
            <a:ext cx="1104640" cy="461665"/>
          </a:xfrm>
          <a:prstGeom prst="rect">
            <a:avLst/>
          </a:prstGeom>
          <a:solidFill>
            <a:schemeClr val="tx1"/>
          </a:solidFill>
          <a:ln w="28575">
            <a:solidFill>
              <a:schemeClr val="accent2">
                <a:lumMod val="75000"/>
              </a:schemeClr>
            </a:solidFill>
          </a:ln>
        </p:spPr>
        <p:txBody>
          <a:bodyPr wrap="square" rtlCol="0">
            <a:spAutoFit/>
          </a:bodyPr>
          <a:lstStyle/>
          <a:p>
            <a:pPr algn="ctr"/>
            <a:r>
              <a:rPr lang="en-US" sz="1200" b="1" dirty="0">
                <a:solidFill>
                  <a:schemeClr val="bg1"/>
                </a:solidFill>
              </a:rPr>
              <a:t>example.com</a:t>
            </a:r>
          </a:p>
          <a:p>
            <a:pPr algn="ctr"/>
            <a:r>
              <a:rPr lang="en-US" sz="1200" dirty="0">
                <a:solidFill>
                  <a:schemeClr val="bg1"/>
                </a:solidFill>
              </a:rPr>
              <a:t>1.2.3.4 TTL=30</a:t>
            </a:r>
          </a:p>
        </p:txBody>
      </p:sp>
      <p:sp>
        <p:nvSpPr>
          <p:cNvPr id="2" name="Title 1">
            <a:extLst>
              <a:ext uri="{FF2B5EF4-FFF2-40B4-BE49-F238E27FC236}">
                <a16:creationId xmlns:a16="http://schemas.microsoft.com/office/drawing/2014/main" id="{D4ED37ED-5D65-4459-BA69-43E563D1BA26}"/>
              </a:ext>
            </a:extLst>
          </p:cNvPr>
          <p:cNvSpPr>
            <a:spLocks noGrp="1"/>
          </p:cNvSpPr>
          <p:nvPr>
            <p:ph type="title"/>
          </p:nvPr>
        </p:nvSpPr>
        <p:spPr>
          <a:xfrm>
            <a:off x="838200" y="155428"/>
            <a:ext cx="10515600" cy="1325563"/>
          </a:xfrm>
        </p:spPr>
        <p:txBody>
          <a:bodyPr/>
          <a:lstStyle/>
          <a:p>
            <a:r>
              <a:rPr lang="en-US" dirty="0"/>
              <a:t>Background: How Cache Snooping Works</a:t>
            </a:r>
          </a:p>
        </p:txBody>
      </p:sp>
      <p:sp>
        <p:nvSpPr>
          <p:cNvPr id="4" name="Footer Placeholder 3">
            <a:extLst>
              <a:ext uri="{FF2B5EF4-FFF2-40B4-BE49-F238E27FC236}">
                <a16:creationId xmlns:a16="http://schemas.microsoft.com/office/drawing/2014/main" id="{2E471D2A-95BA-4174-9FFA-2162AFEA53F0}"/>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71DDE558-7D43-4F5B-8A28-8C4DC78DF48E}"/>
              </a:ext>
            </a:extLst>
          </p:cNvPr>
          <p:cNvSpPr>
            <a:spLocks noGrp="1"/>
          </p:cNvSpPr>
          <p:nvPr>
            <p:ph type="sldNum" sz="quarter" idx="12"/>
          </p:nvPr>
        </p:nvSpPr>
        <p:spPr/>
        <p:txBody>
          <a:bodyPr/>
          <a:lstStyle/>
          <a:p>
            <a:fld id="{763FA1FB-A723-468C-9019-79D9CB2A7825}" type="slidenum">
              <a:rPr lang="en-US" smtClean="0"/>
              <a:t>13</a:t>
            </a:fld>
            <a:endParaRPr lang="en-US"/>
          </a:p>
        </p:txBody>
      </p:sp>
      <p:cxnSp>
        <p:nvCxnSpPr>
          <p:cNvPr id="54" name="Straight Arrow Connector 53">
            <a:extLst>
              <a:ext uri="{FF2B5EF4-FFF2-40B4-BE49-F238E27FC236}">
                <a16:creationId xmlns:a16="http://schemas.microsoft.com/office/drawing/2014/main" id="{35EF6D8D-016D-4B3B-8086-A16A2E23BB4E}"/>
              </a:ext>
            </a:extLst>
          </p:cNvPr>
          <p:cNvCxnSpPr>
            <a:cxnSpLocks/>
          </p:cNvCxnSpPr>
          <p:nvPr/>
        </p:nvCxnSpPr>
        <p:spPr>
          <a:xfrm flipV="1">
            <a:off x="5749777" y="3853563"/>
            <a:ext cx="0" cy="10931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FCB9ACCC-65EA-40E3-A25B-51559B684C3B}"/>
              </a:ext>
            </a:extLst>
          </p:cNvPr>
          <p:cNvCxnSpPr>
            <a:cxnSpLocks/>
          </p:cNvCxnSpPr>
          <p:nvPr/>
        </p:nvCxnSpPr>
        <p:spPr>
          <a:xfrm flipV="1">
            <a:off x="5901058" y="3853563"/>
            <a:ext cx="0" cy="1093191"/>
          </a:xfrm>
          <a:prstGeom prst="straightConnector1">
            <a:avLst/>
          </a:prstGeom>
          <a:ln w="28575">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9EC7C399-9325-4A09-A782-A921B615BC82}"/>
              </a:ext>
            </a:extLst>
          </p:cNvPr>
          <p:cNvSpPr txBox="1"/>
          <p:nvPr/>
        </p:nvSpPr>
        <p:spPr>
          <a:xfrm>
            <a:off x="310732" y="4453647"/>
            <a:ext cx="4001603" cy="1269980"/>
          </a:xfrm>
          <a:prstGeom prst="roundRect">
            <a:avLst>
              <a:gd name="adj" fmla="val 9922"/>
            </a:avLst>
          </a:prstGeom>
          <a:ln w="38100">
            <a:solidFill>
              <a:srgbClr val="9B9BFF"/>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400" dirty="0"/>
              <a:t>Cache snooping provides a </a:t>
            </a:r>
            <a:r>
              <a:rPr lang="en-US" sz="2400" i="1" dirty="0">
                <a:solidFill>
                  <a:srgbClr val="6D6DFF"/>
                </a:solidFill>
              </a:rPr>
              <a:t>lower bound</a:t>
            </a:r>
            <a:r>
              <a:rPr lang="en-US" sz="2400" i="1" dirty="0"/>
              <a:t> </a:t>
            </a:r>
            <a:r>
              <a:rPr lang="en-US" sz="2400" dirty="0"/>
              <a:t>on the number of users accessing a domain.</a:t>
            </a:r>
          </a:p>
        </p:txBody>
      </p:sp>
      <p:cxnSp>
        <p:nvCxnSpPr>
          <p:cNvPr id="72" name="Straight Arrow Connector 71">
            <a:extLst>
              <a:ext uri="{FF2B5EF4-FFF2-40B4-BE49-F238E27FC236}">
                <a16:creationId xmlns:a16="http://schemas.microsoft.com/office/drawing/2014/main" id="{FEB9AF20-7C5C-4871-ADA4-9822ACEF2B0E}"/>
              </a:ext>
            </a:extLst>
          </p:cNvPr>
          <p:cNvCxnSpPr>
            <a:cxnSpLocks/>
          </p:cNvCxnSpPr>
          <p:nvPr/>
        </p:nvCxnSpPr>
        <p:spPr>
          <a:xfrm>
            <a:off x="3499359" y="2631420"/>
            <a:ext cx="1766488"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8290383F-5ED4-4230-84A7-29E707F1A9F4}"/>
              </a:ext>
            </a:extLst>
          </p:cNvPr>
          <p:cNvCxnSpPr>
            <a:cxnSpLocks/>
          </p:cNvCxnSpPr>
          <p:nvPr/>
        </p:nvCxnSpPr>
        <p:spPr>
          <a:xfrm>
            <a:off x="3499359" y="2754418"/>
            <a:ext cx="1766488" cy="0"/>
          </a:xfrm>
          <a:prstGeom prst="straightConnector1">
            <a:avLst/>
          </a:prstGeom>
          <a:ln w="28575">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62" name="Group 61">
            <a:extLst>
              <a:ext uri="{FF2B5EF4-FFF2-40B4-BE49-F238E27FC236}">
                <a16:creationId xmlns:a16="http://schemas.microsoft.com/office/drawing/2014/main" id="{052B44A4-8F4A-4219-9532-0B417D659056}"/>
              </a:ext>
            </a:extLst>
          </p:cNvPr>
          <p:cNvGrpSpPr/>
          <p:nvPr/>
        </p:nvGrpSpPr>
        <p:grpSpPr>
          <a:xfrm>
            <a:off x="2796173" y="2374463"/>
            <a:ext cx="753054" cy="1139493"/>
            <a:chOff x="7784512" y="2093883"/>
            <a:chExt cx="753054" cy="1139493"/>
          </a:xfrm>
        </p:grpSpPr>
        <p:sp>
          <p:nvSpPr>
            <p:cNvPr id="74" name="TextBox 73">
              <a:extLst>
                <a:ext uri="{FF2B5EF4-FFF2-40B4-BE49-F238E27FC236}">
                  <a16:creationId xmlns:a16="http://schemas.microsoft.com/office/drawing/2014/main" id="{46DAD77C-528B-4E29-98D2-103A9FE9FA0A}"/>
                </a:ext>
              </a:extLst>
            </p:cNvPr>
            <p:cNvSpPr txBox="1"/>
            <p:nvPr/>
          </p:nvSpPr>
          <p:spPr>
            <a:xfrm>
              <a:off x="7784512" y="2864044"/>
              <a:ext cx="753054" cy="369332"/>
            </a:xfrm>
            <a:prstGeom prst="rect">
              <a:avLst/>
            </a:prstGeom>
            <a:noFill/>
          </p:spPr>
          <p:txBody>
            <a:bodyPr wrap="square" rtlCol="0">
              <a:spAutoFit/>
            </a:bodyPr>
            <a:lstStyle/>
            <a:p>
              <a:r>
                <a:rPr lang="en-US" dirty="0"/>
                <a:t>Users</a:t>
              </a:r>
            </a:p>
          </p:txBody>
        </p:sp>
        <p:grpSp>
          <p:nvGrpSpPr>
            <p:cNvPr id="75" name="Group 74">
              <a:extLst>
                <a:ext uri="{FF2B5EF4-FFF2-40B4-BE49-F238E27FC236}">
                  <a16:creationId xmlns:a16="http://schemas.microsoft.com/office/drawing/2014/main" id="{9240B495-BD6F-4F7A-8DD9-1076402416A0}"/>
                </a:ext>
              </a:extLst>
            </p:cNvPr>
            <p:cNvGrpSpPr/>
            <p:nvPr/>
          </p:nvGrpSpPr>
          <p:grpSpPr>
            <a:xfrm>
              <a:off x="7784512" y="2093883"/>
              <a:ext cx="690880" cy="1059379"/>
              <a:chOff x="7824220" y="3191091"/>
              <a:chExt cx="690880" cy="1059379"/>
            </a:xfrm>
          </p:grpSpPr>
          <p:sp>
            <p:nvSpPr>
              <p:cNvPr id="76" name="Chord 75">
                <a:extLst>
                  <a:ext uri="{FF2B5EF4-FFF2-40B4-BE49-F238E27FC236}">
                    <a16:creationId xmlns:a16="http://schemas.microsoft.com/office/drawing/2014/main" id="{5DFEEF8E-5C62-4D8F-AF4F-A42D23877474}"/>
                  </a:ext>
                </a:extLst>
              </p:cNvPr>
              <p:cNvSpPr/>
              <p:nvPr/>
            </p:nvSpPr>
            <p:spPr>
              <a:xfrm rot="5400000">
                <a:off x="7802939" y="3538310"/>
                <a:ext cx="733441" cy="690880"/>
              </a:xfrm>
              <a:prstGeom prst="chord">
                <a:avLst>
                  <a:gd name="adj1" fmla="val 4960698"/>
                  <a:gd name="adj2" fmla="val 16640419"/>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8871C90-779C-4AC8-8630-B40ABEF30979}"/>
                  </a:ext>
                </a:extLst>
              </p:cNvPr>
              <p:cNvSpPr/>
              <p:nvPr/>
            </p:nvSpPr>
            <p:spPr>
              <a:xfrm>
                <a:off x="7988881" y="3191091"/>
                <a:ext cx="361555" cy="379955"/>
              </a:xfrm>
              <a:prstGeom prst="ellipse">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78" name="Group 77">
            <a:extLst>
              <a:ext uri="{FF2B5EF4-FFF2-40B4-BE49-F238E27FC236}">
                <a16:creationId xmlns:a16="http://schemas.microsoft.com/office/drawing/2014/main" id="{FA412AE8-BFBF-4FAC-B361-278CCA37FBE8}"/>
              </a:ext>
            </a:extLst>
          </p:cNvPr>
          <p:cNvGrpSpPr/>
          <p:nvPr/>
        </p:nvGrpSpPr>
        <p:grpSpPr>
          <a:xfrm>
            <a:off x="5369525" y="5037114"/>
            <a:ext cx="1040980" cy="1084712"/>
            <a:chOff x="10595888" y="3530558"/>
            <a:chExt cx="1040980" cy="1084712"/>
          </a:xfrm>
        </p:grpSpPr>
        <p:sp>
          <p:nvSpPr>
            <p:cNvPr id="79" name="TextBox 78">
              <a:extLst>
                <a:ext uri="{FF2B5EF4-FFF2-40B4-BE49-F238E27FC236}">
                  <a16:creationId xmlns:a16="http://schemas.microsoft.com/office/drawing/2014/main" id="{4F392F5E-D335-4AD9-A4A7-C2559F60600E}"/>
                </a:ext>
              </a:extLst>
            </p:cNvPr>
            <p:cNvSpPr txBox="1"/>
            <p:nvPr/>
          </p:nvSpPr>
          <p:spPr>
            <a:xfrm>
              <a:off x="10595888" y="4245938"/>
              <a:ext cx="1040980" cy="369332"/>
            </a:xfrm>
            <a:prstGeom prst="rect">
              <a:avLst/>
            </a:prstGeom>
            <a:noFill/>
          </p:spPr>
          <p:txBody>
            <a:bodyPr wrap="square" rtlCol="0">
              <a:spAutoFit/>
            </a:bodyPr>
            <a:lstStyle/>
            <a:p>
              <a:r>
                <a:rPr lang="en-US" dirty="0"/>
                <a:t>Snooper</a:t>
              </a:r>
            </a:p>
          </p:txBody>
        </p:sp>
        <p:grpSp>
          <p:nvGrpSpPr>
            <p:cNvPr id="80" name="Group 79">
              <a:extLst>
                <a:ext uri="{FF2B5EF4-FFF2-40B4-BE49-F238E27FC236}">
                  <a16:creationId xmlns:a16="http://schemas.microsoft.com/office/drawing/2014/main" id="{6B129701-140B-44BF-8652-B2426DF7A22D}"/>
                </a:ext>
              </a:extLst>
            </p:cNvPr>
            <p:cNvGrpSpPr/>
            <p:nvPr/>
          </p:nvGrpSpPr>
          <p:grpSpPr>
            <a:xfrm>
              <a:off x="10712179" y="3530558"/>
              <a:ext cx="690880" cy="1059379"/>
              <a:chOff x="10734901" y="3490891"/>
              <a:chExt cx="690880" cy="1059379"/>
            </a:xfrm>
          </p:grpSpPr>
          <p:grpSp>
            <p:nvGrpSpPr>
              <p:cNvPr id="81" name="Group 80">
                <a:extLst>
                  <a:ext uri="{FF2B5EF4-FFF2-40B4-BE49-F238E27FC236}">
                    <a16:creationId xmlns:a16="http://schemas.microsoft.com/office/drawing/2014/main" id="{5E3B0D90-5E7B-490D-B952-1E91E42A437F}"/>
                  </a:ext>
                </a:extLst>
              </p:cNvPr>
              <p:cNvGrpSpPr/>
              <p:nvPr/>
            </p:nvGrpSpPr>
            <p:grpSpPr>
              <a:xfrm>
                <a:off x="10734901" y="3490891"/>
                <a:ext cx="690880" cy="1059379"/>
                <a:chOff x="7824220" y="3191091"/>
                <a:chExt cx="690880" cy="1059379"/>
              </a:xfrm>
            </p:grpSpPr>
            <p:sp>
              <p:nvSpPr>
                <p:cNvPr id="85" name="Chord 84">
                  <a:extLst>
                    <a:ext uri="{FF2B5EF4-FFF2-40B4-BE49-F238E27FC236}">
                      <a16:creationId xmlns:a16="http://schemas.microsoft.com/office/drawing/2014/main" id="{2775D2CA-34D1-4600-90FF-C5A559D50C36}"/>
                    </a:ext>
                  </a:extLst>
                </p:cNvPr>
                <p:cNvSpPr/>
                <p:nvPr/>
              </p:nvSpPr>
              <p:spPr>
                <a:xfrm rot="5400000">
                  <a:off x="7802939" y="3538310"/>
                  <a:ext cx="733441" cy="690880"/>
                </a:xfrm>
                <a:prstGeom prst="chord">
                  <a:avLst>
                    <a:gd name="adj1" fmla="val 4960698"/>
                    <a:gd name="adj2" fmla="val 16640419"/>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77020394-9D69-4F23-89B4-446C5474DA3C}"/>
                    </a:ext>
                  </a:extLst>
                </p:cNvPr>
                <p:cNvSpPr/>
                <p:nvPr/>
              </p:nvSpPr>
              <p:spPr>
                <a:xfrm>
                  <a:off x="7988881" y="3191091"/>
                  <a:ext cx="361555" cy="379955"/>
                </a:xfrm>
                <a:prstGeom prst="ellipse">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2" name="Graphic 81" descr="Binoculars">
                <a:extLst>
                  <a:ext uri="{FF2B5EF4-FFF2-40B4-BE49-F238E27FC236}">
                    <a16:creationId xmlns:a16="http://schemas.microsoft.com/office/drawing/2014/main" id="{BE6DF23C-FA27-4A0B-A76D-A9E6B2CFD30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01906" y="3867238"/>
                <a:ext cx="372700" cy="372700"/>
              </a:xfrm>
              <a:prstGeom prst="rect">
                <a:avLst/>
              </a:prstGeom>
            </p:spPr>
          </p:pic>
          <p:cxnSp>
            <p:nvCxnSpPr>
              <p:cNvPr id="83" name="Straight Connector 82">
                <a:extLst>
                  <a:ext uri="{FF2B5EF4-FFF2-40B4-BE49-F238E27FC236}">
                    <a16:creationId xmlns:a16="http://schemas.microsoft.com/office/drawing/2014/main" id="{DC353009-46EA-4E25-AED5-664BE1FC278B}"/>
                  </a:ext>
                </a:extLst>
              </p:cNvPr>
              <p:cNvCxnSpPr>
                <a:cxnSpLocks/>
              </p:cNvCxnSpPr>
              <p:nvPr/>
            </p:nvCxnSpPr>
            <p:spPr>
              <a:xfrm flipV="1">
                <a:off x="11197092" y="3863746"/>
                <a:ext cx="77514" cy="106926"/>
              </a:xfrm>
              <a:prstGeom prst="line">
                <a:avLst/>
              </a:prstGeom>
              <a:ln w="12700">
                <a:solidFill>
                  <a:schemeClr val="accent6">
                    <a:lumMod val="75000"/>
                  </a:schemeClr>
                </a:solidFill>
              </a:ln>
            </p:spPr>
            <p:style>
              <a:lnRef idx="1">
                <a:schemeClr val="dk1"/>
              </a:lnRef>
              <a:fillRef idx="0">
                <a:schemeClr val="dk1"/>
              </a:fillRef>
              <a:effectRef idx="0">
                <a:schemeClr val="dk1"/>
              </a:effectRef>
              <a:fontRef idx="minor">
                <a:schemeClr val="tx1"/>
              </a:fontRef>
            </p:style>
          </p:cxnSp>
          <p:cxnSp>
            <p:nvCxnSpPr>
              <p:cNvPr id="84" name="Straight Connector 83">
                <a:extLst>
                  <a:ext uri="{FF2B5EF4-FFF2-40B4-BE49-F238E27FC236}">
                    <a16:creationId xmlns:a16="http://schemas.microsoft.com/office/drawing/2014/main" id="{83A6AD51-0D76-4447-B9C7-7DEEB9815B10}"/>
                  </a:ext>
                </a:extLst>
              </p:cNvPr>
              <p:cNvCxnSpPr>
                <a:cxnSpLocks/>
              </p:cNvCxnSpPr>
              <p:nvPr/>
            </p:nvCxnSpPr>
            <p:spPr>
              <a:xfrm>
                <a:off x="10917708" y="3870846"/>
                <a:ext cx="81154" cy="92726"/>
              </a:xfrm>
              <a:prstGeom prst="line">
                <a:avLst/>
              </a:prstGeom>
              <a:ln w="12700">
                <a:solidFill>
                  <a:schemeClr val="accent6">
                    <a:lumMod val="75000"/>
                  </a:schemeClr>
                </a:solidFill>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12462136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DF740-0163-4700-8349-D66595E68A0C}"/>
              </a:ext>
            </a:extLst>
          </p:cNvPr>
          <p:cNvSpPr>
            <a:spLocks noGrp="1"/>
          </p:cNvSpPr>
          <p:nvPr>
            <p:ph type="title"/>
          </p:nvPr>
        </p:nvSpPr>
        <p:spPr/>
        <p:txBody>
          <a:bodyPr/>
          <a:lstStyle/>
          <a:p>
            <a:r>
              <a:rPr lang="en-US" dirty="0"/>
              <a:t>Organization of this talk</a:t>
            </a:r>
          </a:p>
        </p:txBody>
      </p:sp>
      <p:sp>
        <p:nvSpPr>
          <p:cNvPr id="3" name="Content Placeholder 2">
            <a:extLst>
              <a:ext uri="{FF2B5EF4-FFF2-40B4-BE49-F238E27FC236}">
                <a16:creationId xmlns:a16="http://schemas.microsoft.com/office/drawing/2014/main" id="{A7EFACED-11EE-4A14-A83C-B88CB72DA11B}"/>
              </a:ext>
            </a:extLst>
          </p:cNvPr>
          <p:cNvSpPr>
            <a:spLocks noGrp="1"/>
          </p:cNvSpPr>
          <p:nvPr>
            <p:ph idx="1"/>
          </p:nvPr>
        </p:nvSpPr>
        <p:spPr/>
        <p:txBody>
          <a:bodyPr/>
          <a:lstStyle/>
          <a:p>
            <a:pPr marL="514350" indent="-514350">
              <a:buFont typeface="+mj-lt"/>
              <a:buAutoNum type="arabicPeriod"/>
            </a:pPr>
            <a:r>
              <a:rPr lang="en-US" dirty="0"/>
              <a:t>Reverse engineering public resolver caching strategies</a:t>
            </a:r>
          </a:p>
          <a:p>
            <a:pPr marL="514350" indent="-514350">
              <a:buFont typeface="+mj-lt"/>
              <a:buAutoNum type="arabicPeriod"/>
            </a:pPr>
            <a:r>
              <a:rPr lang="en-US" dirty="0">
                <a:solidFill>
                  <a:schemeClr val="bg1">
                    <a:lumMod val="65000"/>
                    <a:lumOff val="35000"/>
                  </a:schemeClr>
                </a:solidFill>
              </a:rPr>
              <a:t>Our tool, </a:t>
            </a:r>
            <a:r>
              <a:rPr lang="en-US" dirty="0" err="1">
                <a:solidFill>
                  <a:schemeClr val="bg1">
                    <a:lumMod val="65000"/>
                    <a:lumOff val="35000"/>
                  </a:schemeClr>
                </a:solidFill>
              </a:rPr>
              <a:t>Trufflehunter</a:t>
            </a:r>
            <a:endParaRPr lang="en-US" dirty="0">
              <a:solidFill>
                <a:schemeClr val="bg1">
                  <a:lumMod val="65000"/>
                  <a:lumOff val="35000"/>
                </a:schemeClr>
              </a:solidFill>
            </a:endParaRPr>
          </a:p>
          <a:p>
            <a:pPr marL="514350" indent="-514350">
              <a:buFont typeface="+mj-lt"/>
              <a:buAutoNum type="arabicPeriod"/>
            </a:pPr>
            <a:r>
              <a:rPr lang="en-US" dirty="0">
                <a:solidFill>
                  <a:schemeClr val="bg1">
                    <a:lumMod val="65000"/>
                    <a:lumOff val="35000"/>
                  </a:schemeClr>
                </a:solidFill>
              </a:rPr>
              <a:t>Case studies</a:t>
            </a:r>
          </a:p>
          <a:p>
            <a:endParaRPr lang="en-US" dirty="0"/>
          </a:p>
        </p:txBody>
      </p:sp>
      <p:sp>
        <p:nvSpPr>
          <p:cNvPr id="4" name="Footer Placeholder 3">
            <a:extLst>
              <a:ext uri="{FF2B5EF4-FFF2-40B4-BE49-F238E27FC236}">
                <a16:creationId xmlns:a16="http://schemas.microsoft.com/office/drawing/2014/main" id="{B6C2C25C-0E33-4C4D-9D31-7C5C2C0F2A91}"/>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D53715CC-0BA1-4924-9477-2632F659F8D5}"/>
              </a:ext>
            </a:extLst>
          </p:cNvPr>
          <p:cNvSpPr>
            <a:spLocks noGrp="1"/>
          </p:cNvSpPr>
          <p:nvPr>
            <p:ph type="sldNum" sz="quarter" idx="12"/>
          </p:nvPr>
        </p:nvSpPr>
        <p:spPr/>
        <p:txBody>
          <a:bodyPr/>
          <a:lstStyle/>
          <a:p>
            <a:fld id="{763FA1FB-A723-468C-9019-79D9CB2A7825}" type="slidenum">
              <a:rPr lang="en-US" smtClean="0"/>
              <a:pPr/>
              <a:t>14</a:t>
            </a:fld>
            <a:endParaRPr lang="en-US" dirty="0"/>
          </a:p>
        </p:txBody>
      </p:sp>
    </p:spTree>
    <p:extLst>
      <p:ext uri="{BB962C8B-B14F-4D97-AF65-F5344CB8AC3E}">
        <p14:creationId xmlns:p14="http://schemas.microsoft.com/office/powerpoint/2010/main" val="2822324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1F513-850B-4503-9B9C-926A340D6965}"/>
              </a:ext>
            </a:extLst>
          </p:cNvPr>
          <p:cNvSpPr>
            <a:spLocks noGrp="1"/>
          </p:cNvSpPr>
          <p:nvPr>
            <p:ph type="title"/>
          </p:nvPr>
        </p:nvSpPr>
        <p:spPr/>
        <p:txBody>
          <a:bodyPr/>
          <a:lstStyle/>
          <a:p>
            <a:r>
              <a:rPr lang="en-US" dirty="0"/>
              <a:t>Public resolvers’ complex caching algorithms</a:t>
            </a:r>
          </a:p>
        </p:txBody>
      </p:sp>
      <p:sp>
        <p:nvSpPr>
          <p:cNvPr id="3" name="Content Placeholder 2">
            <a:extLst>
              <a:ext uri="{FF2B5EF4-FFF2-40B4-BE49-F238E27FC236}">
                <a16:creationId xmlns:a16="http://schemas.microsoft.com/office/drawing/2014/main" id="{3BD16E50-08C5-4492-AB86-A7509FB907F6}"/>
              </a:ext>
            </a:extLst>
          </p:cNvPr>
          <p:cNvSpPr>
            <a:spLocks noGrp="1"/>
          </p:cNvSpPr>
          <p:nvPr>
            <p:ph idx="1"/>
          </p:nvPr>
        </p:nvSpPr>
        <p:spPr/>
        <p:txBody>
          <a:bodyPr/>
          <a:lstStyle/>
          <a:p>
            <a:pPr marL="0" indent="0">
              <a:buNone/>
            </a:pPr>
            <a:r>
              <a:rPr lang="en-US" dirty="0"/>
              <a:t>Each resolver implements caching differently</a:t>
            </a:r>
          </a:p>
          <a:p>
            <a:pPr lvl="1"/>
            <a:r>
              <a:rPr lang="en-US" dirty="0"/>
              <a:t>Inconsistency creates challenges</a:t>
            </a:r>
          </a:p>
          <a:p>
            <a:pPr lvl="1"/>
            <a:r>
              <a:rPr lang="en-US" dirty="0"/>
              <a:t>Some algorithms (bugs?) </a:t>
            </a:r>
            <a:r>
              <a:rPr lang="en-US" dirty="0">
                <a:solidFill>
                  <a:srgbClr val="9B9BFF"/>
                </a:solidFill>
              </a:rPr>
              <a:t>cause TTL violations</a:t>
            </a:r>
          </a:p>
          <a:p>
            <a:pPr marL="0" indent="0">
              <a:spcBef>
                <a:spcPts val="2400"/>
              </a:spcBef>
              <a:buNone/>
            </a:pPr>
            <a:r>
              <a:rPr lang="en-US" dirty="0"/>
              <a:t>To count filled caches, </a:t>
            </a:r>
            <a:r>
              <a:rPr lang="en-US" dirty="0">
                <a:solidFill>
                  <a:srgbClr val="9B9BFF"/>
                </a:solidFill>
              </a:rPr>
              <a:t>must identify which caches queries hit!</a:t>
            </a:r>
          </a:p>
          <a:p>
            <a:pPr marL="0" indent="0">
              <a:spcBef>
                <a:spcPts val="2400"/>
              </a:spcBef>
              <a:buNone/>
            </a:pPr>
            <a:r>
              <a:rPr lang="en-US" dirty="0"/>
              <a:t>We reverse-engineered each caching strategy.</a:t>
            </a:r>
          </a:p>
          <a:p>
            <a:pPr lvl="1">
              <a:spcBef>
                <a:spcPts val="1200"/>
              </a:spcBef>
            </a:pPr>
            <a:r>
              <a:rPr lang="en-US" dirty="0"/>
              <a:t>Used only TTL, timestamp</a:t>
            </a:r>
          </a:p>
        </p:txBody>
      </p:sp>
      <p:sp>
        <p:nvSpPr>
          <p:cNvPr id="4" name="Footer Placeholder 3">
            <a:extLst>
              <a:ext uri="{FF2B5EF4-FFF2-40B4-BE49-F238E27FC236}">
                <a16:creationId xmlns:a16="http://schemas.microsoft.com/office/drawing/2014/main" id="{B420AB56-132B-4DBF-8E8C-F4909A242F98}"/>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E923A602-D7CC-4786-BC57-54834BD5AFE8}"/>
              </a:ext>
            </a:extLst>
          </p:cNvPr>
          <p:cNvSpPr>
            <a:spLocks noGrp="1"/>
          </p:cNvSpPr>
          <p:nvPr>
            <p:ph type="sldNum" sz="quarter" idx="12"/>
          </p:nvPr>
        </p:nvSpPr>
        <p:spPr/>
        <p:txBody>
          <a:bodyPr/>
          <a:lstStyle/>
          <a:p>
            <a:fld id="{763FA1FB-A723-468C-9019-79D9CB2A7825}" type="slidenum">
              <a:rPr lang="en-US" smtClean="0"/>
              <a:pPr/>
              <a:t>15</a:t>
            </a:fld>
            <a:endParaRPr lang="en-US" dirty="0"/>
          </a:p>
        </p:txBody>
      </p:sp>
      <p:pic>
        <p:nvPicPr>
          <p:cNvPr id="6" name="Graphic 5" descr="Thought bubble">
            <a:extLst>
              <a:ext uri="{FF2B5EF4-FFF2-40B4-BE49-F238E27FC236}">
                <a16:creationId xmlns:a16="http://schemas.microsoft.com/office/drawing/2014/main" id="{FC962BF1-731B-4A17-86EC-BC26ED041B7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11593" y="4059589"/>
            <a:ext cx="1363658" cy="1457959"/>
          </a:xfrm>
          <a:prstGeom prst="rect">
            <a:avLst/>
          </a:prstGeom>
        </p:spPr>
      </p:pic>
      <p:grpSp>
        <p:nvGrpSpPr>
          <p:cNvPr id="7" name="Group 6">
            <a:extLst>
              <a:ext uri="{FF2B5EF4-FFF2-40B4-BE49-F238E27FC236}">
                <a16:creationId xmlns:a16="http://schemas.microsoft.com/office/drawing/2014/main" id="{91EC98D5-B07A-42E9-91D1-BBA506A14A34}"/>
              </a:ext>
            </a:extLst>
          </p:cNvPr>
          <p:cNvGrpSpPr/>
          <p:nvPr/>
        </p:nvGrpSpPr>
        <p:grpSpPr>
          <a:xfrm>
            <a:off x="7700968" y="4938637"/>
            <a:ext cx="1022696" cy="1714501"/>
            <a:chOff x="10712178" y="3530558"/>
            <a:chExt cx="690881" cy="1059379"/>
          </a:xfrm>
          <a:solidFill>
            <a:schemeClr val="accent6"/>
          </a:solidFill>
        </p:grpSpPr>
        <p:sp>
          <p:nvSpPr>
            <p:cNvPr id="8" name="TextBox 7">
              <a:extLst>
                <a:ext uri="{FF2B5EF4-FFF2-40B4-BE49-F238E27FC236}">
                  <a16:creationId xmlns:a16="http://schemas.microsoft.com/office/drawing/2014/main" id="{98591D8F-4BB6-4B91-9956-850A798DF506}"/>
                </a:ext>
              </a:extLst>
            </p:cNvPr>
            <p:cNvSpPr txBox="1"/>
            <p:nvPr/>
          </p:nvSpPr>
          <p:spPr>
            <a:xfrm>
              <a:off x="10712178" y="4245938"/>
              <a:ext cx="690880" cy="218364"/>
            </a:xfrm>
            <a:prstGeom prst="rect">
              <a:avLst/>
            </a:prstGeom>
            <a:noFill/>
            <a:ln>
              <a:noFill/>
            </a:ln>
          </p:spPr>
          <p:txBody>
            <a:bodyPr wrap="square" rtlCol="0">
              <a:spAutoFit/>
            </a:bodyPr>
            <a:lstStyle/>
            <a:p>
              <a:pPr algn="ctr"/>
              <a:r>
                <a:rPr lang="en-US" dirty="0"/>
                <a:t>Snooper</a:t>
              </a:r>
            </a:p>
          </p:txBody>
        </p:sp>
        <p:grpSp>
          <p:nvGrpSpPr>
            <p:cNvPr id="9" name="Group 8">
              <a:extLst>
                <a:ext uri="{FF2B5EF4-FFF2-40B4-BE49-F238E27FC236}">
                  <a16:creationId xmlns:a16="http://schemas.microsoft.com/office/drawing/2014/main" id="{6089293A-EC2C-43D3-AA12-276F5F1C5BAE}"/>
                </a:ext>
              </a:extLst>
            </p:cNvPr>
            <p:cNvGrpSpPr/>
            <p:nvPr/>
          </p:nvGrpSpPr>
          <p:grpSpPr>
            <a:xfrm>
              <a:off x="10712179" y="3530558"/>
              <a:ext cx="690880" cy="1059379"/>
              <a:chOff x="10734901" y="3490891"/>
              <a:chExt cx="690880" cy="1059379"/>
            </a:xfrm>
            <a:grpFill/>
          </p:grpSpPr>
          <p:grpSp>
            <p:nvGrpSpPr>
              <p:cNvPr id="10" name="Group 9">
                <a:extLst>
                  <a:ext uri="{FF2B5EF4-FFF2-40B4-BE49-F238E27FC236}">
                    <a16:creationId xmlns:a16="http://schemas.microsoft.com/office/drawing/2014/main" id="{E837E51A-9139-4B63-9B1A-E162E95F494B}"/>
                  </a:ext>
                </a:extLst>
              </p:cNvPr>
              <p:cNvGrpSpPr/>
              <p:nvPr/>
            </p:nvGrpSpPr>
            <p:grpSpPr>
              <a:xfrm>
                <a:off x="10734901" y="3490891"/>
                <a:ext cx="690880" cy="1059379"/>
                <a:chOff x="7824220" y="3191091"/>
                <a:chExt cx="690880" cy="1059379"/>
              </a:xfrm>
              <a:grpFill/>
            </p:grpSpPr>
            <p:sp>
              <p:nvSpPr>
                <p:cNvPr id="14" name="Chord 13">
                  <a:extLst>
                    <a:ext uri="{FF2B5EF4-FFF2-40B4-BE49-F238E27FC236}">
                      <a16:creationId xmlns:a16="http://schemas.microsoft.com/office/drawing/2014/main" id="{C108B676-272A-4407-894B-8D2070337EED}"/>
                    </a:ext>
                  </a:extLst>
                </p:cNvPr>
                <p:cNvSpPr/>
                <p:nvPr/>
              </p:nvSpPr>
              <p:spPr>
                <a:xfrm rot="5400000">
                  <a:off x="7802939" y="3538310"/>
                  <a:ext cx="733441" cy="690880"/>
                </a:xfrm>
                <a:prstGeom prst="chord">
                  <a:avLst>
                    <a:gd name="adj1" fmla="val 4960698"/>
                    <a:gd name="adj2" fmla="val 16640419"/>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7C13CBEC-4314-47C6-8FE5-38BA5A5804C5}"/>
                    </a:ext>
                  </a:extLst>
                </p:cNvPr>
                <p:cNvSpPr/>
                <p:nvPr/>
              </p:nvSpPr>
              <p:spPr>
                <a:xfrm>
                  <a:off x="7988881" y="3191091"/>
                  <a:ext cx="361555" cy="379955"/>
                </a:xfrm>
                <a:prstGeom prst="ellipse">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1" name="Graphic 10" descr="Binoculars">
                <a:extLst>
                  <a:ext uri="{FF2B5EF4-FFF2-40B4-BE49-F238E27FC236}">
                    <a16:creationId xmlns:a16="http://schemas.microsoft.com/office/drawing/2014/main" id="{A57C4139-9822-4236-8EFC-4C5E09C80F3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901906" y="3867238"/>
                <a:ext cx="372700" cy="372700"/>
              </a:xfrm>
              <a:prstGeom prst="rect">
                <a:avLst/>
              </a:prstGeom>
            </p:spPr>
          </p:pic>
          <p:cxnSp>
            <p:nvCxnSpPr>
              <p:cNvPr id="12" name="Straight Connector 11">
                <a:extLst>
                  <a:ext uri="{FF2B5EF4-FFF2-40B4-BE49-F238E27FC236}">
                    <a16:creationId xmlns:a16="http://schemas.microsoft.com/office/drawing/2014/main" id="{B702D85E-FD63-4452-8637-8E22DCB5B7B6}"/>
                  </a:ext>
                </a:extLst>
              </p:cNvPr>
              <p:cNvCxnSpPr/>
              <p:nvPr/>
            </p:nvCxnSpPr>
            <p:spPr>
              <a:xfrm flipV="1">
                <a:off x="11149948" y="3867238"/>
                <a:ext cx="111169" cy="135625"/>
              </a:xfrm>
              <a:prstGeom prst="line">
                <a:avLst/>
              </a:prstGeom>
              <a:grpFill/>
              <a:ln w="12700">
                <a:solidFill>
                  <a:schemeClr val="accent6">
                    <a:lumMod val="50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EE3BE2CE-8DA7-46EB-89A0-050B95EE13A9}"/>
                  </a:ext>
                </a:extLst>
              </p:cNvPr>
              <p:cNvCxnSpPr>
                <a:cxnSpLocks/>
              </p:cNvCxnSpPr>
              <p:nvPr/>
            </p:nvCxnSpPr>
            <p:spPr>
              <a:xfrm>
                <a:off x="10917708" y="3870846"/>
                <a:ext cx="81154" cy="92726"/>
              </a:xfrm>
              <a:prstGeom prst="line">
                <a:avLst/>
              </a:prstGeom>
              <a:grpFill/>
              <a:ln w="12700">
                <a:solidFill>
                  <a:schemeClr val="accent6">
                    <a:lumMod val="50000"/>
                  </a:schemeClr>
                </a:solidFill>
              </a:ln>
            </p:spPr>
            <p:style>
              <a:lnRef idx="1">
                <a:schemeClr val="dk1"/>
              </a:lnRef>
              <a:fillRef idx="0">
                <a:schemeClr val="dk1"/>
              </a:fillRef>
              <a:effectRef idx="0">
                <a:schemeClr val="dk1"/>
              </a:effectRef>
              <a:fontRef idx="minor">
                <a:schemeClr val="tx1"/>
              </a:fontRef>
            </p:style>
          </p:cxnSp>
        </p:grpSp>
      </p:grpSp>
      <p:pic>
        <p:nvPicPr>
          <p:cNvPr id="16" name="Graphic 15" descr="Question mark">
            <a:extLst>
              <a:ext uri="{FF2B5EF4-FFF2-40B4-BE49-F238E27FC236}">
                <a16:creationId xmlns:a16="http://schemas.microsoft.com/office/drawing/2014/main" id="{34920BBB-0C78-46C5-AFDD-8D1C38FC5E4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816728" y="4370679"/>
            <a:ext cx="481527" cy="481527"/>
          </a:xfrm>
          <a:prstGeom prst="rect">
            <a:avLst/>
          </a:prstGeom>
        </p:spPr>
      </p:pic>
      <p:pic>
        <p:nvPicPr>
          <p:cNvPr id="17" name="Graphic 16" descr="Question mark">
            <a:extLst>
              <a:ext uri="{FF2B5EF4-FFF2-40B4-BE49-F238E27FC236}">
                <a16:creationId xmlns:a16="http://schemas.microsoft.com/office/drawing/2014/main" id="{2DC00C68-D996-4606-B4A7-11D4F44EB0E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147206" y="4475451"/>
            <a:ext cx="372343" cy="372343"/>
          </a:xfrm>
          <a:prstGeom prst="rect">
            <a:avLst/>
          </a:prstGeom>
        </p:spPr>
      </p:pic>
      <p:pic>
        <p:nvPicPr>
          <p:cNvPr id="18" name="Graphic 17" descr="Question mark">
            <a:extLst>
              <a:ext uri="{FF2B5EF4-FFF2-40B4-BE49-F238E27FC236}">
                <a16:creationId xmlns:a16="http://schemas.microsoft.com/office/drawing/2014/main" id="{E0BF9409-EBE9-43CA-A008-93D732B8EA0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595434" y="4476413"/>
            <a:ext cx="372343" cy="372343"/>
          </a:xfrm>
          <a:prstGeom prst="rect">
            <a:avLst/>
          </a:prstGeom>
        </p:spPr>
      </p:pic>
      <p:sp>
        <p:nvSpPr>
          <p:cNvPr id="19" name="TextBox 18">
            <a:extLst>
              <a:ext uri="{FF2B5EF4-FFF2-40B4-BE49-F238E27FC236}">
                <a16:creationId xmlns:a16="http://schemas.microsoft.com/office/drawing/2014/main" id="{0E3ECFF7-9222-4CE4-8367-EA45540AD3C3}"/>
              </a:ext>
            </a:extLst>
          </p:cNvPr>
          <p:cNvSpPr txBox="1"/>
          <p:nvPr/>
        </p:nvSpPr>
        <p:spPr>
          <a:xfrm>
            <a:off x="4819539" y="5287055"/>
            <a:ext cx="2535060" cy="307777"/>
          </a:xfrm>
          <a:prstGeom prst="rect">
            <a:avLst/>
          </a:prstGeom>
          <a:solidFill>
            <a:schemeClr val="bg1">
              <a:lumMod val="85000"/>
            </a:schemeClr>
          </a:solidFill>
          <a:ln w="28575">
            <a:solidFill>
              <a:schemeClr val="tx1">
                <a:lumMod val="65000"/>
                <a:lumOff val="35000"/>
              </a:schemeClr>
            </a:solidFill>
          </a:ln>
        </p:spPr>
        <p:txBody>
          <a:bodyPr wrap="square" rtlCol="0">
            <a:spAutoFit/>
          </a:bodyPr>
          <a:lstStyle/>
          <a:p>
            <a:pPr algn="ctr"/>
            <a:r>
              <a:rPr lang="en-US" sz="1400" b="1" dirty="0"/>
              <a:t>example.com   </a:t>
            </a:r>
            <a:r>
              <a:rPr lang="en-US" sz="1400" dirty="0"/>
              <a:t>1.2.3.4    TTL=30</a:t>
            </a:r>
          </a:p>
        </p:txBody>
      </p:sp>
      <p:pic>
        <p:nvPicPr>
          <p:cNvPr id="20" name="Graphic 19" descr="Magnifying glass">
            <a:extLst>
              <a:ext uri="{FF2B5EF4-FFF2-40B4-BE49-F238E27FC236}">
                <a16:creationId xmlns:a16="http://schemas.microsoft.com/office/drawing/2014/main" id="{E1BA2ED1-47BF-490A-8124-B84B96B3686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477244" y="4890603"/>
            <a:ext cx="1382506" cy="1382506"/>
          </a:xfrm>
          <a:prstGeom prst="rect">
            <a:avLst/>
          </a:prstGeom>
        </p:spPr>
      </p:pic>
      <p:sp>
        <p:nvSpPr>
          <p:cNvPr id="21" name="Oval 20">
            <a:extLst>
              <a:ext uri="{FF2B5EF4-FFF2-40B4-BE49-F238E27FC236}">
                <a16:creationId xmlns:a16="http://schemas.microsoft.com/office/drawing/2014/main" id="{AF88D625-D960-42ED-B8B1-28A9656EF6CE}"/>
              </a:ext>
            </a:extLst>
          </p:cNvPr>
          <p:cNvSpPr/>
          <p:nvPr/>
        </p:nvSpPr>
        <p:spPr>
          <a:xfrm>
            <a:off x="7517669" y="5893081"/>
            <a:ext cx="283111" cy="353402"/>
          </a:xfrm>
          <a:prstGeom prst="ellipse">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54127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DD7C6FF-F2D0-4FCF-A643-95CC46010767}"/>
              </a:ext>
            </a:extLst>
          </p:cNvPr>
          <p:cNvSpPr/>
          <p:nvPr/>
        </p:nvSpPr>
        <p:spPr>
          <a:xfrm>
            <a:off x="632460" y="1661160"/>
            <a:ext cx="5867400" cy="3916680"/>
          </a:xfrm>
          <a:prstGeom prst="rect">
            <a:avLst/>
          </a:prstGeom>
          <a:solidFill>
            <a:schemeClr val="tx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0961957-EC6A-49F0-AAA8-39D9913E98DA}"/>
              </a:ext>
            </a:extLst>
          </p:cNvPr>
          <p:cNvSpPr>
            <a:spLocks noGrp="1"/>
          </p:cNvSpPr>
          <p:nvPr>
            <p:ph type="title"/>
          </p:nvPr>
        </p:nvSpPr>
        <p:spPr>
          <a:xfrm>
            <a:off x="822520" y="15403"/>
            <a:ext cx="10515600" cy="1325563"/>
          </a:xfrm>
        </p:spPr>
        <p:txBody>
          <a:bodyPr/>
          <a:lstStyle/>
          <a:p>
            <a:r>
              <a:rPr lang="en-US" dirty="0"/>
              <a:t>How We Modeled Cache Architectures</a:t>
            </a:r>
          </a:p>
        </p:txBody>
      </p:sp>
      <p:sp>
        <p:nvSpPr>
          <p:cNvPr id="3" name="Content Placeholder 2">
            <a:extLst>
              <a:ext uri="{FF2B5EF4-FFF2-40B4-BE49-F238E27FC236}">
                <a16:creationId xmlns:a16="http://schemas.microsoft.com/office/drawing/2014/main" id="{99707979-E675-42E6-8E83-C01B5DAD2A8E}"/>
              </a:ext>
            </a:extLst>
          </p:cNvPr>
          <p:cNvSpPr>
            <a:spLocks noGrp="1"/>
          </p:cNvSpPr>
          <p:nvPr>
            <p:ph idx="1"/>
          </p:nvPr>
        </p:nvSpPr>
        <p:spPr>
          <a:xfrm>
            <a:off x="6909131" y="1661160"/>
            <a:ext cx="5292387" cy="4198183"/>
          </a:xfrm>
        </p:spPr>
        <p:txBody>
          <a:bodyPr>
            <a:normAutofit/>
          </a:bodyPr>
          <a:lstStyle/>
          <a:p>
            <a:pPr marL="0" indent="0">
              <a:buNone/>
            </a:pPr>
            <a:r>
              <a:rPr lang="en-US" dirty="0"/>
              <a:t>Experiment:</a:t>
            </a:r>
          </a:p>
          <a:p>
            <a:pPr marL="914400" lvl="1" indent="-457200">
              <a:buFont typeface="+mj-lt"/>
              <a:buAutoNum type="arabicPeriod"/>
            </a:pPr>
            <a:r>
              <a:rPr lang="en-US" dirty="0"/>
              <a:t>Repeatedly query resolver, fill caches</a:t>
            </a:r>
          </a:p>
          <a:p>
            <a:pPr marL="914400" lvl="1" indent="-457200">
              <a:buFont typeface="+mj-lt"/>
              <a:buAutoNum type="arabicPeriod"/>
            </a:pPr>
            <a:r>
              <a:rPr lang="en-US" dirty="0"/>
              <a:t>Observe how queries were cached: </a:t>
            </a:r>
            <a:r>
              <a:rPr lang="en-US" dirty="0">
                <a:solidFill>
                  <a:srgbClr val="9B9BFF"/>
                </a:solidFill>
              </a:rPr>
              <a:t>examine TTLs.</a:t>
            </a:r>
          </a:p>
          <a:p>
            <a:pPr marL="0" indent="0">
              <a:spcBef>
                <a:spcPts val="2400"/>
              </a:spcBef>
              <a:buNone/>
            </a:pPr>
            <a:r>
              <a:rPr lang="en-US" dirty="0">
                <a:solidFill>
                  <a:srgbClr val="9B9BFF"/>
                </a:solidFill>
              </a:rPr>
              <a:t>“TTL Line:” </a:t>
            </a:r>
            <a:r>
              <a:rPr lang="en-US" dirty="0"/>
              <a:t>Model of how a TTL decreases in a cache.</a:t>
            </a:r>
          </a:p>
          <a:p>
            <a:pPr lvl="1"/>
            <a:r>
              <a:rPr lang="en-US" dirty="0"/>
              <a:t>Rate: one second per second.</a:t>
            </a:r>
          </a:p>
        </p:txBody>
      </p:sp>
      <p:sp>
        <p:nvSpPr>
          <p:cNvPr id="5" name="Footer Placeholder 4">
            <a:extLst>
              <a:ext uri="{FF2B5EF4-FFF2-40B4-BE49-F238E27FC236}">
                <a16:creationId xmlns:a16="http://schemas.microsoft.com/office/drawing/2014/main" id="{7A46D6D8-4013-4CC2-8EFE-27B0E26EEE92}"/>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4" name="Slide Number Placeholder 3">
            <a:extLst>
              <a:ext uri="{FF2B5EF4-FFF2-40B4-BE49-F238E27FC236}">
                <a16:creationId xmlns:a16="http://schemas.microsoft.com/office/drawing/2014/main" id="{854B658F-55A6-4CB6-9341-93A2FE48B917}"/>
              </a:ext>
            </a:extLst>
          </p:cNvPr>
          <p:cNvSpPr>
            <a:spLocks noGrp="1"/>
          </p:cNvSpPr>
          <p:nvPr>
            <p:ph type="sldNum" sz="quarter" idx="12"/>
          </p:nvPr>
        </p:nvSpPr>
        <p:spPr/>
        <p:txBody>
          <a:bodyPr/>
          <a:lstStyle/>
          <a:p>
            <a:fld id="{763FA1FB-A723-468C-9019-79D9CB2A7825}" type="slidenum">
              <a:rPr lang="en-US" smtClean="0"/>
              <a:t>16</a:t>
            </a:fld>
            <a:endParaRPr lang="en-US"/>
          </a:p>
        </p:txBody>
      </p:sp>
      <p:grpSp>
        <p:nvGrpSpPr>
          <p:cNvPr id="68" name="Group 67">
            <a:extLst>
              <a:ext uri="{FF2B5EF4-FFF2-40B4-BE49-F238E27FC236}">
                <a16:creationId xmlns:a16="http://schemas.microsoft.com/office/drawing/2014/main" id="{E13ED7B1-764E-4551-A2E4-16360709807E}"/>
              </a:ext>
            </a:extLst>
          </p:cNvPr>
          <p:cNvGrpSpPr/>
          <p:nvPr/>
        </p:nvGrpSpPr>
        <p:grpSpPr>
          <a:xfrm>
            <a:off x="708660" y="1715230"/>
            <a:ext cx="5704643" cy="3843471"/>
            <a:chOff x="6464789" y="1304063"/>
            <a:chExt cx="5704643" cy="3843471"/>
          </a:xfrm>
        </p:grpSpPr>
        <p:grpSp>
          <p:nvGrpSpPr>
            <p:cNvPr id="64" name="Group 63">
              <a:extLst>
                <a:ext uri="{FF2B5EF4-FFF2-40B4-BE49-F238E27FC236}">
                  <a16:creationId xmlns:a16="http://schemas.microsoft.com/office/drawing/2014/main" id="{A359B934-D49E-4B5A-BD50-B1A1FA48940C}"/>
                </a:ext>
              </a:extLst>
            </p:cNvPr>
            <p:cNvGrpSpPr/>
            <p:nvPr/>
          </p:nvGrpSpPr>
          <p:grpSpPr>
            <a:xfrm>
              <a:off x="6464789" y="1304063"/>
              <a:ext cx="5704643" cy="3441976"/>
              <a:chOff x="319951" y="1888781"/>
              <a:chExt cx="5704643" cy="3441976"/>
            </a:xfrm>
          </p:grpSpPr>
          <p:pic>
            <p:nvPicPr>
              <p:cNvPr id="22" name="Picture 2">
                <a:extLst>
                  <a:ext uri="{FF2B5EF4-FFF2-40B4-BE49-F238E27FC236}">
                    <a16:creationId xmlns:a16="http://schemas.microsoft.com/office/drawing/2014/main" id="{BB2BF600-82CA-4D50-8F44-05504334455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3363"/>
              <a:stretch/>
            </p:blipFill>
            <p:spPr bwMode="auto">
              <a:xfrm>
                <a:off x="319951" y="1888781"/>
                <a:ext cx="5688963" cy="344197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BA88B02E-5D59-472B-9C71-904675FD852E}"/>
                  </a:ext>
                </a:extLst>
              </p:cNvPr>
              <p:cNvSpPr/>
              <p:nvPr/>
            </p:nvSpPr>
            <p:spPr>
              <a:xfrm>
                <a:off x="1470247" y="2160111"/>
                <a:ext cx="4554347" cy="22684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 name="Oval 7">
                <a:extLst>
                  <a:ext uri="{FF2B5EF4-FFF2-40B4-BE49-F238E27FC236}">
                    <a16:creationId xmlns:a16="http://schemas.microsoft.com/office/drawing/2014/main" id="{6D7F460C-F724-4C30-A6BC-E3D10DD0D0AC}"/>
                  </a:ext>
                </a:extLst>
              </p:cNvPr>
              <p:cNvSpPr/>
              <p:nvPr/>
            </p:nvSpPr>
            <p:spPr>
              <a:xfrm>
                <a:off x="1405890" y="2127885"/>
                <a:ext cx="114300" cy="11810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27" name="Connector: Elbow 26">
                <a:extLst>
                  <a:ext uri="{FF2B5EF4-FFF2-40B4-BE49-F238E27FC236}">
                    <a16:creationId xmlns:a16="http://schemas.microsoft.com/office/drawing/2014/main" id="{FDF8C1EC-2992-49E2-9693-B2698EC23309}"/>
                  </a:ext>
                </a:extLst>
              </p:cNvPr>
              <p:cNvCxnSpPr>
                <a:cxnSpLocks/>
                <a:stCxn id="8" idx="2"/>
                <a:endCxn id="8" idx="4"/>
              </p:cNvCxnSpPr>
              <p:nvPr/>
            </p:nvCxnSpPr>
            <p:spPr>
              <a:xfrm rot="10800000" flipH="1" flipV="1">
                <a:off x="1405890" y="2186940"/>
                <a:ext cx="57150" cy="59054"/>
              </a:xfrm>
              <a:prstGeom prst="bentConnector4">
                <a:avLst>
                  <a:gd name="adj1" fmla="val 100000"/>
                  <a:gd name="adj2" fmla="val 58064"/>
                </a:avLst>
              </a:prstGeom>
              <a:ln w="19050"/>
            </p:spPr>
            <p:style>
              <a:lnRef idx="1">
                <a:schemeClr val="dk1"/>
              </a:lnRef>
              <a:fillRef idx="0">
                <a:schemeClr val="dk1"/>
              </a:fillRef>
              <a:effectRef idx="0">
                <a:schemeClr val="dk1"/>
              </a:effectRef>
              <a:fontRef idx="minor">
                <a:schemeClr val="tx1"/>
              </a:fontRef>
            </p:style>
          </p:cxnSp>
          <p:sp>
            <p:nvSpPr>
              <p:cNvPr id="47" name="Rectangle 46">
                <a:extLst>
                  <a:ext uri="{FF2B5EF4-FFF2-40B4-BE49-F238E27FC236}">
                    <a16:creationId xmlns:a16="http://schemas.microsoft.com/office/drawing/2014/main" id="{8B6BAE57-DD68-492D-9AA4-ADA20E115734}"/>
                  </a:ext>
                </a:extLst>
              </p:cNvPr>
              <p:cNvSpPr/>
              <p:nvPr/>
            </p:nvSpPr>
            <p:spPr>
              <a:xfrm>
                <a:off x="831459" y="2062556"/>
                <a:ext cx="443108" cy="252319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TextBox 47">
                <a:extLst>
                  <a:ext uri="{FF2B5EF4-FFF2-40B4-BE49-F238E27FC236}">
                    <a16:creationId xmlns:a16="http://schemas.microsoft.com/office/drawing/2014/main" id="{B45953A4-D9D0-4957-9042-D353641A09CB}"/>
                  </a:ext>
                </a:extLst>
              </p:cNvPr>
              <p:cNvSpPr txBox="1"/>
              <p:nvPr/>
            </p:nvSpPr>
            <p:spPr>
              <a:xfrm>
                <a:off x="868753" y="1995602"/>
                <a:ext cx="490526" cy="369332"/>
              </a:xfrm>
              <a:prstGeom prst="rect">
                <a:avLst/>
              </a:prstGeom>
              <a:noFill/>
            </p:spPr>
            <p:txBody>
              <a:bodyPr wrap="square" rtlCol="0">
                <a:spAutoFit/>
              </a:bodyPr>
              <a:lstStyle/>
              <a:p>
                <a:pPr algn="r"/>
                <a:r>
                  <a:rPr lang="en-US" dirty="0">
                    <a:solidFill>
                      <a:schemeClr val="bg1"/>
                    </a:solidFill>
                    <a:latin typeface="Times New Roman" panose="02020603050405020304" pitchFamily="18" charset="0"/>
                    <a:cs typeface="Times New Roman" panose="02020603050405020304" pitchFamily="18" charset="0"/>
                  </a:rPr>
                  <a:t>25</a:t>
                </a:r>
              </a:p>
            </p:txBody>
          </p:sp>
          <p:sp>
            <p:nvSpPr>
              <p:cNvPr id="49" name="TextBox 48">
                <a:extLst>
                  <a:ext uri="{FF2B5EF4-FFF2-40B4-BE49-F238E27FC236}">
                    <a16:creationId xmlns:a16="http://schemas.microsoft.com/office/drawing/2014/main" id="{A4F8AF4A-0154-48EC-9757-0503A42D3569}"/>
                  </a:ext>
                </a:extLst>
              </p:cNvPr>
              <p:cNvSpPr txBox="1"/>
              <p:nvPr/>
            </p:nvSpPr>
            <p:spPr>
              <a:xfrm>
                <a:off x="849116" y="2467368"/>
                <a:ext cx="490526" cy="369332"/>
              </a:xfrm>
              <a:prstGeom prst="rect">
                <a:avLst/>
              </a:prstGeom>
              <a:noFill/>
            </p:spPr>
            <p:txBody>
              <a:bodyPr wrap="square" rtlCol="0">
                <a:spAutoFit/>
              </a:bodyPr>
              <a:lstStyle/>
              <a:p>
                <a:pPr algn="r"/>
                <a:r>
                  <a:rPr lang="en-US" dirty="0">
                    <a:solidFill>
                      <a:schemeClr val="bg1"/>
                    </a:solidFill>
                    <a:latin typeface="Times New Roman" panose="02020603050405020304" pitchFamily="18" charset="0"/>
                    <a:cs typeface="Times New Roman" panose="02020603050405020304" pitchFamily="18" charset="0"/>
                  </a:rPr>
                  <a:t>20</a:t>
                </a:r>
              </a:p>
            </p:txBody>
          </p:sp>
          <p:sp>
            <p:nvSpPr>
              <p:cNvPr id="50" name="TextBox 49">
                <a:extLst>
                  <a:ext uri="{FF2B5EF4-FFF2-40B4-BE49-F238E27FC236}">
                    <a16:creationId xmlns:a16="http://schemas.microsoft.com/office/drawing/2014/main" id="{D4ED7A33-1F78-4C76-A650-7AA867D7BC97}"/>
                  </a:ext>
                </a:extLst>
              </p:cNvPr>
              <p:cNvSpPr txBox="1"/>
              <p:nvPr/>
            </p:nvSpPr>
            <p:spPr>
              <a:xfrm>
                <a:off x="868753" y="2910439"/>
                <a:ext cx="490526" cy="369332"/>
              </a:xfrm>
              <a:prstGeom prst="rect">
                <a:avLst/>
              </a:prstGeom>
              <a:noFill/>
            </p:spPr>
            <p:txBody>
              <a:bodyPr wrap="square" rtlCol="0">
                <a:spAutoFit/>
              </a:bodyPr>
              <a:lstStyle/>
              <a:p>
                <a:pPr algn="r"/>
                <a:r>
                  <a:rPr lang="en-US" dirty="0">
                    <a:solidFill>
                      <a:schemeClr val="bg1"/>
                    </a:solidFill>
                    <a:latin typeface="Times New Roman" panose="02020603050405020304" pitchFamily="18" charset="0"/>
                    <a:cs typeface="Times New Roman" panose="02020603050405020304" pitchFamily="18" charset="0"/>
                  </a:rPr>
                  <a:t>15</a:t>
                </a:r>
              </a:p>
            </p:txBody>
          </p:sp>
          <p:sp>
            <p:nvSpPr>
              <p:cNvPr id="51" name="TextBox 50">
                <a:extLst>
                  <a:ext uri="{FF2B5EF4-FFF2-40B4-BE49-F238E27FC236}">
                    <a16:creationId xmlns:a16="http://schemas.microsoft.com/office/drawing/2014/main" id="{5E3C575C-3E23-4F68-8A5C-CBA5A5C0A80D}"/>
                  </a:ext>
                </a:extLst>
              </p:cNvPr>
              <p:cNvSpPr txBox="1"/>
              <p:nvPr/>
            </p:nvSpPr>
            <p:spPr>
              <a:xfrm>
                <a:off x="868753" y="3358001"/>
                <a:ext cx="490526" cy="369332"/>
              </a:xfrm>
              <a:prstGeom prst="rect">
                <a:avLst/>
              </a:prstGeom>
              <a:noFill/>
            </p:spPr>
            <p:txBody>
              <a:bodyPr wrap="square" rtlCol="0">
                <a:spAutoFit/>
              </a:bodyPr>
              <a:lstStyle/>
              <a:p>
                <a:pPr algn="r"/>
                <a:r>
                  <a:rPr lang="en-US" dirty="0">
                    <a:solidFill>
                      <a:schemeClr val="bg1"/>
                    </a:solidFill>
                    <a:latin typeface="Times New Roman" panose="02020603050405020304" pitchFamily="18" charset="0"/>
                    <a:cs typeface="Times New Roman" panose="02020603050405020304" pitchFamily="18" charset="0"/>
                  </a:rPr>
                  <a:t>10</a:t>
                </a:r>
              </a:p>
            </p:txBody>
          </p:sp>
          <p:sp>
            <p:nvSpPr>
              <p:cNvPr id="52" name="TextBox 51">
                <a:extLst>
                  <a:ext uri="{FF2B5EF4-FFF2-40B4-BE49-F238E27FC236}">
                    <a16:creationId xmlns:a16="http://schemas.microsoft.com/office/drawing/2014/main" id="{759C198D-E588-4306-99B4-C38D7AD58B6F}"/>
                  </a:ext>
                </a:extLst>
              </p:cNvPr>
              <p:cNvSpPr txBox="1"/>
              <p:nvPr/>
            </p:nvSpPr>
            <p:spPr>
              <a:xfrm>
                <a:off x="875960" y="3790489"/>
                <a:ext cx="490526" cy="369332"/>
              </a:xfrm>
              <a:prstGeom prst="rect">
                <a:avLst/>
              </a:prstGeom>
              <a:noFill/>
            </p:spPr>
            <p:txBody>
              <a:bodyPr wrap="square" rtlCol="0">
                <a:spAutoFit/>
              </a:bodyPr>
              <a:lstStyle/>
              <a:p>
                <a:pPr algn="r"/>
                <a:r>
                  <a:rPr lang="en-US" dirty="0">
                    <a:solidFill>
                      <a:schemeClr val="bg1"/>
                    </a:solidFill>
                    <a:latin typeface="Times New Roman" panose="02020603050405020304" pitchFamily="18" charset="0"/>
                    <a:cs typeface="Times New Roman" panose="02020603050405020304" pitchFamily="18" charset="0"/>
                  </a:rPr>
                  <a:t>5</a:t>
                </a:r>
              </a:p>
            </p:txBody>
          </p:sp>
          <p:sp>
            <p:nvSpPr>
              <p:cNvPr id="53" name="TextBox 52">
                <a:extLst>
                  <a:ext uri="{FF2B5EF4-FFF2-40B4-BE49-F238E27FC236}">
                    <a16:creationId xmlns:a16="http://schemas.microsoft.com/office/drawing/2014/main" id="{7EEB78D8-0166-4578-BBBF-FE494813C93B}"/>
                  </a:ext>
                </a:extLst>
              </p:cNvPr>
              <p:cNvSpPr txBox="1"/>
              <p:nvPr/>
            </p:nvSpPr>
            <p:spPr>
              <a:xfrm>
                <a:off x="858527" y="4238051"/>
                <a:ext cx="490526" cy="369332"/>
              </a:xfrm>
              <a:prstGeom prst="rect">
                <a:avLst/>
              </a:prstGeom>
              <a:noFill/>
            </p:spPr>
            <p:txBody>
              <a:bodyPr wrap="square" rtlCol="0">
                <a:spAutoFit/>
              </a:bodyPr>
              <a:lstStyle/>
              <a:p>
                <a:pPr algn="r"/>
                <a:r>
                  <a:rPr lang="en-US" dirty="0">
                    <a:solidFill>
                      <a:schemeClr val="bg1"/>
                    </a:solidFill>
                    <a:latin typeface="Times New Roman" panose="02020603050405020304" pitchFamily="18" charset="0"/>
                    <a:cs typeface="Times New Roman" panose="02020603050405020304" pitchFamily="18" charset="0"/>
                  </a:rPr>
                  <a:t>0</a:t>
                </a:r>
              </a:p>
            </p:txBody>
          </p:sp>
          <p:sp>
            <p:nvSpPr>
              <p:cNvPr id="61" name="Rectangle 60">
                <a:extLst>
                  <a:ext uri="{FF2B5EF4-FFF2-40B4-BE49-F238E27FC236}">
                    <a16:creationId xmlns:a16="http://schemas.microsoft.com/office/drawing/2014/main" id="{27271C29-E011-4117-8477-7A3730385084}"/>
                  </a:ext>
                </a:extLst>
              </p:cNvPr>
              <p:cNvSpPr/>
              <p:nvPr/>
            </p:nvSpPr>
            <p:spPr>
              <a:xfrm>
                <a:off x="5680294" y="4335271"/>
                <a:ext cx="344300" cy="2751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63" name="Group 62">
                <a:extLst>
                  <a:ext uri="{FF2B5EF4-FFF2-40B4-BE49-F238E27FC236}">
                    <a16:creationId xmlns:a16="http://schemas.microsoft.com/office/drawing/2014/main" id="{CC1CB5A1-9B74-4EDC-9965-BB36DE71F606}"/>
                  </a:ext>
                </a:extLst>
              </p:cNvPr>
              <p:cNvGrpSpPr/>
              <p:nvPr/>
            </p:nvGrpSpPr>
            <p:grpSpPr>
              <a:xfrm>
                <a:off x="1463040" y="2002272"/>
                <a:ext cx="4325436" cy="3209742"/>
                <a:chOff x="1463040" y="2002272"/>
                <a:chExt cx="4325436" cy="3209742"/>
              </a:xfrm>
            </p:grpSpPr>
            <p:cxnSp>
              <p:nvCxnSpPr>
                <p:cNvPr id="11" name="Straight Connector 10">
                  <a:extLst>
                    <a:ext uri="{FF2B5EF4-FFF2-40B4-BE49-F238E27FC236}">
                      <a16:creationId xmlns:a16="http://schemas.microsoft.com/office/drawing/2014/main" id="{0E67643F-7558-4243-A114-79AA04424231}"/>
                    </a:ext>
                  </a:extLst>
                </p:cNvPr>
                <p:cNvCxnSpPr>
                  <a:cxnSpLocks/>
                </p:cNvCxnSpPr>
                <p:nvPr/>
              </p:nvCxnSpPr>
              <p:spPr>
                <a:xfrm>
                  <a:off x="2344839" y="2186939"/>
                  <a:ext cx="2797802" cy="2254432"/>
                </a:xfrm>
                <a:prstGeom prst="line">
                  <a:avLst/>
                </a:prstGeom>
                <a:ln w="28575">
                  <a:solidFill>
                    <a:srgbClr val="006C15"/>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4E999E1-7EAB-4477-BA18-077FDF13937D}"/>
                    </a:ext>
                  </a:extLst>
                </p:cNvPr>
                <p:cNvSpPr txBox="1"/>
                <p:nvPr/>
              </p:nvSpPr>
              <p:spPr>
                <a:xfrm>
                  <a:off x="3850944" y="3028749"/>
                  <a:ext cx="1738009" cy="369332"/>
                </a:xfrm>
                <a:prstGeom prst="rect">
                  <a:avLst/>
                </a:prstGeom>
                <a:noFill/>
              </p:spPr>
              <p:txBody>
                <a:bodyPr wrap="square" rtlCol="0">
                  <a:spAutoFit/>
                </a:bodyPr>
                <a:lstStyle/>
                <a:p>
                  <a:r>
                    <a:rPr lang="en-US" dirty="0">
                      <a:solidFill>
                        <a:schemeClr val="bg1"/>
                      </a:solidFill>
                    </a:rPr>
                    <a:t>Measurement</a:t>
                  </a:r>
                </a:p>
              </p:txBody>
            </p:sp>
            <p:sp>
              <p:nvSpPr>
                <p:cNvPr id="16" name="TextBox 15">
                  <a:extLst>
                    <a:ext uri="{FF2B5EF4-FFF2-40B4-BE49-F238E27FC236}">
                      <a16:creationId xmlns:a16="http://schemas.microsoft.com/office/drawing/2014/main" id="{C7E96E76-F58D-4B50-AB54-E7FC0DB5CEB1}"/>
                    </a:ext>
                  </a:extLst>
                </p:cNvPr>
                <p:cNvSpPr txBox="1"/>
                <p:nvPr/>
              </p:nvSpPr>
              <p:spPr>
                <a:xfrm>
                  <a:off x="4802739" y="2002272"/>
                  <a:ext cx="985737" cy="369332"/>
                </a:xfrm>
                <a:prstGeom prst="rect">
                  <a:avLst/>
                </a:prstGeom>
                <a:noFill/>
              </p:spPr>
              <p:txBody>
                <a:bodyPr wrap="square" rtlCol="0">
                  <a:spAutoFit/>
                </a:bodyPr>
                <a:lstStyle/>
                <a:p>
                  <a:r>
                    <a:rPr lang="en-US" dirty="0">
                      <a:solidFill>
                        <a:schemeClr val="bg1"/>
                      </a:solidFill>
                    </a:rPr>
                    <a:t>Max TTL</a:t>
                  </a:r>
                </a:p>
              </p:txBody>
            </p:sp>
            <p:cxnSp>
              <p:nvCxnSpPr>
                <p:cNvPr id="18" name="Straight Connector 17">
                  <a:extLst>
                    <a:ext uri="{FF2B5EF4-FFF2-40B4-BE49-F238E27FC236}">
                      <a16:creationId xmlns:a16="http://schemas.microsoft.com/office/drawing/2014/main" id="{79DFA721-228C-49EE-B989-6B6605BF68FC}"/>
                    </a:ext>
                  </a:extLst>
                </p:cNvPr>
                <p:cNvCxnSpPr>
                  <a:cxnSpLocks/>
                </p:cNvCxnSpPr>
                <p:nvPr/>
              </p:nvCxnSpPr>
              <p:spPr>
                <a:xfrm flipV="1">
                  <a:off x="1463040" y="2186939"/>
                  <a:ext cx="3301617" cy="1"/>
                </a:xfrm>
                <a:prstGeom prst="line">
                  <a:avLst/>
                </a:prstGeom>
                <a:ln w="19050">
                  <a:solidFill>
                    <a:srgbClr val="9999FF"/>
                  </a:solidFill>
                  <a:prstDash val="dash"/>
                </a:ln>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EB1505DF-E479-4077-B0D0-A1824D6DD6A1}"/>
                    </a:ext>
                  </a:extLst>
                </p:cNvPr>
                <p:cNvCxnSpPr>
                  <a:cxnSpLocks/>
                </p:cNvCxnSpPr>
                <p:nvPr/>
              </p:nvCxnSpPr>
              <p:spPr>
                <a:xfrm flipH="1">
                  <a:off x="2344838" y="2206845"/>
                  <a:ext cx="5079" cy="3005169"/>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B78FD4B-9B88-420B-AA39-F5EF68F3316B}"/>
                    </a:ext>
                  </a:extLst>
                </p:cNvPr>
                <p:cNvCxnSpPr>
                  <a:cxnSpLocks/>
                </p:cNvCxnSpPr>
                <p:nvPr/>
              </p:nvCxnSpPr>
              <p:spPr>
                <a:xfrm>
                  <a:off x="5142641" y="4441371"/>
                  <a:ext cx="0" cy="770643"/>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1278AB17-5AE5-4EBE-A934-EC4A740CA8FB}"/>
                    </a:ext>
                  </a:extLst>
                </p:cNvPr>
                <p:cNvSpPr/>
                <p:nvPr/>
              </p:nvSpPr>
              <p:spPr>
                <a:xfrm>
                  <a:off x="3746926" y="3294319"/>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sp>
          <p:nvSpPr>
            <p:cNvPr id="19" name="TextBox 18">
              <a:extLst>
                <a:ext uri="{FF2B5EF4-FFF2-40B4-BE49-F238E27FC236}">
                  <a16:creationId xmlns:a16="http://schemas.microsoft.com/office/drawing/2014/main" id="{EF545947-AE66-499A-8C49-50C4E8CB5ED2}"/>
                </a:ext>
              </a:extLst>
            </p:cNvPr>
            <p:cNvSpPr txBox="1"/>
            <p:nvPr/>
          </p:nvSpPr>
          <p:spPr>
            <a:xfrm>
              <a:off x="7837385" y="4608140"/>
              <a:ext cx="1304582" cy="523220"/>
            </a:xfrm>
            <a:prstGeom prst="rect">
              <a:avLst/>
            </a:prstGeom>
            <a:noFill/>
          </p:spPr>
          <p:txBody>
            <a:bodyPr wrap="square" rtlCol="0">
              <a:spAutoFit/>
            </a:bodyPr>
            <a:lstStyle/>
            <a:p>
              <a:pPr algn="ctr"/>
              <a:r>
                <a:rPr lang="en-US" sz="1400" dirty="0">
                  <a:solidFill>
                    <a:schemeClr val="bg1"/>
                  </a:solidFill>
                </a:rPr>
                <a:t>Record was placed in cache</a:t>
              </a:r>
            </a:p>
          </p:txBody>
        </p:sp>
        <p:sp>
          <p:nvSpPr>
            <p:cNvPr id="25" name="TextBox 24">
              <a:extLst>
                <a:ext uri="{FF2B5EF4-FFF2-40B4-BE49-F238E27FC236}">
                  <a16:creationId xmlns:a16="http://schemas.microsoft.com/office/drawing/2014/main" id="{50859FE6-9DC7-4667-9894-3B7D77C505B2}"/>
                </a:ext>
              </a:extLst>
            </p:cNvPr>
            <p:cNvSpPr txBox="1"/>
            <p:nvPr/>
          </p:nvSpPr>
          <p:spPr>
            <a:xfrm>
              <a:off x="10759580" y="4624314"/>
              <a:ext cx="1304582" cy="523220"/>
            </a:xfrm>
            <a:prstGeom prst="rect">
              <a:avLst/>
            </a:prstGeom>
            <a:noFill/>
          </p:spPr>
          <p:txBody>
            <a:bodyPr wrap="square" rtlCol="0">
              <a:spAutoFit/>
            </a:bodyPr>
            <a:lstStyle/>
            <a:p>
              <a:pPr algn="ctr"/>
              <a:r>
                <a:rPr lang="en-US" sz="1400" dirty="0">
                  <a:solidFill>
                    <a:schemeClr val="bg1"/>
                  </a:solidFill>
                </a:rPr>
                <a:t>Record expires in cache</a:t>
              </a:r>
            </a:p>
          </p:txBody>
        </p:sp>
      </p:grpSp>
    </p:spTree>
    <p:extLst>
      <p:ext uri="{BB962C8B-B14F-4D97-AF65-F5344CB8AC3E}">
        <p14:creationId xmlns:p14="http://schemas.microsoft.com/office/powerpoint/2010/main" val="1064805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D69D0-4853-4BA6-9664-109A91107DE9}"/>
              </a:ext>
            </a:extLst>
          </p:cNvPr>
          <p:cNvSpPr>
            <a:spLocks noGrp="1"/>
          </p:cNvSpPr>
          <p:nvPr>
            <p:ph type="title"/>
          </p:nvPr>
        </p:nvSpPr>
        <p:spPr>
          <a:xfrm>
            <a:off x="185853" y="346969"/>
            <a:ext cx="12006148" cy="1325563"/>
          </a:xfrm>
        </p:spPr>
        <p:txBody>
          <a:bodyPr>
            <a:normAutofit/>
          </a:bodyPr>
          <a:lstStyle/>
          <a:p>
            <a:r>
              <a:rPr lang="en-US" sz="4000" dirty="0"/>
              <a:t>Public resolvers have different numbers of visible caches</a:t>
            </a:r>
          </a:p>
        </p:txBody>
      </p:sp>
      <p:sp>
        <p:nvSpPr>
          <p:cNvPr id="4" name="Footer Placeholder 3">
            <a:extLst>
              <a:ext uri="{FF2B5EF4-FFF2-40B4-BE49-F238E27FC236}">
                <a16:creationId xmlns:a16="http://schemas.microsoft.com/office/drawing/2014/main" id="{1AB921A8-3090-4632-B44A-D9CD7F9B7B38}"/>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4F8264B5-B783-4B80-AE4C-74BA955FBDD8}"/>
              </a:ext>
            </a:extLst>
          </p:cNvPr>
          <p:cNvSpPr>
            <a:spLocks noGrp="1"/>
          </p:cNvSpPr>
          <p:nvPr>
            <p:ph type="sldNum" sz="quarter" idx="12"/>
          </p:nvPr>
        </p:nvSpPr>
        <p:spPr/>
        <p:txBody>
          <a:bodyPr/>
          <a:lstStyle/>
          <a:p>
            <a:fld id="{763FA1FB-A723-468C-9019-79D9CB2A7825}" type="slidenum">
              <a:rPr lang="en-US" smtClean="0"/>
              <a:pPr/>
              <a:t>17</a:t>
            </a:fld>
            <a:endParaRPr lang="en-US" dirty="0"/>
          </a:p>
        </p:txBody>
      </p:sp>
      <p:pic>
        <p:nvPicPr>
          <p:cNvPr id="6" name="Picture 2">
            <a:extLst>
              <a:ext uri="{FF2B5EF4-FFF2-40B4-BE49-F238E27FC236}">
                <a16:creationId xmlns:a16="http://schemas.microsoft.com/office/drawing/2014/main" id="{9F586CEA-071B-4C40-98B4-C2B6C522177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
          <a:stretch/>
        </p:blipFill>
        <p:spPr bwMode="auto">
          <a:xfrm>
            <a:off x="838200" y="1916340"/>
            <a:ext cx="10610385" cy="2934378"/>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B5BC928F-D83D-4CA8-A356-5684BFEBF91C}"/>
              </a:ext>
            </a:extLst>
          </p:cNvPr>
          <p:cNvGrpSpPr/>
          <p:nvPr/>
        </p:nvGrpSpPr>
        <p:grpSpPr>
          <a:xfrm>
            <a:off x="936702" y="5076370"/>
            <a:ext cx="2728332" cy="915552"/>
            <a:chOff x="936702" y="5076370"/>
            <a:chExt cx="2728332" cy="915552"/>
          </a:xfrm>
        </p:grpSpPr>
        <p:sp>
          <p:nvSpPr>
            <p:cNvPr id="7" name="Rectangle: Rounded Corners 6">
              <a:extLst>
                <a:ext uri="{FF2B5EF4-FFF2-40B4-BE49-F238E27FC236}">
                  <a16:creationId xmlns:a16="http://schemas.microsoft.com/office/drawing/2014/main" id="{3B49DA4A-F9EE-4E54-8258-CE6AF466BFD8}"/>
                </a:ext>
              </a:extLst>
            </p:cNvPr>
            <p:cNvSpPr/>
            <p:nvPr/>
          </p:nvSpPr>
          <p:spPr>
            <a:xfrm>
              <a:off x="936702" y="5076370"/>
              <a:ext cx="2728332" cy="915552"/>
            </a:xfrm>
            <a:prstGeom prst="roundRect">
              <a:avLst/>
            </a:prstGeom>
            <a:ln w="38100"/>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4B73F79-AC14-4355-9C4D-62EA6B7690AB}"/>
                </a:ext>
              </a:extLst>
            </p:cNvPr>
            <p:cNvSpPr txBox="1"/>
            <p:nvPr/>
          </p:nvSpPr>
          <p:spPr>
            <a:xfrm>
              <a:off x="936702" y="5144429"/>
              <a:ext cx="2661425" cy="830997"/>
            </a:xfrm>
            <a:prstGeom prst="rect">
              <a:avLst/>
            </a:prstGeom>
            <a:noFill/>
          </p:spPr>
          <p:txBody>
            <a:bodyPr wrap="square" rtlCol="0">
              <a:spAutoFit/>
            </a:bodyPr>
            <a:lstStyle/>
            <a:p>
              <a:pPr algn="ctr"/>
              <a:r>
                <a:rPr lang="en-US" sz="2400" dirty="0"/>
                <a:t>Many frontend and backend caches</a:t>
              </a:r>
            </a:p>
          </p:txBody>
        </p:sp>
      </p:grpSp>
      <p:grpSp>
        <p:nvGrpSpPr>
          <p:cNvPr id="12" name="Group 11">
            <a:extLst>
              <a:ext uri="{FF2B5EF4-FFF2-40B4-BE49-F238E27FC236}">
                <a16:creationId xmlns:a16="http://schemas.microsoft.com/office/drawing/2014/main" id="{AFB044B8-14C9-4927-AEA2-48934B7B77B5}"/>
              </a:ext>
            </a:extLst>
          </p:cNvPr>
          <p:cNvGrpSpPr/>
          <p:nvPr/>
        </p:nvGrpSpPr>
        <p:grpSpPr>
          <a:xfrm>
            <a:off x="4692805" y="5076370"/>
            <a:ext cx="2728332" cy="915552"/>
            <a:chOff x="936702" y="5076370"/>
            <a:chExt cx="2728332" cy="915552"/>
          </a:xfrm>
        </p:grpSpPr>
        <p:sp>
          <p:nvSpPr>
            <p:cNvPr id="13" name="Rectangle: Rounded Corners 12">
              <a:extLst>
                <a:ext uri="{FF2B5EF4-FFF2-40B4-BE49-F238E27FC236}">
                  <a16:creationId xmlns:a16="http://schemas.microsoft.com/office/drawing/2014/main" id="{C6F346BA-2798-4742-9412-269EB023FA38}"/>
                </a:ext>
              </a:extLst>
            </p:cNvPr>
            <p:cNvSpPr/>
            <p:nvPr/>
          </p:nvSpPr>
          <p:spPr>
            <a:xfrm>
              <a:off x="936702" y="5076370"/>
              <a:ext cx="2728332" cy="915552"/>
            </a:xfrm>
            <a:prstGeom prst="roundRect">
              <a:avLst/>
            </a:prstGeom>
            <a:ln w="38100"/>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8F25DD7-6AED-4F5F-81AC-F48703547F98}"/>
                </a:ext>
              </a:extLst>
            </p:cNvPr>
            <p:cNvSpPr txBox="1"/>
            <p:nvPr/>
          </p:nvSpPr>
          <p:spPr>
            <a:xfrm>
              <a:off x="936702" y="5144429"/>
              <a:ext cx="2661425" cy="830997"/>
            </a:xfrm>
            <a:prstGeom prst="rect">
              <a:avLst/>
            </a:prstGeom>
            <a:noFill/>
          </p:spPr>
          <p:txBody>
            <a:bodyPr wrap="square" rtlCol="0">
              <a:spAutoFit/>
            </a:bodyPr>
            <a:lstStyle/>
            <a:p>
              <a:pPr algn="ctr"/>
              <a:r>
                <a:rPr lang="en-US" sz="2400" dirty="0"/>
                <a:t>Shared, distributed cache</a:t>
              </a:r>
            </a:p>
          </p:txBody>
        </p:sp>
      </p:grpSp>
      <p:grpSp>
        <p:nvGrpSpPr>
          <p:cNvPr id="15" name="Group 14">
            <a:extLst>
              <a:ext uri="{FF2B5EF4-FFF2-40B4-BE49-F238E27FC236}">
                <a16:creationId xmlns:a16="http://schemas.microsoft.com/office/drawing/2014/main" id="{DA2D5A2C-EC34-4561-9A75-CA6B3E1DB9FA}"/>
              </a:ext>
            </a:extLst>
          </p:cNvPr>
          <p:cNvGrpSpPr/>
          <p:nvPr/>
        </p:nvGrpSpPr>
        <p:grpSpPr>
          <a:xfrm>
            <a:off x="8448908" y="5076370"/>
            <a:ext cx="2728332" cy="915552"/>
            <a:chOff x="936702" y="5076370"/>
            <a:chExt cx="2728332" cy="915552"/>
          </a:xfrm>
        </p:grpSpPr>
        <p:sp>
          <p:nvSpPr>
            <p:cNvPr id="16" name="Rectangle: Rounded Corners 15">
              <a:extLst>
                <a:ext uri="{FF2B5EF4-FFF2-40B4-BE49-F238E27FC236}">
                  <a16:creationId xmlns:a16="http://schemas.microsoft.com/office/drawing/2014/main" id="{8B3EB4F0-5014-4347-9968-6C1B0AF3E301}"/>
                </a:ext>
              </a:extLst>
            </p:cNvPr>
            <p:cNvSpPr/>
            <p:nvPr/>
          </p:nvSpPr>
          <p:spPr>
            <a:xfrm>
              <a:off x="936702" y="5076370"/>
              <a:ext cx="2728332" cy="915552"/>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C2B1386-B573-445B-834D-C3B7241790A3}"/>
                </a:ext>
              </a:extLst>
            </p:cNvPr>
            <p:cNvSpPr txBox="1"/>
            <p:nvPr/>
          </p:nvSpPr>
          <p:spPr>
            <a:xfrm>
              <a:off x="936702" y="5144429"/>
              <a:ext cx="2661425" cy="830997"/>
            </a:xfrm>
            <a:prstGeom prst="rect">
              <a:avLst/>
            </a:prstGeom>
            <a:noFill/>
          </p:spPr>
          <p:txBody>
            <a:bodyPr wrap="square" rtlCol="0">
              <a:spAutoFit/>
            </a:bodyPr>
            <a:lstStyle/>
            <a:p>
              <a:pPr algn="ctr"/>
              <a:r>
                <a:rPr lang="en-US" sz="2400" dirty="0"/>
                <a:t>Too many visible caches??</a:t>
              </a:r>
            </a:p>
          </p:txBody>
        </p:sp>
      </p:grpSp>
    </p:spTree>
    <p:extLst>
      <p:ext uri="{BB962C8B-B14F-4D97-AF65-F5344CB8AC3E}">
        <p14:creationId xmlns:p14="http://schemas.microsoft.com/office/powerpoint/2010/main" val="2802046235"/>
      </p:ext>
    </p:extLst>
  </p:cSld>
  <p:clrMapOvr>
    <a:masterClrMapping/>
  </p:clrMapOvr>
  <mc:AlternateContent xmlns:mc="http://schemas.openxmlformats.org/markup-compatibility/2006" xmlns:p14="http://schemas.microsoft.com/office/powerpoint/2010/main">
    <mc:Choice Requires="p14">
      <p:transition spd="slow" p14:dur="2000" advTm="48622"/>
    </mc:Choice>
    <mc:Fallback xmlns="">
      <p:transition spd="slow" advTm="48622"/>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CD383-112E-4F88-A76A-C41A6C68242B}"/>
              </a:ext>
            </a:extLst>
          </p:cNvPr>
          <p:cNvSpPr>
            <a:spLocks noGrp="1"/>
          </p:cNvSpPr>
          <p:nvPr>
            <p:ph type="title"/>
          </p:nvPr>
        </p:nvSpPr>
        <p:spPr/>
        <p:txBody>
          <a:bodyPr/>
          <a:lstStyle/>
          <a:p>
            <a:r>
              <a:rPr lang="en-US" dirty="0"/>
              <a:t>Why did Google have so many visible caches?</a:t>
            </a:r>
          </a:p>
        </p:txBody>
      </p:sp>
      <p:sp>
        <p:nvSpPr>
          <p:cNvPr id="3" name="Content Placeholder 2">
            <a:extLst>
              <a:ext uri="{FF2B5EF4-FFF2-40B4-BE49-F238E27FC236}">
                <a16:creationId xmlns:a16="http://schemas.microsoft.com/office/drawing/2014/main" id="{50C3BDDB-BFF5-4CD8-9576-9162C5F274C5}"/>
              </a:ext>
            </a:extLst>
          </p:cNvPr>
          <p:cNvSpPr>
            <a:spLocks noGrp="1"/>
          </p:cNvSpPr>
          <p:nvPr>
            <p:ph idx="1"/>
          </p:nvPr>
        </p:nvSpPr>
        <p:spPr>
          <a:xfrm>
            <a:off x="838200" y="1825625"/>
            <a:ext cx="7079166" cy="4351338"/>
          </a:xfrm>
        </p:spPr>
        <p:txBody>
          <a:bodyPr/>
          <a:lstStyle/>
          <a:p>
            <a:pPr marL="0" indent="0">
              <a:buNone/>
            </a:pPr>
            <a:r>
              <a:rPr lang="en-US" dirty="0"/>
              <a:t>TTLs </a:t>
            </a:r>
            <a:r>
              <a:rPr lang="en-US" dirty="0">
                <a:solidFill>
                  <a:srgbClr val="9B9BFF"/>
                </a:solidFill>
              </a:rPr>
              <a:t>reset </a:t>
            </a:r>
            <a:r>
              <a:rPr lang="en-US" dirty="0"/>
              <a:t>when new frontend caches filled.</a:t>
            </a:r>
          </a:p>
          <a:p>
            <a:pPr lvl="1"/>
            <a:r>
              <a:rPr lang="en-US" dirty="0"/>
              <a:t>Allowed us to measure 10x as many users</a:t>
            </a:r>
          </a:p>
          <a:p>
            <a:pPr marL="0" indent="0">
              <a:spcBef>
                <a:spcPts val="1800"/>
              </a:spcBef>
              <a:buNone/>
            </a:pPr>
            <a:r>
              <a:rPr lang="en-US" dirty="0"/>
              <a:t>Behavior turned out to be </a:t>
            </a:r>
            <a:r>
              <a:rPr lang="en-US" dirty="0">
                <a:solidFill>
                  <a:srgbClr val="9B9BFF"/>
                </a:solidFill>
              </a:rPr>
              <a:t>unintentional</a:t>
            </a:r>
          </a:p>
          <a:p>
            <a:pPr lvl="1">
              <a:spcBef>
                <a:spcPts val="600"/>
              </a:spcBef>
            </a:pPr>
            <a:r>
              <a:rPr lang="en-US" dirty="0"/>
              <a:t>Fixed January 2021</a:t>
            </a:r>
          </a:p>
        </p:txBody>
      </p:sp>
      <p:sp>
        <p:nvSpPr>
          <p:cNvPr id="4" name="Footer Placeholder 3">
            <a:extLst>
              <a:ext uri="{FF2B5EF4-FFF2-40B4-BE49-F238E27FC236}">
                <a16:creationId xmlns:a16="http://schemas.microsoft.com/office/drawing/2014/main" id="{119C46D5-787F-41EE-A78D-B1D7F434C352}"/>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4FC2D7ED-D50B-4734-9217-7A1BFE201E20}"/>
              </a:ext>
            </a:extLst>
          </p:cNvPr>
          <p:cNvSpPr>
            <a:spLocks noGrp="1"/>
          </p:cNvSpPr>
          <p:nvPr>
            <p:ph type="sldNum" sz="quarter" idx="12"/>
          </p:nvPr>
        </p:nvSpPr>
        <p:spPr/>
        <p:txBody>
          <a:bodyPr/>
          <a:lstStyle/>
          <a:p>
            <a:fld id="{763FA1FB-A723-468C-9019-79D9CB2A7825}" type="slidenum">
              <a:rPr lang="en-US" smtClean="0"/>
              <a:pPr/>
              <a:t>18</a:t>
            </a:fld>
            <a:endParaRPr lang="en-US" dirty="0"/>
          </a:p>
        </p:txBody>
      </p:sp>
      <p:pic>
        <p:nvPicPr>
          <p:cNvPr id="6" name="Picture 2">
            <a:extLst>
              <a:ext uri="{FF2B5EF4-FFF2-40B4-BE49-F238E27FC236}">
                <a16:creationId xmlns:a16="http://schemas.microsoft.com/office/drawing/2014/main" id="{6C380FBB-5B10-410D-9504-B815ED56C4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7349"/>
          <a:stretch/>
        </p:blipFill>
        <p:spPr bwMode="auto">
          <a:xfrm>
            <a:off x="7984273" y="1916340"/>
            <a:ext cx="3464312" cy="2934378"/>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1457F6AA-E56F-4E4C-82E9-68621B02A35C}"/>
              </a:ext>
            </a:extLst>
          </p:cNvPr>
          <p:cNvGrpSpPr/>
          <p:nvPr/>
        </p:nvGrpSpPr>
        <p:grpSpPr>
          <a:xfrm>
            <a:off x="8448908" y="5076370"/>
            <a:ext cx="2728332" cy="915552"/>
            <a:chOff x="936702" y="5076370"/>
            <a:chExt cx="2728332" cy="915552"/>
          </a:xfrm>
        </p:grpSpPr>
        <p:sp>
          <p:nvSpPr>
            <p:cNvPr id="8" name="Rectangle: Rounded Corners 7">
              <a:extLst>
                <a:ext uri="{FF2B5EF4-FFF2-40B4-BE49-F238E27FC236}">
                  <a16:creationId xmlns:a16="http://schemas.microsoft.com/office/drawing/2014/main" id="{E464D45D-7002-4FE1-B5FE-A94884E2FFFC}"/>
                </a:ext>
              </a:extLst>
            </p:cNvPr>
            <p:cNvSpPr/>
            <p:nvPr/>
          </p:nvSpPr>
          <p:spPr>
            <a:xfrm>
              <a:off x="936702" y="5076370"/>
              <a:ext cx="2728332" cy="915552"/>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6CC6DAC-D8B4-43C2-8943-DB6F469970A2}"/>
                </a:ext>
              </a:extLst>
            </p:cNvPr>
            <p:cNvSpPr txBox="1"/>
            <p:nvPr/>
          </p:nvSpPr>
          <p:spPr>
            <a:xfrm>
              <a:off x="936702" y="5144429"/>
              <a:ext cx="2661425" cy="830997"/>
            </a:xfrm>
            <a:prstGeom prst="rect">
              <a:avLst/>
            </a:prstGeom>
            <a:noFill/>
          </p:spPr>
          <p:txBody>
            <a:bodyPr wrap="square" rtlCol="0">
              <a:spAutoFit/>
            </a:bodyPr>
            <a:lstStyle/>
            <a:p>
              <a:pPr algn="ctr"/>
              <a:r>
                <a:rPr lang="en-US" sz="2400" dirty="0"/>
                <a:t>Too many visible caches??</a:t>
              </a:r>
            </a:p>
          </p:txBody>
        </p:sp>
      </p:grpSp>
    </p:spTree>
    <p:extLst>
      <p:ext uri="{BB962C8B-B14F-4D97-AF65-F5344CB8AC3E}">
        <p14:creationId xmlns:p14="http://schemas.microsoft.com/office/powerpoint/2010/main" val="388223217"/>
      </p:ext>
    </p:extLst>
  </p:cSld>
  <p:clrMapOvr>
    <a:masterClrMapping/>
  </p:clrMapOvr>
  <mc:AlternateContent xmlns:mc="http://schemas.openxmlformats.org/markup-compatibility/2006" xmlns:p14="http://schemas.microsoft.com/office/powerpoint/2010/main">
    <mc:Choice Requires="p14">
      <p:transition spd="slow" p14:dur="2000" advTm="47210"/>
    </mc:Choice>
    <mc:Fallback xmlns="">
      <p:transition spd="slow" advTm="47210"/>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ADC7D-6CE6-4770-BAE3-426A2BEEBD69}"/>
              </a:ext>
            </a:extLst>
          </p:cNvPr>
          <p:cNvSpPr>
            <a:spLocks noGrp="1"/>
          </p:cNvSpPr>
          <p:nvPr>
            <p:ph type="title"/>
          </p:nvPr>
        </p:nvSpPr>
        <p:spPr/>
        <p:txBody>
          <a:bodyPr/>
          <a:lstStyle/>
          <a:p>
            <a:r>
              <a:rPr lang="en-US" dirty="0"/>
              <a:t>OpenDNS and Quad9</a:t>
            </a:r>
          </a:p>
        </p:txBody>
      </p:sp>
      <p:sp>
        <p:nvSpPr>
          <p:cNvPr id="4" name="Footer Placeholder 3">
            <a:extLst>
              <a:ext uri="{FF2B5EF4-FFF2-40B4-BE49-F238E27FC236}">
                <a16:creationId xmlns:a16="http://schemas.microsoft.com/office/drawing/2014/main" id="{BD1557D1-8B10-452A-B2FE-7A91CAF489B3}"/>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1CDD3B27-7A4E-4707-B365-7CBED6B980E5}"/>
              </a:ext>
            </a:extLst>
          </p:cNvPr>
          <p:cNvSpPr>
            <a:spLocks noGrp="1"/>
          </p:cNvSpPr>
          <p:nvPr>
            <p:ph type="sldNum" sz="quarter" idx="12"/>
          </p:nvPr>
        </p:nvSpPr>
        <p:spPr/>
        <p:txBody>
          <a:bodyPr/>
          <a:lstStyle/>
          <a:p>
            <a:fld id="{763FA1FB-A723-468C-9019-79D9CB2A7825}" type="slidenum">
              <a:rPr lang="en-US" smtClean="0"/>
              <a:t>19</a:t>
            </a:fld>
            <a:endParaRPr lang="en-US"/>
          </a:p>
        </p:txBody>
      </p:sp>
      <p:pic>
        <p:nvPicPr>
          <p:cNvPr id="7" name="Picture 2">
            <a:extLst>
              <a:ext uri="{FF2B5EF4-FFF2-40B4-BE49-F238E27FC236}">
                <a16:creationId xmlns:a16="http://schemas.microsoft.com/office/drawing/2014/main" id="{F9B15D49-3CE4-44CD-A48D-A28B289378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585" y="1721011"/>
            <a:ext cx="6773316" cy="3328450"/>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1584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Rounded Corners 33">
            <a:extLst>
              <a:ext uri="{FF2B5EF4-FFF2-40B4-BE49-F238E27FC236}">
                <a16:creationId xmlns:a16="http://schemas.microsoft.com/office/drawing/2014/main" id="{A11B931A-A3CC-4B8D-8C60-4B4BA7567E75}"/>
              </a:ext>
            </a:extLst>
          </p:cNvPr>
          <p:cNvSpPr/>
          <p:nvPr/>
        </p:nvSpPr>
        <p:spPr>
          <a:xfrm>
            <a:off x="5348031" y="1475232"/>
            <a:ext cx="4111149" cy="4823968"/>
          </a:xfrm>
          <a:prstGeom prst="roundRect">
            <a:avLst>
              <a:gd name="adj" fmla="val 3440"/>
            </a:avLst>
          </a:prstGeom>
          <a:solidFill>
            <a:schemeClr val="bg1"/>
          </a:solidFill>
          <a:ln w="76200">
            <a:solidFill>
              <a:srgbClr val="99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4A32738A-A76B-43FC-A3E5-2BF2888B726D}"/>
              </a:ext>
            </a:extLst>
          </p:cNvPr>
          <p:cNvSpPr/>
          <p:nvPr/>
        </p:nvSpPr>
        <p:spPr>
          <a:xfrm>
            <a:off x="442699" y="1475232"/>
            <a:ext cx="4424626" cy="4823968"/>
          </a:xfrm>
          <a:prstGeom prst="roundRect">
            <a:avLst>
              <a:gd name="adj" fmla="val 3440"/>
            </a:avLst>
          </a:prstGeom>
          <a:solidFill>
            <a:schemeClr val="bg1"/>
          </a:solidFill>
          <a:ln w="762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5F81417-2640-477B-B71D-AA954456D35C}"/>
              </a:ext>
            </a:extLst>
          </p:cNvPr>
          <p:cNvSpPr>
            <a:spLocks noGrp="1"/>
          </p:cNvSpPr>
          <p:nvPr>
            <p:ph type="title"/>
          </p:nvPr>
        </p:nvSpPr>
        <p:spPr>
          <a:xfrm>
            <a:off x="488696" y="74056"/>
            <a:ext cx="11067288" cy="1325563"/>
          </a:xfrm>
        </p:spPr>
        <p:txBody>
          <a:bodyPr>
            <a:normAutofit/>
          </a:bodyPr>
          <a:lstStyle/>
          <a:p>
            <a:r>
              <a:rPr lang="en-US" dirty="0"/>
              <a:t>Our group measures harmful Internet behavior</a:t>
            </a:r>
          </a:p>
        </p:txBody>
      </p:sp>
      <p:sp>
        <p:nvSpPr>
          <p:cNvPr id="7" name="Footer Placeholder 6">
            <a:extLst>
              <a:ext uri="{FF2B5EF4-FFF2-40B4-BE49-F238E27FC236}">
                <a16:creationId xmlns:a16="http://schemas.microsoft.com/office/drawing/2014/main" id="{3FA9F0C9-E49F-4F04-AD64-BC13DAA5DFD2}"/>
              </a:ext>
            </a:extLst>
          </p:cNvPr>
          <p:cNvSpPr>
            <a:spLocks noGrp="1"/>
          </p:cNvSpPr>
          <p:nvPr>
            <p:ph type="ftr" sz="quarter" idx="11"/>
          </p:nvPr>
        </p:nvSpPr>
        <p:spPr/>
        <p:txBody>
          <a:bodyPr/>
          <a:lstStyle/>
          <a:p>
            <a:r>
              <a:rPr lang="en-US" dirty="0" err="1"/>
              <a:t>Trufflehunter</a:t>
            </a:r>
            <a:r>
              <a:rPr lang="en-US" dirty="0"/>
              <a:t>: Cache Snooping Rare Domains at Large Public DNS Resolvers</a:t>
            </a:r>
          </a:p>
        </p:txBody>
      </p:sp>
      <p:sp>
        <p:nvSpPr>
          <p:cNvPr id="6" name="Slide Number Placeholder 5">
            <a:extLst>
              <a:ext uri="{FF2B5EF4-FFF2-40B4-BE49-F238E27FC236}">
                <a16:creationId xmlns:a16="http://schemas.microsoft.com/office/drawing/2014/main" id="{1CF7D7BE-650F-43A3-91AD-9C70BF4ED7BE}"/>
              </a:ext>
            </a:extLst>
          </p:cNvPr>
          <p:cNvSpPr>
            <a:spLocks noGrp="1"/>
          </p:cNvSpPr>
          <p:nvPr>
            <p:ph type="sldNum" sz="quarter" idx="12"/>
          </p:nvPr>
        </p:nvSpPr>
        <p:spPr/>
        <p:txBody>
          <a:bodyPr/>
          <a:lstStyle/>
          <a:p>
            <a:fld id="{763FA1FB-A723-468C-9019-79D9CB2A7825}" type="slidenum">
              <a:rPr lang="en-US" smtClean="0"/>
              <a:t>2</a:t>
            </a:fld>
            <a:endParaRPr lang="en-US"/>
          </a:p>
        </p:txBody>
      </p:sp>
      <p:sp>
        <p:nvSpPr>
          <p:cNvPr id="5" name="TextBox 4">
            <a:extLst>
              <a:ext uri="{FF2B5EF4-FFF2-40B4-BE49-F238E27FC236}">
                <a16:creationId xmlns:a16="http://schemas.microsoft.com/office/drawing/2014/main" id="{F2D8B6C5-2BDD-4EA7-9A63-7485C321FB46}"/>
              </a:ext>
            </a:extLst>
          </p:cNvPr>
          <p:cNvSpPr txBox="1"/>
          <p:nvPr/>
        </p:nvSpPr>
        <p:spPr>
          <a:xfrm>
            <a:off x="548061" y="5143500"/>
            <a:ext cx="4213901" cy="1077218"/>
          </a:xfrm>
          <a:prstGeom prst="rect">
            <a:avLst/>
          </a:prstGeom>
          <a:solidFill>
            <a:schemeClr val="bg1"/>
          </a:solidFill>
          <a:ln>
            <a:noFill/>
          </a:ln>
        </p:spPr>
        <p:txBody>
          <a:bodyPr wrap="square" rtlCol="0">
            <a:spAutoFit/>
          </a:bodyPr>
          <a:lstStyle/>
          <a:p>
            <a:pPr algn="ctr"/>
            <a:r>
              <a:rPr lang="en-US" sz="3200" dirty="0"/>
              <a:t>Common Internet abuse (well studied)</a:t>
            </a:r>
          </a:p>
        </p:txBody>
      </p:sp>
      <p:sp>
        <p:nvSpPr>
          <p:cNvPr id="10" name="TextBox 9">
            <a:extLst>
              <a:ext uri="{FF2B5EF4-FFF2-40B4-BE49-F238E27FC236}">
                <a16:creationId xmlns:a16="http://schemas.microsoft.com/office/drawing/2014/main" id="{923D5F21-963A-4EBD-8458-FF8B2A3FB042}"/>
              </a:ext>
            </a:extLst>
          </p:cNvPr>
          <p:cNvSpPr txBox="1"/>
          <p:nvPr/>
        </p:nvSpPr>
        <p:spPr>
          <a:xfrm>
            <a:off x="5479514" y="5194355"/>
            <a:ext cx="3891116" cy="954107"/>
          </a:xfrm>
          <a:prstGeom prst="rect">
            <a:avLst/>
          </a:prstGeom>
          <a:noFill/>
          <a:ln>
            <a:noFill/>
          </a:ln>
        </p:spPr>
        <p:txBody>
          <a:bodyPr wrap="square" rtlCol="0">
            <a:spAutoFit/>
          </a:bodyPr>
          <a:lstStyle/>
          <a:p>
            <a:pPr algn="ctr"/>
            <a:r>
              <a:rPr lang="en-US" sz="2800" dirty="0"/>
              <a:t>Rare Internet abuse </a:t>
            </a:r>
          </a:p>
          <a:p>
            <a:pPr algn="ctr"/>
            <a:r>
              <a:rPr lang="en-US" sz="2800" dirty="0"/>
              <a:t>(sparsely studied)</a:t>
            </a:r>
          </a:p>
        </p:txBody>
      </p:sp>
      <p:pic>
        <p:nvPicPr>
          <p:cNvPr id="26" name="Graphic 25" descr="Eye">
            <a:extLst>
              <a:ext uri="{FF2B5EF4-FFF2-40B4-BE49-F238E27FC236}">
                <a16:creationId xmlns:a16="http://schemas.microsoft.com/office/drawing/2014/main" id="{2C7C230B-A5B2-4E2C-8685-57C98E23F9E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54339" y="3826934"/>
            <a:ext cx="515854" cy="503644"/>
          </a:xfrm>
          <a:prstGeom prst="rect">
            <a:avLst/>
          </a:prstGeom>
        </p:spPr>
      </p:pic>
      <p:grpSp>
        <p:nvGrpSpPr>
          <p:cNvPr id="59" name="Group 58">
            <a:extLst>
              <a:ext uri="{FF2B5EF4-FFF2-40B4-BE49-F238E27FC236}">
                <a16:creationId xmlns:a16="http://schemas.microsoft.com/office/drawing/2014/main" id="{0F2DBF9A-0830-426C-BA70-92D56BDD7541}"/>
              </a:ext>
            </a:extLst>
          </p:cNvPr>
          <p:cNvGrpSpPr/>
          <p:nvPr/>
        </p:nvGrpSpPr>
        <p:grpSpPr>
          <a:xfrm>
            <a:off x="7794195" y="3425852"/>
            <a:ext cx="1836142" cy="1636729"/>
            <a:chOff x="7794195" y="3425852"/>
            <a:chExt cx="1836142" cy="1636729"/>
          </a:xfrm>
        </p:grpSpPr>
        <p:sp>
          <p:nvSpPr>
            <p:cNvPr id="31" name="TextBox 30">
              <a:extLst>
                <a:ext uri="{FF2B5EF4-FFF2-40B4-BE49-F238E27FC236}">
                  <a16:creationId xmlns:a16="http://schemas.microsoft.com/office/drawing/2014/main" id="{7D6253F0-F75F-4299-BC52-862B29E8E536}"/>
                </a:ext>
              </a:extLst>
            </p:cNvPr>
            <p:cNvSpPr txBox="1"/>
            <p:nvPr/>
          </p:nvSpPr>
          <p:spPr>
            <a:xfrm>
              <a:off x="7794195" y="4662471"/>
              <a:ext cx="1836142" cy="400110"/>
            </a:xfrm>
            <a:prstGeom prst="rect">
              <a:avLst/>
            </a:prstGeom>
            <a:noFill/>
          </p:spPr>
          <p:txBody>
            <a:bodyPr wrap="square" rtlCol="0">
              <a:spAutoFit/>
            </a:bodyPr>
            <a:lstStyle/>
            <a:p>
              <a:pPr algn="ctr"/>
              <a:r>
                <a:rPr lang="en-US" sz="2000" dirty="0" err="1"/>
                <a:t>Stalkerware</a:t>
              </a:r>
              <a:endParaRPr lang="en-US" sz="2000" dirty="0"/>
            </a:p>
          </p:txBody>
        </p:sp>
        <p:pic>
          <p:nvPicPr>
            <p:cNvPr id="29" name="Graphic 28" descr="Smart Phone">
              <a:extLst>
                <a:ext uri="{FF2B5EF4-FFF2-40B4-BE49-F238E27FC236}">
                  <a16:creationId xmlns:a16="http://schemas.microsoft.com/office/drawing/2014/main" id="{4F391409-5108-4446-B29E-7C86EA1A66A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0800000">
              <a:off x="8044443" y="3425852"/>
              <a:ext cx="1335645" cy="1304031"/>
            </a:xfrm>
            <a:prstGeom prst="rect">
              <a:avLst/>
            </a:prstGeom>
          </p:spPr>
        </p:pic>
      </p:grpSp>
      <p:grpSp>
        <p:nvGrpSpPr>
          <p:cNvPr id="58" name="Group 57">
            <a:extLst>
              <a:ext uri="{FF2B5EF4-FFF2-40B4-BE49-F238E27FC236}">
                <a16:creationId xmlns:a16="http://schemas.microsoft.com/office/drawing/2014/main" id="{E258A8D7-F274-4B49-88AD-3EB0DB418737}"/>
              </a:ext>
            </a:extLst>
          </p:cNvPr>
          <p:cNvGrpSpPr/>
          <p:nvPr/>
        </p:nvGrpSpPr>
        <p:grpSpPr>
          <a:xfrm>
            <a:off x="3070708" y="1383171"/>
            <a:ext cx="1740612" cy="1928169"/>
            <a:chOff x="3070708" y="1383171"/>
            <a:chExt cx="1740612" cy="1928169"/>
          </a:xfrm>
        </p:grpSpPr>
        <p:sp>
          <p:nvSpPr>
            <p:cNvPr id="17" name="TextBox 16">
              <a:extLst>
                <a:ext uri="{FF2B5EF4-FFF2-40B4-BE49-F238E27FC236}">
                  <a16:creationId xmlns:a16="http://schemas.microsoft.com/office/drawing/2014/main" id="{B51E8F93-8B60-4E87-AAE0-47168323F815}"/>
                </a:ext>
              </a:extLst>
            </p:cNvPr>
            <p:cNvSpPr txBox="1"/>
            <p:nvPr/>
          </p:nvSpPr>
          <p:spPr>
            <a:xfrm>
              <a:off x="3308434" y="2911230"/>
              <a:ext cx="1265161" cy="400110"/>
            </a:xfrm>
            <a:prstGeom prst="rect">
              <a:avLst/>
            </a:prstGeom>
            <a:noFill/>
          </p:spPr>
          <p:txBody>
            <a:bodyPr wrap="square" rtlCol="0">
              <a:spAutoFit/>
            </a:bodyPr>
            <a:lstStyle/>
            <a:p>
              <a:pPr algn="ctr"/>
              <a:r>
                <a:rPr lang="en-US" sz="2000" dirty="0"/>
                <a:t>Botnets</a:t>
              </a:r>
            </a:p>
          </p:txBody>
        </p:sp>
        <p:grpSp>
          <p:nvGrpSpPr>
            <p:cNvPr id="9" name="Group 8">
              <a:extLst>
                <a:ext uri="{FF2B5EF4-FFF2-40B4-BE49-F238E27FC236}">
                  <a16:creationId xmlns:a16="http://schemas.microsoft.com/office/drawing/2014/main" id="{705B6BC7-4E4F-4F25-98B5-4A99EFC008D2}"/>
                </a:ext>
              </a:extLst>
            </p:cNvPr>
            <p:cNvGrpSpPr/>
            <p:nvPr/>
          </p:nvGrpSpPr>
          <p:grpSpPr>
            <a:xfrm>
              <a:off x="3070708" y="1383171"/>
              <a:ext cx="1740612" cy="1740612"/>
              <a:chOff x="571279" y="2049846"/>
              <a:chExt cx="1740612" cy="1740612"/>
            </a:xfrm>
          </p:grpSpPr>
          <p:pic>
            <p:nvPicPr>
              <p:cNvPr id="33" name="Graphic 32" descr="Network">
                <a:extLst>
                  <a:ext uri="{FF2B5EF4-FFF2-40B4-BE49-F238E27FC236}">
                    <a16:creationId xmlns:a16="http://schemas.microsoft.com/office/drawing/2014/main" id="{93F0397D-8137-4B7F-916F-651CF3AE9D1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71279" y="2049846"/>
                <a:ext cx="1740612" cy="1740612"/>
              </a:xfrm>
              <a:prstGeom prst="rect">
                <a:avLst/>
              </a:prstGeom>
            </p:spPr>
          </p:pic>
          <p:sp>
            <p:nvSpPr>
              <p:cNvPr id="36" name="Oval 35">
                <a:extLst>
                  <a:ext uri="{FF2B5EF4-FFF2-40B4-BE49-F238E27FC236}">
                    <a16:creationId xmlns:a16="http://schemas.microsoft.com/office/drawing/2014/main" id="{D5834A72-9E02-4C9F-8088-5ADDCAEF4DF0}"/>
                  </a:ext>
                </a:extLst>
              </p:cNvPr>
              <p:cNvSpPr/>
              <p:nvPr/>
            </p:nvSpPr>
            <p:spPr>
              <a:xfrm>
                <a:off x="1169264" y="2705134"/>
                <a:ext cx="579120" cy="5847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Graphic 34" descr="Robot">
                <a:extLst>
                  <a:ext uri="{FF2B5EF4-FFF2-40B4-BE49-F238E27FC236}">
                    <a16:creationId xmlns:a16="http://schemas.microsoft.com/office/drawing/2014/main" id="{73F90A30-BC20-4DC1-B3E6-28170F49879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56275" y="2717697"/>
                <a:ext cx="572212" cy="572212"/>
              </a:xfrm>
              <a:prstGeom prst="rect">
                <a:avLst/>
              </a:prstGeom>
            </p:spPr>
          </p:pic>
        </p:grpSp>
      </p:grpSp>
      <p:grpSp>
        <p:nvGrpSpPr>
          <p:cNvPr id="56" name="Group 55">
            <a:extLst>
              <a:ext uri="{FF2B5EF4-FFF2-40B4-BE49-F238E27FC236}">
                <a16:creationId xmlns:a16="http://schemas.microsoft.com/office/drawing/2014/main" id="{29BF1B42-3D58-4EB0-8B82-87D94543ABDC}"/>
              </a:ext>
            </a:extLst>
          </p:cNvPr>
          <p:cNvGrpSpPr/>
          <p:nvPr/>
        </p:nvGrpSpPr>
        <p:grpSpPr>
          <a:xfrm>
            <a:off x="1853588" y="3371257"/>
            <a:ext cx="1676400" cy="1827567"/>
            <a:chOff x="1853588" y="3199396"/>
            <a:chExt cx="1676400" cy="1827567"/>
          </a:xfrm>
        </p:grpSpPr>
        <p:sp>
          <p:nvSpPr>
            <p:cNvPr id="21" name="TextBox 20">
              <a:extLst>
                <a:ext uri="{FF2B5EF4-FFF2-40B4-BE49-F238E27FC236}">
                  <a16:creationId xmlns:a16="http://schemas.microsoft.com/office/drawing/2014/main" id="{F4F0AB74-B40E-4A33-84FE-5B1C65AF7B4C}"/>
                </a:ext>
              </a:extLst>
            </p:cNvPr>
            <p:cNvSpPr txBox="1"/>
            <p:nvPr/>
          </p:nvSpPr>
          <p:spPr>
            <a:xfrm>
              <a:off x="2034330" y="4626853"/>
              <a:ext cx="1274104" cy="400110"/>
            </a:xfrm>
            <a:prstGeom prst="rect">
              <a:avLst/>
            </a:prstGeom>
            <a:noFill/>
          </p:spPr>
          <p:txBody>
            <a:bodyPr wrap="square" rtlCol="0">
              <a:spAutoFit/>
            </a:bodyPr>
            <a:lstStyle/>
            <a:p>
              <a:pPr algn="ctr"/>
              <a:r>
                <a:rPr lang="en-US" sz="2000" dirty="0"/>
                <a:t>Malware</a:t>
              </a:r>
            </a:p>
          </p:txBody>
        </p:sp>
        <p:pic>
          <p:nvPicPr>
            <p:cNvPr id="37" name="Graphic 36" descr="Monitor">
              <a:extLst>
                <a:ext uri="{FF2B5EF4-FFF2-40B4-BE49-F238E27FC236}">
                  <a16:creationId xmlns:a16="http://schemas.microsoft.com/office/drawing/2014/main" id="{FE893803-67A7-4DE6-B2B3-7E9835FDF32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853588" y="3199396"/>
              <a:ext cx="1676400" cy="1673384"/>
            </a:xfrm>
            <a:prstGeom prst="rect">
              <a:avLst/>
            </a:prstGeom>
          </p:spPr>
        </p:pic>
        <p:pic>
          <p:nvPicPr>
            <p:cNvPr id="38" name="Graphic 37" descr="Devil face with solid fill">
              <a:extLst>
                <a:ext uri="{FF2B5EF4-FFF2-40B4-BE49-F238E27FC236}">
                  <a16:creationId xmlns:a16="http://schemas.microsoft.com/office/drawing/2014/main" id="{BDC41B48-98C6-49F8-8E29-18209CF9355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25076" y="3591595"/>
              <a:ext cx="733425" cy="732106"/>
            </a:xfrm>
            <a:prstGeom prst="rect">
              <a:avLst/>
            </a:prstGeom>
          </p:spPr>
        </p:pic>
      </p:grpSp>
      <p:grpSp>
        <p:nvGrpSpPr>
          <p:cNvPr id="57" name="Group 56">
            <a:extLst>
              <a:ext uri="{FF2B5EF4-FFF2-40B4-BE49-F238E27FC236}">
                <a16:creationId xmlns:a16="http://schemas.microsoft.com/office/drawing/2014/main" id="{AD4AA836-D9D2-472B-8EBD-D29F08C71C2A}"/>
              </a:ext>
            </a:extLst>
          </p:cNvPr>
          <p:cNvGrpSpPr/>
          <p:nvPr/>
        </p:nvGrpSpPr>
        <p:grpSpPr>
          <a:xfrm>
            <a:off x="741752" y="1689834"/>
            <a:ext cx="1950036" cy="1653730"/>
            <a:chOff x="741752" y="1689834"/>
            <a:chExt cx="1950036" cy="1653730"/>
          </a:xfrm>
        </p:grpSpPr>
        <p:sp>
          <p:nvSpPr>
            <p:cNvPr id="14" name="TextBox 13">
              <a:extLst>
                <a:ext uri="{FF2B5EF4-FFF2-40B4-BE49-F238E27FC236}">
                  <a16:creationId xmlns:a16="http://schemas.microsoft.com/office/drawing/2014/main" id="{35DCA588-FC8D-46BB-91D3-B8F53537FF17}"/>
                </a:ext>
              </a:extLst>
            </p:cNvPr>
            <p:cNvSpPr txBox="1"/>
            <p:nvPr/>
          </p:nvSpPr>
          <p:spPr>
            <a:xfrm>
              <a:off x="741752" y="2943454"/>
              <a:ext cx="1950036" cy="400110"/>
            </a:xfrm>
            <a:prstGeom prst="rect">
              <a:avLst/>
            </a:prstGeom>
            <a:noFill/>
          </p:spPr>
          <p:txBody>
            <a:bodyPr wrap="square" rtlCol="0">
              <a:spAutoFit/>
            </a:bodyPr>
            <a:lstStyle/>
            <a:p>
              <a:pPr algn="ctr"/>
              <a:r>
                <a:rPr lang="en-US" sz="2000" dirty="0"/>
                <a:t>Spam Emails</a:t>
              </a:r>
            </a:p>
          </p:txBody>
        </p:sp>
        <p:pic>
          <p:nvPicPr>
            <p:cNvPr id="19" name="Graphic 18" descr="Email">
              <a:extLst>
                <a:ext uri="{FF2B5EF4-FFF2-40B4-BE49-F238E27FC236}">
                  <a16:creationId xmlns:a16="http://schemas.microsoft.com/office/drawing/2014/main" id="{5725D7BD-D2E6-4D9A-A755-09163CE96BAF}"/>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46624" y="1689834"/>
              <a:ext cx="1311160" cy="1278452"/>
            </a:xfrm>
            <a:prstGeom prst="rect">
              <a:avLst/>
            </a:prstGeom>
          </p:spPr>
        </p:pic>
      </p:grpSp>
      <p:grpSp>
        <p:nvGrpSpPr>
          <p:cNvPr id="60" name="Group 59">
            <a:extLst>
              <a:ext uri="{FF2B5EF4-FFF2-40B4-BE49-F238E27FC236}">
                <a16:creationId xmlns:a16="http://schemas.microsoft.com/office/drawing/2014/main" id="{61D10DFC-8535-402F-94FB-D0EEC58C1E1D}"/>
              </a:ext>
            </a:extLst>
          </p:cNvPr>
          <p:cNvGrpSpPr/>
          <p:nvPr/>
        </p:nvGrpSpPr>
        <p:grpSpPr>
          <a:xfrm>
            <a:off x="5784771" y="1784836"/>
            <a:ext cx="3280602" cy="1052762"/>
            <a:chOff x="5784771" y="1784836"/>
            <a:chExt cx="3280602" cy="1052762"/>
          </a:xfrm>
        </p:grpSpPr>
        <p:sp>
          <p:nvSpPr>
            <p:cNvPr id="11" name="TextBox 10">
              <a:extLst>
                <a:ext uri="{FF2B5EF4-FFF2-40B4-BE49-F238E27FC236}">
                  <a16:creationId xmlns:a16="http://schemas.microsoft.com/office/drawing/2014/main" id="{261EA9C6-F672-4430-A996-9F0DC1C9BABB}"/>
                </a:ext>
              </a:extLst>
            </p:cNvPr>
            <p:cNvSpPr txBox="1"/>
            <p:nvPr/>
          </p:nvSpPr>
          <p:spPr>
            <a:xfrm>
              <a:off x="5877566" y="2437488"/>
              <a:ext cx="3052077" cy="400110"/>
            </a:xfrm>
            <a:prstGeom prst="rect">
              <a:avLst/>
            </a:prstGeom>
            <a:noFill/>
          </p:spPr>
          <p:txBody>
            <a:bodyPr wrap="square" rtlCol="0">
              <a:spAutoFit/>
            </a:bodyPr>
            <a:lstStyle/>
            <a:p>
              <a:pPr algn="ctr"/>
              <a:r>
                <a:rPr lang="en-US" sz="2000" dirty="0"/>
                <a:t>Typo Squatting</a:t>
              </a:r>
            </a:p>
          </p:txBody>
        </p:sp>
        <p:grpSp>
          <p:nvGrpSpPr>
            <p:cNvPr id="50" name="Group 49">
              <a:extLst>
                <a:ext uri="{FF2B5EF4-FFF2-40B4-BE49-F238E27FC236}">
                  <a16:creationId xmlns:a16="http://schemas.microsoft.com/office/drawing/2014/main" id="{BB51510E-08FB-48C4-909D-9F2845C16FFB}"/>
                </a:ext>
              </a:extLst>
            </p:cNvPr>
            <p:cNvGrpSpPr/>
            <p:nvPr/>
          </p:nvGrpSpPr>
          <p:grpSpPr>
            <a:xfrm>
              <a:off x="5784771" y="1784836"/>
              <a:ext cx="3280602" cy="601953"/>
              <a:chOff x="9630338" y="1969011"/>
              <a:chExt cx="3280602" cy="601953"/>
            </a:xfrm>
          </p:grpSpPr>
          <p:sp>
            <p:nvSpPr>
              <p:cNvPr id="40" name="Rectangle 39">
                <a:extLst>
                  <a:ext uri="{FF2B5EF4-FFF2-40B4-BE49-F238E27FC236}">
                    <a16:creationId xmlns:a16="http://schemas.microsoft.com/office/drawing/2014/main" id="{CAF0F478-667C-4DC3-BD81-581DD1C3B828}"/>
                  </a:ext>
                </a:extLst>
              </p:cNvPr>
              <p:cNvSpPr/>
              <p:nvPr/>
            </p:nvSpPr>
            <p:spPr>
              <a:xfrm>
                <a:off x="9630338" y="1969011"/>
                <a:ext cx="3280602" cy="6019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FF8FE448-A9A7-466D-8BC6-9E174094A31A}"/>
                  </a:ext>
                </a:extLst>
              </p:cNvPr>
              <p:cNvSpPr/>
              <p:nvPr/>
            </p:nvSpPr>
            <p:spPr>
              <a:xfrm>
                <a:off x="10723521" y="2015310"/>
                <a:ext cx="2090429" cy="509356"/>
              </a:xfrm>
              <a:prstGeom prst="roundRect">
                <a:avLst>
                  <a:gd name="adj" fmla="val 50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a:solidFill>
                      <a:schemeClr val="bg1"/>
                    </a:solidFill>
                  </a:rPr>
                  <a:t>www.googlw.it</a:t>
                </a:r>
              </a:p>
            </p:txBody>
          </p:sp>
          <p:pic>
            <p:nvPicPr>
              <p:cNvPr id="44" name="Graphic 43" descr="Home">
                <a:extLst>
                  <a:ext uri="{FF2B5EF4-FFF2-40B4-BE49-F238E27FC236}">
                    <a16:creationId xmlns:a16="http://schemas.microsoft.com/office/drawing/2014/main" id="{A2393EDB-6E23-4E38-8C14-6F79DC6DE204}"/>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0243793" y="2038459"/>
                <a:ext cx="382944" cy="382944"/>
              </a:xfrm>
              <a:prstGeom prst="rect">
                <a:avLst/>
              </a:prstGeom>
            </p:spPr>
          </p:pic>
          <p:pic>
            <p:nvPicPr>
              <p:cNvPr id="47" name="Graphic 46" descr="Line arrow Rotate right">
                <a:extLst>
                  <a:ext uri="{FF2B5EF4-FFF2-40B4-BE49-F238E27FC236}">
                    <a16:creationId xmlns:a16="http://schemas.microsoft.com/office/drawing/2014/main" id="{692FFC59-CA1F-473E-8037-5BE46834633A}"/>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9769705" y="2074544"/>
                <a:ext cx="340361" cy="340361"/>
              </a:xfrm>
              <a:prstGeom prst="rect">
                <a:avLst/>
              </a:prstGeom>
            </p:spPr>
          </p:pic>
          <p:pic>
            <p:nvPicPr>
              <p:cNvPr id="49" name="Graphic 48" descr="Magnifying glass">
                <a:extLst>
                  <a:ext uri="{FF2B5EF4-FFF2-40B4-BE49-F238E27FC236}">
                    <a16:creationId xmlns:a16="http://schemas.microsoft.com/office/drawing/2014/main" id="{01E024F3-F0A7-4BB1-B776-729526C584D4}"/>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0844546" y="2086669"/>
                <a:ext cx="358703" cy="358703"/>
              </a:xfrm>
              <a:prstGeom prst="rect">
                <a:avLst/>
              </a:prstGeom>
            </p:spPr>
          </p:pic>
        </p:grpSp>
      </p:grpSp>
      <p:grpSp>
        <p:nvGrpSpPr>
          <p:cNvPr id="55" name="Group 54">
            <a:extLst>
              <a:ext uri="{FF2B5EF4-FFF2-40B4-BE49-F238E27FC236}">
                <a16:creationId xmlns:a16="http://schemas.microsoft.com/office/drawing/2014/main" id="{D0A66A0E-D4AB-4B0C-BC91-EE2D62FFF8B2}"/>
              </a:ext>
            </a:extLst>
          </p:cNvPr>
          <p:cNvGrpSpPr/>
          <p:nvPr/>
        </p:nvGrpSpPr>
        <p:grpSpPr>
          <a:xfrm>
            <a:off x="5494255" y="3110807"/>
            <a:ext cx="1796233" cy="1965079"/>
            <a:chOff x="5345617" y="3097507"/>
            <a:chExt cx="1796233" cy="1965079"/>
          </a:xfrm>
        </p:grpSpPr>
        <p:sp>
          <p:nvSpPr>
            <p:cNvPr id="28" name="TextBox 27">
              <a:extLst>
                <a:ext uri="{FF2B5EF4-FFF2-40B4-BE49-F238E27FC236}">
                  <a16:creationId xmlns:a16="http://schemas.microsoft.com/office/drawing/2014/main" id="{F1B89441-6CB3-4103-B153-66824ECA0D28}"/>
                </a:ext>
              </a:extLst>
            </p:cNvPr>
            <p:cNvSpPr txBox="1"/>
            <p:nvPr/>
          </p:nvSpPr>
          <p:spPr>
            <a:xfrm>
              <a:off x="5345617" y="4662476"/>
              <a:ext cx="1796233" cy="400110"/>
            </a:xfrm>
            <a:prstGeom prst="rect">
              <a:avLst/>
            </a:prstGeom>
            <a:noFill/>
          </p:spPr>
          <p:txBody>
            <a:bodyPr wrap="square" rtlCol="0">
              <a:spAutoFit/>
            </a:bodyPr>
            <a:lstStyle/>
            <a:p>
              <a:pPr algn="ctr"/>
              <a:r>
                <a:rPr lang="en-US" sz="2000" dirty="0"/>
                <a:t>Hack for Hire</a:t>
              </a:r>
            </a:p>
          </p:txBody>
        </p:sp>
        <p:pic>
          <p:nvPicPr>
            <p:cNvPr id="52" name="Graphic 51" descr="Programmer">
              <a:extLst>
                <a:ext uri="{FF2B5EF4-FFF2-40B4-BE49-F238E27FC236}">
                  <a16:creationId xmlns:a16="http://schemas.microsoft.com/office/drawing/2014/main" id="{5F92A220-AEEB-4E71-9DF3-3412F72BD020}"/>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5402926" y="3097507"/>
              <a:ext cx="1613404" cy="1613404"/>
            </a:xfrm>
            <a:prstGeom prst="rect">
              <a:avLst/>
            </a:prstGeom>
          </p:spPr>
        </p:pic>
        <p:pic>
          <p:nvPicPr>
            <p:cNvPr id="54" name="Graphic 53" descr="Dollar">
              <a:extLst>
                <a:ext uri="{FF2B5EF4-FFF2-40B4-BE49-F238E27FC236}">
                  <a16:creationId xmlns:a16="http://schemas.microsoft.com/office/drawing/2014/main" id="{56A8FDEC-EB36-4996-9722-A24E58A84432}"/>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5964616" y="3384181"/>
              <a:ext cx="467158" cy="467158"/>
            </a:xfrm>
            <a:prstGeom prst="rect">
              <a:avLst/>
            </a:prstGeom>
          </p:spPr>
        </p:pic>
      </p:grpSp>
    </p:spTree>
    <p:extLst>
      <p:ext uri="{BB962C8B-B14F-4D97-AF65-F5344CB8AC3E}">
        <p14:creationId xmlns:p14="http://schemas.microsoft.com/office/powerpoint/2010/main" val="10629558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ADC7D-6CE6-4770-BAE3-426A2BEEBD69}"/>
              </a:ext>
            </a:extLst>
          </p:cNvPr>
          <p:cNvSpPr>
            <a:spLocks noGrp="1"/>
          </p:cNvSpPr>
          <p:nvPr>
            <p:ph type="title"/>
          </p:nvPr>
        </p:nvSpPr>
        <p:spPr/>
        <p:txBody>
          <a:bodyPr/>
          <a:lstStyle/>
          <a:p>
            <a:r>
              <a:rPr lang="en-US" dirty="0"/>
              <a:t>OpenDNS and Quad9</a:t>
            </a:r>
          </a:p>
        </p:txBody>
      </p:sp>
      <p:sp>
        <p:nvSpPr>
          <p:cNvPr id="4" name="Footer Placeholder 3">
            <a:extLst>
              <a:ext uri="{FF2B5EF4-FFF2-40B4-BE49-F238E27FC236}">
                <a16:creationId xmlns:a16="http://schemas.microsoft.com/office/drawing/2014/main" id="{B4C58A95-1BC7-4896-B306-82A5A544F9FF}"/>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1CDD3B27-7A4E-4707-B365-7CBED6B980E5}"/>
              </a:ext>
            </a:extLst>
          </p:cNvPr>
          <p:cNvSpPr>
            <a:spLocks noGrp="1"/>
          </p:cNvSpPr>
          <p:nvPr>
            <p:ph type="sldNum" sz="quarter" idx="12"/>
          </p:nvPr>
        </p:nvSpPr>
        <p:spPr/>
        <p:txBody>
          <a:bodyPr/>
          <a:lstStyle/>
          <a:p>
            <a:fld id="{763FA1FB-A723-468C-9019-79D9CB2A7825}" type="slidenum">
              <a:rPr lang="en-US" smtClean="0"/>
              <a:t>20</a:t>
            </a:fld>
            <a:endParaRPr lang="en-US"/>
          </a:p>
        </p:txBody>
      </p:sp>
      <p:pic>
        <p:nvPicPr>
          <p:cNvPr id="8" name="Picture 2">
            <a:extLst>
              <a:ext uri="{FF2B5EF4-FFF2-40B4-BE49-F238E27FC236}">
                <a16:creationId xmlns:a16="http://schemas.microsoft.com/office/drawing/2014/main" id="{9239C040-363B-485A-A54C-EAE74CA65B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585" y="1721011"/>
            <a:ext cx="6773316" cy="3328450"/>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
        <p:nvSpPr>
          <p:cNvPr id="5" name="Rectangle: Rounded Corners 4">
            <a:extLst>
              <a:ext uri="{FF2B5EF4-FFF2-40B4-BE49-F238E27FC236}">
                <a16:creationId xmlns:a16="http://schemas.microsoft.com/office/drawing/2014/main" id="{73ECD7A1-FCA9-4956-9BA5-0C6A5F03505D}"/>
              </a:ext>
            </a:extLst>
          </p:cNvPr>
          <p:cNvSpPr/>
          <p:nvPr/>
        </p:nvSpPr>
        <p:spPr>
          <a:xfrm>
            <a:off x="1272413" y="1868172"/>
            <a:ext cx="2756951" cy="19938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62099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ADC7D-6CE6-4770-BAE3-426A2BEEBD69}"/>
              </a:ext>
            </a:extLst>
          </p:cNvPr>
          <p:cNvSpPr>
            <a:spLocks noGrp="1"/>
          </p:cNvSpPr>
          <p:nvPr>
            <p:ph type="title"/>
          </p:nvPr>
        </p:nvSpPr>
        <p:spPr/>
        <p:txBody>
          <a:bodyPr/>
          <a:lstStyle/>
          <a:p>
            <a:r>
              <a:rPr lang="en-US" dirty="0"/>
              <a:t>OpenDNS and Quad9</a:t>
            </a:r>
          </a:p>
        </p:txBody>
      </p:sp>
      <p:sp>
        <p:nvSpPr>
          <p:cNvPr id="4" name="Footer Placeholder 3">
            <a:extLst>
              <a:ext uri="{FF2B5EF4-FFF2-40B4-BE49-F238E27FC236}">
                <a16:creationId xmlns:a16="http://schemas.microsoft.com/office/drawing/2014/main" id="{DCB0201A-CFE4-4E13-807B-C750AA67F846}"/>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1CDD3B27-7A4E-4707-B365-7CBED6B980E5}"/>
              </a:ext>
            </a:extLst>
          </p:cNvPr>
          <p:cNvSpPr>
            <a:spLocks noGrp="1"/>
          </p:cNvSpPr>
          <p:nvPr>
            <p:ph type="sldNum" sz="quarter" idx="12"/>
          </p:nvPr>
        </p:nvSpPr>
        <p:spPr/>
        <p:txBody>
          <a:bodyPr/>
          <a:lstStyle/>
          <a:p>
            <a:fld id="{763FA1FB-A723-468C-9019-79D9CB2A7825}" type="slidenum">
              <a:rPr lang="en-US" smtClean="0"/>
              <a:t>21</a:t>
            </a:fld>
            <a:endParaRPr lang="en-US"/>
          </a:p>
        </p:txBody>
      </p:sp>
      <p:pic>
        <p:nvPicPr>
          <p:cNvPr id="7170" name="Picture 2">
            <a:extLst>
              <a:ext uri="{FF2B5EF4-FFF2-40B4-BE49-F238E27FC236}">
                <a16:creationId xmlns:a16="http://schemas.microsoft.com/office/drawing/2014/main" id="{38EB7DF3-D79E-4736-BECD-7B82C2D75B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585" y="1721011"/>
            <a:ext cx="6773316" cy="3328450"/>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E89EBBE1-A820-4B8D-AEDF-7EB818292EB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69234"/>
          <a:stretch/>
        </p:blipFill>
        <p:spPr bwMode="auto">
          <a:xfrm>
            <a:off x="7559040" y="1690688"/>
            <a:ext cx="3736482" cy="3358773"/>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72803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566AA-7440-4D32-A145-D973CED1545D}"/>
              </a:ext>
            </a:extLst>
          </p:cNvPr>
          <p:cNvSpPr>
            <a:spLocks noGrp="1"/>
          </p:cNvSpPr>
          <p:nvPr>
            <p:ph type="title"/>
          </p:nvPr>
        </p:nvSpPr>
        <p:spPr/>
        <p:txBody>
          <a:bodyPr/>
          <a:lstStyle/>
          <a:p>
            <a:r>
              <a:rPr lang="en-US" dirty="0"/>
              <a:t>Cloudflare</a:t>
            </a:r>
          </a:p>
        </p:txBody>
      </p:sp>
      <p:sp>
        <p:nvSpPr>
          <p:cNvPr id="4" name="Footer Placeholder 3">
            <a:extLst>
              <a:ext uri="{FF2B5EF4-FFF2-40B4-BE49-F238E27FC236}">
                <a16:creationId xmlns:a16="http://schemas.microsoft.com/office/drawing/2014/main" id="{AA4C22F7-9376-4330-85E3-DDC4F162DB22}"/>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33BEEB65-3104-467E-BB76-EDA386CD215A}"/>
              </a:ext>
            </a:extLst>
          </p:cNvPr>
          <p:cNvSpPr>
            <a:spLocks noGrp="1"/>
          </p:cNvSpPr>
          <p:nvPr>
            <p:ph type="sldNum" sz="quarter" idx="12"/>
          </p:nvPr>
        </p:nvSpPr>
        <p:spPr/>
        <p:txBody>
          <a:bodyPr/>
          <a:lstStyle/>
          <a:p>
            <a:fld id="{763FA1FB-A723-468C-9019-79D9CB2A7825}" type="slidenum">
              <a:rPr lang="en-US" smtClean="0"/>
              <a:t>22</a:t>
            </a:fld>
            <a:endParaRPr lang="en-US"/>
          </a:p>
        </p:txBody>
      </p:sp>
      <p:pic>
        <p:nvPicPr>
          <p:cNvPr id="7" name="Picture 2">
            <a:extLst>
              <a:ext uri="{FF2B5EF4-FFF2-40B4-BE49-F238E27FC236}">
                <a16:creationId xmlns:a16="http://schemas.microsoft.com/office/drawing/2014/main" id="{8B1EB186-26CC-438D-8607-600FE4AECF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51" y="1808539"/>
            <a:ext cx="6753233" cy="3131283"/>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537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566AA-7440-4D32-A145-D973CED1545D}"/>
              </a:ext>
            </a:extLst>
          </p:cNvPr>
          <p:cNvSpPr>
            <a:spLocks noGrp="1"/>
          </p:cNvSpPr>
          <p:nvPr>
            <p:ph type="title"/>
          </p:nvPr>
        </p:nvSpPr>
        <p:spPr/>
        <p:txBody>
          <a:bodyPr/>
          <a:lstStyle/>
          <a:p>
            <a:r>
              <a:rPr lang="en-US" dirty="0"/>
              <a:t>Cloudflare</a:t>
            </a:r>
          </a:p>
        </p:txBody>
      </p:sp>
      <p:sp>
        <p:nvSpPr>
          <p:cNvPr id="4" name="Footer Placeholder 3">
            <a:extLst>
              <a:ext uri="{FF2B5EF4-FFF2-40B4-BE49-F238E27FC236}">
                <a16:creationId xmlns:a16="http://schemas.microsoft.com/office/drawing/2014/main" id="{AA4C22F7-9376-4330-85E3-DDC4F162DB22}"/>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33BEEB65-3104-467E-BB76-EDA386CD215A}"/>
              </a:ext>
            </a:extLst>
          </p:cNvPr>
          <p:cNvSpPr>
            <a:spLocks noGrp="1"/>
          </p:cNvSpPr>
          <p:nvPr>
            <p:ph type="sldNum" sz="quarter" idx="12"/>
          </p:nvPr>
        </p:nvSpPr>
        <p:spPr/>
        <p:txBody>
          <a:bodyPr/>
          <a:lstStyle/>
          <a:p>
            <a:fld id="{763FA1FB-A723-468C-9019-79D9CB2A7825}" type="slidenum">
              <a:rPr lang="en-US" smtClean="0"/>
              <a:t>23</a:t>
            </a:fld>
            <a:endParaRPr lang="en-US"/>
          </a:p>
        </p:txBody>
      </p:sp>
      <p:pic>
        <p:nvPicPr>
          <p:cNvPr id="6" name="Picture 2">
            <a:extLst>
              <a:ext uri="{FF2B5EF4-FFF2-40B4-BE49-F238E27FC236}">
                <a16:creationId xmlns:a16="http://schemas.microsoft.com/office/drawing/2014/main" id="{47FF1659-782F-40A6-B422-3D09AB615E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51" y="1808539"/>
            <a:ext cx="6753233" cy="3131283"/>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
        <p:nvSpPr>
          <p:cNvPr id="7" name="Rectangle: Rounded Corners 6">
            <a:extLst>
              <a:ext uri="{FF2B5EF4-FFF2-40B4-BE49-F238E27FC236}">
                <a16:creationId xmlns:a16="http://schemas.microsoft.com/office/drawing/2014/main" id="{F597D10D-C900-455C-A2E2-90298434C553}"/>
              </a:ext>
            </a:extLst>
          </p:cNvPr>
          <p:cNvSpPr/>
          <p:nvPr/>
        </p:nvSpPr>
        <p:spPr>
          <a:xfrm>
            <a:off x="1481420" y="1965293"/>
            <a:ext cx="234169" cy="25901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0745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566AA-7440-4D32-A145-D973CED1545D}"/>
              </a:ext>
            </a:extLst>
          </p:cNvPr>
          <p:cNvSpPr>
            <a:spLocks noGrp="1"/>
          </p:cNvSpPr>
          <p:nvPr>
            <p:ph type="title"/>
          </p:nvPr>
        </p:nvSpPr>
        <p:spPr/>
        <p:txBody>
          <a:bodyPr/>
          <a:lstStyle/>
          <a:p>
            <a:r>
              <a:rPr lang="en-US" dirty="0"/>
              <a:t>Cloudflare</a:t>
            </a:r>
          </a:p>
        </p:txBody>
      </p:sp>
      <p:sp>
        <p:nvSpPr>
          <p:cNvPr id="4" name="Footer Placeholder 3">
            <a:extLst>
              <a:ext uri="{FF2B5EF4-FFF2-40B4-BE49-F238E27FC236}">
                <a16:creationId xmlns:a16="http://schemas.microsoft.com/office/drawing/2014/main" id="{AA4C22F7-9376-4330-85E3-DDC4F162DB22}"/>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33BEEB65-3104-467E-BB76-EDA386CD215A}"/>
              </a:ext>
            </a:extLst>
          </p:cNvPr>
          <p:cNvSpPr>
            <a:spLocks noGrp="1"/>
          </p:cNvSpPr>
          <p:nvPr>
            <p:ph type="sldNum" sz="quarter" idx="12"/>
          </p:nvPr>
        </p:nvSpPr>
        <p:spPr/>
        <p:txBody>
          <a:bodyPr/>
          <a:lstStyle/>
          <a:p>
            <a:fld id="{763FA1FB-A723-468C-9019-79D9CB2A7825}" type="slidenum">
              <a:rPr lang="en-US" smtClean="0"/>
              <a:t>24</a:t>
            </a:fld>
            <a:endParaRPr lang="en-US"/>
          </a:p>
        </p:txBody>
      </p:sp>
      <p:pic>
        <p:nvPicPr>
          <p:cNvPr id="6" name="Picture 2">
            <a:extLst>
              <a:ext uri="{FF2B5EF4-FFF2-40B4-BE49-F238E27FC236}">
                <a16:creationId xmlns:a16="http://schemas.microsoft.com/office/drawing/2014/main" id="{47FF1659-782F-40A6-B422-3D09AB615E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51" y="1808539"/>
            <a:ext cx="6753233" cy="3131283"/>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
        <p:nvSpPr>
          <p:cNvPr id="7" name="Rectangle: Rounded Corners 6">
            <a:extLst>
              <a:ext uri="{FF2B5EF4-FFF2-40B4-BE49-F238E27FC236}">
                <a16:creationId xmlns:a16="http://schemas.microsoft.com/office/drawing/2014/main" id="{F597D10D-C900-455C-A2E2-90298434C553}"/>
              </a:ext>
            </a:extLst>
          </p:cNvPr>
          <p:cNvSpPr/>
          <p:nvPr/>
        </p:nvSpPr>
        <p:spPr>
          <a:xfrm rot="1372679">
            <a:off x="5454761" y="3746242"/>
            <a:ext cx="1107125" cy="291074"/>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426264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566AA-7440-4D32-A145-D973CED1545D}"/>
              </a:ext>
            </a:extLst>
          </p:cNvPr>
          <p:cNvSpPr>
            <a:spLocks noGrp="1"/>
          </p:cNvSpPr>
          <p:nvPr>
            <p:ph type="title"/>
          </p:nvPr>
        </p:nvSpPr>
        <p:spPr/>
        <p:txBody>
          <a:bodyPr/>
          <a:lstStyle/>
          <a:p>
            <a:r>
              <a:rPr lang="en-US" dirty="0"/>
              <a:t>Cloudflare</a:t>
            </a:r>
          </a:p>
        </p:txBody>
      </p:sp>
      <p:sp>
        <p:nvSpPr>
          <p:cNvPr id="4" name="Footer Placeholder 3">
            <a:extLst>
              <a:ext uri="{FF2B5EF4-FFF2-40B4-BE49-F238E27FC236}">
                <a16:creationId xmlns:a16="http://schemas.microsoft.com/office/drawing/2014/main" id="{84BAE7A6-56D8-4EFC-85D4-5458E8C9DB39}"/>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33BEEB65-3104-467E-BB76-EDA386CD215A}"/>
              </a:ext>
            </a:extLst>
          </p:cNvPr>
          <p:cNvSpPr>
            <a:spLocks noGrp="1"/>
          </p:cNvSpPr>
          <p:nvPr>
            <p:ph type="sldNum" sz="quarter" idx="12"/>
          </p:nvPr>
        </p:nvSpPr>
        <p:spPr/>
        <p:txBody>
          <a:bodyPr/>
          <a:lstStyle/>
          <a:p>
            <a:fld id="{763FA1FB-A723-468C-9019-79D9CB2A7825}" type="slidenum">
              <a:rPr lang="en-US" smtClean="0"/>
              <a:t>25</a:t>
            </a:fld>
            <a:endParaRPr lang="en-US"/>
          </a:p>
        </p:txBody>
      </p:sp>
      <p:pic>
        <p:nvPicPr>
          <p:cNvPr id="8194" name="Picture 2">
            <a:extLst>
              <a:ext uri="{FF2B5EF4-FFF2-40B4-BE49-F238E27FC236}">
                <a16:creationId xmlns:a16="http://schemas.microsoft.com/office/drawing/2014/main" id="{4B1DB856-3862-4C4D-870C-8D8247CD05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51" y="1808539"/>
            <a:ext cx="6753233" cy="3131283"/>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D7859C1A-C78F-49E9-B3BE-83C38B13150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3240" r="35254"/>
          <a:stretch/>
        </p:blipFill>
        <p:spPr bwMode="auto">
          <a:xfrm>
            <a:off x="7893156" y="1806065"/>
            <a:ext cx="3568488" cy="3132520"/>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02372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01935-AC81-4C65-9EEE-8B7B0C73B3A8}"/>
              </a:ext>
            </a:extLst>
          </p:cNvPr>
          <p:cNvSpPr>
            <a:spLocks noGrp="1"/>
          </p:cNvSpPr>
          <p:nvPr>
            <p:ph type="title"/>
          </p:nvPr>
        </p:nvSpPr>
        <p:spPr>
          <a:xfrm>
            <a:off x="571500" y="357021"/>
            <a:ext cx="11049000" cy="1325563"/>
          </a:xfrm>
        </p:spPr>
        <p:txBody>
          <a:bodyPr>
            <a:normAutofit/>
          </a:bodyPr>
          <a:lstStyle/>
          <a:p>
            <a:r>
              <a:rPr lang="en-US" sz="4200" dirty="0"/>
              <a:t>Did Cloudflare’s algorithm lead to inaccurate TTLs?</a:t>
            </a:r>
          </a:p>
        </p:txBody>
      </p:sp>
      <p:sp>
        <p:nvSpPr>
          <p:cNvPr id="3" name="Content Placeholder 2">
            <a:extLst>
              <a:ext uri="{FF2B5EF4-FFF2-40B4-BE49-F238E27FC236}">
                <a16:creationId xmlns:a16="http://schemas.microsoft.com/office/drawing/2014/main" id="{69AB45B4-7297-4B41-BD6A-26BC2EDC5E3A}"/>
              </a:ext>
            </a:extLst>
          </p:cNvPr>
          <p:cNvSpPr>
            <a:spLocks noGrp="1"/>
          </p:cNvSpPr>
          <p:nvPr>
            <p:ph idx="1"/>
          </p:nvPr>
        </p:nvSpPr>
        <p:spPr>
          <a:xfrm>
            <a:off x="6807861" y="1809840"/>
            <a:ext cx="5257759" cy="4351338"/>
          </a:xfrm>
        </p:spPr>
        <p:txBody>
          <a:bodyPr/>
          <a:lstStyle/>
          <a:p>
            <a:pPr marL="0" indent="0">
              <a:buNone/>
            </a:pPr>
            <a:r>
              <a:rPr lang="en-US" dirty="0"/>
              <a:t>Max drift we saw: </a:t>
            </a:r>
            <a:r>
              <a:rPr lang="en-US" dirty="0">
                <a:solidFill>
                  <a:srgbClr val="9B9BFF"/>
                </a:solidFill>
              </a:rPr>
              <a:t>~80s (TTL=3hrs)</a:t>
            </a:r>
          </a:p>
          <a:p>
            <a:pPr marL="0" indent="0">
              <a:spcBef>
                <a:spcPts val="2400"/>
              </a:spcBef>
              <a:buNone/>
            </a:pPr>
            <a:r>
              <a:rPr lang="en-US" dirty="0"/>
              <a:t>Drift scales with max TTL, so problems likely to be minimal?</a:t>
            </a:r>
          </a:p>
          <a:p>
            <a:pPr marL="0" indent="0">
              <a:spcBef>
                <a:spcPts val="2400"/>
              </a:spcBef>
              <a:buNone/>
            </a:pPr>
            <a:endParaRPr lang="en-US" dirty="0"/>
          </a:p>
          <a:p>
            <a:pPr marL="0" indent="0">
              <a:buNone/>
            </a:pPr>
            <a:endParaRPr lang="en-US" dirty="0"/>
          </a:p>
        </p:txBody>
      </p:sp>
      <p:sp>
        <p:nvSpPr>
          <p:cNvPr id="4" name="Footer Placeholder 3">
            <a:extLst>
              <a:ext uri="{FF2B5EF4-FFF2-40B4-BE49-F238E27FC236}">
                <a16:creationId xmlns:a16="http://schemas.microsoft.com/office/drawing/2014/main" id="{6FD536D5-9189-4FC1-A785-E7759FEEBEA5}"/>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29A80ED5-2339-4B5F-9477-9CC7C865AFE2}"/>
              </a:ext>
            </a:extLst>
          </p:cNvPr>
          <p:cNvSpPr>
            <a:spLocks noGrp="1"/>
          </p:cNvSpPr>
          <p:nvPr>
            <p:ph type="sldNum" sz="quarter" idx="12"/>
          </p:nvPr>
        </p:nvSpPr>
        <p:spPr/>
        <p:txBody>
          <a:bodyPr/>
          <a:lstStyle/>
          <a:p>
            <a:fld id="{763FA1FB-A723-468C-9019-79D9CB2A7825}" type="slidenum">
              <a:rPr lang="en-US" smtClean="0"/>
              <a:pPr/>
              <a:t>26</a:t>
            </a:fld>
            <a:endParaRPr lang="en-US" dirty="0"/>
          </a:p>
        </p:txBody>
      </p:sp>
      <p:sp>
        <p:nvSpPr>
          <p:cNvPr id="6" name="Rectangle 5">
            <a:extLst>
              <a:ext uri="{FF2B5EF4-FFF2-40B4-BE49-F238E27FC236}">
                <a16:creationId xmlns:a16="http://schemas.microsoft.com/office/drawing/2014/main" id="{EF055A39-D1B4-4E66-8D9C-129E9B8D82FE}"/>
              </a:ext>
            </a:extLst>
          </p:cNvPr>
          <p:cNvSpPr/>
          <p:nvPr/>
        </p:nvSpPr>
        <p:spPr>
          <a:xfrm>
            <a:off x="632459" y="1809840"/>
            <a:ext cx="5966461" cy="3916680"/>
          </a:xfrm>
          <a:prstGeom prst="rect">
            <a:avLst/>
          </a:prstGeom>
          <a:solidFill>
            <a:schemeClr val="tx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C578065B-6767-48F6-BF6F-25CC65B3A63D}"/>
              </a:ext>
            </a:extLst>
          </p:cNvPr>
          <p:cNvGrpSpPr/>
          <p:nvPr/>
        </p:nvGrpSpPr>
        <p:grpSpPr>
          <a:xfrm>
            <a:off x="708660" y="1863910"/>
            <a:ext cx="5704643" cy="3441976"/>
            <a:chOff x="319951" y="1888781"/>
            <a:chExt cx="5704643" cy="3441976"/>
          </a:xfrm>
        </p:grpSpPr>
        <p:pic>
          <p:nvPicPr>
            <p:cNvPr id="11" name="Picture 2">
              <a:extLst>
                <a:ext uri="{FF2B5EF4-FFF2-40B4-BE49-F238E27FC236}">
                  <a16:creationId xmlns:a16="http://schemas.microsoft.com/office/drawing/2014/main" id="{C1C4E0AD-79C4-4C57-861B-6DE67AB629D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3363"/>
            <a:stretch/>
          </p:blipFill>
          <p:spPr bwMode="auto">
            <a:xfrm>
              <a:off x="319951" y="1888781"/>
              <a:ext cx="5688963" cy="344197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1E11066E-2237-46FF-808B-A4400CBBAF95}"/>
                </a:ext>
              </a:extLst>
            </p:cNvPr>
            <p:cNvSpPr/>
            <p:nvPr/>
          </p:nvSpPr>
          <p:spPr>
            <a:xfrm>
              <a:off x="1470247" y="2160111"/>
              <a:ext cx="4554347" cy="22684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1F8AF7F5-2308-48B7-9A62-AB175D330821}"/>
                </a:ext>
              </a:extLst>
            </p:cNvPr>
            <p:cNvSpPr/>
            <p:nvPr/>
          </p:nvSpPr>
          <p:spPr>
            <a:xfrm>
              <a:off x="1405890" y="2127885"/>
              <a:ext cx="114300" cy="11810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14" name="Connector: Elbow 13">
              <a:extLst>
                <a:ext uri="{FF2B5EF4-FFF2-40B4-BE49-F238E27FC236}">
                  <a16:creationId xmlns:a16="http://schemas.microsoft.com/office/drawing/2014/main" id="{3CDB6E01-40BD-48B3-80BC-B76A2F8561A3}"/>
                </a:ext>
              </a:extLst>
            </p:cNvPr>
            <p:cNvCxnSpPr>
              <a:cxnSpLocks/>
              <a:stCxn id="13" idx="2"/>
              <a:endCxn id="13" idx="4"/>
            </p:cNvCxnSpPr>
            <p:nvPr/>
          </p:nvCxnSpPr>
          <p:spPr>
            <a:xfrm rot="10800000" flipH="1" flipV="1">
              <a:off x="1405890" y="2186940"/>
              <a:ext cx="57150" cy="59054"/>
            </a:xfrm>
            <a:prstGeom prst="bentConnector4">
              <a:avLst>
                <a:gd name="adj1" fmla="val 100000"/>
                <a:gd name="adj2" fmla="val 58064"/>
              </a:avLst>
            </a:prstGeom>
            <a:ln w="19050"/>
          </p:spPr>
          <p:style>
            <a:lnRef idx="1">
              <a:schemeClr val="dk1"/>
            </a:lnRef>
            <a:fillRef idx="0">
              <a:schemeClr val="dk1"/>
            </a:fillRef>
            <a:effectRef idx="0">
              <a:schemeClr val="dk1"/>
            </a:effectRef>
            <a:fontRef idx="minor">
              <a:schemeClr val="tx1"/>
            </a:fontRef>
          </p:style>
        </p:cxnSp>
        <p:sp>
          <p:nvSpPr>
            <p:cNvPr id="15" name="Rectangle 14">
              <a:extLst>
                <a:ext uri="{FF2B5EF4-FFF2-40B4-BE49-F238E27FC236}">
                  <a16:creationId xmlns:a16="http://schemas.microsoft.com/office/drawing/2014/main" id="{8B3FEBB4-20AE-4843-9019-29719D026808}"/>
                </a:ext>
              </a:extLst>
            </p:cNvPr>
            <p:cNvSpPr/>
            <p:nvPr/>
          </p:nvSpPr>
          <p:spPr>
            <a:xfrm>
              <a:off x="404434" y="2062556"/>
              <a:ext cx="870133" cy="252319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Rectangle 21">
              <a:extLst>
                <a:ext uri="{FF2B5EF4-FFF2-40B4-BE49-F238E27FC236}">
                  <a16:creationId xmlns:a16="http://schemas.microsoft.com/office/drawing/2014/main" id="{BA595D87-73E3-4500-B0B7-C2D67E7855B5}"/>
                </a:ext>
              </a:extLst>
            </p:cNvPr>
            <p:cNvSpPr/>
            <p:nvPr/>
          </p:nvSpPr>
          <p:spPr>
            <a:xfrm>
              <a:off x="5680294" y="4335271"/>
              <a:ext cx="344300" cy="2751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3" name="Group 22">
              <a:extLst>
                <a:ext uri="{FF2B5EF4-FFF2-40B4-BE49-F238E27FC236}">
                  <a16:creationId xmlns:a16="http://schemas.microsoft.com/office/drawing/2014/main" id="{D19D6DC5-807D-4588-BA75-ED707745076E}"/>
                </a:ext>
              </a:extLst>
            </p:cNvPr>
            <p:cNvGrpSpPr/>
            <p:nvPr/>
          </p:nvGrpSpPr>
          <p:grpSpPr>
            <a:xfrm>
              <a:off x="404435" y="1992021"/>
              <a:ext cx="3958529" cy="2442679"/>
              <a:chOff x="404435" y="1992021"/>
              <a:chExt cx="3958529" cy="2442679"/>
            </a:xfrm>
          </p:grpSpPr>
          <p:cxnSp>
            <p:nvCxnSpPr>
              <p:cNvPr id="24" name="Straight Connector 23">
                <a:extLst>
                  <a:ext uri="{FF2B5EF4-FFF2-40B4-BE49-F238E27FC236}">
                    <a16:creationId xmlns:a16="http://schemas.microsoft.com/office/drawing/2014/main" id="{151DAED3-4947-4AE6-8D39-D123C3167B32}"/>
                  </a:ext>
                </a:extLst>
              </p:cNvPr>
              <p:cNvCxnSpPr>
                <a:cxnSpLocks/>
              </p:cNvCxnSpPr>
              <p:nvPr/>
            </p:nvCxnSpPr>
            <p:spPr>
              <a:xfrm>
                <a:off x="1565162" y="2180268"/>
                <a:ext cx="2797802" cy="2254432"/>
              </a:xfrm>
              <a:prstGeom prst="line">
                <a:avLst/>
              </a:prstGeom>
              <a:ln w="28575">
                <a:solidFill>
                  <a:srgbClr val="006C15"/>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5EDD774-4459-458B-9BCA-889D88EE0160}"/>
                  </a:ext>
                </a:extLst>
              </p:cNvPr>
              <p:cNvSpPr txBox="1"/>
              <p:nvPr/>
            </p:nvSpPr>
            <p:spPr>
              <a:xfrm>
                <a:off x="404435" y="1992021"/>
                <a:ext cx="985737" cy="369332"/>
              </a:xfrm>
              <a:prstGeom prst="rect">
                <a:avLst/>
              </a:prstGeom>
              <a:noFill/>
            </p:spPr>
            <p:txBody>
              <a:bodyPr wrap="square" rtlCol="0">
                <a:spAutoFit/>
              </a:bodyPr>
              <a:lstStyle/>
              <a:p>
                <a:r>
                  <a:rPr lang="en-US" dirty="0">
                    <a:solidFill>
                      <a:schemeClr val="bg1"/>
                    </a:solidFill>
                  </a:rPr>
                  <a:t>Max TTL</a:t>
                </a:r>
              </a:p>
            </p:txBody>
          </p:sp>
          <p:sp>
            <p:nvSpPr>
              <p:cNvPr id="30" name="Oval 29">
                <a:extLst>
                  <a:ext uri="{FF2B5EF4-FFF2-40B4-BE49-F238E27FC236}">
                    <a16:creationId xmlns:a16="http://schemas.microsoft.com/office/drawing/2014/main" id="{4C236599-8783-421A-959B-DA18BEA890F0}"/>
                  </a:ext>
                </a:extLst>
              </p:cNvPr>
              <p:cNvSpPr/>
              <p:nvPr/>
            </p:nvSpPr>
            <p:spPr>
              <a:xfrm>
                <a:off x="1658720" y="2232149"/>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sp>
        <p:nvSpPr>
          <p:cNvPr id="31" name="Oval 30">
            <a:extLst>
              <a:ext uri="{FF2B5EF4-FFF2-40B4-BE49-F238E27FC236}">
                <a16:creationId xmlns:a16="http://schemas.microsoft.com/office/drawing/2014/main" id="{E2532588-2705-4E9D-BB73-F38233465295}"/>
              </a:ext>
            </a:extLst>
          </p:cNvPr>
          <p:cNvSpPr/>
          <p:nvPr/>
        </p:nvSpPr>
        <p:spPr>
          <a:xfrm>
            <a:off x="2201356" y="2286411"/>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Oval 31">
            <a:extLst>
              <a:ext uri="{FF2B5EF4-FFF2-40B4-BE49-F238E27FC236}">
                <a16:creationId xmlns:a16="http://schemas.microsoft.com/office/drawing/2014/main" id="{DF17761C-A37B-4AC6-AA2C-7971EA477EBB}"/>
              </a:ext>
            </a:extLst>
          </p:cNvPr>
          <p:cNvSpPr/>
          <p:nvPr/>
        </p:nvSpPr>
        <p:spPr>
          <a:xfrm>
            <a:off x="2420663" y="2431377"/>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Oval 32">
            <a:extLst>
              <a:ext uri="{FF2B5EF4-FFF2-40B4-BE49-F238E27FC236}">
                <a16:creationId xmlns:a16="http://schemas.microsoft.com/office/drawing/2014/main" id="{51275494-5C12-4F5B-9474-B10FE500F325}"/>
              </a:ext>
            </a:extLst>
          </p:cNvPr>
          <p:cNvSpPr/>
          <p:nvPr/>
        </p:nvSpPr>
        <p:spPr>
          <a:xfrm>
            <a:off x="2639970" y="2561475"/>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Oval 33">
            <a:extLst>
              <a:ext uri="{FF2B5EF4-FFF2-40B4-BE49-F238E27FC236}">
                <a16:creationId xmlns:a16="http://schemas.microsoft.com/office/drawing/2014/main" id="{4F929245-6BD3-4F02-BD4E-010F2B2BD33B}"/>
              </a:ext>
            </a:extLst>
          </p:cNvPr>
          <p:cNvSpPr/>
          <p:nvPr/>
        </p:nvSpPr>
        <p:spPr>
          <a:xfrm>
            <a:off x="2814673" y="2691572"/>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5" name="Oval 34">
            <a:extLst>
              <a:ext uri="{FF2B5EF4-FFF2-40B4-BE49-F238E27FC236}">
                <a16:creationId xmlns:a16="http://schemas.microsoft.com/office/drawing/2014/main" id="{58214CD6-D12B-4B12-A7C7-B6C39842933E}"/>
              </a:ext>
            </a:extLst>
          </p:cNvPr>
          <p:cNvSpPr/>
          <p:nvPr/>
        </p:nvSpPr>
        <p:spPr>
          <a:xfrm>
            <a:off x="2981941" y="2799368"/>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6" name="Oval 35">
            <a:extLst>
              <a:ext uri="{FF2B5EF4-FFF2-40B4-BE49-F238E27FC236}">
                <a16:creationId xmlns:a16="http://schemas.microsoft.com/office/drawing/2014/main" id="{5E2E8AB8-5F2E-40FF-8734-6BB77434EDDE}"/>
              </a:ext>
            </a:extLst>
          </p:cNvPr>
          <p:cNvSpPr/>
          <p:nvPr/>
        </p:nvSpPr>
        <p:spPr>
          <a:xfrm>
            <a:off x="3164078" y="2929465"/>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Oval 36">
            <a:extLst>
              <a:ext uri="{FF2B5EF4-FFF2-40B4-BE49-F238E27FC236}">
                <a16:creationId xmlns:a16="http://schemas.microsoft.com/office/drawing/2014/main" id="{1016DDE4-5C9B-43BD-AC3E-F533A1F676BD}"/>
              </a:ext>
            </a:extLst>
          </p:cNvPr>
          <p:cNvSpPr/>
          <p:nvPr/>
        </p:nvSpPr>
        <p:spPr>
          <a:xfrm>
            <a:off x="3405687" y="3052128"/>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Oval 37">
            <a:extLst>
              <a:ext uri="{FF2B5EF4-FFF2-40B4-BE49-F238E27FC236}">
                <a16:creationId xmlns:a16="http://schemas.microsoft.com/office/drawing/2014/main" id="{25D3C0C0-5DD0-4A19-B88E-7240E8AFFFE3}"/>
              </a:ext>
            </a:extLst>
          </p:cNvPr>
          <p:cNvSpPr/>
          <p:nvPr/>
        </p:nvSpPr>
        <p:spPr>
          <a:xfrm>
            <a:off x="3624995" y="3211963"/>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Oval 38">
            <a:extLst>
              <a:ext uri="{FF2B5EF4-FFF2-40B4-BE49-F238E27FC236}">
                <a16:creationId xmlns:a16="http://schemas.microsoft.com/office/drawing/2014/main" id="{B023354C-51D1-467E-A3CC-EABBCC188643}"/>
              </a:ext>
            </a:extLst>
          </p:cNvPr>
          <p:cNvSpPr/>
          <p:nvPr/>
        </p:nvSpPr>
        <p:spPr>
          <a:xfrm>
            <a:off x="3848445" y="3351775"/>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Oval 39">
            <a:extLst>
              <a:ext uri="{FF2B5EF4-FFF2-40B4-BE49-F238E27FC236}">
                <a16:creationId xmlns:a16="http://schemas.microsoft.com/office/drawing/2014/main" id="{66011246-7193-4047-9103-4C6EEA09CB67}"/>
              </a:ext>
            </a:extLst>
          </p:cNvPr>
          <p:cNvSpPr/>
          <p:nvPr/>
        </p:nvSpPr>
        <p:spPr>
          <a:xfrm>
            <a:off x="4087490" y="3533017"/>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Oval 40">
            <a:extLst>
              <a:ext uri="{FF2B5EF4-FFF2-40B4-BE49-F238E27FC236}">
                <a16:creationId xmlns:a16="http://schemas.microsoft.com/office/drawing/2014/main" id="{C69CD214-6254-48A5-8E1A-66A18BBCAACB}"/>
              </a:ext>
            </a:extLst>
          </p:cNvPr>
          <p:cNvSpPr/>
          <p:nvPr/>
        </p:nvSpPr>
        <p:spPr>
          <a:xfrm>
            <a:off x="4356014" y="3702462"/>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Oval 41">
            <a:extLst>
              <a:ext uri="{FF2B5EF4-FFF2-40B4-BE49-F238E27FC236}">
                <a16:creationId xmlns:a16="http://schemas.microsoft.com/office/drawing/2014/main" id="{1B9B8A16-7FD6-4508-938C-5005233748D1}"/>
              </a:ext>
            </a:extLst>
          </p:cNvPr>
          <p:cNvSpPr/>
          <p:nvPr/>
        </p:nvSpPr>
        <p:spPr>
          <a:xfrm>
            <a:off x="4567232" y="3806378"/>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Oval 42">
            <a:extLst>
              <a:ext uri="{FF2B5EF4-FFF2-40B4-BE49-F238E27FC236}">
                <a16:creationId xmlns:a16="http://schemas.microsoft.com/office/drawing/2014/main" id="{1215C08F-8B9B-4B53-B9CF-E653F8D8C1C9}"/>
              </a:ext>
            </a:extLst>
          </p:cNvPr>
          <p:cNvSpPr/>
          <p:nvPr/>
        </p:nvSpPr>
        <p:spPr>
          <a:xfrm>
            <a:off x="4758157" y="3950284"/>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Oval 43">
            <a:extLst>
              <a:ext uri="{FF2B5EF4-FFF2-40B4-BE49-F238E27FC236}">
                <a16:creationId xmlns:a16="http://schemas.microsoft.com/office/drawing/2014/main" id="{764D1E5E-2F47-40E5-A6CC-1AC15B46766A}"/>
              </a:ext>
            </a:extLst>
          </p:cNvPr>
          <p:cNvSpPr/>
          <p:nvPr/>
        </p:nvSpPr>
        <p:spPr>
          <a:xfrm>
            <a:off x="5030023" y="4098093"/>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Oval 44">
            <a:extLst>
              <a:ext uri="{FF2B5EF4-FFF2-40B4-BE49-F238E27FC236}">
                <a16:creationId xmlns:a16="http://schemas.microsoft.com/office/drawing/2014/main" id="{BC3BF4D2-5787-48B3-8C02-29DE773408A5}"/>
              </a:ext>
            </a:extLst>
          </p:cNvPr>
          <p:cNvSpPr/>
          <p:nvPr/>
        </p:nvSpPr>
        <p:spPr>
          <a:xfrm>
            <a:off x="5313060" y="4251100"/>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Oval 45">
            <a:extLst>
              <a:ext uri="{FF2B5EF4-FFF2-40B4-BE49-F238E27FC236}">
                <a16:creationId xmlns:a16="http://schemas.microsoft.com/office/drawing/2014/main" id="{2158D756-69B6-42F8-9CEE-1E7DA9D26829}"/>
              </a:ext>
            </a:extLst>
          </p:cNvPr>
          <p:cNvSpPr/>
          <p:nvPr/>
        </p:nvSpPr>
        <p:spPr>
          <a:xfrm>
            <a:off x="1903295" y="2103516"/>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Rectangle 46">
            <a:extLst>
              <a:ext uri="{FF2B5EF4-FFF2-40B4-BE49-F238E27FC236}">
                <a16:creationId xmlns:a16="http://schemas.microsoft.com/office/drawing/2014/main" id="{59ADAFE1-D138-4D64-834D-3C241FE72B13}"/>
              </a:ext>
            </a:extLst>
          </p:cNvPr>
          <p:cNvSpPr/>
          <p:nvPr/>
        </p:nvSpPr>
        <p:spPr>
          <a:xfrm rot="5400000">
            <a:off x="3603998" y="2748800"/>
            <a:ext cx="787038" cy="45543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51" name="Straight Connector 50">
            <a:extLst>
              <a:ext uri="{FF2B5EF4-FFF2-40B4-BE49-F238E27FC236}">
                <a16:creationId xmlns:a16="http://schemas.microsoft.com/office/drawing/2014/main" id="{935608B9-3C6D-4F1A-94E9-B4E27B4E5EA8}"/>
              </a:ext>
            </a:extLst>
          </p:cNvPr>
          <p:cNvCxnSpPr>
            <a:cxnSpLocks/>
          </p:cNvCxnSpPr>
          <p:nvPr/>
        </p:nvCxnSpPr>
        <p:spPr>
          <a:xfrm flipH="1">
            <a:off x="4746859" y="1549543"/>
            <a:ext cx="5079" cy="3005169"/>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C08333B9-8F87-4D84-84F4-E2C62BC62155}"/>
              </a:ext>
            </a:extLst>
          </p:cNvPr>
          <p:cNvSpPr/>
          <p:nvPr/>
        </p:nvSpPr>
        <p:spPr>
          <a:xfrm>
            <a:off x="4751673" y="1831264"/>
            <a:ext cx="745749" cy="2584615"/>
          </a:xfrm>
          <a:prstGeom prst="rect">
            <a:avLst/>
          </a:prstGeom>
          <a:solidFill>
            <a:srgbClr val="CC0C55">
              <a:alpha val="5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 name="Straight Connector 51">
            <a:extLst>
              <a:ext uri="{FF2B5EF4-FFF2-40B4-BE49-F238E27FC236}">
                <a16:creationId xmlns:a16="http://schemas.microsoft.com/office/drawing/2014/main" id="{643B8D6D-8BD1-4F28-A3CA-DE5E87263436}"/>
              </a:ext>
            </a:extLst>
          </p:cNvPr>
          <p:cNvCxnSpPr>
            <a:cxnSpLocks/>
          </p:cNvCxnSpPr>
          <p:nvPr/>
        </p:nvCxnSpPr>
        <p:spPr>
          <a:xfrm flipH="1">
            <a:off x="5496523" y="1562475"/>
            <a:ext cx="5079" cy="3005169"/>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5" name="Left Brace 64">
            <a:extLst>
              <a:ext uri="{FF2B5EF4-FFF2-40B4-BE49-F238E27FC236}">
                <a16:creationId xmlns:a16="http://schemas.microsoft.com/office/drawing/2014/main" id="{FDD121FA-B3FF-4DE2-9B3A-790212BE6755}"/>
              </a:ext>
            </a:extLst>
          </p:cNvPr>
          <p:cNvSpPr/>
          <p:nvPr/>
        </p:nvSpPr>
        <p:spPr>
          <a:xfrm rot="16200000">
            <a:off x="5048493" y="4253027"/>
            <a:ext cx="146755" cy="762456"/>
          </a:xfrm>
          <a:prstGeom prst="leftBrace">
            <a:avLst>
              <a:gd name="adj1" fmla="val 65315"/>
              <a:gd name="adj2" fmla="val 50000"/>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TextBox 65">
            <a:extLst>
              <a:ext uri="{FF2B5EF4-FFF2-40B4-BE49-F238E27FC236}">
                <a16:creationId xmlns:a16="http://schemas.microsoft.com/office/drawing/2014/main" id="{74EBC389-992E-407D-A3F9-38E932D8EB56}"/>
              </a:ext>
            </a:extLst>
          </p:cNvPr>
          <p:cNvSpPr txBox="1"/>
          <p:nvPr/>
        </p:nvSpPr>
        <p:spPr>
          <a:xfrm>
            <a:off x="4673263" y="4697793"/>
            <a:ext cx="897213" cy="523220"/>
          </a:xfrm>
          <a:prstGeom prst="rect">
            <a:avLst/>
          </a:prstGeom>
          <a:noFill/>
        </p:spPr>
        <p:txBody>
          <a:bodyPr wrap="square" rtlCol="0">
            <a:spAutoFit/>
          </a:bodyPr>
          <a:lstStyle/>
          <a:p>
            <a:r>
              <a:rPr lang="en-US" sz="2800" dirty="0">
                <a:solidFill>
                  <a:schemeClr val="bg1"/>
                </a:solidFill>
              </a:rPr>
              <a:t>~80s</a:t>
            </a:r>
          </a:p>
        </p:txBody>
      </p:sp>
    </p:spTree>
    <p:extLst>
      <p:ext uri="{BB962C8B-B14F-4D97-AF65-F5344CB8AC3E}">
        <p14:creationId xmlns:p14="http://schemas.microsoft.com/office/powerpoint/2010/main" val="12737630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01935-AC81-4C65-9EEE-8B7B0C73B3A8}"/>
              </a:ext>
            </a:extLst>
          </p:cNvPr>
          <p:cNvSpPr>
            <a:spLocks noGrp="1"/>
          </p:cNvSpPr>
          <p:nvPr>
            <p:ph type="title"/>
          </p:nvPr>
        </p:nvSpPr>
        <p:spPr>
          <a:xfrm>
            <a:off x="571500" y="357021"/>
            <a:ext cx="11049000" cy="1325563"/>
          </a:xfrm>
        </p:spPr>
        <p:txBody>
          <a:bodyPr>
            <a:normAutofit/>
          </a:bodyPr>
          <a:lstStyle/>
          <a:p>
            <a:r>
              <a:rPr lang="en-US" sz="4200" dirty="0"/>
              <a:t>Did Cloudflare’s algorithm lead to inaccurate TTLs?</a:t>
            </a:r>
          </a:p>
        </p:txBody>
      </p:sp>
      <p:sp>
        <p:nvSpPr>
          <p:cNvPr id="3" name="Content Placeholder 2">
            <a:extLst>
              <a:ext uri="{FF2B5EF4-FFF2-40B4-BE49-F238E27FC236}">
                <a16:creationId xmlns:a16="http://schemas.microsoft.com/office/drawing/2014/main" id="{69AB45B4-7297-4B41-BD6A-26BC2EDC5E3A}"/>
              </a:ext>
            </a:extLst>
          </p:cNvPr>
          <p:cNvSpPr>
            <a:spLocks noGrp="1"/>
          </p:cNvSpPr>
          <p:nvPr>
            <p:ph idx="1"/>
          </p:nvPr>
        </p:nvSpPr>
        <p:spPr>
          <a:xfrm>
            <a:off x="6807861" y="1809840"/>
            <a:ext cx="5257759" cy="4351338"/>
          </a:xfrm>
        </p:spPr>
        <p:txBody>
          <a:bodyPr/>
          <a:lstStyle/>
          <a:p>
            <a:pPr marL="0" indent="0">
              <a:buNone/>
            </a:pPr>
            <a:r>
              <a:rPr lang="en-US" dirty="0"/>
              <a:t>Max drift we saw: </a:t>
            </a:r>
            <a:r>
              <a:rPr lang="en-US" dirty="0">
                <a:solidFill>
                  <a:srgbClr val="9B9BFF"/>
                </a:solidFill>
              </a:rPr>
              <a:t>~80s (TTL=3hrs)</a:t>
            </a:r>
          </a:p>
          <a:p>
            <a:pPr marL="0" indent="0">
              <a:spcBef>
                <a:spcPts val="2400"/>
              </a:spcBef>
              <a:buNone/>
            </a:pPr>
            <a:r>
              <a:rPr lang="en-US" dirty="0"/>
              <a:t>Drift scales with max TTL, so problems likely to be minimal?</a:t>
            </a:r>
          </a:p>
          <a:p>
            <a:pPr marL="0" indent="0">
              <a:spcBef>
                <a:spcPts val="2400"/>
              </a:spcBef>
              <a:buNone/>
            </a:pPr>
            <a:endParaRPr lang="en-US" dirty="0"/>
          </a:p>
          <a:p>
            <a:pPr marL="0" indent="0">
              <a:buNone/>
            </a:pPr>
            <a:endParaRPr lang="en-US" dirty="0"/>
          </a:p>
        </p:txBody>
      </p:sp>
      <p:sp>
        <p:nvSpPr>
          <p:cNvPr id="4" name="Footer Placeholder 3">
            <a:extLst>
              <a:ext uri="{FF2B5EF4-FFF2-40B4-BE49-F238E27FC236}">
                <a16:creationId xmlns:a16="http://schemas.microsoft.com/office/drawing/2014/main" id="{6FD536D5-9189-4FC1-A785-E7759FEEBEA5}"/>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29A80ED5-2339-4B5F-9477-9CC7C865AFE2}"/>
              </a:ext>
            </a:extLst>
          </p:cNvPr>
          <p:cNvSpPr>
            <a:spLocks noGrp="1"/>
          </p:cNvSpPr>
          <p:nvPr>
            <p:ph type="sldNum" sz="quarter" idx="12"/>
          </p:nvPr>
        </p:nvSpPr>
        <p:spPr/>
        <p:txBody>
          <a:bodyPr/>
          <a:lstStyle/>
          <a:p>
            <a:fld id="{763FA1FB-A723-468C-9019-79D9CB2A7825}" type="slidenum">
              <a:rPr lang="en-US" smtClean="0"/>
              <a:pPr/>
              <a:t>27</a:t>
            </a:fld>
            <a:endParaRPr lang="en-US" dirty="0"/>
          </a:p>
        </p:txBody>
      </p:sp>
      <p:sp>
        <p:nvSpPr>
          <p:cNvPr id="6" name="Rectangle 5">
            <a:extLst>
              <a:ext uri="{FF2B5EF4-FFF2-40B4-BE49-F238E27FC236}">
                <a16:creationId xmlns:a16="http://schemas.microsoft.com/office/drawing/2014/main" id="{EF055A39-D1B4-4E66-8D9C-129E9B8D82FE}"/>
              </a:ext>
            </a:extLst>
          </p:cNvPr>
          <p:cNvSpPr/>
          <p:nvPr/>
        </p:nvSpPr>
        <p:spPr>
          <a:xfrm>
            <a:off x="632459" y="1809840"/>
            <a:ext cx="5966461" cy="3916680"/>
          </a:xfrm>
          <a:prstGeom prst="rect">
            <a:avLst/>
          </a:prstGeom>
          <a:solidFill>
            <a:schemeClr val="tx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C578065B-6767-48F6-BF6F-25CC65B3A63D}"/>
              </a:ext>
            </a:extLst>
          </p:cNvPr>
          <p:cNvGrpSpPr/>
          <p:nvPr/>
        </p:nvGrpSpPr>
        <p:grpSpPr>
          <a:xfrm>
            <a:off x="708660" y="1863910"/>
            <a:ext cx="5704643" cy="3441976"/>
            <a:chOff x="319951" y="1888781"/>
            <a:chExt cx="5704643" cy="3441976"/>
          </a:xfrm>
        </p:grpSpPr>
        <p:pic>
          <p:nvPicPr>
            <p:cNvPr id="11" name="Picture 2">
              <a:extLst>
                <a:ext uri="{FF2B5EF4-FFF2-40B4-BE49-F238E27FC236}">
                  <a16:creationId xmlns:a16="http://schemas.microsoft.com/office/drawing/2014/main" id="{C1C4E0AD-79C4-4C57-861B-6DE67AB629D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3363"/>
            <a:stretch/>
          </p:blipFill>
          <p:spPr bwMode="auto">
            <a:xfrm>
              <a:off x="319951" y="1888781"/>
              <a:ext cx="5688963" cy="344197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1E11066E-2237-46FF-808B-A4400CBBAF95}"/>
                </a:ext>
              </a:extLst>
            </p:cNvPr>
            <p:cNvSpPr/>
            <p:nvPr/>
          </p:nvSpPr>
          <p:spPr>
            <a:xfrm>
              <a:off x="1470247" y="2160111"/>
              <a:ext cx="4554347" cy="22684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1F8AF7F5-2308-48B7-9A62-AB175D330821}"/>
                </a:ext>
              </a:extLst>
            </p:cNvPr>
            <p:cNvSpPr/>
            <p:nvPr/>
          </p:nvSpPr>
          <p:spPr>
            <a:xfrm>
              <a:off x="1405890" y="2127885"/>
              <a:ext cx="114300" cy="11810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14" name="Connector: Elbow 13">
              <a:extLst>
                <a:ext uri="{FF2B5EF4-FFF2-40B4-BE49-F238E27FC236}">
                  <a16:creationId xmlns:a16="http://schemas.microsoft.com/office/drawing/2014/main" id="{3CDB6E01-40BD-48B3-80BC-B76A2F8561A3}"/>
                </a:ext>
              </a:extLst>
            </p:cNvPr>
            <p:cNvCxnSpPr>
              <a:cxnSpLocks/>
              <a:stCxn id="13" idx="2"/>
              <a:endCxn id="13" idx="4"/>
            </p:cNvCxnSpPr>
            <p:nvPr/>
          </p:nvCxnSpPr>
          <p:spPr>
            <a:xfrm rot="10800000" flipH="1" flipV="1">
              <a:off x="1405890" y="2186940"/>
              <a:ext cx="57150" cy="59054"/>
            </a:xfrm>
            <a:prstGeom prst="bentConnector4">
              <a:avLst>
                <a:gd name="adj1" fmla="val 100000"/>
                <a:gd name="adj2" fmla="val 58064"/>
              </a:avLst>
            </a:prstGeom>
            <a:ln w="19050"/>
          </p:spPr>
          <p:style>
            <a:lnRef idx="1">
              <a:schemeClr val="dk1"/>
            </a:lnRef>
            <a:fillRef idx="0">
              <a:schemeClr val="dk1"/>
            </a:fillRef>
            <a:effectRef idx="0">
              <a:schemeClr val="dk1"/>
            </a:effectRef>
            <a:fontRef idx="minor">
              <a:schemeClr val="tx1"/>
            </a:fontRef>
          </p:style>
        </p:cxnSp>
        <p:sp>
          <p:nvSpPr>
            <p:cNvPr id="15" name="Rectangle 14">
              <a:extLst>
                <a:ext uri="{FF2B5EF4-FFF2-40B4-BE49-F238E27FC236}">
                  <a16:creationId xmlns:a16="http://schemas.microsoft.com/office/drawing/2014/main" id="{8B3FEBB4-20AE-4843-9019-29719D026808}"/>
                </a:ext>
              </a:extLst>
            </p:cNvPr>
            <p:cNvSpPr/>
            <p:nvPr/>
          </p:nvSpPr>
          <p:spPr>
            <a:xfrm>
              <a:off x="404434" y="2062556"/>
              <a:ext cx="870133" cy="252319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Rectangle 21">
              <a:extLst>
                <a:ext uri="{FF2B5EF4-FFF2-40B4-BE49-F238E27FC236}">
                  <a16:creationId xmlns:a16="http://schemas.microsoft.com/office/drawing/2014/main" id="{BA595D87-73E3-4500-B0B7-C2D67E7855B5}"/>
                </a:ext>
              </a:extLst>
            </p:cNvPr>
            <p:cNvSpPr/>
            <p:nvPr/>
          </p:nvSpPr>
          <p:spPr>
            <a:xfrm>
              <a:off x="5680294" y="4335271"/>
              <a:ext cx="344300" cy="2751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3" name="Group 22">
              <a:extLst>
                <a:ext uri="{FF2B5EF4-FFF2-40B4-BE49-F238E27FC236}">
                  <a16:creationId xmlns:a16="http://schemas.microsoft.com/office/drawing/2014/main" id="{D19D6DC5-807D-4588-BA75-ED707745076E}"/>
                </a:ext>
              </a:extLst>
            </p:cNvPr>
            <p:cNvGrpSpPr/>
            <p:nvPr/>
          </p:nvGrpSpPr>
          <p:grpSpPr>
            <a:xfrm>
              <a:off x="404435" y="1992021"/>
              <a:ext cx="3958529" cy="2442679"/>
              <a:chOff x="404435" y="1992021"/>
              <a:chExt cx="3958529" cy="2442679"/>
            </a:xfrm>
          </p:grpSpPr>
          <p:cxnSp>
            <p:nvCxnSpPr>
              <p:cNvPr id="24" name="Straight Connector 23">
                <a:extLst>
                  <a:ext uri="{FF2B5EF4-FFF2-40B4-BE49-F238E27FC236}">
                    <a16:creationId xmlns:a16="http://schemas.microsoft.com/office/drawing/2014/main" id="{151DAED3-4947-4AE6-8D39-D123C3167B32}"/>
                  </a:ext>
                </a:extLst>
              </p:cNvPr>
              <p:cNvCxnSpPr>
                <a:cxnSpLocks/>
              </p:cNvCxnSpPr>
              <p:nvPr/>
            </p:nvCxnSpPr>
            <p:spPr>
              <a:xfrm>
                <a:off x="1565162" y="2180268"/>
                <a:ext cx="2797802" cy="2254432"/>
              </a:xfrm>
              <a:prstGeom prst="line">
                <a:avLst/>
              </a:prstGeom>
              <a:ln w="28575">
                <a:solidFill>
                  <a:srgbClr val="006C15"/>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5EDD774-4459-458B-9BCA-889D88EE0160}"/>
                  </a:ext>
                </a:extLst>
              </p:cNvPr>
              <p:cNvSpPr txBox="1"/>
              <p:nvPr/>
            </p:nvSpPr>
            <p:spPr>
              <a:xfrm>
                <a:off x="404435" y="1992021"/>
                <a:ext cx="985737" cy="369332"/>
              </a:xfrm>
              <a:prstGeom prst="rect">
                <a:avLst/>
              </a:prstGeom>
              <a:noFill/>
            </p:spPr>
            <p:txBody>
              <a:bodyPr wrap="square" rtlCol="0">
                <a:spAutoFit/>
              </a:bodyPr>
              <a:lstStyle/>
              <a:p>
                <a:r>
                  <a:rPr lang="en-US" dirty="0">
                    <a:solidFill>
                      <a:schemeClr val="bg1"/>
                    </a:solidFill>
                  </a:rPr>
                  <a:t>Max TTL</a:t>
                </a:r>
              </a:p>
            </p:txBody>
          </p:sp>
          <p:sp>
            <p:nvSpPr>
              <p:cNvPr id="30" name="Oval 29">
                <a:extLst>
                  <a:ext uri="{FF2B5EF4-FFF2-40B4-BE49-F238E27FC236}">
                    <a16:creationId xmlns:a16="http://schemas.microsoft.com/office/drawing/2014/main" id="{4C236599-8783-421A-959B-DA18BEA890F0}"/>
                  </a:ext>
                </a:extLst>
              </p:cNvPr>
              <p:cNvSpPr/>
              <p:nvPr/>
            </p:nvSpPr>
            <p:spPr>
              <a:xfrm>
                <a:off x="1658720" y="2232149"/>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sp>
        <p:nvSpPr>
          <p:cNvPr id="31" name="Oval 30">
            <a:extLst>
              <a:ext uri="{FF2B5EF4-FFF2-40B4-BE49-F238E27FC236}">
                <a16:creationId xmlns:a16="http://schemas.microsoft.com/office/drawing/2014/main" id="{E2532588-2705-4E9D-BB73-F38233465295}"/>
              </a:ext>
            </a:extLst>
          </p:cNvPr>
          <p:cNvSpPr/>
          <p:nvPr/>
        </p:nvSpPr>
        <p:spPr>
          <a:xfrm>
            <a:off x="2201356" y="2286411"/>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Oval 31">
            <a:extLst>
              <a:ext uri="{FF2B5EF4-FFF2-40B4-BE49-F238E27FC236}">
                <a16:creationId xmlns:a16="http://schemas.microsoft.com/office/drawing/2014/main" id="{DF17761C-A37B-4AC6-AA2C-7971EA477EBB}"/>
              </a:ext>
            </a:extLst>
          </p:cNvPr>
          <p:cNvSpPr/>
          <p:nvPr/>
        </p:nvSpPr>
        <p:spPr>
          <a:xfrm>
            <a:off x="2420663" y="2431377"/>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Oval 32">
            <a:extLst>
              <a:ext uri="{FF2B5EF4-FFF2-40B4-BE49-F238E27FC236}">
                <a16:creationId xmlns:a16="http://schemas.microsoft.com/office/drawing/2014/main" id="{51275494-5C12-4F5B-9474-B10FE500F325}"/>
              </a:ext>
            </a:extLst>
          </p:cNvPr>
          <p:cNvSpPr/>
          <p:nvPr/>
        </p:nvSpPr>
        <p:spPr>
          <a:xfrm>
            <a:off x="2639970" y="2561475"/>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Oval 33">
            <a:extLst>
              <a:ext uri="{FF2B5EF4-FFF2-40B4-BE49-F238E27FC236}">
                <a16:creationId xmlns:a16="http://schemas.microsoft.com/office/drawing/2014/main" id="{4F929245-6BD3-4F02-BD4E-010F2B2BD33B}"/>
              </a:ext>
            </a:extLst>
          </p:cNvPr>
          <p:cNvSpPr/>
          <p:nvPr/>
        </p:nvSpPr>
        <p:spPr>
          <a:xfrm>
            <a:off x="2814673" y="2691572"/>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5" name="Oval 34">
            <a:extLst>
              <a:ext uri="{FF2B5EF4-FFF2-40B4-BE49-F238E27FC236}">
                <a16:creationId xmlns:a16="http://schemas.microsoft.com/office/drawing/2014/main" id="{58214CD6-D12B-4B12-A7C7-B6C39842933E}"/>
              </a:ext>
            </a:extLst>
          </p:cNvPr>
          <p:cNvSpPr/>
          <p:nvPr/>
        </p:nvSpPr>
        <p:spPr>
          <a:xfrm>
            <a:off x="2981941" y="2799368"/>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6" name="Oval 35">
            <a:extLst>
              <a:ext uri="{FF2B5EF4-FFF2-40B4-BE49-F238E27FC236}">
                <a16:creationId xmlns:a16="http://schemas.microsoft.com/office/drawing/2014/main" id="{5E2E8AB8-5F2E-40FF-8734-6BB77434EDDE}"/>
              </a:ext>
            </a:extLst>
          </p:cNvPr>
          <p:cNvSpPr/>
          <p:nvPr/>
        </p:nvSpPr>
        <p:spPr>
          <a:xfrm>
            <a:off x="3164078" y="2929465"/>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Oval 36">
            <a:extLst>
              <a:ext uri="{FF2B5EF4-FFF2-40B4-BE49-F238E27FC236}">
                <a16:creationId xmlns:a16="http://schemas.microsoft.com/office/drawing/2014/main" id="{1016DDE4-5C9B-43BD-AC3E-F533A1F676BD}"/>
              </a:ext>
            </a:extLst>
          </p:cNvPr>
          <p:cNvSpPr/>
          <p:nvPr/>
        </p:nvSpPr>
        <p:spPr>
          <a:xfrm>
            <a:off x="3405687" y="3052128"/>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Oval 37">
            <a:extLst>
              <a:ext uri="{FF2B5EF4-FFF2-40B4-BE49-F238E27FC236}">
                <a16:creationId xmlns:a16="http://schemas.microsoft.com/office/drawing/2014/main" id="{25D3C0C0-5DD0-4A19-B88E-7240E8AFFFE3}"/>
              </a:ext>
            </a:extLst>
          </p:cNvPr>
          <p:cNvSpPr/>
          <p:nvPr/>
        </p:nvSpPr>
        <p:spPr>
          <a:xfrm>
            <a:off x="3624995" y="3211963"/>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Oval 38">
            <a:extLst>
              <a:ext uri="{FF2B5EF4-FFF2-40B4-BE49-F238E27FC236}">
                <a16:creationId xmlns:a16="http://schemas.microsoft.com/office/drawing/2014/main" id="{B023354C-51D1-467E-A3CC-EABBCC188643}"/>
              </a:ext>
            </a:extLst>
          </p:cNvPr>
          <p:cNvSpPr/>
          <p:nvPr/>
        </p:nvSpPr>
        <p:spPr>
          <a:xfrm>
            <a:off x="3848445" y="3351775"/>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Oval 39">
            <a:extLst>
              <a:ext uri="{FF2B5EF4-FFF2-40B4-BE49-F238E27FC236}">
                <a16:creationId xmlns:a16="http://schemas.microsoft.com/office/drawing/2014/main" id="{66011246-7193-4047-9103-4C6EEA09CB67}"/>
              </a:ext>
            </a:extLst>
          </p:cNvPr>
          <p:cNvSpPr/>
          <p:nvPr/>
        </p:nvSpPr>
        <p:spPr>
          <a:xfrm>
            <a:off x="4087490" y="3533017"/>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Oval 40">
            <a:extLst>
              <a:ext uri="{FF2B5EF4-FFF2-40B4-BE49-F238E27FC236}">
                <a16:creationId xmlns:a16="http://schemas.microsoft.com/office/drawing/2014/main" id="{C69CD214-6254-48A5-8E1A-66A18BBCAACB}"/>
              </a:ext>
            </a:extLst>
          </p:cNvPr>
          <p:cNvSpPr/>
          <p:nvPr/>
        </p:nvSpPr>
        <p:spPr>
          <a:xfrm>
            <a:off x="4356014" y="3702462"/>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Oval 41">
            <a:extLst>
              <a:ext uri="{FF2B5EF4-FFF2-40B4-BE49-F238E27FC236}">
                <a16:creationId xmlns:a16="http://schemas.microsoft.com/office/drawing/2014/main" id="{1B9B8A16-7FD6-4508-938C-5005233748D1}"/>
              </a:ext>
            </a:extLst>
          </p:cNvPr>
          <p:cNvSpPr/>
          <p:nvPr/>
        </p:nvSpPr>
        <p:spPr>
          <a:xfrm>
            <a:off x="4567232" y="3806378"/>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Oval 42">
            <a:extLst>
              <a:ext uri="{FF2B5EF4-FFF2-40B4-BE49-F238E27FC236}">
                <a16:creationId xmlns:a16="http://schemas.microsoft.com/office/drawing/2014/main" id="{1215C08F-8B9B-4B53-B9CF-E653F8D8C1C9}"/>
              </a:ext>
            </a:extLst>
          </p:cNvPr>
          <p:cNvSpPr/>
          <p:nvPr/>
        </p:nvSpPr>
        <p:spPr>
          <a:xfrm>
            <a:off x="4758157" y="3950284"/>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Oval 43">
            <a:extLst>
              <a:ext uri="{FF2B5EF4-FFF2-40B4-BE49-F238E27FC236}">
                <a16:creationId xmlns:a16="http://schemas.microsoft.com/office/drawing/2014/main" id="{764D1E5E-2F47-40E5-A6CC-1AC15B46766A}"/>
              </a:ext>
            </a:extLst>
          </p:cNvPr>
          <p:cNvSpPr/>
          <p:nvPr/>
        </p:nvSpPr>
        <p:spPr>
          <a:xfrm>
            <a:off x="5030023" y="4098093"/>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Oval 44">
            <a:extLst>
              <a:ext uri="{FF2B5EF4-FFF2-40B4-BE49-F238E27FC236}">
                <a16:creationId xmlns:a16="http://schemas.microsoft.com/office/drawing/2014/main" id="{BC3BF4D2-5787-48B3-8C02-29DE773408A5}"/>
              </a:ext>
            </a:extLst>
          </p:cNvPr>
          <p:cNvSpPr/>
          <p:nvPr/>
        </p:nvSpPr>
        <p:spPr>
          <a:xfrm>
            <a:off x="5313060" y="4251100"/>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Oval 45">
            <a:extLst>
              <a:ext uri="{FF2B5EF4-FFF2-40B4-BE49-F238E27FC236}">
                <a16:creationId xmlns:a16="http://schemas.microsoft.com/office/drawing/2014/main" id="{2158D756-69B6-42F8-9CEE-1E7DA9D26829}"/>
              </a:ext>
            </a:extLst>
          </p:cNvPr>
          <p:cNvSpPr/>
          <p:nvPr/>
        </p:nvSpPr>
        <p:spPr>
          <a:xfrm>
            <a:off x="1903295" y="2103516"/>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Rectangle 46">
            <a:extLst>
              <a:ext uri="{FF2B5EF4-FFF2-40B4-BE49-F238E27FC236}">
                <a16:creationId xmlns:a16="http://schemas.microsoft.com/office/drawing/2014/main" id="{59ADAFE1-D138-4D64-834D-3C241FE72B13}"/>
              </a:ext>
            </a:extLst>
          </p:cNvPr>
          <p:cNvSpPr/>
          <p:nvPr/>
        </p:nvSpPr>
        <p:spPr>
          <a:xfrm rot="5400000">
            <a:off x="3603998" y="2748800"/>
            <a:ext cx="787038" cy="45543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51" name="Straight Connector 50">
            <a:extLst>
              <a:ext uri="{FF2B5EF4-FFF2-40B4-BE49-F238E27FC236}">
                <a16:creationId xmlns:a16="http://schemas.microsoft.com/office/drawing/2014/main" id="{935608B9-3C6D-4F1A-94E9-B4E27B4E5EA8}"/>
              </a:ext>
            </a:extLst>
          </p:cNvPr>
          <p:cNvCxnSpPr>
            <a:cxnSpLocks/>
          </p:cNvCxnSpPr>
          <p:nvPr/>
        </p:nvCxnSpPr>
        <p:spPr>
          <a:xfrm flipH="1">
            <a:off x="4746859" y="1549543"/>
            <a:ext cx="5079" cy="3005169"/>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C08333B9-8F87-4D84-84F4-E2C62BC62155}"/>
              </a:ext>
            </a:extLst>
          </p:cNvPr>
          <p:cNvSpPr/>
          <p:nvPr/>
        </p:nvSpPr>
        <p:spPr>
          <a:xfrm>
            <a:off x="4751673" y="1831264"/>
            <a:ext cx="745749" cy="2584615"/>
          </a:xfrm>
          <a:prstGeom prst="rect">
            <a:avLst/>
          </a:prstGeom>
          <a:solidFill>
            <a:srgbClr val="CC0C55">
              <a:alpha val="5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 name="Straight Connector 51">
            <a:extLst>
              <a:ext uri="{FF2B5EF4-FFF2-40B4-BE49-F238E27FC236}">
                <a16:creationId xmlns:a16="http://schemas.microsoft.com/office/drawing/2014/main" id="{643B8D6D-8BD1-4F28-A3CA-DE5E87263436}"/>
              </a:ext>
            </a:extLst>
          </p:cNvPr>
          <p:cNvCxnSpPr>
            <a:cxnSpLocks/>
          </p:cNvCxnSpPr>
          <p:nvPr/>
        </p:nvCxnSpPr>
        <p:spPr>
          <a:xfrm flipH="1">
            <a:off x="5496523" y="1562475"/>
            <a:ext cx="5079" cy="3005169"/>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5" name="Left Brace 64">
            <a:extLst>
              <a:ext uri="{FF2B5EF4-FFF2-40B4-BE49-F238E27FC236}">
                <a16:creationId xmlns:a16="http://schemas.microsoft.com/office/drawing/2014/main" id="{FDD121FA-B3FF-4DE2-9B3A-790212BE6755}"/>
              </a:ext>
            </a:extLst>
          </p:cNvPr>
          <p:cNvSpPr/>
          <p:nvPr/>
        </p:nvSpPr>
        <p:spPr>
          <a:xfrm rot="16200000">
            <a:off x="5048493" y="4253027"/>
            <a:ext cx="146755" cy="762456"/>
          </a:xfrm>
          <a:prstGeom prst="leftBrace">
            <a:avLst>
              <a:gd name="adj1" fmla="val 65315"/>
              <a:gd name="adj2" fmla="val 50000"/>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TextBox 65">
            <a:extLst>
              <a:ext uri="{FF2B5EF4-FFF2-40B4-BE49-F238E27FC236}">
                <a16:creationId xmlns:a16="http://schemas.microsoft.com/office/drawing/2014/main" id="{74EBC389-992E-407D-A3F9-38E932D8EB56}"/>
              </a:ext>
            </a:extLst>
          </p:cNvPr>
          <p:cNvSpPr txBox="1"/>
          <p:nvPr/>
        </p:nvSpPr>
        <p:spPr>
          <a:xfrm>
            <a:off x="4673263" y="4697793"/>
            <a:ext cx="897213" cy="523220"/>
          </a:xfrm>
          <a:prstGeom prst="rect">
            <a:avLst/>
          </a:prstGeom>
          <a:noFill/>
        </p:spPr>
        <p:txBody>
          <a:bodyPr wrap="square" rtlCol="0">
            <a:spAutoFit/>
          </a:bodyPr>
          <a:lstStyle/>
          <a:p>
            <a:r>
              <a:rPr lang="en-US" sz="2800" dirty="0">
                <a:solidFill>
                  <a:schemeClr val="bg1"/>
                </a:solidFill>
              </a:rPr>
              <a:t>~80s</a:t>
            </a:r>
          </a:p>
        </p:txBody>
      </p:sp>
      <p:sp>
        <p:nvSpPr>
          <p:cNvPr id="7" name="Rectangle: Rounded Corners 6">
            <a:extLst>
              <a:ext uri="{FF2B5EF4-FFF2-40B4-BE49-F238E27FC236}">
                <a16:creationId xmlns:a16="http://schemas.microsoft.com/office/drawing/2014/main" id="{99A4B608-BEBA-4318-8413-CCF8B311B635}"/>
              </a:ext>
            </a:extLst>
          </p:cNvPr>
          <p:cNvSpPr/>
          <p:nvPr/>
        </p:nvSpPr>
        <p:spPr>
          <a:xfrm>
            <a:off x="6968143" y="4185148"/>
            <a:ext cx="4887500" cy="1541372"/>
          </a:xfrm>
          <a:prstGeom prst="roundRect">
            <a:avLst/>
          </a:prstGeom>
          <a:solidFill>
            <a:schemeClr val="tx1"/>
          </a:solidFill>
          <a:ln w="57150">
            <a:solidFill>
              <a:srgbClr val="6D6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0000"/>
                </a:solidFill>
              </a:rPr>
              <a:t>Spot check in February: </a:t>
            </a:r>
            <a:r>
              <a:rPr lang="en-US" sz="3200" dirty="0">
                <a:solidFill>
                  <a:schemeClr val="accent4">
                    <a:lumMod val="75000"/>
                  </a:schemeClr>
                </a:solidFill>
              </a:rPr>
              <a:t>drift is gone?</a:t>
            </a:r>
          </a:p>
        </p:txBody>
      </p:sp>
    </p:spTree>
    <p:extLst>
      <p:ext uri="{BB962C8B-B14F-4D97-AF65-F5344CB8AC3E}">
        <p14:creationId xmlns:p14="http://schemas.microsoft.com/office/powerpoint/2010/main" val="5700845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0F85C-5E84-41F4-BFDF-0B57A70A9B7E}"/>
              </a:ext>
            </a:extLst>
          </p:cNvPr>
          <p:cNvSpPr>
            <a:spLocks noGrp="1"/>
          </p:cNvSpPr>
          <p:nvPr>
            <p:ph type="title"/>
          </p:nvPr>
        </p:nvSpPr>
        <p:spPr/>
        <p:txBody>
          <a:bodyPr/>
          <a:lstStyle/>
          <a:p>
            <a:r>
              <a:rPr lang="en-US" dirty="0"/>
              <a:t>And then there was Google DNS…</a:t>
            </a:r>
          </a:p>
        </p:txBody>
      </p:sp>
      <p:sp>
        <p:nvSpPr>
          <p:cNvPr id="3" name="Content Placeholder 2">
            <a:extLst>
              <a:ext uri="{FF2B5EF4-FFF2-40B4-BE49-F238E27FC236}">
                <a16:creationId xmlns:a16="http://schemas.microsoft.com/office/drawing/2014/main" id="{C0196A84-BA60-4099-BE09-5BAE81CFCF34}"/>
              </a:ext>
            </a:extLst>
          </p:cNvPr>
          <p:cNvSpPr>
            <a:spLocks noGrp="1"/>
          </p:cNvSpPr>
          <p:nvPr>
            <p:ph idx="1"/>
          </p:nvPr>
        </p:nvSpPr>
        <p:spPr/>
        <p:txBody>
          <a:bodyPr/>
          <a:lstStyle/>
          <a:p>
            <a:pPr marL="0" indent="0">
              <a:buNone/>
            </a:pPr>
            <a:r>
              <a:rPr lang="en-US" dirty="0"/>
              <a:t>Prior work observed Google “mystery caches”</a:t>
            </a:r>
          </a:p>
          <a:p>
            <a:pPr lvl="1"/>
            <a:r>
              <a:rPr lang="en-US" dirty="0" err="1"/>
              <a:t>Schomp</a:t>
            </a:r>
            <a:r>
              <a:rPr lang="en-US" dirty="0"/>
              <a:t> et al. found initial TTL correct, </a:t>
            </a:r>
            <a:r>
              <a:rPr lang="en-US" dirty="0">
                <a:solidFill>
                  <a:srgbClr val="9B9BFF"/>
                </a:solidFill>
              </a:rPr>
              <a:t>subsequent TTLs often incorrect</a:t>
            </a:r>
          </a:p>
          <a:p>
            <a:pPr lvl="1"/>
            <a:r>
              <a:rPr lang="en-US" dirty="0" err="1"/>
              <a:t>Rohprimardho</a:t>
            </a:r>
            <a:r>
              <a:rPr lang="en-US" dirty="0"/>
              <a:t> et al.: </a:t>
            </a:r>
            <a:r>
              <a:rPr lang="en-US" dirty="0">
                <a:solidFill>
                  <a:srgbClr val="9B9BFF"/>
                </a:solidFill>
              </a:rPr>
              <a:t>“Ghost caches”</a:t>
            </a:r>
          </a:p>
          <a:p>
            <a:pPr marL="0" indent="0">
              <a:spcBef>
                <a:spcPts val="2400"/>
              </a:spcBef>
              <a:buNone/>
            </a:pPr>
            <a:r>
              <a:rPr lang="en-US" dirty="0"/>
              <a:t>Why are caches getting filled without being queried?</a:t>
            </a:r>
          </a:p>
        </p:txBody>
      </p:sp>
      <p:sp>
        <p:nvSpPr>
          <p:cNvPr id="4" name="Footer Placeholder 3">
            <a:extLst>
              <a:ext uri="{FF2B5EF4-FFF2-40B4-BE49-F238E27FC236}">
                <a16:creationId xmlns:a16="http://schemas.microsoft.com/office/drawing/2014/main" id="{11B10263-9E41-47C2-863D-426667701F3C}"/>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DEA8AE8F-AB48-490D-BED8-DEAC818215E7}"/>
              </a:ext>
            </a:extLst>
          </p:cNvPr>
          <p:cNvSpPr>
            <a:spLocks noGrp="1"/>
          </p:cNvSpPr>
          <p:nvPr>
            <p:ph type="sldNum" sz="quarter" idx="12"/>
          </p:nvPr>
        </p:nvSpPr>
        <p:spPr/>
        <p:txBody>
          <a:bodyPr/>
          <a:lstStyle/>
          <a:p>
            <a:fld id="{763FA1FB-A723-468C-9019-79D9CB2A7825}" type="slidenum">
              <a:rPr lang="en-US" smtClean="0"/>
              <a:pPr/>
              <a:t>28</a:t>
            </a:fld>
            <a:endParaRPr lang="en-US" dirty="0"/>
          </a:p>
        </p:txBody>
      </p:sp>
    </p:spTree>
    <p:extLst>
      <p:ext uri="{BB962C8B-B14F-4D97-AF65-F5344CB8AC3E}">
        <p14:creationId xmlns:p14="http://schemas.microsoft.com/office/powerpoint/2010/main" val="27575615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ECA2E-A6B7-49EF-994A-CD5E4A30E097}"/>
              </a:ext>
            </a:extLst>
          </p:cNvPr>
          <p:cNvSpPr>
            <a:spLocks noGrp="1"/>
          </p:cNvSpPr>
          <p:nvPr>
            <p:ph type="title"/>
          </p:nvPr>
        </p:nvSpPr>
        <p:spPr/>
        <p:txBody>
          <a:bodyPr/>
          <a:lstStyle/>
          <a:p>
            <a:r>
              <a:rPr lang="en-US" dirty="0"/>
              <a:t>Google DNS</a:t>
            </a:r>
          </a:p>
        </p:txBody>
      </p:sp>
      <p:sp>
        <p:nvSpPr>
          <p:cNvPr id="7" name="Footer Placeholder 6">
            <a:extLst>
              <a:ext uri="{FF2B5EF4-FFF2-40B4-BE49-F238E27FC236}">
                <a16:creationId xmlns:a16="http://schemas.microsoft.com/office/drawing/2014/main" id="{066ABB18-2812-48ED-A918-7FFA18CC74F9}"/>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C1E93187-792E-4E3C-AA3D-D27C7E5CDE88}"/>
              </a:ext>
            </a:extLst>
          </p:cNvPr>
          <p:cNvSpPr>
            <a:spLocks noGrp="1"/>
          </p:cNvSpPr>
          <p:nvPr>
            <p:ph type="sldNum" sz="quarter" idx="12"/>
          </p:nvPr>
        </p:nvSpPr>
        <p:spPr/>
        <p:txBody>
          <a:bodyPr/>
          <a:lstStyle/>
          <a:p>
            <a:fld id="{763FA1FB-A723-468C-9019-79D9CB2A7825}" type="slidenum">
              <a:rPr lang="en-US" smtClean="0"/>
              <a:t>29</a:t>
            </a:fld>
            <a:endParaRPr lang="en-US"/>
          </a:p>
        </p:txBody>
      </p:sp>
      <p:pic>
        <p:nvPicPr>
          <p:cNvPr id="9" name="Picture 2">
            <a:extLst>
              <a:ext uri="{FF2B5EF4-FFF2-40B4-BE49-F238E27FC236}">
                <a16:creationId xmlns:a16="http://schemas.microsoft.com/office/drawing/2014/main" id="{B403B660-E56D-416C-85B3-DD25D0C983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745" y="1808539"/>
            <a:ext cx="6981879" cy="3406393"/>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5378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81417-2640-477B-B71D-AA954456D35C}"/>
              </a:ext>
            </a:extLst>
          </p:cNvPr>
          <p:cNvSpPr>
            <a:spLocks noGrp="1"/>
          </p:cNvSpPr>
          <p:nvPr>
            <p:ph type="title"/>
          </p:nvPr>
        </p:nvSpPr>
        <p:spPr>
          <a:xfrm>
            <a:off x="488696" y="74056"/>
            <a:ext cx="11067288" cy="1325563"/>
          </a:xfrm>
        </p:spPr>
        <p:txBody>
          <a:bodyPr>
            <a:normAutofit/>
          </a:bodyPr>
          <a:lstStyle/>
          <a:p>
            <a:r>
              <a:rPr lang="en-US" dirty="0"/>
              <a:t>Rare harm is difficult to measure</a:t>
            </a:r>
          </a:p>
        </p:txBody>
      </p:sp>
      <p:sp>
        <p:nvSpPr>
          <p:cNvPr id="7" name="Footer Placeholder 6">
            <a:extLst>
              <a:ext uri="{FF2B5EF4-FFF2-40B4-BE49-F238E27FC236}">
                <a16:creationId xmlns:a16="http://schemas.microsoft.com/office/drawing/2014/main" id="{3FA9F0C9-E49F-4F04-AD64-BC13DAA5DFD2}"/>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6" name="Slide Number Placeholder 5">
            <a:extLst>
              <a:ext uri="{FF2B5EF4-FFF2-40B4-BE49-F238E27FC236}">
                <a16:creationId xmlns:a16="http://schemas.microsoft.com/office/drawing/2014/main" id="{1CF7D7BE-650F-43A3-91AD-9C70BF4ED7BE}"/>
              </a:ext>
            </a:extLst>
          </p:cNvPr>
          <p:cNvSpPr>
            <a:spLocks noGrp="1"/>
          </p:cNvSpPr>
          <p:nvPr>
            <p:ph type="sldNum" sz="quarter" idx="12"/>
          </p:nvPr>
        </p:nvSpPr>
        <p:spPr/>
        <p:txBody>
          <a:bodyPr/>
          <a:lstStyle/>
          <a:p>
            <a:fld id="{763FA1FB-A723-468C-9019-79D9CB2A7825}" type="slidenum">
              <a:rPr lang="en-US" smtClean="0"/>
              <a:t>3</a:t>
            </a:fld>
            <a:endParaRPr lang="en-US"/>
          </a:p>
        </p:txBody>
      </p:sp>
      <p:sp>
        <p:nvSpPr>
          <p:cNvPr id="33" name="Rectangle: Rounded Corners 32">
            <a:extLst>
              <a:ext uri="{FF2B5EF4-FFF2-40B4-BE49-F238E27FC236}">
                <a16:creationId xmlns:a16="http://schemas.microsoft.com/office/drawing/2014/main" id="{032D84FE-1096-4C16-B1F2-7BF313F06207}"/>
              </a:ext>
            </a:extLst>
          </p:cNvPr>
          <p:cNvSpPr/>
          <p:nvPr/>
        </p:nvSpPr>
        <p:spPr>
          <a:xfrm>
            <a:off x="5348031" y="1475232"/>
            <a:ext cx="4111149" cy="4823968"/>
          </a:xfrm>
          <a:prstGeom prst="roundRect">
            <a:avLst>
              <a:gd name="adj" fmla="val 3440"/>
            </a:avLst>
          </a:prstGeom>
          <a:solidFill>
            <a:schemeClr val="bg1"/>
          </a:solidFill>
          <a:ln w="76200">
            <a:solidFill>
              <a:srgbClr val="99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9924C61A-5139-4E3B-8F74-2A14ACECE403}"/>
              </a:ext>
            </a:extLst>
          </p:cNvPr>
          <p:cNvSpPr/>
          <p:nvPr/>
        </p:nvSpPr>
        <p:spPr>
          <a:xfrm>
            <a:off x="442699" y="1475232"/>
            <a:ext cx="4424626" cy="4823968"/>
          </a:xfrm>
          <a:prstGeom prst="roundRect">
            <a:avLst>
              <a:gd name="adj" fmla="val 3440"/>
            </a:avLst>
          </a:prstGeom>
          <a:solidFill>
            <a:schemeClr val="bg1"/>
          </a:solidFill>
          <a:ln w="762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CAF4D9D8-710E-405F-A537-3667439834CC}"/>
              </a:ext>
            </a:extLst>
          </p:cNvPr>
          <p:cNvSpPr txBox="1"/>
          <p:nvPr/>
        </p:nvSpPr>
        <p:spPr>
          <a:xfrm>
            <a:off x="548061" y="5143500"/>
            <a:ext cx="4213901" cy="1077218"/>
          </a:xfrm>
          <a:prstGeom prst="rect">
            <a:avLst/>
          </a:prstGeom>
          <a:solidFill>
            <a:schemeClr val="bg1"/>
          </a:solidFill>
          <a:ln>
            <a:noFill/>
          </a:ln>
        </p:spPr>
        <p:txBody>
          <a:bodyPr wrap="square" rtlCol="0">
            <a:spAutoFit/>
          </a:bodyPr>
          <a:lstStyle/>
          <a:p>
            <a:pPr algn="ctr"/>
            <a:r>
              <a:rPr lang="en-US" sz="3200" dirty="0"/>
              <a:t>Common Internet abuse (well studied)</a:t>
            </a:r>
          </a:p>
        </p:txBody>
      </p:sp>
      <p:sp>
        <p:nvSpPr>
          <p:cNvPr id="37" name="TextBox 36">
            <a:extLst>
              <a:ext uri="{FF2B5EF4-FFF2-40B4-BE49-F238E27FC236}">
                <a16:creationId xmlns:a16="http://schemas.microsoft.com/office/drawing/2014/main" id="{BA61D79F-C288-48A3-AE35-61A0572AD535}"/>
              </a:ext>
            </a:extLst>
          </p:cNvPr>
          <p:cNvSpPr txBox="1"/>
          <p:nvPr/>
        </p:nvSpPr>
        <p:spPr>
          <a:xfrm>
            <a:off x="5479514" y="5194355"/>
            <a:ext cx="3891116" cy="954107"/>
          </a:xfrm>
          <a:prstGeom prst="rect">
            <a:avLst/>
          </a:prstGeom>
          <a:noFill/>
          <a:ln>
            <a:noFill/>
          </a:ln>
        </p:spPr>
        <p:txBody>
          <a:bodyPr wrap="square" rtlCol="0">
            <a:spAutoFit/>
          </a:bodyPr>
          <a:lstStyle/>
          <a:p>
            <a:pPr algn="ctr"/>
            <a:r>
              <a:rPr lang="en-US" sz="2800" dirty="0"/>
              <a:t>Rare Internet abuse </a:t>
            </a:r>
          </a:p>
          <a:p>
            <a:pPr algn="ctr"/>
            <a:r>
              <a:rPr lang="en-US" sz="2800" dirty="0"/>
              <a:t>(sparsely studied)</a:t>
            </a:r>
          </a:p>
        </p:txBody>
      </p:sp>
      <p:grpSp>
        <p:nvGrpSpPr>
          <p:cNvPr id="42" name="Group 41">
            <a:extLst>
              <a:ext uri="{FF2B5EF4-FFF2-40B4-BE49-F238E27FC236}">
                <a16:creationId xmlns:a16="http://schemas.microsoft.com/office/drawing/2014/main" id="{4C5B05ED-D460-46A0-BF3E-60ABD643C17F}"/>
              </a:ext>
            </a:extLst>
          </p:cNvPr>
          <p:cNvGrpSpPr/>
          <p:nvPr/>
        </p:nvGrpSpPr>
        <p:grpSpPr>
          <a:xfrm>
            <a:off x="3070708" y="1383171"/>
            <a:ext cx="1740612" cy="1928169"/>
            <a:chOff x="3070708" y="1383171"/>
            <a:chExt cx="1740612" cy="1928169"/>
          </a:xfrm>
        </p:grpSpPr>
        <p:sp>
          <p:nvSpPr>
            <p:cNvPr id="43" name="TextBox 42">
              <a:extLst>
                <a:ext uri="{FF2B5EF4-FFF2-40B4-BE49-F238E27FC236}">
                  <a16:creationId xmlns:a16="http://schemas.microsoft.com/office/drawing/2014/main" id="{63F9E9BF-E161-4438-86AF-1133DE6A2E62}"/>
                </a:ext>
              </a:extLst>
            </p:cNvPr>
            <p:cNvSpPr txBox="1"/>
            <p:nvPr/>
          </p:nvSpPr>
          <p:spPr>
            <a:xfrm>
              <a:off x="3308434" y="2911230"/>
              <a:ext cx="1265161" cy="400110"/>
            </a:xfrm>
            <a:prstGeom prst="rect">
              <a:avLst/>
            </a:prstGeom>
            <a:noFill/>
          </p:spPr>
          <p:txBody>
            <a:bodyPr wrap="square" rtlCol="0">
              <a:spAutoFit/>
            </a:bodyPr>
            <a:lstStyle/>
            <a:p>
              <a:pPr algn="ctr"/>
              <a:r>
                <a:rPr lang="en-US" sz="2000" dirty="0"/>
                <a:t>Botnets</a:t>
              </a:r>
            </a:p>
          </p:txBody>
        </p:sp>
        <p:grpSp>
          <p:nvGrpSpPr>
            <p:cNvPr id="44" name="Group 43">
              <a:extLst>
                <a:ext uri="{FF2B5EF4-FFF2-40B4-BE49-F238E27FC236}">
                  <a16:creationId xmlns:a16="http://schemas.microsoft.com/office/drawing/2014/main" id="{1B8D0E48-E7D3-40AF-ABE2-8BC86C7398A0}"/>
                </a:ext>
              </a:extLst>
            </p:cNvPr>
            <p:cNvGrpSpPr/>
            <p:nvPr/>
          </p:nvGrpSpPr>
          <p:grpSpPr>
            <a:xfrm>
              <a:off x="3070708" y="1383171"/>
              <a:ext cx="1740612" cy="1740612"/>
              <a:chOff x="571279" y="2049846"/>
              <a:chExt cx="1740612" cy="1740612"/>
            </a:xfrm>
          </p:grpSpPr>
          <p:pic>
            <p:nvPicPr>
              <p:cNvPr id="45" name="Graphic 44" descr="Network">
                <a:extLst>
                  <a:ext uri="{FF2B5EF4-FFF2-40B4-BE49-F238E27FC236}">
                    <a16:creationId xmlns:a16="http://schemas.microsoft.com/office/drawing/2014/main" id="{BB035E84-3FC1-4CE2-829E-A6DE90D30A8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1279" y="2049846"/>
                <a:ext cx="1740612" cy="1740612"/>
              </a:xfrm>
              <a:prstGeom prst="rect">
                <a:avLst/>
              </a:prstGeom>
            </p:spPr>
          </p:pic>
          <p:sp>
            <p:nvSpPr>
              <p:cNvPr id="46" name="Oval 45">
                <a:extLst>
                  <a:ext uri="{FF2B5EF4-FFF2-40B4-BE49-F238E27FC236}">
                    <a16:creationId xmlns:a16="http://schemas.microsoft.com/office/drawing/2014/main" id="{A2564068-A915-4BF9-8008-42B1202EF9E5}"/>
                  </a:ext>
                </a:extLst>
              </p:cNvPr>
              <p:cNvSpPr/>
              <p:nvPr/>
            </p:nvSpPr>
            <p:spPr>
              <a:xfrm>
                <a:off x="1169264" y="2705134"/>
                <a:ext cx="579120" cy="5847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Graphic 46" descr="Robot">
                <a:extLst>
                  <a:ext uri="{FF2B5EF4-FFF2-40B4-BE49-F238E27FC236}">
                    <a16:creationId xmlns:a16="http://schemas.microsoft.com/office/drawing/2014/main" id="{F8CC7B25-B804-4321-BE6D-85B070F7A60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56275" y="2717697"/>
                <a:ext cx="572212" cy="572212"/>
              </a:xfrm>
              <a:prstGeom prst="rect">
                <a:avLst/>
              </a:prstGeom>
            </p:spPr>
          </p:pic>
        </p:grpSp>
      </p:grpSp>
      <p:grpSp>
        <p:nvGrpSpPr>
          <p:cNvPr id="48" name="Group 47">
            <a:extLst>
              <a:ext uri="{FF2B5EF4-FFF2-40B4-BE49-F238E27FC236}">
                <a16:creationId xmlns:a16="http://schemas.microsoft.com/office/drawing/2014/main" id="{3F14C441-2B82-4566-A305-40611BAF76D4}"/>
              </a:ext>
            </a:extLst>
          </p:cNvPr>
          <p:cNvGrpSpPr/>
          <p:nvPr/>
        </p:nvGrpSpPr>
        <p:grpSpPr>
          <a:xfrm>
            <a:off x="1853588" y="3371257"/>
            <a:ext cx="1676400" cy="1827567"/>
            <a:chOff x="1853588" y="3199396"/>
            <a:chExt cx="1676400" cy="1827567"/>
          </a:xfrm>
        </p:grpSpPr>
        <p:sp>
          <p:nvSpPr>
            <p:cNvPr id="49" name="TextBox 48">
              <a:extLst>
                <a:ext uri="{FF2B5EF4-FFF2-40B4-BE49-F238E27FC236}">
                  <a16:creationId xmlns:a16="http://schemas.microsoft.com/office/drawing/2014/main" id="{ABA51D2A-FB54-4F59-8864-6CF1B31877FD}"/>
                </a:ext>
              </a:extLst>
            </p:cNvPr>
            <p:cNvSpPr txBox="1"/>
            <p:nvPr/>
          </p:nvSpPr>
          <p:spPr>
            <a:xfrm>
              <a:off x="2034330" y="4626853"/>
              <a:ext cx="1274104" cy="400110"/>
            </a:xfrm>
            <a:prstGeom prst="rect">
              <a:avLst/>
            </a:prstGeom>
            <a:noFill/>
          </p:spPr>
          <p:txBody>
            <a:bodyPr wrap="square" rtlCol="0">
              <a:spAutoFit/>
            </a:bodyPr>
            <a:lstStyle/>
            <a:p>
              <a:pPr algn="ctr"/>
              <a:r>
                <a:rPr lang="en-US" sz="2000" dirty="0"/>
                <a:t>Malware</a:t>
              </a:r>
            </a:p>
          </p:txBody>
        </p:sp>
        <p:pic>
          <p:nvPicPr>
            <p:cNvPr id="50" name="Graphic 49" descr="Monitor">
              <a:extLst>
                <a:ext uri="{FF2B5EF4-FFF2-40B4-BE49-F238E27FC236}">
                  <a16:creationId xmlns:a16="http://schemas.microsoft.com/office/drawing/2014/main" id="{3B300213-3B4D-430A-8557-4341D7749BA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853588" y="3199396"/>
              <a:ext cx="1676400" cy="1673384"/>
            </a:xfrm>
            <a:prstGeom prst="rect">
              <a:avLst/>
            </a:prstGeom>
          </p:spPr>
        </p:pic>
        <p:pic>
          <p:nvPicPr>
            <p:cNvPr id="51" name="Graphic 50" descr="Devil face with solid fill">
              <a:extLst>
                <a:ext uri="{FF2B5EF4-FFF2-40B4-BE49-F238E27FC236}">
                  <a16:creationId xmlns:a16="http://schemas.microsoft.com/office/drawing/2014/main" id="{D81DC9D9-6B85-4906-A93D-4316FE19915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25076" y="3591595"/>
              <a:ext cx="733425" cy="732106"/>
            </a:xfrm>
            <a:prstGeom prst="rect">
              <a:avLst/>
            </a:prstGeom>
          </p:spPr>
        </p:pic>
      </p:grpSp>
      <p:grpSp>
        <p:nvGrpSpPr>
          <p:cNvPr id="52" name="Group 51">
            <a:extLst>
              <a:ext uri="{FF2B5EF4-FFF2-40B4-BE49-F238E27FC236}">
                <a16:creationId xmlns:a16="http://schemas.microsoft.com/office/drawing/2014/main" id="{D4E0482F-5A46-439F-BDE7-9CD2F3E8EDA1}"/>
              </a:ext>
            </a:extLst>
          </p:cNvPr>
          <p:cNvGrpSpPr/>
          <p:nvPr/>
        </p:nvGrpSpPr>
        <p:grpSpPr>
          <a:xfrm>
            <a:off x="741752" y="1689834"/>
            <a:ext cx="1950036" cy="1653730"/>
            <a:chOff x="741752" y="1689834"/>
            <a:chExt cx="1950036" cy="1653730"/>
          </a:xfrm>
        </p:grpSpPr>
        <p:sp>
          <p:nvSpPr>
            <p:cNvPr id="53" name="TextBox 52">
              <a:extLst>
                <a:ext uri="{FF2B5EF4-FFF2-40B4-BE49-F238E27FC236}">
                  <a16:creationId xmlns:a16="http://schemas.microsoft.com/office/drawing/2014/main" id="{72547B5A-EE94-4412-89DF-C4EBA5740AE1}"/>
                </a:ext>
              </a:extLst>
            </p:cNvPr>
            <p:cNvSpPr txBox="1"/>
            <p:nvPr/>
          </p:nvSpPr>
          <p:spPr>
            <a:xfrm>
              <a:off x="741752" y="2943454"/>
              <a:ext cx="1950036" cy="400110"/>
            </a:xfrm>
            <a:prstGeom prst="rect">
              <a:avLst/>
            </a:prstGeom>
            <a:noFill/>
          </p:spPr>
          <p:txBody>
            <a:bodyPr wrap="square" rtlCol="0">
              <a:spAutoFit/>
            </a:bodyPr>
            <a:lstStyle/>
            <a:p>
              <a:pPr algn="ctr"/>
              <a:r>
                <a:rPr lang="en-US" sz="2000" dirty="0"/>
                <a:t>Spam Emails</a:t>
              </a:r>
            </a:p>
          </p:txBody>
        </p:sp>
        <p:pic>
          <p:nvPicPr>
            <p:cNvPr id="54" name="Graphic 53" descr="Email">
              <a:extLst>
                <a:ext uri="{FF2B5EF4-FFF2-40B4-BE49-F238E27FC236}">
                  <a16:creationId xmlns:a16="http://schemas.microsoft.com/office/drawing/2014/main" id="{A172D15C-040F-4C99-B4D0-7655FC9A71B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46624" y="1689834"/>
              <a:ext cx="1311160" cy="1278452"/>
            </a:xfrm>
            <a:prstGeom prst="rect">
              <a:avLst/>
            </a:prstGeom>
          </p:spPr>
        </p:pic>
      </p:grpSp>
      <p:grpSp>
        <p:nvGrpSpPr>
          <p:cNvPr id="55" name="Group 54">
            <a:extLst>
              <a:ext uri="{FF2B5EF4-FFF2-40B4-BE49-F238E27FC236}">
                <a16:creationId xmlns:a16="http://schemas.microsoft.com/office/drawing/2014/main" id="{7FD1ABF0-5636-4DCE-9C7B-47DEB048C1CC}"/>
              </a:ext>
            </a:extLst>
          </p:cNvPr>
          <p:cNvGrpSpPr/>
          <p:nvPr/>
        </p:nvGrpSpPr>
        <p:grpSpPr>
          <a:xfrm>
            <a:off x="5784771" y="1784836"/>
            <a:ext cx="3280602" cy="1052762"/>
            <a:chOff x="5784771" y="1784836"/>
            <a:chExt cx="3280602" cy="1052762"/>
          </a:xfrm>
        </p:grpSpPr>
        <p:sp>
          <p:nvSpPr>
            <p:cNvPr id="56" name="TextBox 55">
              <a:extLst>
                <a:ext uri="{FF2B5EF4-FFF2-40B4-BE49-F238E27FC236}">
                  <a16:creationId xmlns:a16="http://schemas.microsoft.com/office/drawing/2014/main" id="{D0473B6A-3255-4D43-8B70-BA1C056A5827}"/>
                </a:ext>
              </a:extLst>
            </p:cNvPr>
            <p:cNvSpPr txBox="1"/>
            <p:nvPr/>
          </p:nvSpPr>
          <p:spPr>
            <a:xfrm>
              <a:off x="5877566" y="2437488"/>
              <a:ext cx="3052077" cy="400110"/>
            </a:xfrm>
            <a:prstGeom prst="rect">
              <a:avLst/>
            </a:prstGeom>
            <a:noFill/>
          </p:spPr>
          <p:txBody>
            <a:bodyPr wrap="square" rtlCol="0">
              <a:spAutoFit/>
            </a:bodyPr>
            <a:lstStyle/>
            <a:p>
              <a:pPr algn="ctr"/>
              <a:r>
                <a:rPr lang="en-US" sz="2000" dirty="0"/>
                <a:t>Typo Squatting</a:t>
              </a:r>
            </a:p>
          </p:txBody>
        </p:sp>
        <p:grpSp>
          <p:nvGrpSpPr>
            <p:cNvPr id="57" name="Group 56">
              <a:extLst>
                <a:ext uri="{FF2B5EF4-FFF2-40B4-BE49-F238E27FC236}">
                  <a16:creationId xmlns:a16="http://schemas.microsoft.com/office/drawing/2014/main" id="{AAEF9430-A7B3-4187-B886-DE2C127BCA47}"/>
                </a:ext>
              </a:extLst>
            </p:cNvPr>
            <p:cNvGrpSpPr/>
            <p:nvPr/>
          </p:nvGrpSpPr>
          <p:grpSpPr>
            <a:xfrm>
              <a:off x="5784771" y="1784836"/>
              <a:ext cx="3280602" cy="601953"/>
              <a:chOff x="9630338" y="1969011"/>
              <a:chExt cx="3280602" cy="601953"/>
            </a:xfrm>
          </p:grpSpPr>
          <p:sp>
            <p:nvSpPr>
              <p:cNvPr id="58" name="Rectangle 57">
                <a:extLst>
                  <a:ext uri="{FF2B5EF4-FFF2-40B4-BE49-F238E27FC236}">
                    <a16:creationId xmlns:a16="http://schemas.microsoft.com/office/drawing/2014/main" id="{5439876C-0A07-4C4B-891A-E6342400C07E}"/>
                  </a:ext>
                </a:extLst>
              </p:cNvPr>
              <p:cNvSpPr/>
              <p:nvPr/>
            </p:nvSpPr>
            <p:spPr>
              <a:xfrm>
                <a:off x="9630338" y="1969011"/>
                <a:ext cx="3280602" cy="6019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a:extLst>
                  <a:ext uri="{FF2B5EF4-FFF2-40B4-BE49-F238E27FC236}">
                    <a16:creationId xmlns:a16="http://schemas.microsoft.com/office/drawing/2014/main" id="{6C4AB64C-0189-4662-AA01-D446C51AD80F}"/>
                  </a:ext>
                </a:extLst>
              </p:cNvPr>
              <p:cNvSpPr/>
              <p:nvPr/>
            </p:nvSpPr>
            <p:spPr>
              <a:xfrm>
                <a:off x="10723521" y="2015310"/>
                <a:ext cx="2090429" cy="509356"/>
              </a:xfrm>
              <a:prstGeom prst="roundRect">
                <a:avLst>
                  <a:gd name="adj" fmla="val 50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a:solidFill>
                      <a:schemeClr val="bg1"/>
                    </a:solidFill>
                  </a:rPr>
                  <a:t>www.googlw.it</a:t>
                </a:r>
              </a:p>
            </p:txBody>
          </p:sp>
          <p:pic>
            <p:nvPicPr>
              <p:cNvPr id="60" name="Graphic 59" descr="Home">
                <a:extLst>
                  <a:ext uri="{FF2B5EF4-FFF2-40B4-BE49-F238E27FC236}">
                    <a16:creationId xmlns:a16="http://schemas.microsoft.com/office/drawing/2014/main" id="{61522D32-ECDC-4869-90DC-E88446F136E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243793" y="2038459"/>
                <a:ext cx="382944" cy="382944"/>
              </a:xfrm>
              <a:prstGeom prst="rect">
                <a:avLst/>
              </a:prstGeom>
            </p:spPr>
          </p:pic>
          <p:pic>
            <p:nvPicPr>
              <p:cNvPr id="61" name="Graphic 60" descr="Line arrow Rotate right">
                <a:extLst>
                  <a:ext uri="{FF2B5EF4-FFF2-40B4-BE49-F238E27FC236}">
                    <a16:creationId xmlns:a16="http://schemas.microsoft.com/office/drawing/2014/main" id="{0D5DB63F-C824-4843-83FD-D6C51DC0BCE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9769705" y="2074544"/>
                <a:ext cx="340361" cy="340361"/>
              </a:xfrm>
              <a:prstGeom prst="rect">
                <a:avLst/>
              </a:prstGeom>
            </p:spPr>
          </p:pic>
          <p:pic>
            <p:nvPicPr>
              <p:cNvPr id="62" name="Graphic 61" descr="Magnifying glass">
                <a:extLst>
                  <a:ext uri="{FF2B5EF4-FFF2-40B4-BE49-F238E27FC236}">
                    <a16:creationId xmlns:a16="http://schemas.microsoft.com/office/drawing/2014/main" id="{9119736E-508E-4E55-ABD9-460A22DAB3E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0844546" y="2086669"/>
                <a:ext cx="358703" cy="358703"/>
              </a:xfrm>
              <a:prstGeom prst="rect">
                <a:avLst/>
              </a:prstGeom>
            </p:spPr>
          </p:pic>
        </p:grpSp>
      </p:grpSp>
      <p:grpSp>
        <p:nvGrpSpPr>
          <p:cNvPr id="63" name="Group 62">
            <a:extLst>
              <a:ext uri="{FF2B5EF4-FFF2-40B4-BE49-F238E27FC236}">
                <a16:creationId xmlns:a16="http://schemas.microsoft.com/office/drawing/2014/main" id="{FB48D65E-80AF-4E7C-AB49-50D879B04E41}"/>
              </a:ext>
            </a:extLst>
          </p:cNvPr>
          <p:cNvGrpSpPr/>
          <p:nvPr/>
        </p:nvGrpSpPr>
        <p:grpSpPr>
          <a:xfrm>
            <a:off x="5494255" y="3110807"/>
            <a:ext cx="1796233" cy="1965079"/>
            <a:chOff x="5345617" y="3097507"/>
            <a:chExt cx="1796233" cy="1965079"/>
          </a:xfrm>
        </p:grpSpPr>
        <p:sp>
          <p:nvSpPr>
            <p:cNvPr id="64" name="TextBox 63">
              <a:extLst>
                <a:ext uri="{FF2B5EF4-FFF2-40B4-BE49-F238E27FC236}">
                  <a16:creationId xmlns:a16="http://schemas.microsoft.com/office/drawing/2014/main" id="{5B4303B4-80FC-4B41-89B0-D03824DD394C}"/>
                </a:ext>
              </a:extLst>
            </p:cNvPr>
            <p:cNvSpPr txBox="1"/>
            <p:nvPr/>
          </p:nvSpPr>
          <p:spPr>
            <a:xfrm>
              <a:off x="5345617" y="4662476"/>
              <a:ext cx="1796233" cy="400110"/>
            </a:xfrm>
            <a:prstGeom prst="rect">
              <a:avLst/>
            </a:prstGeom>
            <a:noFill/>
          </p:spPr>
          <p:txBody>
            <a:bodyPr wrap="square" rtlCol="0">
              <a:spAutoFit/>
            </a:bodyPr>
            <a:lstStyle/>
            <a:p>
              <a:pPr algn="ctr"/>
              <a:r>
                <a:rPr lang="en-US" sz="2000" dirty="0"/>
                <a:t>Hack for Hire</a:t>
              </a:r>
            </a:p>
          </p:txBody>
        </p:sp>
        <p:pic>
          <p:nvPicPr>
            <p:cNvPr id="65" name="Graphic 64" descr="Programmer">
              <a:extLst>
                <a:ext uri="{FF2B5EF4-FFF2-40B4-BE49-F238E27FC236}">
                  <a16:creationId xmlns:a16="http://schemas.microsoft.com/office/drawing/2014/main" id="{45270ACD-E8EB-4C08-9FB4-60F31C41C09C}"/>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5402926" y="3097507"/>
              <a:ext cx="1613404" cy="1613404"/>
            </a:xfrm>
            <a:prstGeom prst="rect">
              <a:avLst/>
            </a:prstGeom>
          </p:spPr>
        </p:pic>
        <p:pic>
          <p:nvPicPr>
            <p:cNvPr id="66" name="Graphic 65" descr="Dollar">
              <a:extLst>
                <a:ext uri="{FF2B5EF4-FFF2-40B4-BE49-F238E27FC236}">
                  <a16:creationId xmlns:a16="http://schemas.microsoft.com/office/drawing/2014/main" id="{2ACD92B3-6BA0-43B8-BEBA-3709A789E686}"/>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5964616" y="3384181"/>
              <a:ext cx="467158" cy="467158"/>
            </a:xfrm>
            <a:prstGeom prst="rect">
              <a:avLst/>
            </a:prstGeom>
          </p:spPr>
        </p:pic>
      </p:grpSp>
      <p:sp>
        <p:nvSpPr>
          <p:cNvPr id="18" name="Rectangle 17">
            <a:extLst>
              <a:ext uri="{FF2B5EF4-FFF2-40B4-BE49-F238E27FC236}">
                <a16:creationId xmlns:a16="http://schemas.microsoft.com/office/drawing/2014/main" id="{87D1F55D-C64E-4700-AFDA-0BAC3979E53E}"/>
              </a:ext>
            </a:extLst>
          </p:cNvPr>
          <p:cNvSpPr/>
          <p:nvPr/>
        </p:nvSpPr>
        <p:spPr>
          <a:xfrm>
            <a:off x="231494" y="1296365"/>
            <a:ext cx="4838125" cy="5138986"/>
          </a:xfrm>
          <a:prstGeom prst="rect">
            <a:avLst/>
          </a:prstGeom>
          <a:solidFill>
            <a:srgbClr val="000000">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7" name="Group 66">
            <a:extLst>
              <a:ext uri="{FF2B5EF4-FFF2-40B4-BE49-F238E27FC236}">
                <a16:creationId xmlns:a16="http://schemas.microsoft.com/office/drawing/2014/main" id="{6CB98EBA-1DB6-4668-ADDB-89F757AF0AA6}"/>
              </a:ext>
            </a:extLst>
          </p:cNvPr>
          <p:cNvGrpSpPr/>
          <p:nvPr/>
        </p:nvGrpSpPr>
        <p:grpSpPr>
          <a:xfrm>
            <a:off x="7623038" y="3383630"/>
            <a:ext cx="1836142" cy="1674574"/>
            <a:chOff x="-38476" y="4496452"/>
            <a:chExt cx="1836142" cy="1674574"/>
          </a:xfrm>
        </p:grpSpPr>
        <p:pic>
          <p:nvPicPr>
            <p:cNvPr id="68" name="Graphic 67" descr="Eye">
              <a:extLst>
                <a:ext uri="{FF2B5EF4-FFF2-40B4-BE49-F238E27FC236}">
                  <a16:creationId xmlns:a16="http://schemas.microsoft.com/office/drawing/2014/main" id="{2C91FB4E-236A-4586-80C5-21DC4CC77CE5}"/>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639708" y="4897884"/>
              <a:ext cx="515854" cy="503644"/>
            </a:xfrm>
            <a:prstGeom prst="rect">
              <a:avLst/>
            </a:prstGeom>
          </p:spPr>
        </p:pic>
        <p:grpSp>
          <p:nvGrpSpPr>
            <p:cNvPr id="69" name="Group 68">
              <a:extLst>
                <a:ext uri="{FF2B5EF4-FFF2-40B4-BE49-F238E27FC236}">
                  <a16:creationId xmlns:a16="http://schemas.microsoft.com/office/drawing/2014/main" id="{FDA20742-4BF8-4B65-917C-2F5C6ECEDDA3}"/>
                </a:ext>
              </a:extLst>
            </p:cNvPr>
            <p:cNvGrpSpPr/>
            <p:nvPr/>
          </p:nvGrpSpPr>
          <p:grpSpPr>
            <a:xfrm>
              <a:off x="-38476" y="4496452"/>
              <a:ext cx="1836142" cy="1674574"/>
              <a:chOff x="7767929" y="3429683"/>
              <a:chExt cx="1836142" cy="1674574"/>
            </a:xfrm>
          </p:grpSpPr>
          <p:sp>
            <p:nvSpPr>
              <p:cNvPr id="70" name="TextBox 69">
                <a:extLst>
                  <a:ext uri="{FF2B5EF4-FFF2-40B4-BE49-F238E27FC236}">
                    <a16:creationId xmlns:a16="http://schemas.microsoft.com/office/drawing/2014/main" id="{1D22B37A-CF90-4B7E-AC75-76DB489041AA}"/>
                  </a:ext>
                </a:extLst>
              </p:cNvPr>
              <p:cNvSpPr txBox="1"/>
              <p:nvPr/>
            </p:nvSpPr>
            <p:spPr>
              <a:xfrm>
                <a:off x="7767929" y="4704147"/>
                <a:ext cx="1836142" cy="400110"/>
              </a:xfrm>
              <a:prstGeom prst="rect">
                <a:avLst/>
              </a:prstGeom>
              <a:noFill/>
            </p:spPr>
            <p:txBody>
              <a:bodyPr wrap="square" rtlCol="0">
                <a:spAutoFit/>
              </a:bodyPr>
              <a:lstStyle/>
              <a:p>
                <a:pPr algn="ctr"/>
                <a:r>
                  <a:rPr lang="en-US" sz="2000" dirty="0" err="1"/>
                  <a:t>Stalkerware</a:t>
                </a:r>
                <a:endParaRPr lang="en-US" sz="2000" dirty="0"/>
              </a:p>
            </p:txBody>
          </p:sp>
          <p:pic>
            <p:nvPicPr>
              <p:cNvPr id="71" name="Graphic 70" descr="Smart Phone">
                <a:extLst>
                  <a:ext uri="{FF2B5EF4-FFF2-40B4-BE49-F238E27FC236}">
                    <a16:creationId xmlns:a16="http://schemas.microsoft.com/office/drawing/2014/main" id="{C2676137-7C47-4A58-8D29-E68E6DA2E128}"/>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rot="10800000">
                <a:off x="8018176" y="3429683"/>
                <a:ext cx="1335645" cy="1304031"/>
              </a:xfrm>
              <a:prstGeom prst="rect">
                <a:avLst/>
              </a:prstGeom>
            </p:spPr>
          </p:pic>
        </p:grpSp>
      </p:grpSp>
    </p:spTree>
    <p:extLst>
      <p:ext uri="{BB962C8B-B14F-4D97-AF65-F5344CB8AC3E}">
        <p14:creationId xmlns:p14="http://schemas.microsoft.com/office/powerpoint/2010/main" val="27456333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ECA2E-A6B7-49EF-994A-CD5E4A30E097}"/>
              </a:ext>
            </a:extLst>
          </p:cNvPr>
          <p:cNvSpPr>
            <a:spLocks noGrp="1"/>
          </p:cNvSpPr>
          <p:nvPr>
            <p:ph type="title"/>
          </p:nvPr>
        </p:nvSpPr>
        <p:spPr/>
        <p:txBody>
          <a:bodyPr/>
          <a:lstStyle/>
          <a:p>
            <a:r>
              <a:rPr lang="en-US" dirty="0"/>
              <a:t>Google DNS</a:t>
            </a:r>
          </a:p>
        </p:txBody>
      </p:sp>
      <p:sp>
        <p:nvSpPr>
          <p:cNvPr id="7" name="Footer Placeholder 6">
            <a:extLst>
              <a:ext uri="{FF2B5EF4-FFF2-40B4-BE49-F238E27FC236}">
                <a16:creationId xmlns:a16="http://schemas.microsoft.com/office/drawing/2014/main" id="{066ABB18-2812-48ED-A918-7FFA18CC74F9}"/>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C1E93187-792E-4E3C-AA3D-D27C7E5CDE88}"/>
              </a:ext>
            </a:extLst>
          </p:cNvPr>
          <p:cNvSpPr>
            <a:spLocks noGrp="1"/>
          </p:cNvSpPr>
          <p:nvPr>
            <p:ph type="sldNum" sz="quarter" idx="12"/>
          </p:nvPr>
        </p:nvSpPr>
        <p:spPr/>
        <p:txBody>
          <a:bodyPr/>
          <a:lstStyle/>
          <a:p>
            <a:fld id="{763FA1FB-A723-468C-9019-79D9CB2A7825}" type="slidenum">
              <a:rPr lang="en-US" smtClean="0"/>
              <a:t>30</a:t>
            </a:fld>
            <a:endParaRPr lang="en-US"/>
          </a:p>
        </p:txBody>
      </p:sp>
      <p:pic>
        <p:nvPicPr>
          <p:cNvPr id="9" name="Picture 2">
            <a:extLst>
              <a:ext uri="{FF2B5EF4-FFF2-40B4-BE49-F238E27FC236}">
                <a16:creationId xmlns:a16="http://schemas.microsoft.com/office/drawing/2014/main" id="{B403B660-E56D-416C-85B3-DD25D0C983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745" y="1808539"/>
            <a:ext cx="6981879" cy="3406393"/>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
        <p:nvSpPr>
          <p:cNvPr id="6" name="Rectangle: Rounded Corners 5">
            <a:extLst>
              <a:ext uri="{FF2B5EF4-FFF2-40B4-BE49-F238E27FC236}">
                <a16:creationId xmlns:a16="http://schemas.microsoft.com/office/drawing/2014/main" id="{AC58F671-B796-4CAB-BFA0-23DFFA4197E0}"/>
              </a:ext>
            </a:extLst>
          </p:cNvPr>
          <p:cNvSpPr/>
          <p:nvPr/>
        </p:nvSpPr>
        <p:spPr>
          <a:xfrm>
            <a:off x="4011602" y="1876697"/>
            <a:ext cx="230342" cy="21553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CBC397A3-6949-4C08-8DA8-9CC36FA636D2}"/>
              </a:ext>
            </a:extLst>
          </p:cNvPr>
          <p:cNvSpPr/>
          <p:nvPr/>
        </p:nvSpPr>
        <p:spPr>
          <a:xfrm>
            <a:off x="6322858" y="1876697"/>
            <a:ext cx="230342" cy="21553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2581EF3A-A7D3-46AD-B0AB-A271D19E9BB2}"/>
              </a:ext>
            </a:extLst>
          </p:cNvPr>
          <p:cNvSpPr/>
          <p:nvPr/>
        </p:nvSpPr>
        <p:spPr>
          <a:xfrm>
            <a:off x="2863378" y="1876697"/>
            <a:ext cx="230342" cy="21553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9AB6811-0988-41A3-846A-BC2D5810E11B}"/>
              </a:ext>
            </a:extLst>
          </p:cNvPr>
          <p:cNvSpPr txBox="1"/>
          <p:nvPr/>
        </p:nvSpPr>
        <p:spPr>
          <a:xfrm>
            <a:off x="7421445" y="1722855"/>
            <a:ext cx="3690692" cy="523220"/>
          </a:xfrm>
          <a:prstGeom prst="rect">
            <a:avLst/>
          </a:prstGeom>
          <a:noFill/>
        </p:spPr>
        <p:txBody>
          <a:bodyPr wrap="square" rtlCol="0">
            <a:spAutoFit/>
          </a:bodyPr>
          <a:lstStyle/>
          <a:p>
            <a:r>
              <a:rPr lang="en-US" sz="2800" dirty="0"/>
              <a:t>No measurements!</a:t>
            </a:r>
          </a:p>
        </p:txBody>
      </p:sp>
    </p:spTree>
    <p:extLst>
      <p:ext uri="{BB962C8B-B14F-4D97-AF65-F5344CB8AC3E}">
        <p14:creationId xmlns:p14="http://schemas.microsoft.com/office/powerpoint/2010/main" val="27034667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ECA2E-A6B7-49EF-994A-CD5E4A30E097}"/>
              </a:ext>
            </a:extLst>
          </p:cNvPr>
          <p:cNvSpPr>
            <a:spLocks noGrp="1"/>
          </p:cNvSpPr>
          <p:nvPr>
            <p:ph type="title"/>
          </p:nvPr>
        </p:nvSpPr>
        <p:spPr/>
        <p:txBody>
          <a:bodyPr/>
          <a:lstStyle/>
          <a:p>
            <a:r>
              <a:rPr lang="en-US" dirty="0"/>
              <a:t>Google DNS</a:t>
            </a:r>
          </a:p>
        </p:txBody>
      </p:sp>
      <p:sp>
        <p:nvSpPr>
          <p:cNvPr id="7" name="Footer Placeholder 6">
            <a:extLst>
              <a:ext uri="{FF2B5EF4-FFF2-40B4-BE49-F238E27FC236}">
                <a16:creationId xmlns:a16="http://schemas.microsoft.com/office/drawing/2014/main" id="{066ABB18-2812-48ED-A918-7FFA18CC74F9}"/>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C1E93187-792E-4E3C-AA3D-D27C7E5CDE88}"/>
              </a:ext>
            </a:extLst>
          </p:cNvPr>
          <p:cNvSpPr>
            <a:spLocks noGrp="1"/>
          </p:cNvSpPr>
          <p:nvPr>
            <p:ph type="sldNum" sz="quarter" idx="12"/>
          </p:nvPr>
        </p:nvSpPr>
        <p:spPr/>
        <p:txBody>
          <a:bodyPr/>
          <a:lstStyle/>
          <a:p>
            <a:fld id="{763FA1FB-A723-468C-9019-79D9CB2A7825}" type="slidenum">
              <a:rPr lang="en-US" smtClean="0"/>
              <a:t>31</a:t>
            </a:fld>
            <a:endParaRPr lang="en-US"/>
          </a:p>
        </p:txBody>
      </p:sp>
      <p:pic>
        <p:nvPicPr>
          <p:cNvPr id="9" name="Picture 2">
            <a:extLst>
              <a:ext uri="{FF2B5EF4-FFF2-40B4-BE49-F238E27FC236}">
                <a16:creationId xmlns:a16="http://schemas.microsoft.com/office/drawing/2014/main" id="{B403B660-E56D-416C-85B3-DD25D0C983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745" y="1808539"/>
            <a:ext cx="6981879" cy="3406393"/>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cxnSp>
        <p:nvCxnSpPr>
          <p:cNvPr id="5" name="Straight Connector 4">
            <a:extLst>
              <a:ext uri="{FF2B5EF4-FFF2-40B4-BE49-F238E27FC236}">
                <a16:creationId xmlns:a16="http://schemas.microsoft.com/office/drawing/2014/main" id="{717E1C90-0CF8-4F4D-9C30-00625E09B9BF}"/>
              </a:ext>
            </a:extLst>
          </p:cNvPr>
          <p:cNvCxnSpPr/>
          <p:nvPr/>
        </p:nvCxnSpPr>
        <p:spPr>
          <a:xfrm>
            <a:off x="6479177" y="2002971"/>
            <a:ext cx="0" cy="2185852"/>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C6FCF44-CD90-406D-8C26-1970B1C4E452}"/>
              </a:ext>
            </a:extLst>
          </p:cNvPr>
          <p:cNvCxnSpPr>
            <a:cxnSpLocks/>
          </p:cNvCxnSpPr>
          <p:nvPr/>
        </p:nvCxnSpPr>
        <p:spPr>
          <a:xfrm>
            <a:off x="4149634" y="2002971"/>
            <a:ext cx="0" cy="1097280"/>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23D6703-2732-42AE-A3BE-DC2039DC47AB}"/>
              </a:ext>
            </a:extLst>
          </p:cNvPr>
          <p:cNvCxnSpPr>
            <a:cxnSpLocks/>
          </p:cNvCxnSpPr>
          <p:nvPr/>
        </p:nvCxnSpPr>
        <p:spPr>
          <a:xfrm>
            <a:off x="2987039" y="2002971"/>
            <a:ext cx="0" cy="661852"/>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1" name="Rectangle: Rounded Corners 20">
            <a:extLst>
              <a:ext uri="{FF2B5EF4-FFF2-40B4-BE49-F238E27FC236}">
                <a16:creationId xmlns:a16="http://schemas.microsoft.com/office/drawing/2014/main" id="{EF9DD2FC-408F-46F3-ACA3-16B0B84AFB8C}"/>
              </a:ext>
            </a:extLst>
          </p:cNvPr>
          <p:cNvSpPr/>
          <p:nvPr/>
        </p:nvSpPr>
        <p:spPr>
          <a:xfrm>
            <a:off x="4065814" y="3060364"/>
            <a:ext cx="167639" cy="17634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FE027FDC-F54E-4A2E-AB4E-CCB435615992}"/>
              </a:ext>
            </a:extLst>
          </p:cNvPr>
          <p:cNvSpPr/>
          <p:nvPr/>
        </p:nvSpPr>
        <p:spPr>
          <a:xfrm>
            <a:off x="6395357" y="4100648"/>
            <a:ext cx="167639" cy="17634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D54435FB-0B7E-4A53-82A7-C071D8317CF5}"/>
              </a:ext>
            </a:extLst>
          </p:cNvPr>
          <p:cNvSpPr/>
          <p:nvPr/>
        </p:nvSpPr>
        <p:spPr>
          <a:xfrm>
            <a:off x="2899954" y="2595154"/>
            <a:ext cx="167639" cy="17634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ABDC1584-D8D2-4251-93EF-12A73305C6E8}"/>
              </a:ext>
            </a:extLst>
          </p:cNvPr>
          <p:cNvSpPr/>
          <p:nvPr/>
        </p:nvSpPr>
        <p:spPr>
          <a:xfrm>
            <a:off x="4011602" y="1876697"/>
            <a:ext cx="230342" cy="21553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2CBAA7A2-FA53-4572-B1F4-26C8A9B0DBE1}"/>
              </a:ext>
            </a:extLst>
          </p:cNvPr>
          <p:cNvSpPr/>
          <p:nvPr/>
        </p:nvSpPr>
        <p:spPr>
          <a:xfrm>
            <a:off x="6322858" y="1876697"/>
            <a:ext cx="230342" cy="21553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a:extLst>
              <a:ext uri="{FF2B5EF4-FFF2-40B4-BE49-F238E27FC236}">
                <a16:creationId xmlns:a16="http://schemas.microsoft.com/office/drawing/2014/main" id="{C9DEC17A-B11A-48D0-B3F5-28A4D3428651}"/>
              </a:ext>
            </a:extLst>
          </p:cNvPr>
          <p:cNvSpPr/>
          <p:nvPr/>
        </p:nvSpPr>
        <p:spPr>
          <a:xfrm>
            <a:off x="2863378" y="1876697"/>
            <a:ext cx="230342" cy="21553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680E9A3A-97F3-4625-8363-A569A3F25187}"/>
              </a:ext>
            </a:extLst>
          </p:cNvPr>
          <p:cNvSpPr/>
          <p:nvPr/>
        </p:nvSpPr>
        <p:spPr>
          <a:xfrm>
            <a:off x="1524001" y="1960516"/>
            <a:ext cx="149350" cy="21553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21764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58" name="Straight Arrow Connector 57">
            <a:extLst>
              <a:ext uri="{FF2B5EF4-FFF2-40B4-BE49-F238E27FC236}">
                <a16:creationId xmlns:a16="http://schemas.microsoft.com/office/drawing/2014/main" id="{DB986814-605F-459A-867F-5A45BAB581FC}"/>
              </a:ext>
            </a:extLst>
          </p:cNvPr>
          <p:cNvCxnSpPr>
            <a:cxnSpLocks/>
            <a:endCxn id="11" idx="2"/>
          </p:cNvCxnSpPr>
          <p:nvPr/>
        </p:nvCxnSpPr>
        <p:spPr>
          <a:xfrm>
            <a:off x="1711555" y="3532413"/>
            <a:ext cx="1284190"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4F029834-B616-4BD3-B6DD-95F29615AFD4}"/>
              </a:ext>
            </a:extLst>
          </p:cNvPr>
          <p:cNvGrpSpPr/>
          <p:nvPr/>
        </p:nvGrpSpPr>
        <p:grpSpPr>
          <a:xfrm>
            <a:off x="3620136" y="1568785"/>
            <a:ext cx="7292132" cy="1882713"/>
            <a:chOff x="3620136" y="1568785"/>
            <a:chExt cx="7292132" cy="1882713"/>
          </a:xfrm>
        </p:grpSpPr>
        <p:cxnSp>
          <p:nvCxnSpPr>
            <p:cNvPr id="39" name="Straight Arrow Connector 38">
              <a:extLst>
                <a:ext uri="{FF2B5EF4-FFF2-40B4-BE49-F238E27FC236}">
                  <a16:creationId xmlns:a16="http://schemas.microsoft.com/office/drawing/2014/main" id="{84BC0169-2579-4AC5-8BE3-C46456F81E63}"/>
                </a:ext>
              </a:extLst>
            </p:cNvPr>
            <p:cNvCxnSpPr>
              <a:cxnSpLocks/>
              <a:stCxn id="25" idx="4"/>
              <a:endCxn id="37" idx="1"/>
            </p:cNvCxnSpPr>
            <p:nvPr/>
          </p:nvCxnSpPr>
          <p:spPr>
            <a:xfrm>
              <a:off x="6178943" y="1918117"/>
              <a:ext cx="1514545" cy="136845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4AA33F2F-8CC2-4FB1-AE33-D79CA18442A0}"/>
                </a:ext>
              </a:extLst>
            </p:cNvPr>
            <p:cNvCxnSpPr>
              <a:cxnSpLocks/>
              <a:stCxn id="37" idx="7"/>
              <a:endCxn id="48" idx="2"/>
            </p:cNvCxnSpPr>
            <p:nvPr/>
          </p:nvCxnSpPr>
          <p:spPr>
            <a:xfrm flipV="1">
              <a:off x="8210750" y="2375934"/>
              <a:ext cx="1595530" cy="91063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7844073D-3C83-4670-AB8B-2DB9933D2D5A}"/>
                </a:ext>
              </a:extLst>
            </p:cNvPr>
            <p:cNvCxnSpPr>
              <a:cxnSpLocks/>
              <a:stCxn id="11" idx="7"/>
              <a:endCxn id="25" idx="2"/>
            </p:cNvCxnSpPr>
            <p:nvPr/>
          </p:nvCxnSpPr>
          <p:spPr>
            <a:xfrm flipV="1">
              <a:off x="3620136" y="1918117"/>
              <a:ext cx="1452819" cy="136721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Cylinder 24">
              <a:extLst>
                <a:ext uri="{FF2B5EF4-FFF2-40B4-BE49-F238E27FC236}">
                  <a16:creationId xmlns:a16="http://schemas.microsoft.com/office/drawing/2014/main" id="{C2512564-5430-49A7-B424-B2FA88246186}"/>
                </a:ext>
              </a:extLst>
            </p:cNvPr>
            <p:cNvSpPr/>
            <p:nvPr/>
          </p:nvSpPr>
          <p:spPr>
            <a:xfrm>
              <a:off x="5072955" y="1568785"/>
              <a:ext cx="1105988" cy="698663"/>
            </a:xfrm>
            <a:prstGeom prst="can">
              <a:avLst/>
            </a:prstGeom>
            <a:solidFill>
              <a:srgbClr val="7DD7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ylinder 25">
              <a:extLst>
                <a:ext uri="{FF2B5EF4-FFF2-40B4-BE49-F238E27FC236}">
                  <a16:creationId xmlns:a16="http://schemas.microsoft.com/office/drawing/2014/main" id="{A46F1A0C-CC79-4D5E-9133-146AAB7B884B}"/>
                </a:ext>
              </a:extLst>
            </p:cNvPr>
            <p:cNvSpPr/>
            <p:nvPr/>
          </p:nvSpPr>
          <p:spPr>
            <a:xfrm>
              <a:off x="5072955" y="2375934"/>
              <a:ext cx="1105988" cy="698663"/>
            </a:xfrm>
            <a:prstGeom prst="can">
              <a:avLst/>
            </a:prstGeom>
            <a:solidFill>
              <a:srgbClr val="7DD7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a:extLst>
                <a:ext uri="{FF2B5EF4-FFF2-40B4-BE49-F238E27FC236}">
                  <a16:creationId xmlns:a16="http://schemas.microsoft.com/office/drawing/2014/main" id="{8CA4B300-0CEA-4AC4-B4D7-23378086642E}"/>
                </a:ext>
              </a:extLst>
            </p:cNvPr>
            <p:cNvCxnSpPr>
              <a:cxnSpLocks/>
              <a:endCxn id="26" idx="2"/>
            </p:cNvCxnSpPr>
            <p:nvPr/>
          </p:nvCxnSpPr>
          <p:spPr>
            <a:xfrm flipV="1">
              <a:off x="3727265" y="2725266"/>
              <a:ext cx="1345690" cy="66720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861435F3-EF47-4AD4-AACB-F78EC9BA0B9F}"/>
                </a:ext>
              </a:extLst>
            </p:cNvPr>
            <p:cNvCxnSpPr>
              <a:cxnSpLocks/>
              <a:stCxn id="26" idx="4"/>
            </p:cNvCxnSpPr>
            <p:nvPr/>
          </p:nvCxnSpPr>
          <p:spPr>
            <a:xfrm>
              <a:off x="6178943" y="2725266"/>
              <a:ext cx="1407416" cy="72623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Cylinder 47">
              <a:extLst>
                <a:ext uri="{FF2B5EF4-FFF2-40B4-BE49-F238E27FC236}">
                  <a16:creationId xmlns:a16="http://schemas.microsoft.com/office/drawing/2014/main" id="{69D44773-9F2F-4B19-98EA-CC976FDD7D86}"/>
                </a:ext>
              </a:extLst>
            </p:cNvPr>
            <p:cNvSpPr/>
            <p:nvPr/>
          </p:nvSpPr>
          <p:spPr>
            <a:xfrm>
              <a:off x="9806280" y="2026602"/>
              <a:ext cx="1105988" cy="698663"/>
            </a:xfrm>
            <a:prstGeom prst="can">
              <a:avLst/>
            </a:prstGeom>
            <a:solidFill>
              <a:srgbClr val="006C15"/>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3959E371-B7DA-4441-8C7A-184F6A626466}"/>
              </a:ext>
            </a:extLst>
          </p:cNvPr>
          <p:cNvSpPr/>
          <p:nvPr/>
        </p:nvSpPr>
        <p:spPr>
          <a:xfrm>
            <a:off x="2825492" y="1408133"/>
            <a:ext cx="8345428" cy="2078788"/>
          </a:xfrm>
          <a:prstGeom prst="rect">
            <a:avLst/>
          </a:prstGeom>
          <a:solidFill>
            <a:srgbClr val="000000">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3ECA2E-A6B7-49EF-994A-CD5E4A30E097}"/>
              </a:ext>
            </a:extLst>
          </p:cNvPr>
          <p:cNvSpPr>
            <a:spLocks noGrp="1"/>
          </p:cNvSpPr>
          <p:nvPr>
            <p:ph type="title"/>
          </p:nvPr>
        </p:nvSpPr>
        <p:spPr/>
        <p:txBody>
          <a:bodyPr/>
          <a:lstStyle/>
          <a:p>
            <a:r>
              <a:rPr lang="en-US" dirty="0"/>
              <a:t>Google DNS: Dynamic Caching</a:t>
            </a:r>
          </a:p>
        </p:txBody>
      </p:sp>
      <p:sp>
        <p:nvSpPr>
          <p:cNvPr id="4" name="Footer Placeholder 3">
            <a:extLst>
              <a:ext uri="{FF2B5EF4-FFF2-40B4-BE49-F238E27FC236}">
                <a16:creationId xmlns:a16="http://schemas.microsoft.com/office/drawing/2014/main" id="{38778E2F-F230-4D93-A656-0A08568C4503}"/>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C1E93187-792E-4E3C-AA3D-D27C7E5CDE88}"/>
              </a:ext>
            </a:extLst>
          </p:cNvPr>
          <p:cNvSpPr>
            <a:spLocks noGrp="1"/>
          </p:cNvSpPr>
          <p:nvPr>
            <p:ph type="sldNum" sz="quarter" idx="12"/>
          </p:nvPr>
        </p:nvSpPr>
        <p:spPr/>
        <p:txBody>
          <a:bodyPr/>
          <a:lstStyle/>
          <a:p>
            <a:fld id="{763FA1FB-A723-468C-9019-79D9CB2A7825}" type="slidenum">
              <a:rPr lang="en-US" smtClean="0"/>
              <a:t>32</a:t>
            </a:fld>
            <a:endParaRPr lang="en-US"/>
          </a:p>
        </p:txBody>
      </p:sp>
      <p:sp>
        <p:nvSpPr>
          <p:cNvPr id="7" name="TextBox 6">
            <a:extLst>
              <a:ext uri="{FF2B5EF4-FFF2-40B4-BE49-F238E27FC236}">
                <a16:creationId xmlns:a16="http://schemas.microsoft.com/office/drawing/2014/main" id="{9185EF72-98F4-47E4-96A3-B9D9686C2872}"/>
              </a:ext>
            </a:extLst>
          </p:cNvPr>
          <p:cNvSpPr txBox="1"/>
          <p:nvPr/>
        </p:nvSpPr>
        <p:spPr>
          <a:xfrm>
            <a:off x="4679981" y="3850292"/>
            <a:ext cx="1891937" cy="1015663"/>
          </a:xfrm>
          <a:prstGeom prst="rect">
            <a:avLst/>
          </a:prstGeom>
          <a:noFill/>
        </p:spPr>
        <p:txBody>
          <a:bodyPr wrap="square" rtlCol="0">
            <a:spAutoFit/>
          </a:bodyPr>
          <a:lstStyle/>
          <a:p>
            <a:pPr algn="ctr"/>
            <a:r>
              <a:rPr lang="en-US" sz="2000" dirty="0"/>
              <a:t>Empty frontend cache</a:t>
            </a:r>
          </a:p>
          <a:p>
            <a:pPr algn="ctr"/>
            <a:r>
              <a:rPr lang="en-US" sz="2000" b="1" dirty="0">
                <a:solidFill>
                  <a:srgbClr val="9B9BFF"/>
                </a:solidFill>
              </a:rPr>
              <a:t>(miss!)</a:t>
            </a:r>
          </a:p>
        </p:txBody>
      </p:sp>
      <p:sp>
        <p:nvSpPr>
          <p:cNvPr id="9" name="Cylinder 8">
            <a:extLst>
              <a:ext uri="{FF2B5EF4-FFF2-40B4-BE49-F238E27FC236}">
                <a16:creationId xmlns:a16="http://schemas.microsoft.com/office/drawing/2014/main" id="{492ABDA9-1630-47B5-BA4B-EF6DB8B5DA8F}"/>
              </a:ext>
            </a:extLst>
          </p:cNvPr>
          <p:cNvSpPr/>
          <p:nvPr/>
        </p:nvSpPr>
        <p:spPr>
          <a:xfrm>
            <a:off x="5072956" y="3183182"/>
            <a:ext cx="1105988" cy="698663"/>
          </a:xfrm>
          <a:prstGeom prst="can">
            <a:avLst/>
          </a:prstGeom>
          <a:solidFill>
            <a:schemeClr val="accent3"/>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8328D3A6-7E14-413E-A0C5-C338FB42CC22}"/>
              </a:ext>
            </a:extLst>
          </p:cNvPr>
          <p:cNvGrpSpPr/>
          <p:nvPr/>
        </p:nvGrpSpPr>
        <p:grpSpPr>
          <a:xfrm>
            <a:off x="2825492" y="3115491"/>
            <a:ext cx="901773" cy="853440"/>
            <a:chOff x="2703576" y="3265715"/>
            <a:chExt cx="901773" cy="853440"/>
          </a:xfrm>
        </p:grpSpPr>
        <p:pic>
          <p:nvPicPr>
            <p:cNvPr id="5" name="Picture 2">
              <a:extLst>
                <a:ext uri="{FF2B5EF4-FFF2-40B4-BE49-F238E27FC236}">
                  <a16:creationId xmlns:a16="http://schemas.microsoft.com/office/drawing/2014/main" id="{D4023924-DE84-4112-B202-C3327945CFD9}"/>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9561" b="89664" l="69836" r="97570">
                          <a14:foregroundMark x1="70765" y1="41344" x2="69836" y2="52196"/>
                          <a14:foregroundMark x1="69836" y1="52196" x2="70264" y2="45736"/>
                          <a14:foregroundMark x1="72337" y1="50904" x2="72051" y2="50904"/>
                          <a14:foregroundMark x1="76912" y1="47804" x2="73481" y2="47287"/>
                          <a14:foregroundMark x1="76769" y1="47028" x2="73410" y2="47287"/>
                          <a14:foregroundMark x1="77627" y1="49096" x2="77698" y2="43928"/>
                          <a14:foregroundMark x1="78985" y1="43152" x2="78056" y2="43152"/>
                          <a14:foregroundMark x1="79342" y1="43669" x2="81773" y2="50388"/>
                          <a14:foregroundMark x1="81773" y1="50388" x2="77698" y2="49871"/>
                          <a14:foregroundMark x1="85138" y1="47671" x2="85990" y2="47545"/>
                          <a14:foregroundMark x1="82487" y1="48062" x2="85043" y2="47685"/>
                          <a14:foregroundMark x1="85776" y1="47287" x2="82630" y2="47028"/>
                          <a14:foregroundMark x1="89278" y1="40568" x2="86776" y2="47028"/>
                          <a14:foregroundMark x1="86776" y1="47028" x2="89635" y2="50904"/>
                          <a14:foregroundMark x1="89635" y1="50904" x2="87420" y2="48062"/>
                          <a14:foregroundMark x1="95783" y1="32041" x2="96283" y2="33850"/>
                          <a14:foregroundMark x1="97069" y1="32041" x2="97570" y2="35142"/>
                          <a14:foregroundMark x1="97355" y1="29974" x2="94353" y2="30233"/>
                          <a14:foregroundMark x1="94353" y1="30233" x2="94353" y2="30233"/>
                          <a14:foregroundMark x1="96569" y1="33850" x2="95497" y2="33592"/>
                          <a14:foregroundMark x1="92924" y1="34884" x2="92995" y2="35659"/>
                          <a14:backgroundMark x1="77412" y1="23514" x2="81272" y2="25581"/>
                          <a14:backgroundMark x1="81272" y1="25581" x2="80843" y2="23256"/>
                          <a14:backgroundMark x1="81058" y1="19638" x2="78342" y2="19638"/>
                          <a14:backgroundMark x1="77341" y1="24548" x2="75197" y2="32558"/>
                          <a14:backgroundMark x1="75197" y1="32558" x2="75197" y2="32558"/>
                          <a14:backgroundMark x1="80701" y1="34884" x2="80772" y2="32558"/>
                          <a14:backgroundMark x1="80129" y1="32817" x2="78699" y2="35917"/>
                          <a14:backgroundMark x1="78842" y1="32041" x2="81129" y2="32041"/>
                          <a14:backgroundMark x1="78056" y1="31266" x2="81129" y2="31008"/>
                          <a14:backgroundMark x1="81129" y1="31008" x2="79557" y2="30491"/>
                          <a14:backgroundMark x1="82702" y1="36434" x2="86204" y2="42894"/>
                          <a14:backgroundMark x1="77555" y1="36176" x2="77412" y2="38501"/>
                          <a14:backgroundMark x1="77055" y1="36693" x2="77055" y2="36693"/>
                          <a14:backgroundMark x1="80343" y1="61240" x2="80415" y2="60207"/>
                          <a14:backgroundMark x1="81201" y1="57623" x2="78914" y2="59173"/>
                          <a14:backgroundMark x1="79771" y1="55814" x2="78914" y2="56072"/>
                          <a14:backgroundMark x1="81201" y1="56331" x2="79199" y2="56589"/>
                          <a14:backgroundMark x1="81701" y1="56072" x2="77913" y2="55556"/>
                          <a14:backgroundMark x1="81630" y1="55814" x2="81630" y2="55814"/>
                          <a14:backgroundMark x1="81487" y1="55556" x2="81916" y2="55556"/>
                          <a14:backgroundMark x1="81916" y1="55556" x2="81201" y2="55556"/>
                          <a14:backgroundMark x1="82773" y1="57881" x2="82630" y2="57881"/>
                          <a14:backgroundMark x1="86061" y1="51938" x2="82487" y2="57623"/>
                          <a14:backgroundMark x1="77127" y1="58656" x2="73553" y2="51163"/>
                          <a14:backgroundMark x1="80415" y1="70284" x2="79628" y2="67959"/>
                          <a14:backgroundMark x1="80343" y1="66925" x2="78056" y2="68217"/>
                          <a14:backgroundMark x1="78127" y1="69767" x2="78127" y2="69767"/>
                          <a14:backgroundMark x1="78485" y1="71576" x2="78485" y2="71576"/>
                          <a14:backgroundMark x1="78485" y1="71576" x2="78485" y2="71576"/>
                          <a14:backgroundMark x1="79056" y1="72868" x2="79342" y2="73385"/>
                          <a14:backgroundMark x1="79914" y1="74419" x2="80200" y2="74935"/>
                          <a14:backgroundMark x1="80415" y1="75194" x2="80772" y2="75452"/>
                          <a14:backgroundMark x1="81558" y1="76227" x2="81701" y2="75969"/>
                          <a14:backgroundMark x1="82059" y1="75194" x2="82273" y2="74935"/>
                          <a14:backgroundMark x1="82416" y1="73643" x2="82416" y2="73643"/>
                          <a14:backgroundMark x1="82416" y1="72610" x2="82416" y2="72610"/>
                          <a14:backgroundMark x1="82273" y1="71576" x2="82273" y2="71576"/>
                          <a14:backgroundMark x1="82130" y1="70801" x2="81487" y2="68734"/>
                          <a14:backgroundMark x1="81844" y1="69767" x2="81058" y2="71059"/>
                          <a14:backgroundMark x1="81344" y1="71059" x2="80701" y2="68475"/>
                          <a14:backgroundMark x1="81129" y1="66925" x2="77984" y2="66150"/>
                          <a14:backgroundMark x1="81701" y1="66925" x2="79342" y2="64858"/>
                          <a14:backgroundMark x1="82630" y1="67700" x2="82773" y2="76227"/>
                          <a14:backgroundMark x1="81558" y1="77003" x2="78413" y2="75969"/>
                          <a14:backgroundMark x1="78413" y1="75969" x2="77341" y2="68475"/>
                        </a14:backgroundRemoval>
                      </a14:imgEffect>
                    </a14:imgLayer>
                  </a14:imgProps>
                </a:ext>
                <a:ext uri="{28A0092B-C50C-407E-A947-70E740481C1C}">
                  <a14:useLocalDpi xmlns:a14="http://schemas.microsoft.com/office/drawing/2010/main" val="0"/>
                </a:ext>
              </a:extLst>
            </a:blip>
            <a:srcRect l="67972" t="37257" r="26388" b="43442"/>
            <a:stretch/>
          </p:blipFill>
          <p:spPr bwMode="auto">
            <a:xfrm>
              <a:off x="2703576" y="3265715"/>
              <a:ext cx="901773" cy="853440"/>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a:extLst>
                <a:ext uri="{FF2B5EF4-FFF2-40B4-BE49-F238E27FC236}">
                  <a16:creationId xmlns:a16="http://schemas.microsoft.com/office/drawing/2014/main" id="{46D5C05B-FA70-4DC6-A315-F05164F2FB40}"/>
                </a:ext>
              </a:extLst>
            </p:cNvPr>
            <p:cNvSpPr/>
            <p:nvPr/>
          </p:nvSpPr>
          <p:spPr>
            <a:xfrm>
              <a:off x="2873829" y="3333206"/>
              <a:ext cx="731520" cy="698863"/>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Cylinder 12">
            <a:extLst>
              <a:ext uri="{FF2B5EF4-FFF2-40B4-BE49-F238E27FC236}">
                <a16:creationId xmlns:a16="http://schemas.microsoft.com/office/drawing/2014/main" id="{91708041-1838-4402-9D89-8913FD4B2ADD}"/>
              </a:ext>
            </a:extLst>
          </p:cNvPr>
          <p:cNvSpPr/>
          <p:nvPr/>
        </p:nvSpPr>
        <p:spPr>
          <a:xfrm>
            <a:off x="9806281" y="3183182"/>
            <a:ext cx="1105988" cy="698663"/>
          </a:xfrm>
          <a:prstGeom prst="can">
            <a:avLst/>
          </a:prstGeom>
          <a:solidFill>
            <a:srgbClr val="006C15"/>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550</a:t>
            </a:r>
            <a:endParaRPr lang="en-US" dirty="0"/>
          </a:p>
        </p:txBody>
      </p:sp>
      <p:sp>
        <p:nvSpPr>
          <p:cNvPr id="15" name="TextBox 14">
            <a:extLst>
              <a:ext uri="{FF2B5EF4-FFF2-40B4-BE49-F238E27FC236}">
                <a16:creationId xmlns:a16="http://schemas.microsoft.com/office/drawing/2014/main" id="{EB895A55-345B-4678-A0A4-D33F7AAB9BDF}"/>
              </a:ext>
            </a:extLst>
          </p:cNvPr>
          <p:cNvSpPr txBox="1"/>
          <p:nvPr/>
        </p:nvSpPr>
        <p:spPr>
          <a:xfrm>
            <a:off x="9413306" y="3978668"/>
            <a:ext cx="1891937" cy="1015663"/>
          </a:xfrm>
          <a:prstGeom prst="rect">
            <a:avLst/>
          </a:prstGeom>
          <a:noFill/>
        </p:spPr>
        <p:txBody>
          <a:bodyPr wrap="square" rtlCol="0">
            <a:spAutoFit/>
          </a:bodyPr>
          <a:lstStyle/>
          <a:p>
            <a:pPr algn="ctr"/>
            <a:r>
              <a:rPr lang="en-US" sz="2000" dirty="0"/>
              <a:t>Full backend cache:</a:t>
            </a:r>
          </a:p>
          <a:p>
            <a:pPr algn="ctr"/>
            <a:r>
              <a:rPr lang="en-US" sz="2000" b="1" dirty="0">
                <a:solidFill>
                  <a:srgbClr val="9B9BFF"/>
                </a:solidFill>
              </a:rPr>
              <a:t>TTL &lt; maximum</a:t>
            </a:r>
          </a:p>
        </p:txBody>
      </p:sp>
      <p:cxnSp>
        <p:nvCxnSpPr>
          <p:cNvPr id="16" name="Straight Arrow Connector 15">
            <a:extLst>
              <a:ext uri="{FF2B5EF4-FFF2-40B4-BE49-F238E27FC236}">
                <a16:creationId xmlns:a16="http://schemas.microsoft.com/office/drawing/2014/main" id="{8D809516-4329-4979-BB7F-68E41835AC38}"/>
              </a:ext>
            </a:extLst>
          </p:cNvPr>
          <p:cNvCxnSpPr>
            <a:cxnSpLocks/>
            <a:stCxn id="11" idx="6"/>
            <a:endCxn id="9" idx="2"/>
          </p:cNvCxnSpPr>
          <p:nvPr/>
        </p:nvCxnSpPr>
        <p:spPr>
          <a:xfrm>
            <a:off x="3727265" y="3532414"/>
            <a:ext cx="1345691" cy="10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DB41F174-5A5E-4025-A534-AE036428D800}"/>
              </a:ext>
            </a:extLst>
          </p:cNvPr>
          <p:cNvCxnSpPr>
            <a:cxnSpLocks/>
            <a:stCxn id="9" idx="4"/>
            <a:endCxn id="37" idx="2"/>
          </p:cNvCxnSpPr>
          <p:nvPr/>
        </p:nvCxnSpPr>
        <p:spPr>
          <a:xfrm>
            <a:off x="6178944" y="3532514"/>
            <a:ext cx="1407415" cy="114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2CA87E5C-15BF-4321-8E3C-5FE55F3E544C}"/>
              </a:ext>
            </a:extLst>
          </p:cNvPr>
          <p:cNvGrpSpPr/>
          <p:nvPr/>
        </p:nvGrpSpPr>
        <p:grpSpPr>
          <a:xfrm>
            <a:off x="7416106" y="3116734"/>
            <a:ext cx="901773" cy="853440"/>
            <a:chOff x="2703576" y="3265715"/>
            <a:chExt cx="901773" cy="853440"/>
          </a:xfrm>
        </p:grpSpPr>
        <p:pic>
          <p:nvPicPr>
            <p:cNvPr id="36" name="Picture 2">
              <a:extLst>
                <a:ext uri="{FF2B5EF4-FFF2-40B4-BE49-F238E27FC236}">
                  <a16:creationId xmlns:a16="http://schemas.microsoft.com/office/drawing/2014/main" id="{5803FEE3-FFFF-48AC-92B8-A279C35F6318}"/>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9561" b="89664" l="69836" r="97570">
                          <a14:foregroundMark x1="70765" y1="41344" x2="69836" y2="52196"/>
                          <a14:foregroundMark x1="69836" y1="52196" x2="70264" y2="45736"/>
                          <a14:foregroundMark x1="72337" y1="50904" x2="72051" y2="50904"/>
                          <a14:foregroundMark x1="76912" y1="47804" x2="73481" y2="47287"/>
                          <a14:foregroundMark x1="76769" y1="47028" x2="73410" y2="47287"/>
                          <a14:foregroundMark x1="77627" y1="49096" x2="77698" y2="43928"/>
                          <a14:foregroundMark x1="78985" y1="43152" x2="78056" y2="43152"/>
                          <a14:foregroundMark x1="79342" y1="43669" x2="81773" y2="50388"/>
                          <a14:foregroundMark x1="81773" y1="50388" x2="77698" y2="49871"/>
                          <a14:foregroundMark x1="85138" y1="47671" x2="85990" y2="47545"/>
                          <a14:foregroundMark x1="82487" y1="48062" x2="85043" y2="47685"/>
                          <a14:foregroundMark x1="85776" y1="47287" x2="82630" y2="47028"/>
                          <a14:foregroundMark x1="89278" y1="40568" x2="86776" y2="47028"/>
                          <a14:foregroundMark x1="86776" y1="47028" x2="89635" y2="50904"/>
                          <a14:foregroundMark x1="89635" y1="50904" x2="87420" y2="48062"/>
                          <a14:foregroundMark x1="95783" y1="32041" x2="96283" y2="33850"/>
                          <a14:foregroundMark x1="97069" y1="32041" x2="97570" y2="35142"/>
                          <a14:foregroundMark x1="97355" y1="29974" x2="94353" y2="30233"/>
                          <a14:foregroundMark x1="94353" y1="30233" x2="94353" y2="30233"/>
                          <a14:foregroundMark x1="96569" y1="33850" x2="95497" y2="33592"/>
                          <a14:foregroundMark x1="92924" y1="34884" x2="92995" y2="35659"/>
                          <a14:backgroundMark x1="77412" y1="23514" x2="81272" y2="25581"/>
                          <a14:backgroundMark x1="81272" y1="25581" x2="80843" y2="23256"/>
                          <a14:backgroundMark x1="81058" y1="19638" x2="78342" y2="19638"/>
                          <a14:backgroundMark x1="77341" y1="24548" x2="75197" y2="32558"/>
                          <a14:backgroundMark x1="75197" y1="32558" x2="75197" y2="32558"/>
                          <a14:backgroundMark x1="80701" y1="34884" x2="80772" y2="32558"/>
                          <a14:backgroundMark x1="80129" y1="32817" x2="78699" y2="35917"/>
                          <a14:backgroundMark x1="78842" y1="32041" x2="81129" y2="32041"/>
                          <a14:backgroundMark x1="78056" y1="31266" x2="81129" y2="31008"/>
                          <a14:backgroundMark x1="81129" y1="31008" x2="79557" y2="30491"/>
                          <a14:backgroundMark x1="82702" y1="36434" x2="86204" y2="42894"/>
                          <a14:backgroundMark x1="77555" y1="36176" x2="77412" y2="38501"/>
                          <a14:backgroundMark x1="77055" y1="36693" x2="77055" y2="36693"/>
                          <a14:backgroundMark x1="80343" y1="61240" x2="80415" y2="60207"/>
                          <a14:backgroundMark x1="81201" y1="57623" x2="78914" y2="59173"/>
                          <a14:backgroundMark x1="79771" y1="55814" x2="78914" y2="56072"/>
                          <a14:backgroundMark x1="81201" y1="56331" x2="79199" y2="56589"/>
                          <a14:backgroundMark x1="81701" y1="56072" x2="77913" y2="55556"/>
                          <a14:backgroundMark x1="81630" y1="55814" x2="81630" y2="55814"/>
                          <a14:backgroundMark x1="81487" y1="55556" x2="81916" y2="55556"/>
                          <a14:backgroundMark x1="81916" y1="55556" x2="81201" y2="55556"/>
                          <a14:backgroundMark x1="82773" y1="57881" x2="82630" y2="57881"/>
                          <a14:backgroundMark x1="86061" y1="51938" x2="82487" y2="57623"/>
                          <a14:backgroundMark x1="77127" y1="58656" x2="73553" y2="51163"/>
                          <a14:backgroundMark x1="80415" y1="70284" x2="79628" y2="67959"/>
                          <a14:backgroundMark x1="80343" y1="66925" x2="78056" y2="68217"/>
                          <a14:backgroundMark x1="78127" y1="69767" x2="78127" y2="69767"/>
                          <a14:backgroundMark x1="78485" y1="71576" x2="78485" y2="71576"/>
                          <a14:backgroundMark x1="78485" y1="71576" x2="78485" y2="71576"/>
                          <a14:backgroundMark x1="79056" y1="72868" x2="79342" y2="73385"/>
                          <a14:backgroundMark x1="79914" y1="74419" x2="80200" y2="74935"/>
                          <a14:backgroundMark x1="80415" y1="75194" x2="80772" y2="75452"/>
                          <a14:backgroundMark x1="81558" y1="76227" x2="81701" y2="75969"/>
                          <a14:backgroundMark x1="82059" y1="75194" x2="82273" y2="74935"/>
                          <a14:backgroundMark x1="82416" y1="73643" x2="82416" y2="73643"/>
                          <a14:backgroundMark x1="82416" y1="72610" x2="82416" y2="72610"/>
                          <a14:backgroundMark x1="82273" y1="71576" x2="82273" y2="71576"/>
                          <a14:backgroundMark x1="82130" y1="70801" x2="81487" y2="68734"/>
                          <a14:backgroundMark x1="81844" y1="69767" x2="81058" y2="71059"/>
                          <a14:backgroundMark x1="81344" y1="71059" x2="80701" y2="68475"/>
                          <a14:backgroundMark x1="81129" y1="66925" x2="77984" y2="66150"/>
                          <a14:backgroundMark x1="81701" y1="66925" x2="79342" y2="64858"/>
                          <a14:backgroundMark x1="82630" y1="67700" x2="82773" y2="76227"/>
                          <a14:backgroundMark x1="81558" y1="77003" x2="78413" y2="75969"/>
                          <a14:backgroundMark x1="78413" y1="75969" x2="77341" y2="68475"/>
                        </a14:backgroundRemoval>
                      </a14:imgEffect>
                    </a14:imgLayer>
                  </a14:imgProps>
                </a:ext>
                <a:ext uri="{28A0092B-C50C-407E-A947-70E740481C1C}">
                  <a14:useLocalDpi xmlns:a14="http://schemas.microsoft.com/office/drawing/2010/main" val="0"/>
                </a:ext>
              </a:extLst>
            </a:blip>
            <a:srcRect l="67972" t="37257" r="26388" b="43442"/>
            <a:stretch/>
          </p:blipFill>
          <p:spPr bwMode="auto">
            <a:xfrm>
              <a:off x="2703576" y="3265715"/>
              <a:ext cx="901773" cy="853440"/>
            </a:xfrm>
            <a:prstGeom prst="rect">
              <a:avLst/>
            </a:prstGeom>
            <a:noFill/>
            <a:extLst>
              <a:ext uri="{909E8E84-426E-40DD-AFC4-6F175D3DCCD1}">
                <a14:hiddenFill xmlns:a14="http://schemas.microsoft.com/office/drawing/2010/main">
                  <a:solidFill>
                    <a:srgbClr val="FFFFFF"/>
                  </a:solidFill>
                </a14:hiddenFill>
              </a:ext>
            </a:extLst>
          </p:spPr>
        </p:pic>
        <p:sp>
          <p:nvSpPr>
            <p:cNvPr id="37" name="Oval 36">
              <a:extLst>
                <a:ext uri="{FF2B5EF4-FFF2-40B4-BE49-F238E27FC236}">
                  <a16:creationId xmlns:a16="http://schemas.microsoft.com/office/drawing/2014/main" id="{3DEC2244-1413-4ADF-98CD-620EA979CD75}"/>
                </a:ext>
              </a:extLst>
            </p:cNvPr>
            <p:cNvSpPr/>
            <p:nvPr/>
          </p:nvSpPr>
          <p:spPr>
            <a:xfrm>
              <a:off x="2873829" y="3333206"/>
              <a:ext cx="731520" cy="698863"/>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5" name="Straight Arrow Connector 44">
            <a:extLst>
              <a:ext uri="{FF2B5EF4-FFF2-40B4-BE49-F238E27FC236}">
                <a16:creationId xmlns:a16="http://schemas.microsoft.com/office/drawing/2014/main" id="{E1667D90-F7C4-477C-A8C5-0AAC543957A3}"/>
              </a:ext>
            </a:extLst>
          </p:cNvPr>
          <p:cNvCxnSpPr>
            <a:cxnSpLocks/>
            <a:stCxn id="37" idx="6"/>
            <a:endCxn id="13" idx="2"/>
          </p:cNvCxnSpPr>
          <p:nvPr/>
        </p:nvCxnSpPr>
        <p:spPr>
          <a:xfrm flipV="1">
            <a:off x="8317879" y="3532514"/>
            <a:ext cx="1488402" cy="114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C47FA47B-07E6-4B18-A3C7-50ABDF44F36D}"/>
              </a:ext>
            </a:extLst>
          </p:cNvPr>
          <p:cNvGrpSpPr/>
          <p:nvPr/>
        </p:nvGrpSpPr>
        <p:grpSpPr>
          <a:xfrm>
            <a:off x="1147713" y="3115491"/>
            <a:ext cx="690880" cy="1139493"/>
            <a:chOff x="7784512" y="2093883"/>
            <a:chExt cx="690880" cy="1139493"/>
          </a:xfrm>
        </p:grpSpPr>
        <p:sp>
          <p:nvSpPr>
            <p:cNvPr id="54" name="TextBox 53">
              <a:extLst>
                <a:ext uri="{FF2B5EF4-FFF2-40B4-BE49-F238E27FC236}">
                  <a16:creationId xmlns:a16="http://schemas.microsoft.com/office/drawing/2014/main" id="{2E23E409-2D7A-41E7-84A5-534532EC016E}"/>
                </a:ext>
              </a:extLst>
            </p:cNvPr>
            <p:cNvSpPr txBox="1"/>
            <p:nvPr/>
          </p:nvSpPr>
          <p:spPr>
            <a:xfrm>
              <a:off x="7784512" y="2864044"/>
              <a:ext cx="690880" cy="369332"/>
            </a:xfrm>
            <a:prstGeom prst="rect">
              <a:avLst/>
            </a:prstGeom>
            <a:noFill/>
          </p:spPr>
          <p:txBody>
            <a:bodyPr wrap="square" rtlCol="0">
              <a:spAutoFit/>
            </a:bodyPr>
            <a:lstStyle/>
            <a:p>
              <a:r>
                <a:rPr lang="en-US" dirty="0"/>
                <a:t>User</a:t>
              </a:r>
            </a:p>
          </p:txBody>
        </p:sp>
        <p:grpSp>
          <p:nvGrpSpPr>
            <p:cNvPr id="55" name="Group 54">
              <a:extLst>
                <a:ext uri="{FF2B5EF4-FFF2-40B4-BE49-F238E27FC236}">
                  <a16:creationId xmlns:a16="http://schemas.microsoft.com/office/drawing/2014/main" id="{CA9D9AF0-5F0A-42E5-BA01-D2F8FAFBBB0C}"/>
                </a:ext>
              </a:extLst>
            </p:cNvPr>
            <p:cNvGrpSpPr/>
            <p:nvPr/>
          </p:nvGrpSpPr>
          <p:grpSpPr>
            <a:xfrm>
              <a:off x="7784512" y="2093883"/>
              <a:ext cx="690880" cy="1059379"/>
              <a:chOff x="7824220" y="3191091"/>
              <a:chExt cx="690880" cy="1059379"/>
            </a:xfrm>
          </p:grpSpPr>
          <p:sp>
            <p:nvSpPr>
              <p:cNvPr id="56" name="Chord 55">
                <a:extLst>
                  <a:ext uri="{FF2B5EF4-FFF2-40B4-BE49-F238E27FC236}">
                    <a16:creationId xmlns:a16="http://schemas.microsoft.com/office/drawing/2014/main" id="{A3B4CC99-B06A-4A4E-8059-BE1276C3F3BE}"/>
                  </a:ext>
                </a:extLst>
              </p:cNvPr>
              <p:cNvSpPr/>
              <p:nvPr/>
            </p:nvSpPr>
            <p:spPr>
              <a:xfrm rot="5400000">
                <a:off x="7802939" y="3538310"/>
                <a:ext cx="733441" cy="690880"/>
              </a:xfrm>
              <a:prstGeom prst="chord">
                <a:avLst>
                  <a:gd name="adj1" fmla="val 4960698"/>
                  <a:gd name="adj2" fmla="val 16640419"/>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D4D8CC76-C918-4F07-9ADA-FCD00901FB66}"/>
                  </a:ext>
                </a:extLst>
              </p:cNvPr>
              <p:cNvSpPr/>
              <p:nvPr/>
            </p:nvSpPr>
            <p:spPr>
              <a:xfrm>
                <a:off x="7988881" y="3191091"/>
                <a:ext cx="361555" cy="379955"/>
              </a:xfrm>
              <a:prstGeom prst="ellipse">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6587835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75" name="Group 74">
            <a:extLst>
              <a:ext uri="{FF2B5EF4-FFF2-40B4-BE49-F238E27FC236}">
                <a16:creationId xmlns:a16="http://schemas.microsoft.com/office/drawing/2014/main" id="{652F286D-F758-4774-913E-80F0472501BF}"/>
              </a:ext>
            </a:extLst>
          </p:cNvPr>
          <p:cNvGrpSpPr/>
          <p:nvPr/>
        </p:nvGrpSpPr>
        <p:grpSpPr>
          <a:xfrm>
            <a:off x="3620136" y="1568785"/>
            <a:ext cx="7292132" cy="1882713"/>
            <a:chOff x="3620136" y="1568785"/>
            <a:chExt cx="7292132" cy="1882713"/>
          </a:xfrm>
        </p:grpSpPr>
        <p:cxnSp>
          <p:nvCxnSpPr>
            <p:cNvPr id="76" name="Straight Arrow Connector 75">
              <a:extLst>
                <a:ext uri="{FF2B5EF4-FFF2-40B4-BE49-F238E27FC236}">
                  <a16:creationId xmlns:a16="http://schemas.microsoft.com/office/drawing/2014/main" id="{4314590C-A282-4B84-893D-B8011F32C58E}"/>
                </a:ext>
              </a:extLst>
            </p:cNvPr>
            <p:cNvCxnSpPr>
              <a:cxnSpLocks/>
              <a:stCxn id="79" idx="4"/>
            </p:cNvCxnSpPr>
            <p:nvPr/>
          </p:nvCxnSpPr>
          <p:spPr>
            <a:xfrm>
              <a:off x="6178943" y="1918117"/>
              <a:ext cx="1514545" cy="136845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B0C81F39-6303-491A-9CF5-C116BD0B277F}"/>
                </a:ext>
              </a:extLst>
            </p:cNvPr>
            <p:cNvCxnSpPr>
              <a:cxnSpLocks/>
              <a:endCxn id="83" idx="2"/>
            </p:cNvCxnSpPr>
            <p:nvPr/>
          </p:nvCxnSpPr>
          <p:spPr>
            <a:xfrm flipV="1">
              <a:off x="8210750" y="2375934"/>
              <a:ext cx="1595530" cy="91063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DC965D1D-4BE1-4A91-B5C7-B1535835F0D8}"/>
                </a:ext>
              </a:extLst>
            </p:cNvPr>
            <p:cNvCxnSpPr>
              <a:cxnSpLocks/>
              <a:endCxn id="79" idx="2"/>
            </p:cNvCxnSpPr>
            <p:nvPr/>
          </p:nvCxnSpPr>
          <p:spPr>
            <a:xfrm flipV="1">
              <a:off x="3620136" y="1918117"/>
              <a:ext cx="1452819" cy="136721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9" name="Cylinder 78">
              <a:extLst>
                <a:ext uri="{FF2B5EF4-FFF2-40B4-BE49-F238E27FC236}">
                  <a16:creationId xmlns:a16="http://schemas.microsoft.com/office/drawing/2014/main" id="{DBA94028-412D-407D-A4AA-A1D4657151EC}"/>
                </a:ext>
              </a:extLst>
            </p:cNvPr>
            <p:cNvSpPr/>
            <p:nvPr/>
          </p:nvSpPr>
          <p:spPr>
            <a:xfrm>
              <a:off x="5072955" y="1568785"/>
              <a:ext cx="1105988" cy="698663"/>
            </a:xfrm>
            <a:prstGeom prst="can">
              <a:avLst/>
            </a:prstGeom>
            <a:solidFill>
              <a:srgbClr val="7DD7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Cylinder 79">
              <a:extLst>
                <a:ext uri="{FF2B5EF4-FFF2-40B4-BE49-F238E27FC236}">
                  <a16:creationId xmlns:a16="http://schemas.microsoft.com/office/drawing/2014/main" id="{0E9D8019-8F2A-4AAA-B751-B10B512E5B2A}"/>
                </a:ext>
              </a:extLst>
            </p:cNvPr>
            <p:cNvSpPr/>
            <p:nvPr/>
          </p:nvSpPr>
          <p:spPr>
            <a:xfrm>
              <a:off x="5072955" y="2375934"/>
              <a:ext cx="1105988" cy="698663"/>
            </a:xfrm>
            <a:prstGeom prst="can">
              <a:avLst/>
            </a:prstGeom>
            <a:solidFill>
              <a:srgbClr val="7DD7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1" name="Straight Arrow Connector 80">
              <a:extLst>
                <a:ext uri="{FF2B5EF4-FFF2-40B4-BE49-F238E27FC236}">
                  <a16:creationId xmlns:a16="http://schemas.microsoft.com/office/drawing/2014/main" id="{A7EBA718-A8ED-4F29-A9CC-2B6D44CBC405}"/>
                </a:ext>
              </a:extLst>
            </p:cNvPr>
            <p:cNvCxnSpPr>
              <a:cxnSpLocks/>
              <a:endCxn id="80" idx="2"/>
            </p:cNvCxnSpPr>
            <p:nvPr/>
          </p:nvCxnSpPr>
          <p:spPr>
            <a:xfrm flipV="1">
              <a:off x="3727265" y="2725266"/>
              <a:ext cx="1345690" cy="66720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7133E8C4-32B1-4A1B-9DF9-5C882C9F7B77}"/>
                </a:ext>
              </a:extLst>
            </p:cNvPr>
            <p:cNvCxnSpPr>
              <a:cxnSpLocks/>
              <a:stCxn id="80" idx="4"/>
            </p:cNvCxnSpPr>
            <p:nvPr/>
          </p:nvCxnSpPr>
          <p:spPr>
            <a:xfrm>
              <a:off x="6178943" y="2725266"/>
              <a:ext cx="1407416" cy="72623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3" name="Cylinder 82">
              <a:extLst>
                <a:ext uri="{FF2B5EF4-FFF2-40B4-BE49-F238E27FC236}">
                  <a16:creationId xmlns:a16="http://schemas.microsoft.com/office/drawing/2014/main" id="{32FF001D-A12D-429D-A223-2E6A7A73EBE6}"/>
                </a:ext>
              </a:extLst>
            </p:cNvPr>
            <p:cNvSpPr/>
            <p:nvPr/>
          </p:nvSpPr>
          <p:spPr>
            <a:xfrm>
              <a:off x="9806280" y="2026602"/>
              <a:ext cx="1105988" cy="698663"/>
            </a:xfrm>
            <a:prstGeom prst="can">
              <a:avLst/>
            </a:prstGeom>
            <a:solidFill>
              <a:srgbClr val="006C15"/>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5BF7B3A7-2320-4C32-96CE-4737E8E1F4DD}"/>
              </a:ext>
            </a:extLst>
          </p:cNvPr>
          <p:cNvSpPr/>
          <p:nvPr/>
        </p:nvSpPr>
        <p:spPr>
          <a:xfrm>
            <a:off x="3482465" y="1404393"/>
            <a:ext cx="7822903" cy="2078788"/>
          </a:xfrm>
          <a:prstGeom prst="rect">
            <a:avLst/>
          </a:prstGeom>
          <a:solidFill>
            <a:srgbClr val="000000">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3ECA2E-A6B7-49EF-994A-CD5E4A30E097}"/>
              </a:ext>
            </a:extLst>
          </p:cNvPr>
          <p:cNvSpPr>
            <a:spLocks noGrp="1"/>
          </p:cNvSpPr>
          <p:nvPr>
            <p:ph type="title"/>
          </p:nvPr>
        </p:nvSpPr>
        <p:spPr/>
        <p:txBody>
          <a:bodyPr/>
          <a:lstStyle/>
          <a:p>
            <a:r>
              <a:rPr lang="en-US" dirty="0"/>
              <a:t>Google DNS: Dynamic Caching</a:t>
            </a:r>
          </a:p>
        </p:txBody>
      </p:sp>
      <p:sp>
        <p:nvSpPr>
          <p:cNvPr id="4" name="Footer Placeholder 3">
            <a:extLst>
              <a:ext uri="{FF2B5EF4-FFF2-40B4-BE49-F238E27FC236}">
                <a16:creationId xmlns:a16="http://schemas.microsoft.com/office/drawing/2014/main" id="{38778E2F-F230-4D93-A656-0A08568C4503}"/>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C1E93187-792E-4E3C-AA3D-D27C7E5CDE88}"/>
              </a:ext>
            </a:extLst>
          </p:cNvPr>
          <p:cNvSpPr>
            <a:spLocks noGrp="1"/>
          </p:cNvSpPr>
          <p:nvPr>
            <p:ph type="sldNum" sz="quarter" idx="12"/>
          </p:nvPr>
        </p:nvSpPr>
        <p:spPr/>
        <p:txBody>
          <a:bodyPr/>
          <a:lstStyle/>
          <a:p>
            <a:fld id="{763FA1FB-A723-468C-9019-79D9CB2A7825}" type="slidenum">
              <a:rPr lang="en-US" smtClean="0"/>
              <a:t>33</a:t>
            </a:fld>
            <a:endParaRPr lang="en-US"/>
          </a:p>
        </p:txBody>
      </p:sp>
      <p:sp>
        <p:nvSpPr>
          <p:cNvPr id="7" name="TextBox 6">
            <a:extLst>
              <a:ext uri="{FF2B5EF4-FFF2-40B4-BE49-F238E27FC236}">
                <a16:creationId xmlns:a16="http://schemas.microsoft.com/office/drawing/2014/main" id="{9185EF72-98F4-47E4-96A3-B9D9686C2872}"/>
              </a:ext>
            </a:extLst>
          </p:cNvPr>
          <p:cNvSpPr txBox="1"/>
          <p:nvPr/>
        </p:nvSpPr>
        <p:spPr>
          <a:xfrm>
            <a:off x="3606202" y="5075163"/>
            <a:ext cx="4577231" cy="400110"/>
          </a:xfrm>
          <a:prstGeom prst="rect">
            <a:avLst/>
          </a:prstGeom>
          <a:noFill/>
        </p:spPr>
        <p:txBody>
          <a:bodyPr wrap="square" rtlCol="0">
            <a:spAutoFit/>
          </a:bodyPr>
          <a:lstStyle/>
          <a:p>
            <a:pPr algn="ctr"/>
            <a:r>
              <a:rPr lang="en-US" sz="2000" dirty="0"/>
              <a:t>User receives </a:t>
            </a:r>
            <a:r>
              <a:rPr lang="en-US" sz="2000" dirty="0">
                <a:solidFill>
                  <a:srgbClr val="6D6DFF"/>
                </a:solidFill>
              </a:rPr>
              <a:t>backend TTL (550)</a:t>
            </a:r>
            <a:endParaRPr lang="en-US" sz="2000" b="1" dirty="0">
              <a:solidFill>
                <a:srgbClr val="6D6DFF"/>
              </a:solidFill>
            </a:endParaRPr>
          </a:p>
        </p:txBody>
      </p:sp>
      <p:sp>
        <p:nvSpPr>
          <p:cNvPr id="9" name="Cylinder 8">
            <a:extLst>
              <a:ext uri="{FF2B5EF4-FFF2-40B4-BE49-F238E27FC236}">
                <a16:creationId xmlns:a16="http://schemas.microsoft.com/office/drawing/2014/main" id="{492ABDA9-1630-47B5-BA4B-EF6DB8B5DA8F}"/>
              </a:ext>
            </a:extLst>
          </p:cNvPr>
          <p:cNvSpPr/>
          <p:nvPr/>
        </p:nvSpPr>
        <p:spPr>
          <a:xfrm>
            <a:off x="5072956" y="3183182"/>
            <a:ext cx="1105988" cy="698663"/>
          </a:xfrm>
          <a:prstGeom prst="can">
            <a:avLst/>
          </a:prstGeom>
          <a:solidFill>
            <a:schemeClr val="accent3"/>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600</a:t>
            </a:r>
          </a:p>
        </p:txBody>
      </p:sp>
      <p:grpSp>
        <p:nvGrpSpPr>
          <p:cNvPr id="12" name="Group 11">
            <a:extLst>
              <a:ext uri="{FF2B5EF4-FFF2-40B4-BE49-F238E27FC236}">
                <a16:creationId xmlns:a16="http://schemas.microsoft.com/office/drawing/2014/main" id="{8328D3A6-7E14-413E-A0C5-C338FB42CC22}"/>
              </a:ext>
            </a:extLst>
          </p:cNvPr>
          <p:cNvGrpSpPr/>
          <p:nvPr/>
        </p:nvGrpSpPr>
        <p:grpSpPr>
          <a:xfrm>
            <a:off x="2825492" y="3115491"/>
            <a:ext cx="901773" cy="853440"/>
            <a:chOff x="2703576" y="3265715"/>
            <a:chExt cx="901773" cy="853440"/>
          </a:xfrm>
        </p:grpSpPr>
        <p:pic>
          <p:nvPicPr>
            <p:cNvPr id="5" name="Picture 2">
              <a:extLst>
                <a:ext uri="{FF2B5EF4-FFF2-40B4-BE49-F238E27FC236}">
                  <a16:creationId xmlns:a16="http://schemas.microsoft.com/office/drawing/2014/main" id="{D4023924-DE84-4112-B202-C3327945CFD9}"/>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9561" b="89664" l="69836" r="97570">
                          <a14:foregroundMark x1="70765" y1="41344" x2="69836" y2="52196"/>
                          <a14:foregroundMark x1="69836" y1="52196" x2="70264" y2="45736"/>
                          <a14:foregroundMark x1="72337" y1="50904" x2="72051" y2="50904"/>
                          <a14:foregroundMark x1="76912" y1="47804" x2="73481" y2="47287"/>
                          <a14:foregroundMark x1="76769" y1="47028" x2="73410" y2="47287"/>
                          <a14:foregroundMark x1="77627" y1="49096" x2="77698" y2="43928"/>
                          <a14:foregroundMark x1="78985" y1="43152" x2="78056" y2="43152"/>
                          <a14:foregroundMark x1="79342" y1="43669" x2="81773" y2="50388"/>
                          <a14:foregroundMark x1="81773" y1="50388" x2="77698" y2="49871"/>
                          <a14:foregroundMark x1="85138" y1="47671" x2="85990" y2="47545"/>
                          <a14:foregroundMark x1="82487" y1="48062" x2="85043" y2="47685"/>
                          <a14:foregroundMark x1="85776" y1="47287" x2="82630" y2="47028"/>
                          <a14:foregroundMark x1="89278" y1="40568" x2="86776" y2="47028"/>
                          <a14:foregroundMark x1="86776" y1="47028" x2="89635" y2="50904"/>
                          <a14:foregroundMark x1="89635" y1="50904" x2="87420" y2="48062"/>
                          <a14:foregroundMark x1="95783" y1="32041" x2="96283" y2="33850"/>
                          <a14:foregroundMark x1="97069" y1="32041" x2="97570" y2="35142"/>
                          <a14:foregroundMark x1="97355" y1="29974" x2="94353" y2="30233"/>
                          <a14:foregroundMark x1="94353" y1="30233" x2="94353" y2="30233"/>
                          <a14:foregroundMark x1="96569" y1="33850" x2="95497" y2="33592"/>
                          <a14:foregroundMark x1="92924" y1="34884" x2="92995" y2="35659"/>
                          <a14:backgroundMark x1="77412" y1="23514" x2="81272" y2="25581"/>
                          <a14:backgroundMark x1="81272" y1="25581" x2="80843" y2="23256"/>
                          <a14:backgroundMark x1="81058" y1="19638" x2="78342" y2="19638"/>
                          <a14:backgroundMark x1="77341" y1="24548" x2="75197" y2="32558"/>
                          <a14:backgroundMark x1="75197" y1="32558" x2="75197" y2="32558"/>
                          <a14:backgroundMark x1="80701" y1="34884" x2="80772" y2="32558"/>
                          <a14:backgroundMark x1="80129" y1="32817" x2="78699" y2="35917"/>
                          <a14:backgroundMark x1="78842" y1="32041" x2="81129" y2="32041"/>
                          <a14:backgroundMark x1="78056" y1="31266" x2="81129" y2="31008"/>
                          <a14:backgroundMark x1="81129" y1="31008" x2="79557" y2="30491"/>
                          <a14:backgroundMark x1="82702" y1="36434" x2="86204" y2="42894"/>
                          <a14:backgroundMark x1="77555" y1="36176" x2="77412" y2="38501"/>
                          <a14:backgroundMark x1="77055" y1="36693" x2="77055" y2="36693"/>
                          <a14:backgroundMark x1="80343" y1="61240" x2="80415" y2="60207"/>
                          <a14:backgroundMark x1="81201" y1="57623" x2="78914" y2="59173"/>
                          <a14:backgroundMark x1="79771" y1="55814" x2="78914" y2="56072"/>
                          <a14:backgroundMark x1="81201" y1="56331" x2="79199" y2="56589"/>
                          <a14:backgroundMark x1="81701" y1="56072" x2="77913" y2="55556"/>
                          <a14:backgroundMark x1="81630" y1="55814" x2="81630" y2="55814"/>
                          <a14:backgroundMark x1="81487" y1="55556" x2="81916" y2="55556"/>
                          <a14:backgroundMark x1="81916" y1="55556" x2="81201" y2="55556"/>
                          <a14:backgroundMark x1="82773" y1="57881" x2="82630" y2="57881"/>
                          <a14:backgroundMark x1="86061" y1="51938" x2="82487" y2="57623"/>
                          <a14:backgroundMark x1="77127" y1="58656" x2="73553" y2="51163"/>
                          <a14:backgroundMark x1="80415" y1="70284" x2="79628" y2="67959"/>
                          <a14:backgroundMark x1="80343" y1="66925" x2="78056" y2="68217"/>
                          <a14:backgroundMark x1="78127" y1="69767" x2="78127" y2="69767"/>
                          <a14:backgroundMark x1="78485" y1="71576" x2="78485" y2="71576"/>
                          <a14:backgroundMark x1="78485" y1="71576" x2="78485" y2="71576"/>
                          <a14:backgroundMark x1="79056" y1="72868" x2="79342" y2="73385"/>
                          <a14:backgroundMark x1="79914" y1="74419" x2="80200" y2="74935"/>
                          <a14:backgroundMark x1="80415" y1="75194" x2="80772" y2="75452"/>
                          <a14:backgroundMark x1="81558" y1="76227" x2="81701" y2="75969"/>
                          <a14:backgroundMark x1="82059" y1="75194" x2="82273" y2="74935"/>
                          <a14:backgroundMark x1="82416" y1="73643" x2="82416" y2="73643"/>
                          <a14:backgroundMark x1="82416" y1="72610" x2="82416" y2="72610"/>
                          <a14:backgroundMark x1="82273" y1="71576" x2="82273" y2="71576"/>
                          <a14:backgroundMark x1="82130" y1="70801" x2="81487" y2="68734"/>
                          <a14:backgroundMark x1="81844" y1="69767" x2="81058" y2="71059"/>
                          <a14:backgroundMark x1="81344" y1="71059" x2="80701" y2="68475"/>
                          <a14:backgroundMark x1="81129" y1="66925" x2="77984" y2="66150"/>
                          <a14:backgroundMark x1="81701" y1="66925" x2="79342" y2="64858"/>
                          <a14:backgroundMark x1="82630" y1="67700" x2="82773" y2="76227"/>
                          <a14:backgroundMark x1="81558" y1="77003" x2="78413" y2="75969"/>
                          <a14:backgroundMark x1="78413" y1="75969" x2="77341" y2="68475"/>
                        </a14:backgroundRemoval>
                      </a14:imgEffect>
                    </a14:imgLayer>
                  </a14:imgProps>
                </a:ext>
                <a:ext uri="{28A0092B-C50C-407E-A947-70E740481C1C}">
                  <a14:useLocalDpi xmlns:a14="http://schemas.microsoft.com/office/drawing/2010/main" val="0"/>
                </a:ext>
              </a:extLst>
            </a:blip>
            <a:srcRect l="67972" t="37257" r="26388" b="43442"/>
            <a:stretch/>
          </p:blipFill>
          <p:spPr bwMode="auto">
            <a:xfrm>
              <a:off x="2703576" y="3265715"/>
              <a:ext cx="901773" cy="853440"/>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a:extLst>
                <a:ext uri="{FF2B5EF4-FFF2-40B4-BE49-F238E27FC236}">
                  <a16:creationId xmlns:a16="http://schemas.microsoft.com/office/drawing/2014/main" id="{46D5C05B-FA70-4DC6-A315-F05164F2FB40}"/>
                </a:ext>
              </a:extLst>
            </p:cNvPr>
            <p:cNvSpPr/>
            <p:nvPr/>
          </p:nvSpPr>
          <p:spPr>
            <a:xfrm>
              <a:off x="2873829" y="3333206"/>
              <a:ext cx="731520" cy="698863"/>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Cylinder 12">
            <a:extLst>
              <a:ext uri="{FF2B5EF4-FFF2-40B4-BE49-F238E27FC236}">
                <a16:creationId xmlns:a16="http://schemas.microsoft.com/office/drawing/2014/main" id="{91708041-1838-4402-9D89-8913FD4B2ADD}"/>
              </a:ext>
            </a:extLst>
          </p:cNvPr>
          <p:cNvSpPr/>
          <p:nvPr/>
        </p:nvSpPr>
        <p:spPr>
          <a:xfrm>
            <a:off x="9806281" y="3183182"/>
            <a:ext cx="1105988" cy="698663"/>
          </a:xfrm>
          <a:prstGeom prst="can">
            <a:avLst/>
          </a:prstGeom>
          <a:solidFill>
            <a:srgbClr val="006C15"/>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550</a:t>
            </a:r>
            <a:endParaRPr lang="en-US" dirty="0"/>
          </a:p>
        </p:txBody>
      </p:sp>
      <p:sp>
        <p:nvSpPr>
          <p:cNvPr id="15" name="TextBox 14">
            <a:extLst>
              <a:ext uri="{FF2B5EF4-FFF2-40B4-BE49-F238E27FC236}">
                <a16:creationId xmlns:a16="http://schemas.microsoft.com/office/drawing/2014/main" id="{EB895A55-345B-4678-A0A4-D33F7AAB9BDF}"/>
              </a:ext>
            </a:extLst>
          </p:cNvPr>
          <p:cNvSpPr txBox="1"/>
          <p:nvPr/>
        </p:nvSpPr>
        <p:spPr>
          <a:xfrm>
            <a:off x="3252999" y="3858711"/>
            <a:ext cx="2436934" cy="707886"/>
          </a:xfrm>
          <a:prstGeom prst="rect">
            <a:avLst/>
          </a:prstGeom>
          <a:noFill/>
        </p:spPr>
        <p:txBody>
          <a:bodyPr wrap="square" rtlCol="0">
            <a:spAutoFit/>
          </a:bodyPr>
          <a:lstStyle/>
          <a:p>
            <a:pPr algn="ctr"/>
            <a:r>
              <a:rPr lang="en-US" sz="2000" dirty="0"/>
              <a:t>Frontend cache stores </a:t>
            </a:r>
            <a:r>
              <a:rPr lang="en-US" sz="2000" dirty="0">
                <a:solidFill>
                  <a:srgbClr val="6D6DFF"/>
                </a:solidFill>
              </a:rPr>
              <a:t>max TTL (600)</a:t>
            </a:r>
            <a:endParaRPr lang="en-US" sz="2000" b="1" dirty="0">
              <a:solidFill>
                <a:srgbClr val="6D6DFF"/>
              </a:solidFill>
            </a:endParaRPr>
          </a:p>
        </p:txBody>
      </p:sp>
      <p:cxnSp>
        <p:nvCxnSpPr>
          <p:cNvPr id="16" name="Straight Arrow Connector 15">
            <a:extLst>
              <a:ext uri="{FF2B5EF4-FFF2-40B4-BE49-F238E27FC236}">
                <a16:creationId xmlns:a16="http://schemas.microsoft.com/office/drawing/2014/main" id="{8D809516-4329-4979-BB7F-68E41835AC38}"/>
              </a:ext>
            </a:extLst>
          </p:cNvPr>
          <p:cNvCxnSpPr>
            <a:cxnSpLocks/>
            <a:stCxn id="11" idx="6"/>
            <a:endCxn id="9" idx="2"/>
          </p:cNvCxnSpPr>
          <p:nvPr/>
        </p:nvCxnSpPr>
        <p:spPr>
          <a:xfrm>
            <a:off x="3727265" y="3532414"/>
            <a:ext cx="1345691" cy="10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DB41F174-5A5E-4025-A534-AE036428D800}"/>
              </a:ext>
            </a:extLst>
          </p:cNvPr>
          <p:cNvCxnSpPr>
            <a:cxnSpLocks/>
            <a:stCxn id="9" idx="4"/>
            <a:endCxn id="37" idx="2"/>
          </p:cNvCxnSpPr>
          <p:nvPr/>
        </p:nvCxnSpPr>
        <p:spPr>
          <a:xfrm>
            <a:off x="6178944" y="3532514"/>
            <a:ext cx="1407415" cy="114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2CA87E5C-15BF-4321-8E3C-5FE55F3E544C}"/>
              </a:ext>
            </a:extLst>
          </p:cNvPr>
          <p:cNvGrpSpPr/>
          <p:nvPr/>
        </p:nvGrpSpPr>
        <p:grpSpPr>
          <a:xfrm>
            <a:off x="7416106" y="3116734"/>
            <a:ext cx="901773" cy="853440"/>
            <a:chOff x="2703576" y="3265715"/>
            <a:chExt cx="901773" cy="853440"/>
          </a:xfrm>
        </p:grpSpPr>
        <p:pic>
          <p:nvPicPr>
            <p:cNvPr id="36" name="Picture 2">
              <a:extLst>
                <a:ext uri="{FF2B5EF4-FFF2-40B4-BE49-F238E27FC236}">
                  <a16:creationId xmlns:a16="http://schemas.microsoft.com/office/drawing/2014/main" id="{5803FEE3-FFFF-48AC-92B8-A279C35F6318}"/>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9561" b="89664" l="69836" r="97570">
                          <a14:foregroundMark x1="70765" y1="41344" x2="69836" y2="52196"/>
                          <a14:foregroundMark x1="69836" y1="52196" x2="70264" y2="45736"/>
                          <a14:foregroundMark x1="72337" y1="50904" x2="72051" y2="50904"/>
                          <a14:foregroundMark x1="76912" y1="47804" x2="73481" y2="47287"/>
                          <a14:foregroundMark x1="76769" y1="47028" x2="73410" y2="47287"/>
                          <a14:foregroundMark x1="77627" y1="49096" x2="77698" y2="43928"/>
                          <a14:foregroundMark x1="78985" y1="43152" x2="78056" y2="43152"/>
                          <a14:foregroundMark x1="79342" y1="43669" x2="81773" y2="50388"/>
                          <a14:foregroundMark x1="81773" y1="50388" x2="77698" y2="49871"/>
                          <a14:foregroundMark x1="85138" y1="47671" x2="85990" y2="47545"/>
                          <a14:foregroundMark x1="82487" y1="48062" x2="85043" y2="47685"/>
                          <a14:foregroundMark x1="85776" y1="47287" x2="82630" y2="47028"/>
                          <a14:foregroundMark x1="89278" y1="40568" x2="86776" y2="47028"/>
                          <a14:foregroundMark x1="86776" y1="47028" x2="89635" y2="50904"/>
                          <a14:foregroundMark x1="89635" y1="50904" x2="87420" y2="48062"/>
                          <a14:foregroundMark x1="95783" y1="32041" x2="96283" y2="33850"/>
                          <a14:foregroundMark x1="97069" y1="32041" x2="97570" y2="35142"/>
                          <a14:foregroundMark x1="97355" y1="29974" x2="94353" y2="30233"/>
                          <a14:foregroundMark x1="94353" y1="30233" x2="94353" y2="30233"/>
                          <a14:foregroundMark x1="96569" y1="33850" x2="95497" y2="33592"/>
                          <a14:foregroundMark x1="92924" y1="34884" x2="92995" y2="35659"/>
                          <a14:backgroundMark x1="77412" y1="23514" x2="81272" y2="25581"/>
                          <a14:backgroundMark x1="81272" y1="25581" x2="80843" y2="23256"/>
                          <a14:backgroundMark x1="81058" y1="19638" x2="78342" y2="19638"/>
                          <a14:backgroundMark x1="77341" y1="24548" x2="75197" y2="32558"/>
                          <a14:backgroundMark x1="75197" y1="32558" x2="75197" y2="32558"/>
                          <a14:backgroundMark x1="80701" y1="34884" x2="80772" y2="32558"/>
                          <a14:backgroundMark x1="80129" y1="32817" x2="78699" y2="35917"/>
                          <a14:backgroundMark x1="78842" y1="32041" x2="81129" y2="32041"/>
                          <a14:backgroundMark x1="78056" y1="31266" x2="81129" y2="31008"/>
                          <a14:backgroundMark x1="81129" y1="31008" x2="79557" y2="30491"/>
                          <a14:backgroundMark x1="82702" y1="36434" x2="86204" y2="42894"/>
                          <a14:backgroundMark x1="77555" y1="36176" x2="77412" y2="38501"/>
                          <a14:backgroundMark x1="77055" y1="36693" x2="77055" y2="36693"/>
                          <a14:backgroundMark x1="80343" y1="61240" x2="80415" y2="60207"/>
                          <a14:backgroundMark x1="81201" y1="57623" x2="78914" y2="59173"/>
                          <a14:backgroundMark x1="79771" y1="55814" x2="78914" y2="56072"/>
                          <a14:backgroundMark x1="81201" y1="56331" x2="79199" y2="56589"/>
                          <a14:backgroundMark x1="81701" y1="56072" x2="77913" y2="55556"/>
                          <a14:backgroundMark x1="81630" y1="55814" x2="81630" y2="55814"/>
                          <a14:backgroundMark x1="81487" y1="55556" x2="81916" y2="55556"/>
                          <a14:backgroundMark x1="81916" y1="55556" x2="81201" y2="55556"/>
                          <a14:backgroundMark x1="82773" y1="57881" x2="82630" y2="57881"/>
                          <a14:backgroundMark x1="86061" y1="51938" x2="82487" y2="57623"/>
                          <a14:backgroundMark x1="77127" y1="58656" x2="73553" y2="51163"/>
                          <a14:backgroundMark x1="80415" y1="70284" x2="79628" y2="67959"/>
                          <a14:backgroundMark x1="80343" y1="66925" x2="78056" y2="68217"/>
                          <a14:backgroundMark x1="78127" y1="69767" x2="78127" y2="69767"/>
                          <a14:backgroundMark x1="78485" y1="71576" x2="78485" y2="71576"/>
                          <a14:backgroundMark x1="78485" y1="71576" x2="78485" y2="71576"/>
                          <a14:backgroundMark x1="79056" y1="72868" x2="79342" y2="73385"/>
                          <a14:backgroundMark x1="79914" y1="74419" x2="80200" y2="74935"/>
                          <a14:backgroundMark x1="80415" y1="75194" x2="80772" y2="75452"/>
                          <a14:backgroundMark x1="81558" y1="76227" x2="81701" y2="75969"/>
                          <a14:backgroundMark x1="82059" y1="75194" x2="82273" y2="74935"/>
                          <a14:backgroundMark x1="82416" y1="73643" x2="82416" y2="73643"/>
                          <a14:backgroundMark x1="82416" y1="72610" x2="82416" y2="72610"/>
                          <a14:backgroundMark x1="82273" y1="71576" x2="82273" y2="71576"/>
                          <a14:backgroundMark x1="82130" y1="70801" x2="81487" y2="68734"/>
                          <a14:backgroundMark x1="81844" y1="69767" x2="81058" y2="71059"/>
                          <a14:backgroundMark x1="81344" y1="71059" x2="80701" y2="68475"/>
                          <a14:backgroundMark x1="81129" y1="66925" x2="77984" y2="66150"/>
                          <a14:backgroundMark x1="81701" y1="66925" x2="79342" y2="64858"/>
                          <a14:backgroundMark x1="82630" y1="67700" x2="82773" y2="76227"/>
                          <a14:backgroundMark x1="81558" y1="77003" x2="78413" y2="75969"/>
                          <a14:backgroundMark x1="78413" y1="75969" x2="77341" y2="68475"/>
                        </a14:backgroundRemoval>
                      </a14:imgEffect>
                    </a14:imgLayer>
                  </a14:imgProps>
                </a:ext>
                <a:ext uri="{28A0092B-C50C-407E-A947-70E740481C1C}">
                  <a14:useLocalDpi xmlns:a14="http://schemas.microsoft.com/office/drawing/2010/main" val="0"/>
                </a:ext>
              </a:extLst>
            </a:blip>
            <a:srcRect l="67972" t="37257" r="26388" b="43442"/>
            <a:stretch/>
          </p:blipFill>
          <p:spPr bwMode="auto">
            <a:xfrm>
              <a:off x="2703576" y="3265715"/>
              <a:ext cx="901773" cy="853440"/>
            </a:xfrm>
            <a:prstGeom prst="rect">
              <a:avLst/>
            </a:prstGeom>
            <a:noFill/>
            <a:extLst>
              <a:ext uri="{909E8E84-426E-40DD-AFC4-6F175D3DCCD1}">
                <a14:hiddenFill xmlns:a14="http://schemas.microsoft.com/office/drawing/2010/main">
                  <a:solidFill>
                    <a:srgbClr val="FFFFFF"/>
                  </a:solidFill>
                </a14:hiddenFill>
              </a:ext>
            </a:extLst>
          </p:spPr>
        </p:pic>
        <p:sp>
          <p:nvSpPr>
            <p:cNvPr id="37" name="Oval 36">
              <a:extLst>
                <a:ext uri="{FF2B5EF4-FFF2-40B4-BE49-F238E27FC236}">
                  <a16:creationId xmlns:a16="http://schemas.microsoft.com/office/drawing/2014/main" id="{3DEC2244-1413-4ADF-98CD-620EA979CD75}"/>
                </a:ext>
              </a:extLst>
            </p:cNvPr>
            <p:cNvSpPr/>
            <p:nvPr/>
          </p:nvSpPr>
          <p:spPr>
            <a:xfrm>
              <a:off x="2873829" y="3333206"/>
              <a:ext cx="731520" cy="698863"/>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5" name="Straight Arrow Connector 44">
            <a:extLst>
              <a:ext uri="{FF2B5EF4-FFF2-40B4-BE49-F238E27FC236}">
                <a16:creationId xmlns:a16="http://schemas.microsoft.com/office/drawing/2014/main" id="{E1667D90-F7C4-477C-A8C5-0AAC543957A3}"/>
              </a:ext>
            </a:extLst>
          </p:cNvPr>
          <p:cNvCxnSpPr>
            <a:cxnSpLocks/>
            <a:stCxn id="37" idx="6"/>
            <a:endCxn id="13" idx="2"/>
          </p:cNvCxnSpPr>
          <p:nvPr/>
        </p:nvCxnSpPr>
        <p:spPr>
          <a:xfrm flipV="1">
            <a:off x="8317879" y="3532514"/>
            <a:ext cx="1488402" cy="114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C47FA47B-07E6-4B18-A3C7-50ABDF44F36D}"/>
              </a:ext>
            </a:extLst>
          </p:cNvPr>
          <p:cNvGrpSpPr/>
          <p:nvPr/>
        </p:nvGrpSpPr>
        <p:grpSpPr>
          <a:xfrm>
            <a:off x="1147713" y="3115491"/>
            <a:ext cx="690880" cy="1139493"/>
            <a:chOff x="7784512" y="2093883"/>
            <a:chExt cx="690880" cy="1139493"/>
          </a:xfrm>
        </p:grpSpPr>
        <p:sp>
          <p:nvSpPr>
            <p:cNvPr id="54" name="TextBox 53">
              <a:extLst>
                <a:ext uri="{FF2B5EF4-FFF2-40B4-BE49-F238E27FC236}">
                  <a16:creationId xmlns:a16="http://schemas.microsoft.com/office/drawing/2014/main" id="{2E23E409-2D7A-41E7-84A5-534532EC016E}"/>
                </a:ext>
              </a:extLst>
            </p:cNvPr>
            <p:cNvSpPr txBox="1"/>
            <p:nvPr/>
          </p:nvSpPr>
          <p:spPr>
            <a:xfrm>
              <a:off x="7784512" y="2864044"/>
              <a:ext cx="690880" cy="369332"/>
            </a:xfrm>
            <a:prstGeom prst="rect">
              <a:avLst/>
            </a:prstGeom>
            <a:noFill/>
          </p:spPr>
          <p:txBody>
            <a:bodyPr wrap="square" rtlCol="0">
              <a:spAutoFit/>
            </a:bodyPr>
            <a:lstStyle/>
            <a:p>
              <a:r>
                <a:rPr lang="en-US" dirty="0"/>
                <a:t>User</a:t>
              </a:r>
            </a:p>
          </p:txBody>
        </p:sp>
        <p:grpSp>
          <p:nvGrpSpPr>
            <p:cNvPr id="55" name="Group 54">
              <a:extLst>
                <a:ext uri="{FF2B5EF4-FFF2-40B4-BE49-F238E27FC236}">
                  <a16:creationId xmlns:a16="http://schemas.microsoft.com/office/drawing/2014/main" id="{CA9D9AF0-5F0A-42E5-BA01-D2F8FAFBBB0C}"/>
                </a:ext>
              </a:extLst>
            </p:cNvPr>
            <p:cNvGrpSpPr/>
            <p:nvPr/>
          </p:nvGrpSpPr>
          <p:grpSpPr>
            <a:xfrm>
              <a:off x="7784512" y="2093883"/>
              <a:ext cx="690880" cy="1059379"/>
              <a:chOff x="7824220" y="3191091"/>
              <a:chExt cx="690880" cy="1059379"/>
            </a:xfrm>
          </p:grpSpPr>
          <p:sp>
            <p:nvSpPr>
              <p:cNvPr id="56" name="Chord 55">
                <a:extLst>
                  <a:ext uri="{FF2B5EF4-FFF2-40B4-BE49-F238E27FC236}">
                    <a16:creationId xmlns:a16="http://schemas.microsoft.com/office/drawing/2014/main" id="{A3B4CC99-B06A-4A4E-8059-BE1276C3F3BE}"/>
                  </a:ext>
                </a:extLst>
              </p:cNvPr>
              <p:cNvSpPr/>
              <p:nvPr/>
            </p:nvSpPr>
            <p:spPr>
              <a:xfrm rot="5400000">
                <a:off x="7802939" y="3538310"/>
                <a:ext cx="733441" cy="690880"/>
              </a:xfrm>
              <a:prstGeom prst="chord">
                <a:avLst>
                  <a:gd name="adj1" fmla="val 4960698"/>
                  <a:gd name="adj2" fmla="val 16640419"/>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D4D8CC76-C918-4F07-9ADA-FCD00901FB66}"/>
                  </a:ext>
                </a:extLst>
              </p:cNvPr>
              <p:cNvSpPr/>
              <p:nvPr/>
            </p:nvSpPr>
            <p:spPr>
              <a:xfrm>
                <a:off x="7988881" y="3191091"/>
                <a:ext cx="361555" cy="379955"/>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cxnSp>
        <p:nvCxnSpPr>
          <p:cNvPr id="58" name="Straight Arrow Connector 57">
            <a:extLst>
              <a:ext uri="{FF2B5EF4-FFF2-40B4-BE49-F238E27FC236}">
                <a16:creationId xmlns:a16="http://schemas.microsoft.com/office/drawing/2014/main" id="{DB986814-605F-459A-867F-5A45BAB581FC}"/>
              </a:ext>
            </a:extLst>
          </p:cNvPr>
          <p:cNvCxnSpPr>
            <a:cxnSpLocks/>
            <a:endCxn id="11" idx="2"/>
          </p:cNvCxnSpPr>
          <p:nvPr/>
        </p:nvCxnSpPr>
        <p:spPr>
          <a:xfrm>
            <a:off x="1711555" y="3532413"/>
            <a:ext cx="1284190"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16" name="Connector: Elbow 9215">
            <a:extLst>
              <a:ext uri="{FF2B5EF4-FFF2-40B4-BE49-F238E27FC236}">
                <a16:creationId xmlns:a16="http://schemas.microsoft.com/office/drawing/2014/main" id="{BCB2DF4B-9579-437A-A91D-096870DCE73D}"/>
              </a:ext>
            </a:extLst>
          </p:cNvPr>
          <p:cNvCxnSpPr>
            <a:cxnSpLocks/>
            <a:stCxn id="13" idx="4"/>
            <a:endCxn id="54" idx="2"/>
          </p:cNvCxnSpPr>
          <p:nvPr/>
        </p:nvCxnSpPr>
        <p:spPr>
          <a:xfrm flipH="1">
            <a:off x="1493153" y="3532514"/>
            <a:ext cx="9419116" cy="722470"/>
          </a:xfrm>
          <a:prstGeom prst="bentConnector4">
            <a:avLst>
              <a:gd name="adj1" fmla="val -6218"/>
              <a:gd name="adj2" fmla="val 20758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6D1C748A-388C-45A6-847E-BADBC83752A6}"/>
              </a:ext>
            </a:extLst>
          </p:cNvPr>
          <p:cNvCxnSpPr>
            <a:cxnSpLocks/>
            <a:endCxn id="9" idx="3"/>
          </p:cNvCxnSpPr>
          <p:nvPr/>
        </p:nvCxnSpPr>
        <p:spPr>
          <a:xfrm rot="10800000" flipV="1">
            <a:off x="5625950" y="3707179"/>
            <a:ext cx="5286320" cy="174666"/>
          </a:xfrm>
          <a:prstGeom prst="bentConnector4">
            <a:avLst>
              <a:gd name="adj1" fmla="val -5310"/>
              <a:gd name="adj2" fmla="val 579887"/>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36713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ECA2E-A6B7-49EF-994A-CD5E4A30E097}"/>
              </a:ext>
            </a:extLst>
          </p:cNvPr>
          <p:cNvSpPr>
            <a:spLocks noGrp="1"/>
          </p:cNvSpPr>
          <p:nvPr>
            <p:ph type="title"/>
          </p:nvPr>
        </p:nvSpPr>
        <p:spPr/>
        <p:txBody>
          <a:bodyPr/>
          <a:lstStyle/>
          <a:p>
            <a:r>
              <a:rPr lang="en-US" dirty="0"/>
              <a:t>Google DNS: Dynamic Caching</a:t>
            </a:r>
          </a:p>
        </p:txBody>
      </p:sp>
      <p:sp>
        <p:nvSpPr>
          <p:cNvPr id="4" name="Footer Placeholder 3">
            <a:extLst>
              <a:ext uri="{FF2B5EF4-FFF2-40B4-BE49-F238E27FC236}">
                <a16:creationId xmlns:a16="http://schemas.microsoft.com/office/drawing/2014/main" id="{38778E2F-F230-4D93-A656-0A08568C4503}"/>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C1E93187-792E-4E3C-AA3D-D27C7E5CDE88}"/>
              </a:ext>
            </a:extLst>
          </p:cNvPr>
          <p:cNvSpPr>
            <a:spLocks noGrp="1"/>
          </p:cNvSpPr>
          <p:nvPr>
            <p:ph type="sldNum" sz="quarter" idx="12"/>
          </p:nvPr>
        </p:nvSpPr>
        <p:spPr/>
        <p:txBody>
          <a:bodyPr/>
          <a:lstStyle/>
          <a:p>
            <a:fld id="{763FA1FB-A723-468C-9019-79D9CB2A7825}" type="slidenum">
              <a:rPr lang="en-US" smtClean="0"/>
              <a:t>34</a:t>
            </a:fld>
            <a:endParaRPr lang="en-US"/>
          </a:p>
        </p:txBody>
      </p:sp>
      <p:pic>
        <p:nvPicPr>
          <p:cNvPr id="9218" name="Picture 2">
            <a:extLst>
              <a:ext uri="{FF2B5EF4-FFF2-40B4-BE49-F238E27FC236}">
                <a16:creationId xmlns:a16="http://schemas.microsoft.com/office/drawing/2014/main" id="{4D9E31D2-40DF-4F8F-9ECF-DD7B1913E5A5}"/>
              </a:ext>
            </a:extLst>
          </p:cNvPr>
          <p:cNvPicPr>
            <a:picLocks noChangeAspect="1" noChangeArrowheads="1"/>
          </p:cNvPicPr>
          <p:nvPr/>
        </p:nvPicPr>
        <p:blipFill>
          <a:blip r:embed="rId3">
            <a:alphaModFix/>
            <a:extLst>
              <a:ext uri="{28A0092B-C50C-407E-A947-70E740481C1C}">
                <a14:useLocalDpi xmlns:a14="http://schemas.microsoft.com/office/drawing/2010/main" val="0"/>
              </a:ext>
            </a:extLst>
          </a:blip>
          <a:srcRect/>
          <a:stretch>
            <a:fillRect/>
          </a:stretch>
        </p:blipFill>
        <p:spPr bwMode="auto">
          <a:xfrm>
            <a:off x="328081" y="1602494"/>
            <a:ext cx="6981879" cy="3406393"/>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D4023924-DE84-4112-B202-C3327945CFD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7972"/>
          <a:stretch/>
        </p:blipFill>
        <p:spPr bwMode="auto">
          <a:xfrm>
            <a:off x="7825087" y="1561905"/>
            <a:ext cx="4038832" cy="3487573"/>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6727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01935-AC81-4C65-9EEE-8B7B0C73B3A8}"/>
              </a:ext>
            </a:extLst>
          </p:cNvPr>
          <p:cNvSpPr>
            <a:spLocks noGrp="1"/>
          </p:cNvSpPr>
          <p:nvPr>
            <p:ph type="title"/>
          </p:nvPr>
        </p:nvSpPr>
        <p:spPr>
          <a:xfrm>
            <a:off x="716280" y="357021"/>
            <a:ext cx="11049000" cy="1325563"/>
          </a:xfrm>
        </p:spPr>
        <p:txBody>
          <a:bodyPr/>
          <a:lstStyle/>
          <a:p>
            <a:r>
              <a:rPr lang="en-US" dirty="0"/>
              <a:t>Did Google’s algorithm lead to inaccurate TTLs?</a:t>
            </a:r>
          </a:p>
        </p:txBody>
      </p:sp>
      <p:sp>
        <p:nvSpPr>
          <p:cNvPr id="3" name="Content Placeholder 2">
            <a:extLst>
              <a:ext uri="{FF2B5EF4-FFF2-40B4-BE49-F238E27FC236}">
                <a16:creationId xmlns:a16="http://schemas.microsoft.com/office/drawing/2014/main" id="{69AB45B4-7297-4B41-BD6A-26BC2EDC5E3A}"/>
              </a:ext>
            </a:extLst>
          </p:cNvPr>
          <p:cNvSpPr>
            <a:spLocks noGrp="1"/>
          </p:cNvSpPr>
          <p:nvPr>
            <p:ph idx="1"/>
          </p:nvPr>
        </p:nvSpPr>
        <p:spPr>
          <a:xfrm>
            <a:off x="6984120" y="1818408"/>
            <a:ext cx="4966010" cy="4351338"/>
          </a:xfrm>
        </p:spPr>
        <p:txBody>
          <a:bodyPr>
            <a:normAutofit/>
          </a:bodyPr>
          <a:lstStyle/>
          <a:p>
            <a:pPr marL="0" indent="0">
              <a:buNone/>
            </a:pPr>
            <a:r>
              <a:rPr lang="en-US" dirty="0"/>
              <a:t>“Extra” front-end caches </a:t>
            </a:r>
            <a:r>
              <a:rPr lang="en-US" dirty="0">
                <a:solidFill>
                  <a:srgbClr val="9B9BFF"/>
                </a:solidFill>
              </a:rPr>
              <a:t>cleared</a:t>
            </a:r>
            <a:r>
              <a:rPr lang="en-US" dirty="0"/>
              <a:t> when backend TTL expires.</a:t>
            </a:r>
          </a:p>
          <a:p>
            <a:pPr marL="0" indent="0">
              <a:spcBef>
                <a:spcPts val="2400"/>
              </a:spcBef>
              <a:buNone/>
            </a:pPr>
            <a:r>
              <a:rPr lang="en-US" dirty="0"/>
              <a:t>Maximum drift: </a:t>
            </a:r>
            <a:r>
              <a:rPr lang="en-US" dirty="0">
                <a:solidFill>
                  <a:srgbClr val="9B9BFF"/>
                </a:solidFill>
              </a:rPr>
              <a:t>2 * (max TTL).</a:t>
            </a:r>
          </a:p>
        </p:txBody>
      </p:sp>
      <p:sp>
        <p:nvSpPr>
          <p:cNvPr id="4" name="Footer Placeholder 3">
            <a:extLst>
              <a:ext uri="{FF2B5EF4-FFF2-40B4-BE49-F238E27FC236}">
                <a16:creationId xmlns:a16="http://schemas.microsoft.com/office/drawing/2014/main" id="{6FD536D5-9189-4FC1-A785-E7759FEEBEA5}"/>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29A80ED5-2339-4B5F-9477-9CC7C865AFE2}"/>
              </a:ext>
            </a:extLst>
          </p:cNvPr>
          <p:cNvSpPr>
            <a:spLocks noGrp="1"/>
          </p:cNvSpPr>
          <p:nvPr>
            <p:ph type="sldNum" sz="quarter" idx="12"/>
          </p:nvPr>
        </p:nvSpPr>
        <p:spPr/>
        <p:txBody>
          <a:bodyPr/>
          <a:lstStyle/>
          <a:p>
            <a:fld id="{763FA1FB-A723-468C-9019-79D9CB2A7825}" type="slidenum">
              <a:rPr lang="en-US" smtClean="0"/>
              <a:pPr/>
              <a:t>35</a:t>
            </a:fld>
            <a:endParaRPr lang="en-US" dirty="0"/>
          </a:p>
        </p:txBody>
      </p:sp>
      <p:sp>
        <p:nvSpPr>
          <p:cNvPr id="6" name="Rectangle 5">
            <a:extLst>
              <a:ext uri="{FF2B5EF4-FFF2-40B4-BE49-F238E27FC236}">
                <a16:creationId xmlns:a16="http://schemas.microsoft.com/office/drawing/2014/main" id="{2681BFA5-DA58-4F07-9A91-67E6CB9189AF}"/>
              </a:ext>
            </a:extLst>
          </p:cNvPr>
          <p:cNvSpPr/>
          <p:nvPr/>
        </p:nvSpPr>
        <p:spPr>
          <a:xfrm>
            <a:off x="632459" y="1809840"/>
            <a:ext cx="5966461" cy="3916680"/>
          </a:xfrm>
          <a:prstGeom prst="rect">
            <a:avLst/>
          </a:prstGeom>
          <a:solidFill>
            <a:schemeClr val="tx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774C3537-A49C-4D5F-939A-1F8F24379E22}"/>
              </a:ext>
            </a:extLst>
          </p:cNvPr>
          <p:cNvGrpSpPr/>
          <p:nvPr/>
        </p:nvGrpSpPr>
        <p:grpSpPr>
          <a:xfrm>
            <a:off x="708660" y="1863910"/>
            <a:ext cx="5704643" cy="3441976"/>
            <a:chOff x="319951" y="1888781"/>
            <a:chExt cx="5704643" cy="3441976"/>
          </a:xfrm>
        </p:grpSpPr>
        <p:pic>
          <p:nvPicPr>
            <p:cNvPr id="8" name="Picture 2">
              <a:extLst>
                <a:ext uri="{FF2B5EF4-FFF2-40B4-BE49-F238E27FC236}">
                  <a16:creationId xmlns:a16="http://schemas.microsoft.com/office/drawing/2014/main" id="{E691A9D6-5FE8-48D6-832D-D72337FB27A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3363"/>
            <a:stretch/>
          </p:blipFill>
          <p:spPr bwMode="auto">
            <a:xfrm>
              <a:off x="319951" y="1888781"/>
              <a:ext cx="5688963" cy="344197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EC67440F-BAF0-4471-8119-39C28E366A7A}"/>
                </a:ext>
              </a:extLst>
            </p:cNvPr>
            <p:cNvSpPr/>
            <p:nvPr/>
          </p:nvSpPr>
          <p:spPr>
            <a:xfrm>
              <a:off x="1470247" y="2160111"/>
              <a:ext cx="4554347" cy="22684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Oval 9">
              <a:extLst>
                <a:ext uri="{FF2B5EF4-FFF2-40B4-BE49-F238E27FC236}">
                  <a16:creationId xmlns:a16="http://schemas.microsoft.com/office/drawing/2014/main" id="{FFBA7B66-5DE9-4DAA-9045-D03E6517E833}"/>
                </a:ext>
              </a:extLst>
            </p:cNvPr>
            <p:cNvSpPr/>
            <p:nvPr/>
          </p:nvSpPr>
          <p:spPr>
            <a:xfrm>
              <a:off x="1405890" y="2127885"/>
              <a:ext cx="114300" cy="11810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11" name="Connector: Elbow 10">
              <a:extLst>
                <a:ext uri="{FF2B5EF4-FFF2-40B4-BE49-F238E27FC236}">
                  <a16:creationId xmlns:a16="http://schemas.microsoft.com/office/drawing/2014/main" id="{1183EC0F-35AE-4CEC-9CB4-8AB2B722C438}"/>
                </a:ext>
              </a:extLst>
            </p:cNvPr>
            <p:cNvCxnSpPr>
              <a:cxnSpLocks/>
              <a:stCxn id="10" idx="2"/>
              <a:endCxn id="10" idx="4"/>
            </p:cNvCxnSpPr>
            <p:nvPr/>
          </p:nvCxnSpPr>
          <p:spPr>
            <a:xfrm rot="10800000" flipH="1" flipV="1">
              <a:off x="1405890" y="2186940"/>
              <a:ext cx="57150" cy="59054"/>
            </a:xfrm>
            <a:prstGeom prst="bentConnector4">
              <a:avLst>
                <a:gd name="adj1" fmla="val 100000"/>
                <a:gd name="adj2" fmla="val 58064"/>
              </a:avLst>
            </a:prstGeom>
            <a:ln w="19050"/>
          </p:spPr>
          <p:style>
            <a:lnRef idx="1">
              <a:schemeClr val="dk1"/>
            </a:lnRef>
            <a:fillRef idx="0">
              <a:schemeClr val="dk1"/>
            </a:fillRef>
            <a:effectRef idx="0">
              <a:schemeClr val="dk1"/>
            </a:effectRef>
            <a:fontRef idx="minor">
              <a:schemeClr val="tx1"/>
            </a:fontRef>
          </p:style>
        </p:cxnSp>
        <p:sp>
          <p:nvSpPr>
            <p:cNvPr id="12" name="Rectangle 11">
              <a:extLst>
                <a:ext uri="{FF2B5EF4-FFF2-40B4-BE49-F238E27FC236}">
                  <a16:creationId xmlns:a16="http://schemas.microsoft.com/office/drawing/2014/main" id="{ED586CBC-0CB6-49EA-9AF8-3E37B0E16D3A}"/>
                </a:ext>
              </a:extLst>
            </p:cNvPr>
            <p:cNvSpPr/>
            <p:nvPr/>
          </p:nvSpPr>
          <p:spPr>
            <a:xfrm>
              <a:off x="404434" y="2062556"/>
              <a:ext cx="870133" cy="252319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Rectangle 12">
              <a:extLst>
                <a:ext uri="{FF2B5EF4-FFF2-40B4-BE49-F238E27FC236}">
                  <a16:creationId xmlns:a16="http://schemas.microsoft.com/office/drawing/2014/main" id="{EB0B591B-3DB2-47C9-8903-D0359C546F1C}"/>
                </a:ext>
              </a:extLst>
            </p:cNvPr>
            <p:cNvSpPr/>
            <p:nvPr/>
          </p:nvSpPr>
          <p:spPr>
            <a:xfrm>
              <a:off x="5680294" y="4335271"/>
              <a:ext cx="344300" cy="2751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4" name="Group 13">
              <a:extLst>
                <a:ext uri="{FF2B5EF4-FFF2-40B4-BE49-F238E27FC236}">
                  <a16:creationId xmlns:a16="http://schemas.microsoft.com/office/drawing/2014/main" id="{EE506FD6-C61D-40C5-93AF-888C04DCA177}"/>
                </a:ext>
              </a:extLst>
            </p:cNvPr>
            <p:cNvGrpSpPr/>
            <p:nvPr/>
          </p:nvGrpSpPr>
          <p:grpSpPr>
            <a:xfrm>
              <a:off x="491080" y="2655906"/>
              <a:ext cx="3030572" cy="1800315"/>
              <a:chOff x="491080" y="2655906"/>
              <a:chExt cx="3030572" cy="1800315"/>
            </a:xfrm>
          </p:grpSpPr>
          <p:cxnSp>
            <p:nvCxnSpPr>
              <p:cNvPr id="15" name="Straight Connector 14">
                <a:extLst>
                  <a:ext uri="{FF2B5EF4-FFF2-40B4-BE49-F238E27FC236}">
                    <a16:creationId xmlns:a16="http://schemas.microsoft.com/office/drawing/2014/main" id="{1BA04943-C316-4A63-9178-10014E673888}"/>
                  </a:ext>
                </a:extLst>
              </p:cNvPr>
              <p:cNvCxnSpPr>
                <a:cxnSpLocks/>
              </p:cNvCxnSpPr>
              <p:nvPr/>
            </p:nvCxnSpPr>
            <p:spPr>
              <a:xfrm>
                <a:off x="1483387" y="2812170"/>
                <a:ext cx="2038265" cy="1644051"/>
              </a:xfrm>
              <a:prstGeom prst="line">
                <a:avLst/>
              </a:prstGeom>
              <a:ln w="28575">
                <a:solidFill>
                  <a:srgbClr val="006C15"/>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7225069-484F-44FA-A045-3C7218427D72}"/>
                  </a:ext>
                </a:extLst>
              </p:cNvPr>
              <p:cNvSpPr txBox="1"/>
              <p:nvPr/>
            </p:nvSpPr>
            <p:spPr>
              <a:xfrm>
                <a:off x="491080" y="2655906"/>
                <a:ext cx="985737" cy="369332"/>
              </a:xfrm>
              <a:prstGeom prst="rect">
                <a:avLst/>
              </a:prstGeom>
              <a:noFill/>
            </p:spPr>
            <p:txBody>
              <a:bodyPr wrap="square" rtlCol="0">
                <a:spAutoFit/>
              </a:bodyPr>
              <a:lstStyle/>
              <a:p>
                <a:r>
                  <a:rPr lang="en-US" dirty="0">
                    <a:solidFill>
                      <a:schemeClr val="bg1"/>
                    </a:solidFill>
                  </a:rPr>
                  <a:t>Max TTL</a:t>
                </a:r>
              </a:p>
            </p:txBody>
          </p:sp>
        </p:grpSp>
      </p:grpSp>
      <p:sp>
        <p:nvSpPr>
          <p:cNvPr id="33" name="Oval 32">
            <a:extLst>
              <a:ext uri="{FF2B5EF4-FFF2-40B4-BE49-F238E27FC236}">
                <a16:creationId xmlns:a16="http://schemas.microsoft.com/office/drawing/2014/main" id="{FA3CEAF3-0CF8-4CE7-9970-C85FD06127F2}"/>
              </a:ext>
            </a:extLst>
          </p:cNvPr>
          <p:cNvSpPr/>
          <p:nvPr/>
        </p:nvSpPr>
        <p:spPr>
          <a:xfrm>
            <a:off x="1858956" y="2763820"/>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Rectangle 33">
            <a:extLst>
              <a:ext uri="{FF2B5EF4-FFF2-40B4-BE49-F238E27FC236}">
                <a16:creationId xmlns:a16="http://schemas.microsoft.com/office/drawing/2014/main" id="{439A7BCB-3ECC-4B69-AB30-189445A9D422}"/>
              </a:ext>
            </a:extLst>
          </p:cNvPr>
          <p:cNvSpPr/>
          <p:nvPr/>
        </p:nvSpPr>
        <p:spPr>
          <a:xfrm rot="5400000">
            <a:off x="3603998" y="2748800"/>
            <a:ext cx="787038" cy="45543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35" name="Straight Connector 34">
            <a:extLst>
              <a:ext uri="{FF2B5EF4-FFF2-40B4-BE49-F238E27FC236}">
                <a16:creationId xmlns:a16="http://schemas.microsoft.com/office/drawing/2014/main" id="{211FA63C-EA67-4B39-818A-4AB00DFB3428}"/>
              </a:ext>
            </a:extLst>
          </p:cNvPr>
          <p:cNvCxnSpPr>
            <a:cxnSpLocks/>
          </p:cNvCxnSpPr>
          <p:nvPr/>
        </p:nvCxnSpPr>
        <p:spPr>
          <a:xfrm flipH="1">
            <a:off x="3722047" y="2787299"/>
            <a:ext cx="4920" cy="1417296"/>
          </a:xfrm>
          <a:prstGeom prst="line">
            <a:avLst/>
          </a:prstGeom>
          <a:ln w="19050">
            <a:solidFill>
              <a:schemeClr val="bg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B0FE3C52-D7D2-49E5-9032-ED836F353A5F}"/>
              </a:ext>
            </a:extLst>
          </p:cNvPr>
          <p:cNvSpPr/>
          <p:nvPr/>
        </p:nvSpPr>
        <p:spPr>
          <a:xfrm>
            <a:off x="3680514" y="4252245"/>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Rectangle 44">
            <a:extLst>
              <a:ext uri="{FF2B5EF4-FFF2-40B4-BE49-F238E27FC236}">
                <a16:creationId xmlns:a16="http://schemas.microsoft.com/office/drawing/2014/main" id="{AAC9C067-396A-43AF-B08C-717A4F90B8EB}"/>
              </a:ext>
            </a:extLst>
          </p:cNvPr>
          <p:cNvSpPr/>
          <p:nvPr/>
        </p:nvSpPr>
        <p:spPr>
          <a:xfrm>
            <a:off x="3923501" y="1818408"/>
            <a:ext cx="1951979" cy="2599095"/>
          </a:xfrm>
          <a:prstGeom prst="rect">
            <a:avLst/>
          </a:prstGeom>
          <a:solidFill>
            <a:srgbClr val="CC0C55">
              <a:alpha val="5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Straight Connector 45">
            <a:extLst>
              <a:ext uri="{FF2B5EF4-FFF2-40B4-BE49-F238E27FC236}">
                <a16:creationId xmlns:a16="http://schemas.microsoft.com/office/drawing/2014/main" id="{6A0F277B-6A23-4DE0-8DCF-D50CE9DDA1D2}"/>
              </a:ext>
            </a:extLst>
          </p:cNvPr>
          <p:cNvCxnSpPr>
            <a:cxnSpLocks/>
          </p:cNvCxnSpPr>
          <p:nvPr/>
        </p:nvCxnSpPr>
        <p:spPr>
          <a:xfrm flipH="1">
            <a:off x="5867390" y="1563563"/>
            <a:ext cx="5079" cy="3005169"/>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7" name="Left Brace 46">
            <a:extLst>
              <a:ext uri="{FF2B5EF4-FFF2-40B4-BE49-F238E27FC236}">
                <a16:creationId xmlns:a16="http://schemas.microsoft.com/office/drawing/2014/main" id="{057F52A8-216F-4E89-92E6-57B0FDA3C4A6}"/>
              </a:ext>
            </a:extLst>
          </p:cNvPr>
          <p:cNvSpPr/>
          <p:nvPr/>
        </p:nvSpPr>
        <p:spPr>
          <a:xfrm rot="16200000">
            <a:off x="4810124" y="3636400"/>
            <a:ext cx="146755" cy="1995707"/>
          </a:xfrm>
          <a:prstGeom prst="leftBrace">
            <a:avLst>
              <a:gd name="adj1" fmla="val 65315"/>
              <a:gd name="adj2" fmla="val 50000"/>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a:extLst>
              <a:ext uri="{FF2B5EF4-FFF2-40B4-BE49-F238E27FC236}">
                <a16:creationId xmlns:a16="http://schemas.microsoft.com/office/drawing/2014/main" id="{C71343D3-2D5D-4EB3-B5AC-C1F0606A2ABB}"/>
              </a:ext>
            </a:extLst>
          </p:cNvPr>
          <p:cNvSpPr txBox="1"/>
          <p:nvPr/>
        </p:nvSpPr>
        <p:spPr>
          <a:xfrm>
            <a:off x="4073521" y="4780259"/>
            <a:ext cx="2201170" cy="523220"/>
          </a:xfrm>
          <a:prstGeom prst="rect">
            <a:avLst/>
          </a:prstGeom>
          <a:noFill/>
        </p:spPr>
        <p:txBody>
          <a:bodyPr wrap="square" rtlCol="0">
            <a:spAutoFit/>
          </a:bodyPr>
          <a:lstStyle/>
          <a:p>
            <a:r>
              <a:rPr lang="en-US" sz="2800" dirty="0">
                <a:solidFill>
                  <a:schemeClr val="bg1"/>
                </a:solidFill>
              </a:rPr>
              <a:t>2*(Max TTL)</a:t>
            </a:r>
          </a:p>
        </p:txBody>
      </p:sp>
      <p:cxnSp>
        <p:nvCxnSpPr>
          <p:cNvPr id="51" name="Straight Connector 50">
            <a:extLst>
              <a:ext uri="{FF2B5EF4-FFF2-40B4-BE49-F238E27FC236}">
                <a16:creationId xmlns:a16="http://schemas.microsoft.com/office/drawing/2014/main" id="{A2FFB951-FD70-4BDA-9D6A-6BE27814B59F}"/>
              </a:ext>
            </a:extLst>
          </p:cNvPr>
          <p:cNvCxnSpPr>
            <a:cxnSpLocks/>
          </p:cNvCxnSpPr>
          <p:nvPr/>
        </p:nvCxnSpPr>
        <p:spPr>
          <a:xfrm flipH="1">
            <a:off x="3901094" y="1519916"/>
            <a:ext cx="5079" cy="3005169"/>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9C17E40-18F6-4245-B379-5153AC71D4F3}"/>
              </a:ext>
            </a:extLst>
          </p:cNvPr>
          <p:cNvCxnSpPr>
            <a:cxnSpLocks/>
          </p:cNvCxnSpPr>
          <p:nvPr/>
        </p:nvCxnSpPr>
        <p:spPr>
          <a:xfrm>
            <a:off x="3722047" y="2791347"/>
            <a:ext cx="2038265" cy="1644051"/>
          </a:xfrm>
          <a:prstGeom prst="line">
            <a:avLst/>
          </a:prstGeom>
          <a:ln w="28575">
            <a:solidFill>
              <a:srgbClr val="7DD7FF"/>
            </a:solidFill>
            <a:prstDash val="sysDash"/>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890D9577-8F42-4B3B-AC9F-5173720ADBBD}"/>
              </a:ext>
            </a:extLst>
          </p:cNvPr>
          <p:cNvSpPr/>
          <p:nvPr/>
        </p:nvSpPr>
        <p:spPr>
          <a:xfrm>
            <a:off x="3767956" y="2804639"/>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20687658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01935-AC81-4C65-9EEE-8B7B0C73B3A8}"/>
              </a:ext>
            </a:extLst>
          </p:cNvPr>
          <p:cNvSpPr>
            <a:spLocks noGrp="1"/>
          </p:cNvSpPr>
          <p:nvPr>
            <p:ph type="title"/>
          </p:nvPr>
        </p:nvSpPr>
        <p:spPr>
          <a:xfrm>
            <a:off x="716280" y="357021"/>
            <a:ext cx="11049000" cy="1325563"/>
          </a:xfrm>
        </p:spPr>
        <p:txBody>
          <a:bodyPr/>
          <a:lstStyle/>
          <a:p>
            <a:r>
              <a:rPr lang="en-US" dirty="0"/>
              <a:t>Did Google’s algorithm lead to inaccurate TTLs?</a:t>
            </a:r>
          </a:p>
        </p:txBody>
      </p:sp>
      <p:sp>
        <p:nvSpPr>
          <p:cNvPr id="3" name="Content Placeholder 2">
            <a:extLst>
              <a:ext uri="{FF2B5EF4-FFF2-40B4-BE49-F238E27FC236}">
                <a16:creationId xmlns:a16="http://schemas.microsoft.com/office/drawing/2014/main" id="{69AB45B4-7297-4B41-BD6A-26BC2EDC5E3A}"/>
              </a:ext>
            </a:extLst>
          </p:cNvPr>
          <p:cNvSpPr>
            <a:spLocks noGrp="1"/>
          </p:cNvSpPr>
          <p:nvPr>
            <p:ph idx="1"/>
          </p:nvPr>
        </p:nvSpPr>
        <p:spPr>
          <a:xfrm>
            <a:off x="6984120" y="1818408"/>
            <a:ext cx="4966010" cy="4351338"/>
          </a:xfrm>
        </p:spPr>
        <p:txBody>
          <a:bodyPr>
            <a:normAutofit/>
          </a:bodyPr>
          <a:lstStyle/>
          <a:p>
            <a:pPr marL="0" indent="0">
              <a:buNone/>
            </a:pPr>
            <a:r>
              <a:rPr lang="en-US" dirty="0"/>
              <a:t>“Extra” front-end caches </a:t>
            </a:r>
            <a:r>
              <a:rPr lang="en-US" dirty="0">
                <a:solidFill>
                  <a:srgbClr val="9B9BFF"/>
                </a:solidFill>
              </a:rPr>
              <a:t>cleared</a:t>
            </a:r>
            <a:r>
              <a:rPr lang="en-US" dirty="0"/>
              <a:t> when backend TTL expires.</a:t>
            </a:r>
          </a:p>
          <a:p>
            <a:pPr marL="0" indent="0">
              <a:spcBef>
                <a:spcPts val="2400"/>
              </a:spcBef>
              <a:buNone/>
            </a:pPr>
            <a:r>
              <a:rPr lang="en-US" dirty="0"/>
              <a:t>Maximum drift: </a:t>
            </a:r>
            <a:r>
              <a:rPr lang="en-US" dirty="0">
                <a:solidFill>
                  <a:srgbClr val="9B9BFF"/>
                </a:solidFill>
              </a:rPr>
              <a:t>2 * (max TTL).</a:t>
            </a:r>
          </a:p>
        </p:txBody>
      </p:sp>
      <p:sp>
        <p:nvSpPr>
          <p:cNvPr id="4" name="Footer Placeholder 3">
            <a:extLst>
              <a:ext uri="{FF2B5EF4-FFF2-40B4-BE49-F238E27FC236}">
                <a16:creationId xmlns:a16="http://schemas.microsoft.com/office/drawing/2014/main" id="{6FD536D5-9189-4FC1-A785-E7759FEEBEA5}"/>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29A80ED5-2339-4B5F-9477-9CC7C865AFE2}"/>
              </a:ext>
            </a:extLst>
          </p:cNvPr>
          <p:cNvSpPr>
            <a:spLocks noGrp="1"/>
          </p:cNvSpPr>
          <p:nvPr>
            <p:ph type="sldNum" sz="quarter" idx="12"/>
          </p:nvPr>
        </p:nvSpPr>
        <p:spPr/>
        <p:txBody>
          <a:bodyPr/>
          <a:lstStyle/>
          <a:p>
            <a:fld id="{763FA1FB-A723-468C-9019-79D9CB2A7825}" type="slidenum">
              <a:rPr lang="en-US" smtClean="0"/>
              <a:pPr/>
              <a:t>36</a:t>
            </a:fld>
            <a:endParaRPr lang="en-US" dirty="0"/>
          </a:p>
        </p:txBody>
      </p:sp>
      <p:sp>
        <p:nvSpPr>
          <p:cNvPr id="6" name="Rectangle 5">
            <a:extLst>
              <a:ext uri="{FF2B5EF4-FFF2-40B4-BE49-F238E27FC236}">
                <a16:creationId xmlns:a16="http://schemas.microsoft.com/office/drawing/2014/main" id="{2681BFA5-DA58-4F07-9A91-67E6CB9189AF}"/>
              </a:ext>
            </a:extLst>
          </p:cNvPr>
          <p:cNvSpPr/>
          <p:nvPr/>
        </p:nvSpPr>
        <p:spPr>
          <a:xfrm>
            <a:off x="632459" y="1809840"/>
            <a:ext cx="5966461" cy="3916680"/>
          </a:xfrm>
          <a:prstGeom prst="rect">
            <a:avLst/>
          </a:prstGeom>
          <a:solidFill>
            <a:schemeClr val="tx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774C3537-A49C-4D5F-939A-1F8F24379E22}"/>
              </a:ext>
            </a:extLst>
          </p:cNvPr>
          <p:cNvGrpSpPr/>
          <p:nvPr/>
        </p:nvGrpSpPr>
        <p:grpSpPr>
          <a:xfrm>
            <a:off x="708660" y="1863910"/>
            <a:ext cx="5704643" cy="3441976"/>
            <a:chOff x="319951" y="1888781"/>
            <a:chExt cx="5704643" cy="3441976"/>
          </a:xfrm>
        </p:grpSpPr>
        <p:pic>
          <p:nvPicPr>
            <p:cNvPr id="8" name="Picture 2">
              <a:extLst>
                <a:ext uri="{FF2B5EF4-FFF2-40B4-BE49-F238E27FC236}">
                  <a16:creationId xmlns:a16="http://schemas.microsoft.com/office/drawing/2014/main" id="{E691A9D6-5FE8-48D6-832D-D72337FB27A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3363"/>
            <a:stretch/>
          </p:blipFill>
          <p:spPr bwMode="auto">
            <a:xfrm>
              <a:off x="319951" y="1888781"/>
              <a:ext cx="5688963" cy="344197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EC67440F-BAF0-4471-8119-39C28E366A7A}"/>
                </a:ext>
              </a:extLst>
            </p:cNvPr>
            <p:cNvSpPr/>
            <p:nvPr/>
          </p:nvSpPr>
          <p:spPr>
            <a:xfrm>
              <a:off x="1470247" y="2160111"/>
              <a:ext cx="4554347" cy="22684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Oval 9">
              <a:extLst>
                <a:ext uri="{FF2B5EF4-FFF2-40B4-BE49-F238E27FC236}">
                  <a16:creationId xmlns:a16="http://schemas.microsoft.com/office/drawing/2014/main" id="{FFBA7B66-5DE9-4DAA-9045-D03E6517E833}"/>
                </a:ext>
              </a:extLst>
            </p:cNvPr>
            <p:cNvSpPr/>
            <p:nvPr/>
          </p:nvSpPr>
          <p:spPr>
            <a:xfrm>
              <a:off x="1405890" y="2127885"/>
              <a:ext cx="114300" cy="11810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11" name="Connector: Elbow 10">
              <a:extLst>
                <a:ext uri="{FF2B5EF4-FFF2-40B4-BE49-F238E27FC236}">
                  <a16:creationId xmlns:a16="http://schemas.microsoft.com/office/drawing/2014/main" id="{1183EC0F-35AE-4CEC-9CB4-8AB2B722C438}"/>
                </a:ext>
              </a:extLst>
            </p:cNvPr>
            <p:cNvCxnSpPr>
              <a:cxnSpLocks/>
              <a:stCxn id="10" idx="2"/>
              <a:endCxn id="10" idx="4"/>
            </p:cNvCxnSpPr>
            <p:nvPr/>
          </p:nvCxnSpPr>
          <p:spPr>
            <a:xfrm rot="10800000" flipH="1" flipV="1">
              <a:off x="1405890" y="2186940"/>
              <a:ext cx="57150" cy="59054"/>
            </a:xfrm>
            <a:prstGeom prst="bentConnector4">
              <a:avLst>
                <a:gd name="adj1" fmla="val 100000"/>
                <a:gd name="adj2" fmla="val 58064"/>
              </a:avLst>
            </a:prstGeom>
            <a:ln w="19050"/>
          </p:spPr>
          <p:style>
            <a:lnRef idx="1">
              <a:schemeClr val="dk1"/>
            </a:lnRef>
            <a:fillRef idx="0">
              <a:schemeClr val="dk1"/>
            </a:fillRef>
            <a:effectRef idx="0">
              <a:schemeClr val="dk1"/>
            </a:effectRef>
            <a:fontRef idx="minor">
              <a:schemeClr val="tx1"/>
            </a:fontRef>
          </p:style>
        </p:cxnSp>
        <p:sp>
          <p:nvSpPr>
            <p:cNvPr id="12" name="Rectangle 11">
              <a:extLst>
                <a:ext uri="{FF2B5EF4-FFF2-40B4-BE49-F238E27FC236}">
                  <a16:creationId xmlns:a16="http://schemas.microsoft.com/office/drawing/2014/main" id="{ED586CBC-0CB6-49EA-9AF8-3E37B0E16D3A}"/>
                </a:ext>
              </a:extLst>
            </p:cNvPr>
            <p:cNvSpPr/>
            <p:nvPr/>
          </p:nvSpPr>
          <p:spPr>
            <a:xfrm>
              <a:off x="404434" y="2062556"/>
              <a:ext cx="870133" cy="252319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Rectangle 12">
              <a:extLst>
                <a:ext uri="{FF2B5EF4-FFF2-40B4-BE49-F238E27FC236}">
                  <a16:creationId xmlns:a16="http://schemas.microsoft.com/office/drawing/2014/main" id="{EB0B591B-3DB2-47C9-8903-D0359C546F1C}"/>
                </a:ext>
              </a:extLst>
            </p:cNvPr>
            <p:cNvSpPr/>
            <p:nvPr/>
          </p:nvSpPr>
          <p:spPr>
            <a:xfrm>
              <a:off x="5680294" y="4335271"/>
              <a:ext cx="344300" cy="2751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4" name="Group 13">
              <a:extLst>
                <a:ext uri="{FF2B5EF4-FFF2-40B4-BE49-F238E27FC236}">
                  <a16:creationId xmlns:a16="http://schemas.microsoft.com/office/drawing/2014/main" id="{EE506FD6-C61D-40C5-93AF-888C04DCA177}"/>
                </a:ext>
              </a:extLst>
            </p:cNvPr>
            <p:cNvGrpSpPr/>
            <p:nvPr/>
          </p:nvGrpSpPr>
          <p:grpSpPr>
            <a:xfrm>
              <a:off x="491080" y="2655906"/>
              <a:ext cx="3030572" cy="1800315"/>
              <a:chOff x="491080" y="2655906"/>
              <a:chExt cx="3030572" cy="1800315"/>
            </a:xfrm>
          </p:grpSpPr>
          <p:cxnSp>
            <p:nvCxnSpPr>
              <p:cNvPr id="15" name="Straight Connector 14">
                <a:extLst>
                  <a:ext uri="{FF2B5EF4-FFF2-40B4-BE49-F238E27FC236}">
                    <a16:creationId xmlns:a16="http://schemas.microsoft.com/office/drawing/2014/main" id="{1BA04943-C316-4A63-9178-10014E673888}"/>
                  </a:ext>
                </a:extLst>
              </p:cNvPr>
              <p:cNvCxnSpPr>
                <a:cxnSpLocks/>
              </p:cNvCxnSpPr>
              <p:nvPr/>
            </p:nvCxnSpPr>
            <p:spPr>
              <a:xfrm>
                <a:off x="1483387" y="2812170"/>
                <a:ext cx="2038265" cy="1644051"/>
              </a:xfrm>
              <a:prstGeom prst="line">
                <a:avLst/>
              </a:prstGeom>
              <a:ln w="28575">
                <a:solidFill>
                  <a:srgbClr val="006C15"/>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7225069-484F-44FA-A045-3C7218427D72}"/>
                  </a:ext>
                </a:extLst>
              </p:cNvPr>
              <p:cNvSpPr txBox="1"/>
              <p:nvPr/>
            </p:nvSpPr>
            <p:spPr>
              <a:xfrm>
                <a:off x="491080" y="2655906"/>
                <a:ext cx="985737" cy="369332"/>
              </a:xfrm>
              <a:prstGeom prst="rect">
                <a:avLst/>
              </a:prstGeom>
              <a:noFill/>
            </p:spPr>
            <p:txBody>
              <a:bodyPr wrap="square" rtlCol="0">
                <a:spAutoFit/>
              </a:bodyPr>
              <a:lstStyle/>
              <a:p>
                <a:r>
                  <a:rPr lang="en-US" dirty="0">
                    <a:solidFill>
                      <a:schemeClr val="bg1"/>
                    </a:solidFill>
                  </a:rPr>
                  <a:t>Max TTL</a:t>
                </a:r>
              </a:p>
            </p:txBody>
          </p:sp>
        </p:grpSp>
      </p:grpSp>
      <p:sp>
        <p:nvSpPr>
          <p:cNvPr id="33" name="Oval 32">
            <a:extLst>
              <a:ext uri="{FF2B5EF4-FFF2-40B4-BE49-F238E27FC236}">
                <a16:creationId xmlns:a16="http://schemas.microsoft.com/office/drawing/2014/main" id="{FA3CEAF3-0CF8-4CE7-9970-C85FD06127F2}"/>
              </a:ext>
            </a:extLst>
          </p:cNvPr>
          <p:cNvSpPr/>
          <p:nvPr/>
        </p:nvSpPr>
        <p:spPr>
          <a:xfrm>
            <a:off x="1858956" y="2763820"/>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Rectangle 33">
            <a:extLst>
              <a:ext uri="{FF2B5EF4-FFF2-40B4-BE49-F238E27FC236}">
                <a16:creationId xmlns:a16="http://schemas.microsoft.com/office/drawing/2014/main" id="{439A7BCB-3ECC-4B69-AB30-189445A9D422}"/>
              </a:ext>
            </a:extLst>
          </p:cNvPr>
          <p:cNvSpPr/>
          <p:nvPr/>
        </p:nvSpPr>
        <p:spPr>
          <a:xfrm rot="5400000">
            <a:off x="3603998" y="2748800"/>
            <a:ext cx="787038" cy="45543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35" name="Straight Connector 34">
            <a:extLst>
              <a:ext uri="{FF2B5EF4-FFF2-40B4-BE49-F238E27FC236}">
                <a16:creationId xmlns:a16="http://schemas.microsoft.com/office/drawing/2014/main" id="{211FA63C-EA67-4B39-818A-4AB00DFB3428}"/>
              </a:ext>
            </a:extLst>
          </p:cNvPr>
          <p:cNvCxnSpPr>
            <a:cxnSpLocks/>
          </p:cNvCxnSpPr>
          <p:nvPr/>
        </p:nvCxnSpPr>
        <p:spPr>
          <a:xfrm flipH="1">
            <a:off x="3722047" y="2787299"/>
            <a:ext cx="4920" cy="1417296"/>
          </a:xfrm>
          <a:prstGeom prst="line">
            <a:avLst/>
          </a:prstGeom>
          <a:ln w="19050">
            <a:solidFill>
              <a:schemeClr val="bg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B0FE3C52-D7D2-49E5-9032-ED836F353A5F}"/>
              </a:ext>
            </a:extLst>
          </p:cNvPr>
          <p:cNvSpPr/>
          <p:nvPr/>
        </p:nvSpPr>
        <p:spPr>
          <a:xfrm>
            <a:off x="3680514" y="4252245"/>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Rectangle 44">
            <a:extLst>
              <a:ext uri="{FF2B5EF4-FFF2-40B4-BE49-F238E27FC236}">
                <a16:creationId xmlns:a16="http://schemas.microsoft.com/office/drawing/2014/main" id="{AAC9C067-396A-43AF-B08C-717A4F90B8EB}"/>
              </a:ext>
            </a:extLst>
          </p:cNvPr>
          <p:cNvSpPr/>
          <p:nvPr/>
        </p:nvSpPr>
        <p:spPr>
          <a:xfrm>
            <a:off x="3923501" y="1818408"/>
            <a:ext cx="1951979" cy="2599095"/>
          </a:xfrm>
          <a:prstGeom prst="rect">
            <a:avLst/>
          </a:prstGeom>
          <a:solidFill>
            <a:srgbClr val="CC0C55">
              <a:alpha val="5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Straight Connector 45">
            <a:extLst>
              <a:ext uri="{FF2B5EF4-FFF2-40B4-BE49-F238E27FC236}">
                <a16:creationId xmlns:a16="http://schemas.microsoft.com/office/drawing/2014/main" id="{6A0F277B-6A23-4DE0-8DCF-D50CE9DDA1D2}"/>
              </a:ext>
            </a:extLst>
          </p:cNvPr>
          <p:cNvCxnSpPr>
            <a:cxnSpLocks/>
          </p:cNvCxnSpPr>
          <p:nvPr/>
        </p:nvCxnSpPr>
        <p:spPr>
          <a:xfrm flipH="1">
            <a:off x="5867390" y="1563563"/>
            <a:ext cx="5079" cy="3005169"/>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7" name="Left Brace 46">
            <a:extLst>
              <a:ext uri="{FF2B5EF4-FFF2-40B4-BE49-F238E27FC236}">
                <a16:creationId xmlns:a16="http://schemas.microsoft.com/office/drawing/2014/main" id="{057F52A8-216F-4E89-92E6-57B0FDA3C4A6}"/>
              </a:ext>
            </a:extLst>
          </p:cNvPr>
          <p:cNvSpPr/>
          <p:nvPr/>
        </p:nvSpPr>
        <p:spPr>
          <a:xfrm rot="16200000">
            <a:off x="4810124" y="3636400"/>
            <a:ext cx="146755" cy="1995707"/>
          </a:xfrm>
          <a:prstGeom prst="leftBrace">
            <a:avLst>
              <a:gd name="adj1" fmla="val 65315"/>
              <a:gd name="adj2" fmla="val 50000"/>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a:extLst>
              <a:ext uri="{FF2B5EF4-FFF2-40B4-BE49-F238E27FC236}">
                <a16:creationId xmlns:a16="http://schemas.microsoft.com/office/drawing/2014/main" id="{C71343D3-2D5D-4EB3-B5AC-C1F0606A2ABB}"/>
              </a:ext>
            </a:extLst>
          </p:cNvPr>
          <p:cNvSpPr txBox="1"/>
          <p:nvPr/>
        </p:nvSpPr>
        <p:spPr>
          <a:xfrm>
            <a:off x="4073521" y="4780259"/>
            <a:ext cx="2201170" cy="523220"/>
          </a:xfrm>
          <a:prstGeom prst="rect">
            <a:avLst/>
          </a:prstGeom>
          <a:noFill/>
        </p:spPr>
        <p:txBody>
          <a:bodyPr wrap="square" rtlCol="0">
            <a:spAutoFit/>
          </a:bodyPr>
          <a:lstStyle/>
          <a:p>
            <a:r>
              <a:rPr lang="en-US" sz="2800" dirty="0">
                <a:solidFill>
                  <a:schemeClr val="bg1"/>
                </a:solidFill>
              </a:rPr>
              <a:t>2*(Max TTL)</a:t>
            </a:r>
          </a:p>
        </p:txBody>
      </p:sp>
      <p:cxnSp>
        <p:nvCxnSpPr>
          <p:cNvPr id="51" name="Straight Connector 50">
            <a:extLst>
              <a:ext uri="{FF2B5EF4-FFF2-40B4-BE49-F238E27FC236}">
                <a16:creationId xmlns:a16="http://schemas.microsoft.com/office/drawing/2014/main" id="{A2FFB951-FD70-4BDA-9D6A-6BE27814B59F}"/>
              </a:ext>
            </a:extLst>
          </p:cNvPr>
          <p:cNvCxnSpPr>
            <a:cxnSpLocks/>
          </p:cNvCxnSpPr>
          <p:nvPr/>
        </p:nvCxnSpPr>
        <p:spPr>
          <a:xfrm flipH="1">
            <a:off x="3901094" y="1519916"/>
            <a:ext cx="5079" cy="3005169"/>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9C17E40-18F6-4245-B379-5153AC71D4F3}"/>
              </a:ext>
            </a:extLst>
          </p:cNvPr>
          <p:cNvCxnSpPr>
            <a:cxnSpLocks/>
          </p:cNvCxnSpPr>
          <p:nvPr/>
        </p:nvCxnSpPr>
        <p:spPr>
          <a:xfrm>
            <a:off x="3722047" y="2791347"/>
            <a:ext cx="2038265" cy="1644051"/>
          </a:xfrm>
          <a:prstGeom prst="line">
            <a:avLst/>
          </a:prstGeom>
          <a:ln w="28575">
            <a:solidFill>
              <a:srgbClr val="7DD7FF"/>
            </a:solidFill>
            <a:prstDash val="sysDash"/>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890D9577-8F42-4B3B-AC9F-5173720ADBBD}"/>
              </a:ext>
            </a:extLst>
          </p:cNvPr>
          <p:cNvSpPr/>
          <p:nvPr/>
        </p:nvSpPr>
        <p:spPr>
          <a:xfrm>
            <a:off x="3767956" y="2804639"/>
            <a:ext cx="97277" cy="103762"/>
          </a:xfrm>
          <a:prstGeom prst="ellipse">
            <a:avLst/>
          </a:prstGeom>
          <a:solidFill>
            <a:srgbClr val="9400D3"/>
          </a:solidFill>
          <a:ln>
            <a:solidFill>
              <a:srgbClr val="9400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Rounded Corners 27">
            <a:extLst>
              <a:ext uri="{FF2B5EF4-FFF2-40B4-BE49-F238E27FC236}">
                <a16:creationId xmlns:a16="http://schemas.microsoft.com/office/drawing/2014/main" id="{65EEE675-8868-4B1A-A8A5-1E0633F292B4}"/>
              </a:ext>
            </a:extLst>
          </p:cNvPr>
          <p:cNvSpPr/>
          <p:nvPr/>
        </p:nvSpPr>
        <p:spPr>
          <a:xfrm>
            <a:off x="6968143" y="4185148"/>
            <a:ext cx="4887500" cy="1541372"/>
          </a:xfrm>
          <a:prstGeom prst="roundRect">
            <a:avLst/>
          </a:prstGeom>
          <a:solidFill>
            <a:schemeClr val="tx1"/>
          </a:solidFill>
          <a:ln w="57150">
            <a:solidFill>
              <a:srgbClr val="6D6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0000"/>
                </a:solidFill>
              </a:rPr>
              <a:t>Real explanation: </a:t>
            </a:r>
            <a:r>
              <a:rPr lang="en-US" sz="3200" dirty="0">
                <a:solidFill>
                  <a:schemeClr val="accent4">
                    <a:lumMod val="75000"/>
                  </a:schemeClr>
                </a:solidFill>
              </a:rPr>
              <a:t>behavior was a bug, now fixed.</a:t>
            </a:r>
          </a:p>
        </p:txBody>
      </p:sp>
    </p:spTree>
    <p:extLst>
      <p:ext uri="{BB962C8B-B14F-4D97-AF65-F5344CB8AC3E}">
        <p14:creationId xmlns:p14="http://schemas.microsoft.com/office/powerpoint/2010/main" val="2722910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D69D0-4853-4BA6-9664-109A91107DE9}"/>
              </a:ext>
            </a:extLst>
          </p:cNvPr>
          <p:cNvSpPr>
            <a:spLocks noGrp="1"/>
          </p:cNvSpPr>
          <p:nvPr>
            <p:ph type="title"/>
          </p:nvPr>
        </p:nvSpPr>
        <p:spPr/>
        <p:txBody>
          <a:bodyPr/>
          <a:lstStyle/>
          <a:p>
            <a:r>
              <a:rPr lang="en-US" dirty="0"/>
              <a:t>Summary of caching strategies</a:t>
            </a:r>
          </a:p>
        </p:txBody>
      </p:sp>
      <p:sp>
        <p:nvSpPr>
          <p:cNvPr id="3" name="Content Placeholder 2">
            <a:extLst>
              <a:ext uri="{FF2B5EF4-FFF2-40B4-BE49-F238E27FC236}">
                <a16:creationId xmlns:a16="http://schemas.microsoft.com/office/drawing/2014/main" id="{A964CB80-AAA9-4B39-846E-B13FCBA51638}"/>
              </a:ext>
            </a:extLst>
          </p:cNvPr>
          <p:cNvSpPr>
            <a:spLocks noGrp="1"/>
          </p:cNvSpPr>
          <p:nvPr>
            <p:ph idx="1"/>
          </p:nvPr>
        </p:nvSpPr>
        <p:spPr>
          <a:xfrm>
            <a:off x="838200" y="5076370"/>
            <a:ext cx="8839200" cy="1100592"/>
          </a:xfrm>
        </p:spPr>
        <p:txBody>
          <a:bodyPr/>
          <a:lstStyle/>
          <a:p>
            <a:pPr marL="0" indent="0">
              <a:buNone/>
            </a:pPr>
            <a:endParaRPr lang="en-US" dirty="0"/>
          </a:p>
        </p:txBody>
      </p:sp>
      <p:sp>
        <p:nvSpPr>
          <p:cNvPr id="4" name="Footer Placeholder 3">
            <a:extLst>
              <a:ext uri="{FF2B5EF4-FFF2-40B4-BE49-F238E27FC236}">
                <a16:creationId xmlns:a16="http://schemas.microsoft.com/office/drawing/2014/main" id="{1AB921A8-3090-4632-B44A-D9CD7F9B7B38}"/>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4F8264B5-B783-4B80-AE4C-74BA955FBDD8}"/>
              </a:ext>
            </a:extLst>
          </p:cNvPr>
          <p:cNvSpPr>
            <a:spLocks noGrp="1"/>
          </p:cNvSpPr>
          <p:nvPr>
            <p:ph type="sldNum" sz="quarter" idx="12"/>
          </p:nvPr>
        </p:nvSpPr>
        <p:spPr/>
        <p:txBody>
          <a:bodyPr/>
          <a:lstStyle/>
          <a:p>
            <a:fld id="{763FA1FB-A723-468C-9019-79D9CB2A7825}" type="slidenum">
              <a:rPr lang="en-US" smtClean="0"/>
              <a:pPr/>
              <a:t>37</a:t>
            </a:fld>
            <a:endParaRPr lang="en-US" dirty="0"/>
          </a:p>
        </p:txBody>
      </p:sp>
      <p:pic>
        <p:nvPicPr>
          <p:cNvPr id="6" name="Picture 2">
            <a:extLst>
              <a:ext uri="{FF2B5EF4-FFF2-40B4-BE49-F238E27FC236}">
                <a16:creationId xmlns:a16="http://schemas.microsoft.com/office/drawing/2014/main" id="{9F586CEA-071B-4C40-98B4-C2B6C52217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
          <a:stretch/>
        </p:blipFill>
        <p:spPr bwMode="auto">
          <a:xfrm>
            <a:off x="838200" y="1916340"/>
            <a:ext cx="10610385" cy="2934378"/>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53914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DF740-0163-4700-8349-D66595E68A0C}"/>
              </a:ext>
            </a:extLst>
          </p:cNvPr>
          <p:cNvSpPr>
            <a:spLocks noGrp="1"/>
          </p:cNvSpPr>
          <p:nvPr>
            <p:ph type="title"/>
          </p:nvPr>
        </p:nvSpPr>
        <p:spPr/>
        <p:txBody>
          <a:bodyPr/>
          <a:lstStyle/>
          <a:p>
            <a:r>
              <a:rPr lang="en-US" dirty="0"/>
              <a:t>Organization of this talk</a:t>
            </a:r>
          </a:p>
        </p:txBody>
      </p:sp>
      <p:sp>
        <p:nvSpPr>
          <p:cNvPr id="3" name="Content Placeholder 2">
            <a:extLst>
              <a:ext uri="{FF2B5EF4-FFF2-40B4-BE49-F238E27FC236}">
                <a16:creationId xmlns:a16="http://schemas.microsoft.com/office/drawing/2014/main" id="{A7EFACED-11EE-4A14-A83C-B88CB72DA11B}"/>
              </a:ext>
            </a:extLst>
          </p:cNvPr>
          <p:cNvSpPr>
            <a:spLocks noGrp="1"/>
          </p:cNvSpPr>
          <p:nvPr>
            <p:ph idx="1"/>
          </p:nvPr>
        </p:nvSpPr>
        <p:spPr/>
        <p:txBody>
          <a:bodyPr/>
          <a:lstStyle/>
          <a:p>
            <a:pPr marL="514350" indent="-514350">
              <a:buFont typeface="+mj-lt"/>
              <a:buAutoNum type="arabicPeriod"/>
            </a:pPr>
            <a:r>
              <a:rPr lang="en-US" dirty="0">
                <a:solidFill>
                  <a:schemeClr val="bg1">
                    <a:lumMod val="65000"/>
                    <a:lumOff val="35000"/>
                  </a:schemeClr>
                </a:solidFill>
              </a:rPr>
              <a:t>Reverse engineering public resolver caching strategies</a:t>
            </a:r>
          </a:p>
          <a:p>
            <a:pPr marL="514350" indent="-514350">
              <a:buFont typeface="+mj-lt"/>
              <a:buAutoNum type="arabicPeriod"/>
            </a:pPr>
            <a:r>
              <a:rPr lang="en-US" dirty="0"/>
              <a:t>Our tool, </a:t>
            </a:r>
            <a:r>
              <a:rPr lang="en-US" dirty="0" err="1"/>
              <a:t>Trufflehunter</a:t>
            </a:r>
            <a:endParaRPr lang="en-US" dirty="0"/>
          </a:p>
          <a:p>
            <a:pPr marL="514350" indent="-514350">
              <a:buFont typeface="+mj-lt"/>
              <a:buAutoNum type="arabicPeriod"/>
            </a:pPr>
            <a:r>
              <a:rPr lang="en-US" dirty="0">
                <a:solidFill>
                  <a:schemeClr val="bg1">
                    <a:lumMod val="65000"/>
                    <a:lumOff val="35000"/>
                  </a:schemeClr>
                </a:solidFill>
              </a:rPr>
              <a:t>Case studies</a:t>
            </a:r>
          </a:p>
          <a:p>
            <a:endParaRPr lang="en-US" dirty="0"/>
          </a:p>
        </p:txBody>
      </p:sp>
      <p:sp>
        <p:nvSpPr>
          <p:cNvPr id="4" name="Footer Placeholder 3">
            <a:extLst>
              <a:ext uri="{FF2B5EF4-FFF2-40B4-BE49-F238E27FC236}">
                <a16:creationId xmlns:a16="http://schemas.microsoft.com/office/drawing/2014/main" id="{B6C2C25C-0E33-4C4D-9D31-7C5C2C0F2A91}"/>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D53715CC-0BA1-4924-9477-2632F659F8D5}"/>
              </a:ext>
            </a:extLst>
          </p:cNvPr>
          <p:cNvSpPr>
            <a:spLocks noGrp="1"/>
          </p:cNvSpPr>
          <p:nvPr>
            <p:ph type="sldNum" sz="quarter" idx="12"/>
          </p:nvPr>
        </p:nvSpPr>
        <p:spPr/>
        <p:txBody>
          <a:bodyPr/>
          <a:lstStyle/>
          <a:p>
            <a:fld id="{763FA1FB-A723-468C-9019-79D9CB2A7825}" type="slidenum">
              <a:rPr lang="en-US" smtClean="0"/>
              <a:pPr/>
              <a:t>38</a:t>
            </a:fld>
            <a:endParaRPr lang="en-US" dirty="0"/>
          </a:p>
        </p:txBody>
      </p:sp>
    </p:spTree>
    <p:extLst>
      <p:ext uri="{BB962C8B-B14F-4D97-AF65-F5344CB8AC3E}">
        <p14:creationId xmlns:p14="http://schemas.microsoft.com/office/powerpoint/2010/main" val="17669170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F6A46-A589-4EA1-A490-49D421BCF58E}"/>
              </a:ext>
            </a:extLst>
          </p:cNvPr>
          <p:cNvSpPr>
            <a:spLocks noGrp="1"/>
          </p:cNvSpPr>
          <p:nvPr>
            <p:ph type="title"/>
          </p:nvPr>
        </p:nvSpPr>
        <p:spPr>
          <a:xfrm>
            <a:off x="660311" y="241674"/>
            <a:ext cx="11206264" cy="1325563"/>
          </a:xfrm>
        </p:spPr>
        <p:txBody>
          <a:bodyPr>
            <a:normAutofit/>
          </a:bodyPr>
          <a:lstStyle/>
          <a:p>
            <a:r>
              <a:rPr lang="en-US" dirty="0" err="1"/>
              <a:t>Trufflehunter</a:t>
            </a:r>
            <a:endParaRPr lang="en-US" dirty="0"/>
          </a:p>
        </p:txBody>
      </p:sp>
      <p:sp>
        <p:nvSpPr>
          <p:cNvPr id="3" name="Content Placeholder 2">
            <a:extLst>
              <a:ext uri="{FF2B5EF4-FFF2-40B4-BE49-F238E27FC236}">
                <a16:creationId xmlns:a16="http://schemas.microsoft.com/office/drawing/2014/main" id="{19AEF17D-136B-4468-9750-0F6EEBA989EE}"/>
              </a:ext>
            </a:extLst>
          </p:cNvPr>
          <p:cNvSpPr>
            <a:spLocks noGrp="1"/>
          </p:cNvSpPr>
          <p:nvPr>
            <p:ph idx="1"/>
          </p:nvPr>
        </p:nvSpPr>
        <p:spPr/>
        <p:txBody>
          <a:bodyPr/>
          <a:lstStyle/>
          <a:p>
            <a:pPr marL="0" indent="0">
              <a:buNone/>
            </a:pPr>
            <a:r>
              <a:rPr lang="en-US" dirty="0"/>
              <a:t>Distributed measurement tool</a:t>
            </a:r>
          </a:p>
          <a:p>
            <a:pPr lvl="1"/>
            <a:r>
              <a:rPr lang="en-US" dirty="0"/>
              <a:t>Deployed on </a:t>
            </a:r>
            <a:r>
              <a:rPr lang="en-US" dirty="0">
                <a:solidFill>
                  <a:srgbClr val="9B9BFF"/>
                </a:solidFill>
              </a:rPr>
              <a:t>CAIDA’s Ark project</a:t>
            </a:r>
          </a:p>
          <a:p>
            <a:pPr marL="0" indent="0">
              <a:spcBef>
                <a:spcPts val="2400"/>
              </a:spcBef>
              <a:buNone/>
            </a:pPr>
            <a:r>
              <a:rPr lang="en-US" dirty="0"/>
              <a:t>Sends DNS queries across the U.S.</a:t>
            </a:r>
          </a:p>
          <a:p>
            <a:pPr marL="0" indent="0">
              <a:spcBef>
                <a:spcPts val="2400"/>
              </a:spcBef>
              <a:buNone/>
            </a:pPr>
            <a:r>
              <a:rPr lang="en-US" dirty="0"/>
              <a:t>Interprets the responses, estimate counts of users</a:t>
            </a:r>
          </a:p>
          <a:p>
            <a:pPr marL="0" indent="0">
              <a:spcBef>
                <a:spcPts val="2400"/>
              </a:spcBef>
              <a:buNone/>
            </a:pPr>
            <a:r>
              <a:rPr lang="en-US" dirty="0"/>
              <a:t>Three months of data: March 6 – May 29 2020</a:t>
            </a:r>
          </a:p>
        </p:txBody>
      </p:sp>
      <p:sp>
        <p:nvSpPr>
          <p:cNvPr id="4" name="Footer Placeholder 3">
            <a:extLst>
              <a:ext uri="{FF2B5EF4-FFF2-40B4-BE49-F238E27FC236}">
                <a16:creationId xmlns:a16="http://schemas.microsoft.com/office/drawing/2014/main" id="{0FBD614B-88A3-4265-983C-30AC5CC5F2EB}"/>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7E4BD774-E1FA-41A4-9D07-077E771480B5}"/>
              </a:ext>
            </a:extLst>
          </p:cNvPr>
          <p:cNvSpPr>
            <a:spLocks noGrp="1"/>
          </p:cNvSpPr>
          <p:nvPr>
            <p:ph type="sldNum" sz="quarter" idx="12"/>
          </p:nvPr>
        </p:nvSpPr>
        <p:spPr/>
        <p:txBody>
          <a:bodyPr/>
          <a:lstStyle/>
          <a:p>
            <a:fld id="{763FA1FB-A723-468C-9019-79D9CB2A7825}" type="slidenum">
              <a:rPr lang="en-US" smtClean="0"/>
              <a:t>39</a:t>
            </a:fld>
            <a:endParaRPr lang="en-US"/>
          </a:p>
        </p:txBody>
      </p:sp>
    </p:spTree>
    <p:extLst>
      <p:ext uri="{BB962C8B-B14F-4D97-AF65-F5344CB8AC3E}">
        <p14:creationId xmlns:p14="http://schemas.microsoft.com/office/powerpoint/2010/main" val="2495635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81417-2640-477B-B71D-AA954456D35C}"/>
              </a:ext>
            </a:extLst>
          </p:cNvPr>
          <p:cNvSpPr>
            <a:spLocks noGrp="1"/>
          </p:cNvSpPr>
          <p:nvPr>
            <p:ph type="title"/>
          </p:nvPr>
        </p:nvSpPr>
        <p:spPr>
          <a:xfrm>
            <a:off x="488696" y="74056"/>
            <a:ext cx="11067288" cy="1325563"/>
          </a:xfrm>
        </p:spPr>
        <p:txBody>
          <a:bodyPr>
            <a:normAutofit/>
          </a:bodyPr>
          <a:lstStyle/>
          <a:p>
            <a:r>
              <a:rPr lang="en-US" dirty="0"/>
              <a:t>Measurement Technique: DNS Cache Snooping</a:t>
            </a:r>
          </a:p>
        </p:txBody>
      </p:sp>
      <p:sp>
        <p:nvSpPr>
          <p:cNvPr id="7" name="Footer Placeholder 6">
            <a:extLst>
              <a:ext uri="{FF2B5EF4-FFF2-40B4-BE49-F238E27FC236}">
                <a16:creationId xmlns:a16="http://schemas.microsoft.com/office/drawing/2014/main" id="{3FA9F0C9-E49F-4F04-AD64-BC13DAA5DFD2}"/>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6" name="Slide Number Placeholder 5">
            <a:extLst>
              <a:ext uri="{FF2B5EF4-FFF2-40B4-BE49-F238E27FC236}">
                <a16:creationId xmlns:a16="http://schemas.microsoft.com/office/drawing/2014/main" id="{1CF7D7BE-650F-43A3-91AD-9C70BF4ED7BE}"/>
              </a:ext>
            </a:extLst>
          </p:cNvPr>
          <p:cNvSpPr>
            <a:spLocks noGrp="1"/>
          </p:cNvSpPr>
          <p:nvPr>
            <p:ph type="sldNum" sz="quarter" idx="12"/>
          </p:nvPr>
        </p:nvSpPr>
        <p:spPr/>
        <p:txBody>
          <a:bodyPr/>
          <a:lstStyle/>
          <a:p>
            <a:fld id="{763FA1FB-A723-468C-9019-79D9CB2A7825}" type="slidenum">
              <a:rPr lang="en-US" smtClean="0"/>
              <a:t>4</a:t>
            </a:fld>
            <a:endParaRPr lang="en-US"/>
          </a:p>
        </p:txBody>
      </p:sp>
      <p:grpSp>
        <p:nvGrpSpPr>
          <p:cNvPr id="28" name="Group 27">
            <a:extLst>
              <a:ext uri="{FF2B5EF4-FFF2-40B4-BE49-F238E27FC236}">
                <a16:creationId xmlns:a16="http://schemas.microsoft.com/office/drawing/2014/main" id="{F62FA279-4492-40B6-8018-064C9C9E0789}"/>
              </a:ext>
            </a:extLst>
          </p:cNvPr>
          <p:cNvGrpSpPr/>
          <p:nvPr/>
        </p:nvGrpSpPr>
        <p:grpSpPr>
          <a:xfrm>
            <a:off x="10515286" y="3233830"/>
            <a:ext cx="1836142" cy="1674574"/>
            <a:chOff x="-38476" y="4496452"/>
            <a:chExt cx="1836142" cy="1674574"/>
          </a:xfrm>
        </p:grpSpPr>
        <p:pic>
          <p:nvPicPr>
            <p:cNvPr id="38" name="Graphic 37" descr="Eye">
              <a:extLst>
                <a:ext uri="{FF2B5EF4-FFF2-40B4-BE49-F238E27FC236}">
                  <a16:creationId xmlns:a16="http://schemas.microsoft.com/office/drawing/2014/main" id="{305B959A-7D16-44CD-854E-F30A731AF76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9708" y="4897884"/>
              <a:ext cx="515854" cy="503644"/>
            </a:xfrm>
            <a:prstGeom prst="rect">
              <a:avLst/>
            </a:prstGeom>
          </p:spPr>
        </p:pic>
        <p:grpSp>
          <p:nvGrpSpPr>
            <p:cNvPr id="39" name="Group 38">
              <a:extLst>
                <a:ext uri="{FF2B5EF4-FFF2-40B4-BE49-F238E27FC236}">
                  <a16:creationId xmlns:a16="http://schemas.microsoft.com/office/drawing/2014/main" id="{9FD6ADF6-D6CC-495D-B8B2-BAA01A922959}"/>
                </a:ext>
              </a:extLst>
            </p:cNvPr>
            <p:cNvGrpSpPr/>
            <p:nvPr/>
          </p:nvGrpSpPr>
          <p:grpSpPr>
            <a:xfrm>
              <a:off x="-38476" y="4496452"/>
              <a:ext cx="1836142" cy="1674574"/>
              <a:chOff x="7767929" y="3429683"/>
              <a:chExt cx="1836142" cy="1674574"/>
            </a:xfrm>
          </p:grpSpPr>
          <p:sp>
            <p:nvSpPr>
              <p:cNvPr id="40" name="TextBox 39">
                <a:extLst>
                  <a:ext uri="{FF2B5EF4-FFF2-40B4-BE49-F238E27FC236}">
                    <a16:creationId xmlns:a16="http://schemas.microsoft.com/office/drawing/2014/main" id="{EAC648D4-9049-4869-858F-4A715998CDD6}"/>
                  </a:ext>
                </a:extLst>
              </p:cNvPr>
              <p:cNvSpPr txBox="1"/>
              <p:nvPr/>
            </p:nvSpPr>
            <p:spPr>
              <a:xfrm>
                <a:off x="7767929" y="4704147"/>
                <a:ext cx="1836142" cy="400110"/>
              </a:xfrm>
              <a:prstGeom prst="rect">
                <a:avLst/>
              </a:prstGeom>
              <a:noFill/>
            </p:spPr>
            <p:txBody>
              <a:bodyPr wrap="square" rtlCol="0">
                <a:spAutoFit/>
              </a:bodyPr>
              <a:lstStyle/>
              <a:p>
                <a:pPr algn="ctr"/>
                <a:r>
                  <a:rPr lang="en-US" sz="2000" dirty="0" err="1"/>
                  <a:t>Stalkerware</a:t>
                </a:r>
                <a:endParaRPr lang="en-US" sz="2000" dirty="0"/>
              </a:p>
            </p:txBody>
          </p:sp>
          <p:pic>
            <p:nvPicPr>
              <p:cNvPr id="41" name="Graphic 40" descr="Smart Phone">
                <a:extLst>
                  <a:ext uri="{FF2B5EF4-FFF2-40B4-BE49-F238E27FC236}">
                    <a16:creationId xmlns:a16="http://schemas.microsoft.com/office/drawing/2014/main" id="{4C41770B-248F-4329-9AD8-C8F116DACBC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0800000">
                <a:off x="8018176" y="3429683"/>
                <a:ext cx="1335645" cy="1304031"/>
              </a:xfrm>
              <a:prstGeom prst="rect">
                <a:avLst/>
              </a:prstGeom>
            </p:spPr>
          </p:pic>
        </p:grpSp>
      </p:grpSp>
      <p:grpSp>
        <p:nvGrpSpPr>
          <p:cNvPr id="55" name="Group 54">
            <a:extLst>
              <a:ext uri="{FF2B5EF4-FFF2-40B4-BE49-F238E27FC236}">
                <a16:creationId xmlns:a16="http://schemas.microsoft.com/office/drawing/2014/main" id="{7FD1ABF0-5636-4DCE-9C7B-47DEB048C1CC}"/>
              </a:ext>
            </a:extLst>
          </p:cNvPr>
          <p:cNvGrpSpPr/>
          <p:nvPr/>
        </p:nvGrpSpPr>
        <p:grpSpPr>
          <a:xfrm>
            <a:off x="7242642" y="3843251"/>
            <a:ext cx="3280602" cy="1052762"/>
            <a:chOff x="5784771" y="1784836"/>
            <a:chExt cx="3280602" cy="1052762"/>
          </a:xfrm>
        </p:grpSpPr>
        <p:sp>
          <p:nvSpPr>
            <p:cNvPr id="56" name="TextBox 55">
              <a:extLst>
                <a:ext uri="{FF2B5EF4-FFF2-40B4-BE49-F238E27FC236}">
                  <a16:creationId xmlns:a16="http://schemas.microsoft.com/office/drawing/2014/main" id="{D0473B6A-3255-4D43-8B70-BA1C056A5827}"/>
                </a:ext>
              </a:extLst>
            </p:cNvPr>
            <p:cNvSpPr txBox="1"/>
            <p:nvPr/>
          </p:nvSpPr>
          <p:spPr>
            <a:xfrm>
              <a:off x="5877566" y="2437488"/>
              <a:ext cx="3052077" cy="400110"/>
            </a:xfrm>
            <a:prstGeom prst="rect">
              <a:avLst/>
            </a:prstGeom>
            <a:noFill/>
          </p:spPr>
          <p:txBody>
            <a:bodyPr wrap="square" rtlCol="0">
              <a:spAutoFit/>
            </a:bodyPr>
            <a:lstStyle/>
            <a:p>
              <a:pPr algn="ctr"/>
              <a:r>
                <a:rPr lang="en-US" sz="2000" dirty="0"/>
                <a:t>Typo Squatting</a:t>
              </a:r>
            </a:p>
          </p:txBody>
        </p:sp>
        <p:grpSp>
          <p:nvGrpSpPr>
            <p:cNvPr id="57" name="Group 56">
              <a:extLst>
                <a:ext uri="{FF2B5EF4-FFF2-40B4-BE49-F238E27FC236}">
                  <a16:creationId xmlns:a16="http://schemas.microsoft.com/office/drawing/2014/main" id="{AAEF9430-A7B3-4187-B886-DE2C127BCA47}"/>
                </a:ext>
              </a:extLst>
            </p:cNvPr>
            <p:cNvGrpSpPr/>
            <p:nvPr/>
          </p:nvGrpSpPr>
          <p:grpSpPr>
            <a:xfrm>
              <a:off x="5784771" y="1784836"/>
              <a:ext cx="3280602" cy="601953"/>
              <a:chOff x="9630338" y="1969011"/>
              <a:chExt cx="3280602" cy="601953"/>
            </a:xfrm>
          </p:grpSpPr>
          <p:sp>
            <p:nvSpPr>
              <p:cNvPr id="58" name="Rectangle 57">
                <a:extLst>
                  <a:ext uri="{FF2B5EF4-FFF2-40B4-BE49-F238E27FC236}">
                    <a16:creationId xmlns:a16="http://schemas.microsoft.com/office/drawing/2014/main" id="{5439876C-0A07-4C4B-891A-E6342400C07E}"/>
                  </a:ext>
                </a:extLst>
              </p:cNvPr>
              <p:cNvSpPr/>
              <p:nvPr/>
            </p:nvSpPr>
            <p:spPr>
              <a:xfrm>
                <a:off x="9630338" y="1969011"/>
                <a:ext cx="3280602" cy="6019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a:extLst>
                  <a:ext uri="{FF2B5EF4-FFF2-40B4-BE49-F238E27FC236}">
                    <a16:creationId xmlns:a16="http://schemas.microsoft.com/office/drawing/2014/main" id="{6C4AB64C-0189-4662-AA01-D446C51AD80F}"/>
                  </a:ext>
                </a:extLst>
              </p:cNvPr>
              <p:cNvSpPr/>
              <p:nvPr/>
            </p:nvSpPr>
            <p:spPr>
              <a:xfrm>
                <a:off x="10723521" y="2015310"/>
                <a:ext cx="2090429" cy="509356"/>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a:solidFill>
                      <a:schemeClr val="bg1"/>
                    </a:solidFill>
                  </a:rPr>
                  <a:t>www.googlw.it</a:t>
                </a:r>
              </a:p>
            </p:txBody>
          </p:sp>
          <p:pic>
            <p:nvPicPr>
              <p:cNvPr id="60" name="Graphic 59" descr="Home">
                <a:extLst>
                  <a:ext uri="{FF2B5EF4-FFF2-40B4-BE49-F238E27FC236}">
                    <a16:creationId xmlns:a16="http://schemas.microsoft.com/office/drawing/2014/main" id="{61522D32-ECDC-4869-90DC-E88446F136E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243793" y="2038459"/>
                <a:ext cx="382944" cy="382944"/>
              </a:xfrm>
              <a:prstGeom prst="rect">
                <a:avLst/>
              </a:prstGeom>
            </p:spPr>
          </p:pic>
          <p:pic>
            <p:nvPicPr>
              <p:cNvPr id="61" name="Graphic 60" descr="Line arrow Rotate right">
                <a:extLst>
                  <a:ext uri="{FF2B5EF4-FFF2-40B4-BE49-F238E27FC236}">
                    <a16:creationId xmlns:a16="http://schemas.microsoft.com/office/drawing/2014/main" id="{0D5DB63F-C824-4843-83FD-D6C51DC0BCE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769705" y="2074544"/>
                <a:ext cx="340361" cy="340361"/>
              </a:xfrm>
              <a:prstGeom prst="rect">
                <a:avLst/>
              </a:prstGeom>
            </p:spPr>
          </p:pic>
          <p:pic>
            <p:nvPicPr>
              <p:cNvPr id="62" name="Graphic 61" descr="Magnifying glass">
                <a:extLst>
                  <a:ext uri="{FF2B5EF4-FFF2-40B4-BE49-F238E27FC236}">
                    <a16:creationId xmlns:a16="http://schemas.microsoft.com/office/drawing/2014/main" id="{9119736E-508E-4E55-ABD9-460A22DAB3E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844546" y="2086669"/>
                <a:ext cx="358703" cy="358703"/>
              </a:xfrm>
              <a:prstGeom prst="rect">
                <a:avLst/>
              </a:prstGeom>
            </p:spPr>
          </p:pic>
        </p:grpSp>
      </p:grpSp>
      <p:grpSp>
        <p:nvGrpSpPr>
          <p:cNvPr id="63" name="Group 62">
            <a:extLst>
              <a:ext uri="{FF2B5EF4-FFF2-40B4-BE49-F238E27FC236}">
                <a16:creationId xmlns:a16="http://schemas.microsoft.com/office/drawing/2014/main" id="{FB48D65E-80AF-4E7C-AB49-50D879B04E41}"/>
              </a:ext>
            </a:extLst>
          </p:cNvPr>
          <p:cNvGrpSpPr/>
          <p:nvPr/>
        </p:nvGrpSpPr>
        <p:grpSpPr>
          <a:xfrm>
            <a:off x="5335804" y="3075412"/>
            <a:ext cx="1796233" cy="1820601"/>
            <a:chOff x="5345617" y="3241985"/>
            <a:chExt cx="1796233" cy="1820601"/>
          </a:xfrm>
        </p:grpSpPr>
        <p:sp>
          <p:nvSpPr>
            <p:cNvPr id="64" name="TextBox 63">
              <a:extLst>
                <a:ext uri="{FF2B5EF4-FFF2-40B4-BE49-F238E27FC236}">
                  <a16:creationId xmlns:a16="http://schemas.microsoft.com/office/drawing/2014/main" id="{5B4303B4-80FC-4B41-89B0-D03824DD394C}"/>
                </a:ext>
              </a:extLst>
            </p:cNvPr>
            <p:cNvSpPr txBox="1"/>
            <p:nvPr/>
          </p:nvSpPr>
          <p:spPr>
            <a:xfrm>
              <a:off x="5345617" y="4662476"/>
              <a:ext cx="1796233" cy="400110"/>
            </a:xfrm>
            <a:prstGeom prst="rect">
              <a:avLst/>
            </a:prstGeom>
            <a:noFill/>
          </p:spPr>
          <p:txBody>
            <a:bodyPr wrap="square" rtlCol="0">
              <a:spAutoFit/>
            </a:bodyPr>
            <a:lstStyle/>
            <a:p>
              <a:pPr algn="ctr"/>
              <a:r>
                <a:rPr lang="en-US" sz="2000" dirty="0"/>
                <a:t>Hack for Hire</a:t>
              </a:r>
            </a:p>
          </p:txBody>
        </p:sp>
        <p:pic>
          <p:nvPicPr>
            <p:cNvPr id="65" name="Graphic 64" descr="Programmer">
              <a:extLst>
                <a:ext uri="{FF2B5EF4-FFF2-40B4-BE49-F238E27FC236}">
                  <a16:creationId xmlns:a16="http://schemas.microsoft.com/office/drawing/2014/main" id="{45270ACD-E8EB-4C08-9FB4-60F31C41C09C}"/>
                </a:ext>
              </a:extLst>
            </p:cNvPr>
            <p:cNvPicPr>
              <a:picLocks noChangeAspect="1"/>
            </p:cNvPicPr>
            <p:nvPr/>
          </p:nvPicPr>
          <p:blipFill rotWithShape="1">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t="8955"/>
            <a:stretch/>
          </p:blipFill>
          <p:spPr>
            <a:xfrm>
              <a:off x="5402926" y="3241985"/>
              <a:ext cx="1613404" cy="1468926"/>
            </a:xfrm>
            <a:prstGeom prst="rect">
              <a:avLst/>
            </a:prstGeom>
          </p:spPr>
        </p:pic>
        <p:pic>
          <p:nvPicPr>
            <p:cNvPr id="66" name="Graphic 65" descr="Dollar">
              <a:extLst>
                <a:ext uri="{FF2B5EF4-FFF2-40B4-BE49-F238E27FC236}">
                  <a16:creationId xmlns:a16="http://schemas.microsoft.com/office/drawing/2014/main" id="{2ACD92B3-6BA0-43B8-BEBA-3709A789E686}"/>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964616" y="3384181"/>
              <a:ext cx="467158" cy="467158"/>
            </a:xfrm>
            <a:prstGeom prst="rect">
              <a:avLst/>
            </a:prstGeom>
          </p:spPr>
        </p:pic>
      </p:grpSp>
      <p:sp>
        <p:nvSpPr>
          <p:cNvPr id="4" name="Rectangle: Rounded Corners 3">
            <a:extLst>
              <a:ext uri="{FF2B5EF4-FFF2-40B4-BE49-F238E27FC236}">
                <a16:creationId xmlns:a16="http://schemas.microsoft.com/office/drawing/2014/main" id="{27A00B8A-4CE4-4335-BB43-F20AC5B664E3}"/>
              </a:ext>
            </a:extLst>
          </p:cNvPr>
          <p:cNvSpPr/>
          <p:nvPr/>
        </p:nvSpPr>
        <p:spPr>
          <a:xfrm>
            <a:off x="7592263" y="1651565"/>
            <a:ext cx="2538423" cy="910742"/>
          </a:xfrm>
          <a:prstGeom prst="roundRect">
            <a:avLst/>
          </a:prstGeom>
          <a:solidFill>
            <a:schemeClr val="accent6"/>
          </a:solid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DNS</a:t>
            </a:r>
          </a:p>
        </p:txBody>
      </p:sp>
      <p:cxnSp>
        <p:nvCxnSpPr>
          <p:cNvPr id="15" name="Connector: Elbow 14">
            <a:extLst>
              <a:ext uri="{FF2B5EF4-FFF2-40B4-BE49-F238E27FC236}">
                <a16:creationId xmlns:a16="http://schemas.microsoft.com/office/drawing/2014/main" id="{58FD0580-FAE8-4698-95B0-033169E0502F}"/>
              </a:ext>
            </a:extLst>
          </p:cNvPr>
          <p:cNvCxnSpPr>
            <a:cxnSpLocks/>
            <a:stCxn id="65" idx="0"/>
            <a:endCxn id="4" idx="1"/>
          </p:cNvCxnSpPr>
          <p:nvPr/>
        </p:nvCxnSpPr>
        <p:spPr>
          <a:xfrm rot="5400000" flipH="1" flipV="1">
            <a:off x="6411801" y="1894950"/>
            <a:ext cx="968476" cy="1392448"/>
          </a:xfrm>
          <a:prstGeom prst="bentConnector2">
            <a:avLst/>
          </a:prstGeom>
          <a:ln w="762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Connector: Elbow 68">
            <a:extLst>
              <a:ext uri="{FF2B5EF4-FFF2-40B4-BE49-F238E27FC236}">
                <a16:creationId xmlns:a16="http://schemas.microsoft.com/office/drawing/2014/main" id="{67E384E0-8CC3-4FF3-8A5C-7ED8A56A7901}"/>
              </a:ext>
            </a:extLst>
          </p:cNvPr>
          <p:cNvCxnSpPr>
            <a:cxnSpLocks/>
            <a:stCxn id="41" idx="2"/>
            <a:endCxn id="4" idx="3"/>
          </p:cNvCxnSpPr>
          <p:nvPr/>
        </p:nvCxnSpPr>
        <p:spPr>
          <a:xfrm rot="16200000" flipV="1">
            <a:off x="10218574" y="2019048"/>
            <a:ext cx="1126894" cy="1302669"/>
          </a:xfrm>
          <a:prstGeom prst="bentConnector2">
            <a:avLst/>
          </a:prstGeom>
          <a:ln w="762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D16D1A52-5E8D-4E9A-965B-AE4F169E0B1C}"/>
              </a:ext>
            </a:extLst>
          </p:cNvPr>
          <p:cNvSpPr txBox="1"/>
          <p:nvPr/>
        </p:nvSpPr>
        <p:spPr>
          <a:xfrm>
            <a:off x="282031" y="1707278"/>
            <a:ext cx="4936523" cy="3354765"/>
          </a:xfrm>
          <a:prstGeom prst="rect">
            <a:avLst/>
          </a:prstGeom>
          <a:noFill/>
        </p:spPr>
        <p:txBody>
          <a:bodyPr wrap="square" rtlCol="0">
            <a:spAutoFit/>
          </a:bodyPr>
          <a:lstStyle/>
          <a:p>
            <a:r>
              <a:rPr lang="en-US" sz="3200" dirty="0"/>
              <a:t>Disadvantages: </a:t>
            </a:r>
          </a:p>
          <a:p>
            <a:pPr marL="914400" lvl="1" indent="-457200">
              <a:buFont typeface="Arial" panose="020B0604020202020204" pitchFamily="34" charset="0"/>
              <a:buChar char="•"/>
            </a:pPr>
            <a:r>
              <a:rPr lang="en-US" sz="2800" dirty="0"/>
              <a:t>Privacy</a:t>
            </a:r>
          </a:p>
          <a:p>
            <a:pPr marL="914400" lvl="1" indent="-457200">
              <a:buFont typeface="Arial" panose="020B0604020202020204" pitchFamily="34" charset="0"/>
              <a:buChar char="•"/>
            </a:pPr>
            <a:r>
              <a:rPr lang="en-US" sz="2800" dirty="0"/>
              <a:t>Provides </a:t>
            </a:r>
            <a:r>
              <a:rPr lang="en-US" sz="2800" dirty="0">
                <a:solidFill>
                  <a:srgbClr val="9B9BFF"/>
                </a:solidFill>
              </a:rPr>
              <a:t>lower bound estimates</a:t>
            </a:r>
          </a:p>
          <a:p>
            <a:endParaRPr lang="en-US" sz="3200" dirty="0"/>
          </a:p>
          <a:p>
            <a:r>
              <a:rPr lang="en-US" sz="3200" dirty="0"/>
              <a:t>Advantage: well-suited for measuring </a:t>
            </a:r>
            <a:r>
              <a:rPr lang="en-US" sz="3200" dirty="0">
                <a:solidFill>
                  <a:srgbClr val="9B9BFF"/>
                </a:solidFill>
              </a:rPr>
              <a:t>rare phenomena</a:t>
            </a:r>
            <a:r>
              <a:rPr lang="en-US" sz="2800" dirty="0">
                <a:solidFill>
                  <a:srgbClr val="9B9BFF"/>
                </a:solidFill>
              </a:rPr>
              <a:t>.</a:t>
            </a:r>
          </a:p>
        </p:txBody>
      </p:sp>
      <p:cxnSp>
        <p:nvCxnSpPr>
          <p:cNvPr id="37" name="Straight Arrow Connector 36">
            <a:extLst>
              <a:ext uri="{FF2B5EF4-FFF2-40B4-BE49-F238E27FC236}">
                <a16:creationId xmlns:a16="http://schemas.microsoft.com/office/drawing/2014/main" id="{8654A76D-2417-4603-8814-9BDAD8D60440}"/>
              </a:ext>
            </a:extLst>
          </p:cNvPr>
          <p:cNvCxnSpPr>
            <a:endCxn id="4" idx="2"/>
          </p:cNvCxnSpPr>
          <p:nvPr/>
        </p:nvCxnSpPr>
        <p:spPr>
          <a:xfrm flipV="1">
            <a:off x="8861474" y="2562307"/>
            <a:ext cx="1" cy="1165120"/>
          </a:xfrm>
          <a:prstGeom prst="straightConnector1">
            <a:avLst/>
          </a:prstGeom>
          <a:ln w="762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40375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300">
        <p159:morph option="byObjec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AD3E5-CAE7-4F6D-B97D-86FB918B91A4}"/>
              </a:ext>
            </a:extLst>
          </p:cNvPr>
          <p:cNvSpPr>
            <a:spLocks noGrp="1"/>
          </p:cNvSpPr>
          <p:nvPr>
            <p:ph type="title"/>
          </p:nvPr>
        </p:nvSpPr>
        <p:spPr/>
        <p:txBody>
          <a:bodyPr/>
          <a:lstStyle/>
          <a:p>
            <a:r>
              <a:rPr lang="en-US" dirty="0"/>
              <a:t>How to detect which </a:t>
            </a:r>
            <a:r>
              <a:rPr lang="en-US" dirty="0" err="1"/>
              <a:t>PoP</a:t>
            </a:r>
            <a:r>
              <a:rPr lang="en-US" dirty="0"/>
              <a:t> a query used</a:t>
            </a:r>
          </a:p>
        </p:txBody>
      </p:sp>
      <p:sp>
        <p:nvSpPr>
          <p:cNvPr id="3" name="Content Placeholder 2">
            <a:extLst>
              <a:ext uri="{FF2B5EF4-FFF2-40B4-BE49-F238E27FC236}">
                <a16:creationId xmlns:a16="http://schemas.microsoft.com/office/drawing/2014/main" id="{86EA9AAE-A8E3-4F69-8EE1-2B9B0505E006}"/>
              </a:ext>
            </a:extLst>
          </p:cNvPr>
          <p:cNvSpPr>
            <a:spLocks noGrp="1"/>
          </p:cNvSpPr>
          <p:nvPr>
            <p:ph idx="1"/>
          </p:nvPr>
        </p:nvSpPr>
        <p:spPr/>
        <p:txBody>
          <a:bodyPr/>
          <a:lstStyle/>
          <a:p>
            <a:pPr marL="0" indent="0">
              <a:buNone/>
            </a:pPr>
            <a:r>
              <a:rPr lang="en-US" dirty="0"/>
              <a:t>Resolver-provided location queries:</a:t>
            </a:r>
          </a:p>
          <a:p>
            <a:pPr lvl="1"/>
            <a:r>
              <a:rPr lang="en-US" dirty="0"/>
              <a:t>CHAOS </a:t>
            </a:r>
            <a:r>
              <a:rPr lang="en-US" dirty="0" err="1"/>
              <a:t>id.server</a:t>
            </a:r>
            <a:r>
              <a:rPr lang="en-US" dirty="0"/>
              <a:t> (Quad9, Cloudflare)</a:t>
            </a:r>
          </a:p>
          <a:p>
            <a:pPr lvl="1"/>
            <a:r>
              <a:rPr lang="en-US" dirty="0"/>
              <a:t>Various TXT records (Google, OpenDNS)</a:t>
            </a:r>
          </a:p>
          <a:p>
            <a:pPr marL="0" indent="0">
              <a:spcBef>
                <a:spcPts val="2400"/>
              </a:spcBef>
              <a:buNone/>
            </a:pPr>
            <a:r>
              <a:rPr lang="en-US" dirty="0"/>
              <a:t>Ran once per minute.</a:t>
            </a:r>
          </a:p>
          <a:p>
            <a:pPr marL="0" indent="0">
              <a:spcBef>
                <a:spcPts val="2400"/>
              </a:spcBef>
              <a:buNone/>
            </a:pPr>
            <a:r>
              <a:rPr lang="en-US" dirty="0"/>
              <a:t>Location churn is </a:t>
            </a:r>
            <a:r>
              <a:rPr lang="en-US" dirty="0">
                <a:solidFill>
                  <a:srgbClr val="9B9BFF"/>
                </a:solidFill>
              </a:rPr>
              <a:t>usually low.</a:t>
            </a:r>
          </a:p>
          <a:p>
            <a:pPr lvl="1"/>
            <a:r>
              <a:rPr lang="en-US" dirty="0"/>
              <a:t>Long stable periods (hours/days)</a:t>
            </a:r>
          </a:p>
          <a:p>
            <a:pPr lvl="1"/>
            <a:r>
              <a:rPr lang="en-US" dirty="0"/>
              <a:t>Short unstable periods (up to three </a:t>
            </a:r>
            <a:r>
              <a:rPr lang="en-US" dirty="0" err="1"/>
              <a:t>PoPs</a:t>
            </a:r>
            <a:r>
              <a:rPr lang="en-US" dirty="0"/>
              <a:t>, ~minutes)</a:t>
            </a:r>
          </a:p>
        </p:txBody>
      </p:sp>
      <p:sp>
        <p:nvSpPr>
          <p:cNvPr id="4" name="Footer Placeholder 3">
            <a:extLst>
              <a:ext uri="{FF2B5EF4-FFF2-40B4-BE49-F238E27FC236}">
                <a16:creationId xmlns:a16="http://schemas.microsoft.com/office/drawing/2014/main" id="{D35C3DA4-343F-4CC4-B05B-BDAE82E6A1C9}"/>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71F6FB17-B862-4118-B23F-267671697093}"/>
              </a:ext>
            </a:extLst>
          </p:cNvPr>
          <p:cNvSpPr>
            <a:spLocks noGrp="1"/>
          </p:cNvSpPr>
          <p:nvPr>
            <p:ph type="sldNum" sz="quarter" idx="12"/>
          </p:nvPr>
        </p:nvSpPr>
        <p:spPr/>
        <p:txBody>
          <a:bodyPr/>
          <a:lstStyle/>
          <a:p>
            <a:fld id="{763FA1FB-A723-468C-9019-79D9CB2A7825}" type="slidenum">
              <a:rPr lang="en-US" smtClean="0"/>
              <a:pPr/>
              <a:t>40</a:t>
            </a:fld>
            <a:endParaRPr lang="en-US" dirty="0"/>
          </a:p>
        </p:txBody>
      </p:sp>
    </p:spTree>
    <p:extLst>
      <p:ext uri="{BB962C8B-B14F-4D97-AF65-F5344CB8AC3E}">
        <p14:creationId xmlns:p14="http://schemas.microsoft.com/office/powerpoint/2010/main" val="2309599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51C2B-22CE-4F51-A6DE-432CBA0A569F}"/>
              </a:ext>
            </a:extLst>
          </p:cNvPr>
          <p:cNvSpPr>
            <a:spLocks noGrp="1"/>
          </p:cNvSpPr>
          <p:nvPr>
            <p:ph type="title"/>
          </p:nvPr>
        </p:nvSpPr>
        <p:spPr>
          <a:xfrm>
            <a:off x="271849" y="365125"/>
            <a:ext cx="11714205" cy="1325563"/>
          </a:xfrm>
        </p:spPr>
        <p:txBody>
          <a:bodyPr>
            <a:normAutofit/>
          </a:bodyPr>
          <a:lstStyle/>
          <a:p>
            <a:r>
              <a:rPr lang="en-US" sz="4000" dirty="0"/>
              <a:t>“Gotcha” for measurement platforms: DNS interception</a:t>
            </a:r>
          </a:p>
        </p:txBody>
      </p:sp>
      <p:sp>
        <p:nvSpPr>
          <p:cNvPr id="3" name="Content Placeholder 2">
            <a:extLst>
              <a:ext uri="{FF2B5EF4-FFF2-40B4-BE49-F238E27FC236}">
                <a16:creationId xmlns:a16="http://schemas.microsoft.com/office/drawing/2014/main" id="{C4ACC0C4-7F62-44D6-85AA-D659028A6993}"/>
              </a:ext>
            </a:extLst>
          </p:cNvPr>
          <p:cNvSpPr>
            <a:spLocks noGrp="1"/>
          </p:cNvSpPr>
          <p:nvPr>
            <p:ph idx="1"/>
          </p:nvPr>
        </p:nvSpPr>
        <p:spPr/>
        <p:txBody>
          <a:bodyPr/>
          <a:lstStyle/>
          <a:p>
            <a:pPr marL="0" indent="0">
              <a:buNone/>
            </a:pPr>
            <a:r>
              <a:rPr lang="en-US" dirty="0"/>
              <a:t>Some home routers </a:t>
            </a:r>
            <a:r>
              <a:rPr lang="en-US" dirty="0">
                <a:solidFill>
                  <a:srgbClr val="9B9BFF"/>
                </a:solidFill>
              </a:rPr>
              <a:t>intercept queries</a:t>
            </a:r>
            <a:r>
              <a:rPr lang="en-US" dirty="0"/>
              <a:t> for public resolvers! </a:t>
            </a:r>
          </a:p>
          <a:p>
            <a:pPr lvl="1"/>
            <a:r>
              <a:rPr lang="en-US" dirty="0"/>
              <a:t>Change TTLs</a:t>
            </a:r>
          </a:p>
          <a:p>
            <a:pPr lvl="1"/>
            <a:r>
              <a:rPr lang="en-US" dirty="0"/>
              <a:t>Spoof public resolvers’ addresses – interception is </a:t>
            </a:r>
            <a:r>
              <a:rPr lang="en-US" dirty="0">
                <a:solidFill>
                  <a:srgbClr val="9B9BFF"/>
                </a:solidFill>
              </a:rPr>
              <a:t>transparent</a:t>
            </a:r>
          </a:p>
          <a:p>
            <a:pPr lvl="1"/>
            <a:r>
              <a:rPr lang="en-US" dirty="0"/>
              <a:t>Not always consistent</a:t>
            </a:r>
          </a:p>
          <a:p>
            <a:pPr marL="0" indent="0">
              <a:spcBef>
                <a:spcPts val="1800"/>
              </a:spcBef>
              <a:buNone/>
            </a:pPr>
            <a:r>
              <a:rPr lang="en-US" dirty="0"/>
              <a:t>Affects all (?) measurement platforms</a:t>
            </a:r>
          </a:p>
          <a:p>
            <a:pPr lvl="1"/>
            <a:r>
              <a:rPr lang="en-US" dirty="0">
                <a:solidFill>
                  <a:srgbClr val="9B9BFF"/>
                </a:solidFill>
              </a:rPr>
              <a:t>RIPE Atlas </a:t>
            </a:r>
          </a:p>
          <a:p>
            <a:pPr lvl="1"/>
            <a:r>
              <a:rPr lang="en-US" dirty="0"/>
              <a:t>Archipelago (Ark)</a:t>
            </a:r>
          </a:p>
          <a:p>
            <a:pPr lvl="1"/>
            <a:r>
              <a:rPr lang="en-US" dirty="0" err="1"/>
              <a:t>VPNGate</a:t>
            </a:r>
            <a:endParaRPr lang="en-US" dirty="0"/>
          </a:p>
          <a:p>
            <a:pPr marL="0" indent="0">
              <a:buNone/>
            </a:pPr>
            <a:r>
              <a:rPr lang="en-US" dirty="0"/>
              <a:t>Between 2-10% of probes affected</a:t>
            </a:r>
          </a:p>
        </p:txBody>
      </p:sp>
      <p:sp>
        <p:nvSpPr>
          <p:cNvPr id="4" name="Footer Placeholder 3">
            <a:extLst>
              <a:ext uri="{FF2B5EF4-FFF2-40B4-BE49-F238E27FC236}">
                <a16:creationId xmlns:a16="http://schemas.microsoft.com/office/drawing/2014/main" id="{A6557D56-C5A6-45FB-A9A4-6A0AA316772F}"/>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01E49151-448E-4237-8F94-539B3309023E}"/>
              </a:ext>
            </a:extLst>
          </p:cNvPr>
          <p:cNvSpPr>
            <a:spLocks noGrp="1"/>
          </p:cNvSpPr>
          <p:nvPr>
            <p:ph type="sldNum" sz="quarter" idx="12"/>
          </p:nvPr>
        </p:nvSpPr>
        <p:spPr/>
        <p:txBody>
          <a:bodyPr/>
          <a:lstStyle/>
          <a:p>
            <a:fld id="{763FA1FB-A723-468C-9019-79D9CB2A7825}" type="slidenum">
              <a:rPr lang="en-US" smtClean="0"/>
              <a:pPr/>
              <a:t>41</a:t>
            </a:fld>
            <a:endParaRPr lang="en-US" dirty="0"/>
          </a:p>
        </p:txBody>
      </p:sp>
    </p:spTree>
    <p:extLst>
      <p:ext uri="{BB962C8B-B14F-4D97-AF65-F5344CB8AC3E}">
        <p14:creationId xmlns:p14="http://schemas.microsoft.com/office/powerpoint/2010/main" val="11564525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63B1C-7C0D-4016-8ABD-2CEC73D947C2}"/>
              </a:ext>
            </a:extLst>
          </p:cNvPr>
          <p:cNvSpPr>
            <a:spLocks noGrp="1"/>
          </p:cNvSpPr>
          <p:nvPr>
            <p:ph type="title"/>
          </p:nvPr>
        </p:nvSpPr>
        <p:spPr/>
        <p:txBody>
          <a:bodyPr/>
          <a:lstStyle/>
          <a:p>
            <a:r>
              <a:rPr lang="en-US" dirty="0"/>
              <a:t>DNS interception specifics</a:t>
            </a:r>
          </a:p>
        </p:txBody>
      </p:sp>
      <p:sp>
        <p:nvSpPr>
          <p:cNvPr id="3" name="Content Placeholder 2">
            <a:extLst>
              <a:ext uri="{FF2B5EF4-FFF2-40B4-BE49-F238E27FC236}">
                <a16:creationId xmlns:a16="http://schemas.microsoft.com/office/drawing/2014/main" id="{E13F9456-9941-4BB8-8792-519E4A84B39D}"/>
              </a:ext>
            </a:extLst>
          </p:cNvPr>
          <p:cNvSpPr>
            <a:spLocks noGrp="1"/>
          </p:cNvSpPr>
          <p:nvPr>
            <p:ph idx="1"/>
          </p:nvPr>
        </p:nvSpPr>
        <p:spPr/>
        <p:txBody>
          <a:bodyPr/>
          <a:lstStyle/>
          <a:p>
            <a:pPr marL="0" indent="0">
              <a:buNone/>
            </a:pPr>
            <a:r>
              <a:rPr lang="en-US" dirty="0"/>
              <a:t>Technicolor XB6 router</a:t>
            </a:r>
          </a:p>
          <a:p>
            <a:pPr lvl="1"/>
            <a:r>
              <a:rPr lang="en-US" dirty="0"/>
              <a:t>Spoofs public resolver IPs</a:t>
            </a:r>
          </a:p>
          <a:p>
            <a:pPr lvl="1"/>
            <a:r>
              <a:rPr lang="en-US" dirty="0"/>
              <a:t>Spoofs nonexistent resolver IPs</a:t>
            </a:r>
          </a:p>
          <a:p>
            <a:pPr lvl="1"/>
            <a:r>
              <a:rPr lang="en-US" dirty="0"/>
              <a:t>Gives </a:t>
            </a:r>
            <a:r>
              <a:rPr lang="en-US" dirty="0">
                <a:solidFill>
                  <a:srgbClr val="9B9BFF"/>
                </a:solidFill>
              </a:rPr>
              <a:t>useful CHAOS </a:t>
            </a:r>
            <a:r>
              <a:rPr lang="en-US" dirty="0" err="1">
                <a:solidFill>
                  <a:srgbClr val="9B9BFF"/>
                </a:solidFill>
              </a:rPr>
              <a:t>id.server</a:t>
            </a:r>
            <a:r>
              <a:rPr lang="en-US" dirty="0">
                <a:solidFill>
                  <a:srgbClr val="9B9BFF"/>
                </a:solidFill>
              </a:rPr>
              <a:t> responses</a:t>
            </a:r>
          </a:p>
          <a:p>
            <a:pPr marL="0" indent="0">
              <a:spcBef>
                <a:spcPts val="2400"/>
              </a:spcBef>
              <a:buNone/>
            </a:pPr>
            <a:r>
              <a:rPr lang="en-US" dirty="0"/>
              <a:t>CenturyLink </a:t>
            </a:r>
            <a:r>
              <a:rPr lang="en-US" b="0" i="0" dirty="0">
                <a:effectLst/>
                <a:latin typeface="Slack-Lato"/>
              </a:rPr>
              <a:t>C4000XG</a:t>
            </a:r>
          </a:p>
          <a:p>
            <a:pPr lvl="1"/>
            <a:r>
              <a:rPr lang="en-US" dirty="0">
                <a:latin typeface="Slack-Lato"/>
              </a:rPr>
              <a:t>Rewrites all TTLs to 120</a:t>
            </a:r>
          </a:p>
          <a:p>
            <a:pPr marL="0" indent="0">
              <a:spcBef>
                <a:spcPts val="2400"/>
              </a:spcBef>
              <a:buNone/>
            </a:pPr>
            <a:r>
              <a:rPr lang="en-US" dirty="0">
                <a:latin typeface="Slack-Lato"/>
              </a:rPr>
              <a:t>Spectrum business router? (UCSD grad housing)</a:t>
            </a:r>
          </a:p>
          <a:p>
            <a:pPr lvl="1"/>
            <a:r>
              <a:rPr lang="en-US" dirty="0">
                <a:latin typeface="Slack-Lato"/>
              </a:rPr>
              <a:t>Useful CHAOS </a:t>
            </a:r>
            <a:r>
              <a:rPr lang="en-US" dirty="0" err="1">
                <a:latin typeface="Slack-Lato"/>
              </a:rPr>
              <a:t>id.server</a:t>
            </a:r>
            <a:r>
              <a:rPr lang="en-US" dirty="0">
                <a:latin typeface="Slack-Lato"/>
              </a:rPr>
              <a:t> responses</a:t>
            </a:r>
          </a:p>
          <a:p>
            <a:pPr lvl="1"/>
            <a:r>
              <a:rPr lang="en-US" dirty="0">
                <a:latin typeface="Slack-Lato"/>
              </a:rPr>
              <a:t>Sometimes hijacks NXDOMAINs</a:t>
            </a:r>
            <a:endParaRPr lang="en-US" dirty="0"/>
          </a:p>
        </p:txBody>
      </p:sp>
      <p:sp>
        <p:nvSpPr>
          <p:cNvPr id="4" name="Footer Placeholder 3">
            <a:extLst>
              <a:ext uri="{FF2B5EF4-FFF2-40B4-BE49-F238E27FC236}">
                <a16:creationId xmlns:a16="http://schemas.microsoft.com/office/drawing/2014/main" id="{F6916897-AF23-4066-83F8-2D19AFE9B5BA}"/>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E07F2F8C-3292-4D7A-98BD-81B6E5545DE2}"/>
              </a:ext>
            </a:extLst>
          </p:cNvPr>
          <p:cNvSpPr>
            <a:spLocks noGrp="1"/>
          </p:cNvSpPr>
          <p:nvPr>
            <p:ph type="sldNum" sz="quarter" idx="12"/>
          </p:nvPr>
        </p:nvSpPr>
        <p:spPr/>
        <p:txBody>
          <a:bodyPr/>
          <a:lstStyle/>
          <a:p>
            <a:fld id="{763FA1FB-A723-468C-9019-79D9CB2A7825}" type="slidenum">
              <a:rPr lang="en-US" smtClean="0"/>
              <a:pPr/>
              <a:t>42</a:t>
            </a:fld>
            <a:endParaRPr lang="en-US" dirty="0"/>
          </a:p>
        </p:txBody>
      </p:sp>
    </p:spTree>
    <p:extLst>
      <p:ext uri="{BB962C8B-B14F-4D97-AF65-F5344CB8AC3E}">
        <p14:creationId xmlns:p14="http://schemas.microsoft.com/office/powerpoint/2010/main" val="12751798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F4D27A0-5F97-4993-91A4-E3692AB6D748}"/>
              </a:ext>
            </a:extLst>
          </p:cNvPr>
          <p:cNvSpPr/>
          <p:nvPr/>
        </p:nvSpPr>
        <p:spPr>
          <a:xfrm>
            <a:off x="670560" y="3775979"/>
            <a:ext cx="8839200" cy="2570473"/>
          </a:xfrm>
          <a:prstGeom prst="rect">
            <a:avLst/>
          </a:prstGeom>
          <a:solidFill>
            <a:schemeClr val="tx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5D770D-DF21-4B4C-A39B-EACE53D80F44}"/>
              </a:ext>
            </a:extLst>
          </p:cNvPr>
          <p:cNvSpPr>
            <a:spLocks noGrp="1"/>
          </p:cNvSpPr>
          <p:nvPr>
            <p:ph type="title"/>
          </p:nvPr>
        </p:nvSpPr>
        <p:spPr>
          <a:xfrm>
            <a:off x="184825" y="153193"/>
            <a:ext cx="12007175" cy="1325563"/>
          </a:xfrm>
        </p:spPr>
        <p:txBody>
          <a:bodyPr>
            <a:normAutofit/>
          </a:bodyPr>
          <a:lstStyle/>
          <a:p>
            <a:r>
              <a:rPr lang="en-US" sz="4000" dirty="0"/>
              <a:t>How accurate is </a:t>
            </a:r>
            <a:r>
              <a:rPr lang="en-US" sz="4000" dirty="0" err="1"/>
              <a:t>Trufflehunter</a:t>
            </a:r>
            <a:r>
              <a:rPr lang="en-US" sz="4000" dirty="0"/>
              <a:t> at estimating filled caches?</a:t>
            </a:r>
          </a:p>
        </p:txBody>
      </p:sp>
      <p:sp>
        <p:nvSpPr>
          <p:cNvPr id="3" name="Content Placeholder 2">
            <a:extLst>
              <a:ext uri="{FF2B5EF4-FFF2-40B4-BE49-F238E27FC236}">
                <a16:creationId xmlns:a16="http://schemas.microsoft.com/office/drawing/2014/main" id="{2D4DC2D3-778A-4243-A0EB-3D603BF0AC35}"/>
              </a:ext>
            </a:extLst>
          </p:cNvPr>
          <p:cNvSpPr>
            <a:spLocks noGrp="1"/>
          </p:cNvSpPr>
          <p:nvPr>
            <p:ph idx="1"/>
          </p:nvPr>
        </p:nvSpPr>
        <p:spPr>
          <a:xfrm>
            <a:off x="838200" y="1690688"/>
            <a:ext cx="10515600" cy="4486275"/>
          </a:xfrm>
        </p:spPr>
        <p:txBody>
          <a:bodyPr>
            <a:normAutofit/>
          </a:bodyPr>
          <a:lstStyle/>
          <a:p>
            <a:pPr marL="0" indent="0">
              <a:buNone/>
            </a:pPr>
            <a:r>
              <a:rPr lang="en-US" sz="2400" dirty="0"/>
              <a:t>Experiment:</a:t>
            </a:r>
          </a:p>
          <a:p>
            <a:pPr lvl="1"/>
            <a:r>
              <a:rPr lang="en-US" sz="2000" dirty="0"/>
              <a:t>Place </a:t>
            </a:r>
            <a:r>
              <a:rPr lang="en-US" sz="2000" dirty="0">
                <a:solidFill>
                  <a:srgbClr val="6D6DFF"/>
                </a:solidFill>
              </a:rPr>
              <a:t>domain we control</a:t>
            </a:r>
            <a:r>
              <a:rPr lang="en-US" sz="2000" dirty="0"/>
              <a:t> into caches</a:t>
            </a:r>
          </a:p>
          <a:p>
            <a:pPr lvl="1"/>
            <a:r>
              <a:rPr lang="en-US" sz="2000" dirty="0"/>
              <a:t>Observe it with </a:t>
            </a:r>
            <a:r>
              <a:rPr lang="en-US" sz="2000" dirty="0" err="1"/>
              <a:t>Trufflehunter</a:t>
            </a:r>
            <a:endParaRPr lang="en-US" sz="2000" dirty="0"/>
          </a:p>
          <a:p>
            <a:pPr lvl="1"/>
            <a:r>
              <a:rPr lang="en-US" sz="2000" dirty="0"/>
              <a:t>Requests to our </a:t>
            </a:r>
            <a:r>
              <a:rPr lang="en-US" sz="2000" dirty="0">
                <a:solidFill>
                  <a:srgbClr val="6D6DFF"/>
                </a:solidFill>
              </a:rPr>
              <a:t>authoritative nameserver</a:t>
            </a:r>
            <a:r>
              <a:rPr lang="en-US" sz="2000" dirty="0"/>
              <a:t> = true number of filled caches</a:t>
            </a:r>
          </a:p>
          <a:p>
            <a:pPr marL="0" indent="0">
              <a:spcBef>
                <a:spcPts val="2400"/>
              </a:spcBef>
              <a:buNone/>
            </a:pPr>
            <a:r>
              <a:rPr lang="en-US" sz="2400" dirty="0"/>
              <a:t>Error in number of filled caches:</a:t>
            </a:r>
          </a:p>
        </p:txBody>
      </p:sp>
      <p:sp>
        <p:nvSpPr>
          <p:cNvPr id="4" name="Footer Placeholder 3">
            <a:extLst>
              <a:ext uri="{FF2B5EF4-FFF2-40B4-BE49-F238E27FC236}">
                <a16:creationId xmlns:a16="http://schemas.microsoft.com/office/drawing/2014/main" id="{CA72538D-ED71-45AD-BFF2-9482A4878182}"/>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038B49B2-5B4E-441D-8E7F-8CF1311DFE1E}"/>
              </a:ext>
            </a:extLst>
          </p:cNvPr>
          <p:cNvSpPr>
            <a:spLocks noGrp="1"/>
          </p:cNvSpPr>
          <p:nvPr>
            <p:ph type="sldNum" sz="quarter" idx="12"/>
          </p:nvPr>
        </p:nvSpPr>
        <p:spPr/>
        <p:txBody>
          <a:bodyPr/>
          <a:lstStyle/>
          <a:p>
            <a:fld id="{763FA1FB-A723-468C-9019-79D9CB2A7825}" type="slidenum">
              <a:rPr lang="en-US" smtClean="0"/>
              <a:t>43</a:t>
            </a:fld>
            <a:endParaRPr lang="en-US"/>
          </a:p>
        </p:txBody>
      </p:sp>
      <p:pic>
        <p:nvPicPr>
          <p:cNvPr id="11266" name="Picture 2">
            <a:extLst>
              <a:ext uri="{FF2B5EF4-FFF2-40B4-BE49-F238E27FC236}">
                <a16:creationId xmlns:a16="http://schemas.microsoft.com/office/drawing/2014/main" id="{3FE59FA2-159A-4F44-B35C-3E5B2218786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807" r="24915"/>
          <a:stretch/>
        </p:blipFill>
        <p:spPr bwMode="auto">
          <a:xfrm>
            <a:off x="1076733" y="3803672"/>
            <a:ext cx="4138864" cy="246219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8ED38181-F808-40ED-857F-67A318179EB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5386"/>
          <a:stretch/>
        </p:blipFill>
        <p:spPr bwMode="auto">
          <a:xfrm>
            <a:off x="7298205" y="3803670"/>
            <a:ext cx="2154849" cy="246219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775BCF93-839E-4EE6-8ED7-4CDFCC501A7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614" r="72454"/>
          <a:stretch/>
        </p:blipFill>
        <p:spPr bwMode="auto">
          <a:xfrm>
            <a:off x="5290651" y="3803670"/>
            <a:ext cx="2007554" cy="246219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280193EB-6950-4628-AEDD-393B9F2557C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 r="95241"/>
          <a:stretch/>
        </p:blipFill>
        <p:spPr bwMode="auto">
          <a:xfrm>
            <a:off x="735264" y="3803670"/>
            <a:ext cx="416523" cy="2462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54640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8E4CE-2375-4135-90BF-10A6C3D7520D}"/>
              </a:ext>
            </a:extLst>
          </p:cNvPr>
          <p:cNvSpPr>
            <a:spLocks noGrp="1"/>
          </p:cNvSpPr>
          <p:nvPr>
            <p:ph type="title"/>
          </p:nvPr>
        </p:nvSpPr>
        <p:spPr/>
        <p:txBody>
          <a:bodyPr/>
          <a:lstStyle/>
          <a:p>
            <a:r>
              <a:rPr lang="en-US" dirty="0"/>
              <a:t>Bounds on Observable Users</a:t>
            </a:r>
          </a:p>
        </p:txBody>
      </p:sp>
      <p:sp>
        <p:nvSpPr>
          <p:cNvPr id="3" name="Content Placeholder 2">
            <a:extLst>
              <a:ext uri="{FF2B5EF4-FFF2-40B4-BE49-F238E27FC236}">
                <a16:creationId xmlns:a16="http://schemas.microsoft.com/office/drawing/2014/main" id="{80EC7E34-6B00-4198-879A-CAC34F7DAB0A}"/>
              </a:ext>
            </a:extLst>
          </p:cNvPr>
          <p:cNvSpPr>
            <a:spLocks noGrp="1"/>
          </p:cNvSpPr>
          <p:nvPr>
            <p:ph idx="1"/>
          </p:nvPr>
        </p:nvSpPr>
        <p:spPr>
          <a:xfrm>
            <a:off x="446362" y="5678655"/>
            <a:ext cx="7760377" cy="548592"/>
          </a:xfrm>
        </p:spPr>
        <p:txBody>
          <a:bodyPr>
            <a:normAutofit/>
          </a:bodyPr>
          <a:lstStyle/>
          <a:p>
            <a:pPr marL="0" indent="0">
              <a:buNone/>
            </a:pPr>
            <a:r>
              <a:rPr lang="en-US" dirty="0"/>
              <a:t>(Cloudflare has only one visible cache per </a:t>
            </a:r>
            <a:r>
              <a:rPr lang="en-US" dirty="0" err="1"/>
              <a:t>PoP</a:t>
            </a:r>
            <a:r>
              <a:rPr lang="en-US" dirty="0"/>
              <a:t>.)</a:t>
            </a:r>
          </a:p>
        </p:txBody>
      </p:sp>
      <p:sp>
        <p:nvSpPr>
          <p:cNvPr id="4" name="Footer Placeholder 3">
            <a:extLst>
              <a:ext uri="{FF2B5EF4-FFF2-40B4-BE49-F238E27FC236}">
                <a16:creationId xmlns:a16="http://schemas.microsoft.com/office/drawing/2014/main" id="{8256EB64-2F07-4363-802F-6D55B68D8614}"/>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90506D87-C64E-478D-8F13-17E1D71AF558}"/>
              </a:ext>
            </a:extLst>
          </p:cNvPr>
          <p:cNvSpPr>
            <a:spLocks noGrp="1"/>
          </p:cNvSpPr>
          <p:nvPr>
            <p:ph type="sldNum" sz="quarter" idx="12"/>
          </p:nvPr>
        </p:nvSpPr>
        <p:spPr/>
        <p:txBody>
          <a:bodyPr/>
          <a:lstStyle/>
          <a:p>
            <a:fld id="{763FA1FB-A723-468C-9019-79D9CB2A7825}" type="slidenum">
              <a:rPr lang="en-US" smtClean="0"/>
              <a:t>44</a:t>
            </a:fld>
            <a:endParaRPr lang="en-US"/>
          </a:p>
        </p:txBody>
      </p:sp>
      <p:pic>
        <p:nvPicPr>
          <p:cNvPr id="12290" name="Picture 2">
            <a:extLst>
              <a:ext uri="{FF2B5EF4-FFF2-40B4-BE49-F238E27FC236}">
                <a16:creationId xmlns:a16="http://schemas.microsoft.com/office/drawing/2014/main" id="{DE0015A8-5F5D-40A1-A1C1-CF9467F71B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156" y="1929403"/>
            <a:ext cx="10849644" cy="2999193"/>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8714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1DE75-3611-4998-9862-7D03F21F8AD2}"/>
              </a:ext>
            </a:extLst>
          </p:cNvPr>
          <p:cNvSpPr>
            <a:spLocks noGrp="1"/>
          </p:cNvSpPr>
          <p:nvPr>
            <p:ph type="title"/>
          </p:nvPr>
        </p:nvSpPr>
        <p:spPr/>
        <p:txBody>
          <a:bodyPr/>
          <a:lstStyle/>
          <a:p>
            <a:r>
              <a:rPr lang="en-US" dirty="0"/>
              <a:t>Nitty Gritty Cache-Counting Error Handling</a:t>
            </a:r>
          </a:p>
        </p:txBody>
      </p:sp>
      <p:sp>
        <p:nvSpPr>
          <p:cNvPr id="4" name="Footer Placeholder 3">
            <a:extLst>
              <a:ext uri="{FF2B5EF4-FFF2-40B4-BE49-F238E27FC236}">
                <a16:creationId xmlns:a16="http://schemas.microsoft.com/office/drawing/2014/main" id="{2B36B895-EF02-4841-875B-6CB688A298C3}"/>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9BAA8487-DC32-47B3-A77B-9549D218824A}"/>
              </a:ext>
            </a:extLst>
          </p:cNvPr>
          <p:cNvSpPr>
            <a:spLocks noGrp="1"/>
          </p:cNvSpPr>
          <p:nvPr>
            <p:ph type="sldNum" sz="quarter" idx="12"/>
          </p:nvPr>
        </p:nvSpPr>
        <p:spPr/>
        <p:txBody>
          <a:bodyPr/>
          <a:lstStyle/>
          <a:p>
            <a:fld id="{763FA1FB-A723-468C-9019-79D9CB2A7825}" type="slidenum">
              <a:rPr lang="en-US" smtClean="0"/>
              <a:pPr/>
              <a:t>45</a:t>
            </a:fld>
            <a:endParaRPr lang="en-US" dirty="0"/>
          </a:p>
        </p:txBody>
      </p:sp>
      <p:pic>
        <p:nvPicPr>
          <p:cNvPr id="7" name="Picture 6">
            <a:extLst>
              <a:ext uri="{FF2B5EF4-FFF2-40B4-BE49-F238E27FC236}">
                <a16:creationId xmlns:a16="http://schemas.microsoft.com/office/drawing/2014/main" id="{95F61E55-BA0C-4E87-8645-64DF007AFFCB}"/>
              </a:ext>
            </a:extLst>
          </p:cNvPr>
          <p:cNvPicPr>
            <a:picLocks noChangeAspect="1"/>
          </p:cNvPicPr>
          <p:nvPr/>
        </p:nvPicPr>
        <p:blipFill>
          <a:blip r:embed="rId2"/>
          <a:stretch>
            <a:fillRect/>
          </a:stretch>
        </p:blipFill>
        <p:spPr>
          <a:xfrm>
            <a:off x="381000" y="1568958"/>
            <a:ext cx="11430000" cy="4838700"/>
          </a:xfrm>
          <a:prstGeom prst="rect">
            <a:avLst/>
          </a:prstGeom>
        </p:spPr>
      </p:pic>
    </p:spTree>
    <p:extLst>
      <p:ext uri="{BB962C8B-B14F-4D97-AF65-F5344CB8AC3E}">
        <p14:creationId xmlns:p14="http://schemas.microsoft.com/office/powerpoint/2010/main" val="27739953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DF740-0163-4700-8349-D66595E68A0C}"/>
              </a:ext>
            </a:extLst>
          </p:cNvPr>
          <p:cNvSpPr>
            <a:spLocks noGrp="1"/>
          </p:cNvSpPr>
          <p:nvPr>
            <p:ph type="title"/>
          </p:nvPr>
        </p:nvSpPr>
        <p:spPr/>
        <p:txBody>
          <a:bodyPr/>
          <a:lstStyle/>
          <a:p>
            <a:r>
              <a:rPr lang="en-US" dirty="0"/>
              <a:t>Organization of this talk</a:t>
            </a:r>
          </a:p>
        </p:txBody>
      </p:sp>
      <p:sp>
        <p:nvSpPr>
          <p:cNvPr id="3" name="Content Placeholder 2">
            <a:extLst>
              <a:ext uri="{FF2B5EF4-FFF2-40B4-BE49-F238E27FC236}">
                <a16:creationId xmlns:a16="http://schemas.microsoft.com/office/drawing/2014/main" id="{A7EFACED-11EE-4A14-A83C-B88CB72DA11B}"/>
              </a:ext>
            </a:extLst>
          </p:cNvPr>
          <p:cNvSpPr>
            <a:spLocks noGrp="1"/>
          </p:cNvSpPr>
          <p:nvPr>
            <p:ph idx="1"/>
          </p:nvPr>
        </p:nvSpPr>
        <p:spPr/>
        <p:txBody>
          <a:bodyPr/>
          <a:lstStyle/>
          <a:p>
            <a:pPr marL="514350" indent="-514350">
              <a:buFont typeface="+mj-lt"/>
              <a:buAutoNum type="arabicPeriod"/>
            </a:pPr>
            <a:r>
              <a:rPr lang="en-US" dirty="0">
                <a:solidFill>
                  <a:schemeClr val="bg1">
                    <a:lumMod val="65000"/>
                    <a:lumOff val="35000"/>
                  </a:schemeClr>
                </a:solidFill>
              </a:rPr>
              <a:t>Reverse engineering public resolver caching strategies</a:t>
            </a:r>
          </a:p>
          <a:p>
            <a:pPr marL="514350" indent="-514350">
              <a:buFont typeface="+mj-lt"/>
              <a:buAutoNum type="arabicPeriod"/>
            </a:pPr>
            <a:r>
              <a:rPr lang="en-US" dirty="0">
                <a:solidFill>
                  <a:schemeClr val="bg1">
                    <a:lumMod val="65000"/>
                    <a:lumOff val="35000"/>
                  </a:schemeClr>
                </a:solidFill>
              </a:rPr>
              <a:t>Our tool, </a:t>
            </a:r>
            <a:r>
              <a:rPr lang="en-US" dirty="0" err="1">
                <a:solidFill>
                  <a:schemeClr val="bg1">
                    <a:lumMod val="65000"/>
                    <a:lumOff val="35000"/>
                  </a:schemeClr>
                </a:solidFill>
              </a:rPr>
              <a:t>Trufflehunter</a:t>
            </a:r>
            <a:endParaRPr lang="en-US" dirty="0">
              <a:solidFill>
                <a:schemeClr val="bg1">
                  <a:lumMod val="65000"/>
                  <a:lumOff val="35000"/>
                </a:schemeClr>
              </a:solidFill>
            </a:endParaRPr>
          </a:p>
          <a:p>
            <a:pPr marL="514350" indent="-514350">
              <a:buFont typeface="+mj-lt"/>
              <a:buAutoNum type="arabicPeriod"/>
            </a:pPr>
            <a:r>
              <a:rPr lang="en-US" dirty="0"/>
              <a:t>Case studies</a:t>
            </a:r>
          </a:p>
          <a:p>
            <a:endParaRPr lang="en-US" dirty="0"/>
          </a:p>
        </p:txBody>
      </p:sp>
      <p:sp>
        <p:nvSpPr>
          <p:cNvPr id="4" name="Footer Placeholder 3">
            <a:extLst>
              <a:ext uri="{FF2B5EF4-FFF2-40B4-BE49-F238E27FC236}">
                <a16:creationId xmlns:a16="http://schemas.microsoft.com/office/drawing/2014/main" id="{B6C2C25C-0E33-4C4D-9D31-7C5C2C0F2A91}"/>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D53715CC-0BA1-4924-9477-2632F659F8D5}"/>
              </a:ext>
            </a:extLst>
          </p:cNvPr>
          <p:cNvSpPr>
            <a:spLocks noGrp="1"/>
          </p:cNvSpPr>
          <p:nvPr>
            <p:ph type="sldNum" sz="quarter" idx="12"/>
          </p:nvPr>
        </p:nvSpPr>
        <p:spPr/>
        <p:txBody>
          <a:bodyPr/>
          <a:lstStyle/>
          <a:p>
            <a:fld id="{763FA1FB-A723-468C-9019-79D9CB2A7825}" type="slidenum">
              <a:rPr lang="en-US" smtClean="0"/>
              <a:pPr/>
              <a:t>46</a:t>
            </a:fld>
            <a:endParaRPr lang="en-US" dirty="0"/>
          </a:p>
        </p:txBody>
      </p:sp>
    </p:spTree>
    <p:extLst>
      <p:ext uri="{BB962C8B-B14F-4D97-AF65-F5344CB8AC3E}">
        <p14:creationId xmlns:p14="http://schemas.microsoft.com/office/powerpoint/2010/main" val="40178577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BB6B-5AE6-4689-A403-71846D83232F}"/>
              </a:ext>
            </a:extLst>
          </p:cNvPr>
          <p:cNvSpPr>
            <a:spLocks noGrp="1"/>
          </p:cNvSpPr>
          <p:nvPr>
            <p:ph type="title"/>
          </p:nvPr>
        </p:nvSpPr>
        <p:spPr>
          <a:xfrm>
            <a:off x="461695" y="67302"/>
            <a:ext cx="10515600" cy="1325563"/>
          </a:xfrm>
        </p:spPr>
        <p:txBody>
          <a:bodyPr/>
          <a:lstStyle/>
          <a:p>
            <a:r>
              <a:rPr lang="en-US" dirty="0"/>
              <a:t>Case Studies</a:t>
            </a:r>
          </a:p>
        </p:txBody>
      </p:sp>
      <p:sp>
        <p:nvSpPr>
          <p:cNvPr id="5" name="Content Placeholder 2">
            <a:extLst>
              <a:ext uri="{FF2B5EF4-FFF2-40B4-BE49-F238E27FC236}">
                <a16:creationId xmlns:a16="http://schemas.microsoft.com/office/drawing/2014/main" id="{CF35AD83-18ED-42A0-966F-AFC4C447CD12}"/>
              </a:ext>
            </a:extLst>
          </p:cNvPr>
          <p:cNvSpPr>
            <a:spLocks noGrp="1"/>
          </p:cNvSpPr>
          <p:nvPr>
            <p:ph idx="1"/>
          </p:nvPr>
        </p:nvSpPr>
        <p:spPr>
          <a:xfrm>
            <a:off x="838200" y="1690688"/>
            <a:ext cx="10515600" cy="4486275"/>
          </a:xfrm>
        </p:spPr>
        <p:txBody>
          <a:bodyPr>
            <a:normAutofit/>
          </a:bodyPr>
          <a:lstStyle/>
          <a:p>
            <a:pPr marL="0" indent="0">
              <a:buNone/>
            </a:pPr>
            <a:r>
              <a:rPr lang="en-US" dirty="0"/>
              <a:t>Three case studies:</a:t>
            </a:r>
          </a:p>
          <a:p>
            <a:pPr lvl="1"/>
            <a:r>
              <a:rPr lang="en-US" dirty="0" err="1"/>
              <a:t>Stalkerware</a:t>
            </a:r>
            <a:endParaRPr lang="en-US" dirty="0"/>
          </a:p>
          <a:p>
            <a:pPr lvl="1"/>
            <a:r>
              <a:rPr lang="en-US" dirty="0"/>
              <a:t>Contract Cheating</a:t>
            </a:r>
          </a:p>
          <a:p>
            <a:pPr lvl="1"/>
            <a:r>
              <a:rPr lang="en-US" dirty="0"/>
              <a:t>Typo Squatting</a:t>
            </a:r>
          </a:p>
          <a:p>
            <a:pPr lvl="1"/>
            <a:endParaRPr lang="en-US" dirty="0"/>
          </a:p>
          <a:p>
            <a:pPr marL="0" indent="0">
              <a:buNone/>
            </a:pPr>
            <a:r>
              <a:rPr lang="en-US" dirty="0"/>
              <a:t>Previously, all were hard to measure – little data available about prevalence.</a:t>
            </a:r>
          </a:p>
        </p:txBody>
      </p:sp>
      <p:sp>
        <p:nvSpPr>
          <p:cNvPr id="4" name="Footer Placeholder 3">
            <a:extLst>
              <a:ext uri="{FF2B5EF4-FFF2-40B4-BE49-F238E27FC236}">
                <a16:creationId xmlns:a16="http://schemas.microsoft.com/office/drawing/2014/main" id="{B2301790-4EE0-494E-AB79-3709DE0F230E}"/>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A01D476B-918D-4399-9129-D64AF859A40E}"/>
              </a:ext>
            </a:extLst>
          </p:cNvPr>
          <p:cNvSpPr>
            <a:spLocks noGrp="1"/>
          </p:cNvSpPr>
          <p:nvPr>
            <p:ph type="sldNum" sz="quarter" idx="12"/>
          </p:nvPr>
        </p:nvSpPr>
        <p:spPr/>
        <p:txBody>
          <a:bodyPr/>
          <a:lstStyle/>
          <a:p>
            <a:fld id="{763FA1FB-A723-468C-9019-79D9CB2A7825}" type="slidenum">
              <a:rPr lang="en-US" smtClean="0"/>
              <a:t>47</a:t>
            </a:fld>
            <a:endParaRPr lang="en-US"/>
          </a:p>
        </p:txBody>
      </p:sp>
    </p:spTree>
    <p:extLst>
      <p:ext uri="{BB962C8B-B14F-4D97-AF65-F5344CB8AC3E}">
        <p14:creationId xmlns:p14="http://schemas.microsoft.com/office/powerpoint/2010/main" val="35529641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EC82E-E0FC-4D5D-BB2A-14F70D64B81B}"/>
              </a:ext>
            </a:extLst>
          </p:cNvPr>
          <p:cNvSpPr>
            <a:spLocks noGrp="1"/>
          </p:cNvSpPr>
          <p:nvPr>
            <p:ph type="title"/>
          </p:nvPr>
        </p:nvSpPr>
        <p:spPr>
          <a:xfrm>
            <a:off x="453957" y="138146"/>
            <a:ext cx="10515600" cy="1325563"/>
          </a:xfrm>
        </p:spPr>
        <p:txBody>
          <a:bodyPr/>
          <a:lstStyle/>
          <a:p>
            <a:r>
              <a:rPr lang="en-US" dirty="0"/>
              <a:t>Case Study #1: </a:t>
            </a:r>
            <a:r>
              <a:rPr lang="en-US" dirty="0" err="1"/>
              <a:t>Stalkerware</a:t>
            </a:r>
            <a:endParaRPr lang="en-US" dirty="0"/>
          </a:p>
        </p:txBody>
      </p:sp>
      <p:sp>
        <p:nvSpPr>
          <p:cNvPr id="4" name="Footer Placeholder 3">
            <a:extLst>
              <a:ext uri="{FF2B5EF4-FFF2-40B4-BE49-F238E27FC236}">
                <a16:creationId xmlns:a16="http://schemas.microsoft.com/office/drawing/2014/main" id="{3317162F-470C-4902-B58F-741A254628D7}"/>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B35A999B-6F9C-4217-ABF4-E0F2629E7315}"/>
              </a:ext>
            </a:extLst>
          </p:cNvPr>
          <p:cNvSpPr>
            <a:spLocks noGrp="1"/>
          </p:cNvSpPr>
          <p:nvPr>
            <p:ph type="sldNum" sz="quarter" idx="12"/>
          </p:nvPr>
        </p:nvSpPr>
        <p:spPr/>
        <p:txBody>
          <a:bodyPr/>
          <a:lstStyle/>
          <a:p>
            <a:fld id="{763FA1FB-A723-468C-9019-79D9CB2A7825}" type="slidenum">
              <a:rPr lang="en-US" smtClean="0"/>
              <a:t>48</a:t>
            </a:fld>
            <a:endParaRPr lang="en-US"/>
          </a:p>
        </p:txBody>
      </p:sp>
      <p:sp>
        <p:nvSpPr>
          <p:cNvPr id="7" name="Content Placeholder 2">
            <a:extLst>
              <a:ext uri="{FF2B5EF4-FFF2-40B4-BE49-F238E27FC236}">
                <a16:creationId xmlns:a16="http://schemas.microsoft.com/office/drawing/2014/main" id="{7F8A50AF-82D4-4AAC-A1B5-22A21BD9C65C}"/>
              </a:ext>
            </a:extLst>
          </p:cNvPr>
          <p:cNvSpPr txBox="1">
            <a:spLocks/>
          </p:cNvSpPr>
          <p:nvPr/>
        </p:nvSpPr>
        <p:spPr>
          <a:xfrm>
            <a:off x="606356" y="1718621"/>
            <a:ext cx="11364491" cy="34171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buFont typeface="Arial" panose="020B0604020202020204" pitchFamily="34" charset="0"/>
              <a:buNone/>
            </a:pPr>
            <a:r>
              <a:rPr lang="en-US" dirty="0"/>
              <a:t>Stalkerware: emerging spyware threat.</a:t>
            </a:r>
          </a:p>
          <a:p>
            <a:pPr lvl="1" fontAlgn="base"/>
            <a:r>
              <a:rPr lang="en-US" dirty="0"/>
              <a:t>Often records location, keyboard, ambient sound/video</a:t>
            </a:r>
          </a:p>
          <a:p>
            <a:pPr lvl="1" fontAlgn="base"/>
            <a:r>
              <a:rPr lang="en-US" dirty="0"/>
              <a:t>Can hide its presence</a:t>
            </a:r>
          </a:p>
          <a:p>
            <a:pPr marL="0" indent="0" fontAlgn="base">
              <a:spcBef>
                <a:spcPts val="2400"/>
              </a:spcBef>
              <a:buFont typeface="Arial" panose="020B0604020202020204" pitchFamily="34" charset="0"/>
              <a:buNone/>
            </a:pPr>
            <a:r>
              <a:rPr lang="en-US" dirty="0"/>
              <a:t>We download and profile 24 apps</a:t>
            </a:r>
          </a:p>
          <a:p>
            <a:pPr lvl="1" fontAlgn="base"/>
            <a:r>
              <a:rPr lang="en-US" dirty="0">
                <a:solidFill>
                  <a:srgbClr val="9B9BFF"/>
                </a:solidFill>
              </a:rPr>
              <a:t>6 dual use: </a:t>
            </a:r>
            <a:r>
              <a:rPr lang="en-US" dirty="0"/>
              <a:t>Usually marketed for parental control, employee surveillance.</a:t>
            </a:r>
          </a:p>
          <a:p>
            <a:pPr lvl="1" fontAlgn="base"/>
            <a:r>
              <a:rPr lang="en-US" dirty="0">
                <a:solidFill>
                  <a:srgbClr val="9B9BFF"/>
                </a:solidFill>
              </a:rPr>
              <a:t>16 overt: </a:t>
            </a:r>
            <a:r>
              <a:rPr lang="en-US" dirty="0"/>
              <a:t>“Undetectable”</a:t>
            </a:r>
          </a:p>
          <a:p>
            <a:pPr lvl="1" fontAlgn="base"/>
            <a:r>
              <a:rPr lang="en-US" dirty="0"/>
              <a:t>Record network traffic: extract DNS requests</a:t>
            </a:r>
          </a:p>
        </p:txBody>
      </p:sp>
    </p:spTree>
    <p:extLst>
      <p:ext uri="{BB962C8B-B14F-4D97-AF65-F5344CB8AC3E}">
        <p14:creationId xmlns:p14="http://schemas.microsoft.com/office/powerpoint/2010/main" val="15096816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2EC90-2D46-42D2-8302-44253F79C930}"/>
              </a:ext>
            </a:extLst>
          </p:cNvPr>
          <p:cNvSpPr>
            <a:spLocks noGrp="1"/>
          </p:cNvSpPr>
          <p:nvPr>
            <p:ph type="title"/>
          </p:nvPr>
        </p:nvSpPr>
        <p:spPr>
          <a:xfrm>
            <a:off x="838200" y="365125"/>
            <a:ext cx="11234854" cy="1325563"/>
          </a:xfrm>
        </p:spPr>
        <p:txBody>
          <a:bodyPr>
            <a:normAutofit/>
          </a:bodyPr>
          <a:lstStyle/>
          <a:p>
            <a:r>
              <a:rPr lang="en-US" sz="4000" dirty="0"/>
              <a:t>Why is stalkerware hard to study by other means?</a:t>
            </a:r>
          </a:p>
        </p:txBody>
      </p:sp>
      <p:sp>
        <p:nvSpPr>
          <p:cNvPr id="3" name="Content Placeholder 2">
            <a:extLst>
              <a:ext uri="{FF2B5EF4-FFF2-40B4-BE49-F238E27FC236}">
                <a16:creationId xmlns:a16="http://schemas.microsoft.com/office/drawing/2014/main" id="{CC6DDF54-80CD-4AAE-89CA-CAF2179B8858}"/>
              </a:ext>
            </a:extLst>
          </p:cNvPr>
          <p:cNvSpPr>
            <a:spLocks noGrp="1"/>
          </p:cNvSpPr>
          <p:nvPr>
            <p:ph idx="1"/>
          </p:nvPr>
        </p:nvSpPr>
        <p:spPr>
          <a:xfrm>
            <a:off x="240763" y="1901197"/>
            <a:ext cx="5574636" cy="4351338"/>
          </a:xfrm>
        </p:spPr>
        <p:txBody>
          <a:bodyPr/>
          <a:lstStyle/>
          <a:p>
            <a:pPr marL="0" indent="0">
              <a:buNone/>
            </a:pPr>
            <a:r>
              <a:rPr lang="en-US" dirty="0"/>
              <a:t>Prior work: clinical settings</a:t>
            </a:r>
          </a:p>
          <a:p>
            <a:pPr lvl="1"/>
            <a:r>
              <a:rPr lang="en-US" dirty="0"/>
              <a:t>Individual one-on-one sessions: low sample size</a:t>
            </a:r>
          </a:p>
          <a:p>
            <a:pPr lvl="1"/>
            <a:r>
              <a:rPr lang="en-US" dirty="0">
                <a:solidFill>
                  <a:srgbClr val="9B9BFF"/>
                </a:solidFill>
              </a:rPr>
              <a:t>Few to zero overt apps</a:t>
            </a:r>
            <a:r>
              <a:rPr lang="en-US" dirty="0"/>
              <a:t> found in the wild</a:t>
            </a:r>
          </a:p>
          <a:p>
            <a:pPr marL="0" indent="0">
              <a:spcBef>
                <a:spcPts val="2400"/>
              </a:spcBef>
              <a:buNone/>
            </a:pPr>
            <a:r>
              <a:rPr lang="en-US" dirty="0"/>
              <a:t>Targets often reset devices.</a:t>
            </a:r>
          </a:p>
          <a:p>
            <a:pPr marL="0" indent="0">
              <a:spcBef>
                <a:spcPts val="2400"/>
              </a:spcBef>
              <a:buNone/>
            </a:pPr>
            <a:r>
              <a:rPr lang="en-US" dirty="0"/>
              <a:t>Clinics often lack technical expertise.</a:t>
            </a:r>
          </a:p>
        </p:txBody>
      </p:sp>
      <p:sp>
        <p:nvSpPr>
          <p:cNvPr id="4" name="Footer Placeholder 3">
            <a:extLst>
              <a:ext uri="{FF2B5EF4-FFF2-40B4-BE49-F238E27FC236}">
                <a16:creationId xmlns:a16="http://schemas.microsoft.com/office/drawing/2014/main" id="{120F9298-49A7-4F00-A544-6851A460B1B6}"/>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F9176E2B-462C-4194-805D-18C7F016535D}"/>
              </a:ext>
            </a:extLst>
          </p:cNvPr>
          <p:cNvSpPr>
            <a:spLocks noGrp="1"/>
          </p:cNvSpPr>
          <p:nvPr>
            <p:ph type="sldNum" sz="quarter" idx="12"/>
          </p:nvPr>
        </p:nvSpPr>
        <p:spPr/>
        <p:txBody>
          <a:bodyPr/>
          <a:lstStyle/>
          <a:p>
            <a:fld id="{763FA1FB-A723-468C-9019-79D9CB2A7825}" type="slidenum">
              <a:rPr lang="en-US" smtClean="0"/>
              <a:pPr/>
              <a:t>49</a:t>
            </a:fld>
            <a:endParaRPr lang="en-US" dirty="0"/>
          </a:p>
        </p:txBody>
      </p:sp>
      <p:pic>
        <p:nvPicPr>
          <p:cNvPr id="1026" name="Picture 2">
            <a:extLst>
              <a:ext uri="{FF2B5EF4-FFF2-40B4-BE49-F238E27FC236}">
                <a16:creationId xmlns:a16="http://schemas.microsoft.com/office/drawing/2014/main" id="{9693B87C-E793-4BFF-9165-D3B3989A7A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0302" y="1988509"/>
            <a:ext cx="5910935" cy="3722158"/>
          </a:xfrm>
          <a:prstGeom prst="rect">
            <a:avLst/>
          </a:prstGeom>
          <a:noFill/>
          <a:ln w="38100">
            <a:solidFill>
              <a:schemeClr val="bg1">
                <a:lumMod val="50000"/>
                <a:lumOff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705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79D4E-D649-4A06-89FC-39B2A89F60B6}"/>
              </a:ext>
            </a:extLst>
          </p:cNvPr>
          <p:cNvSpPr>
            <a:spLocks noGrp="1"/>
          </p:cNvSpPr>
          <p:nvPr>
            <p:ph type="title"/>
          </p:nvPr>
        </p:nvSpPr>
        <p:spPr/>
        <p:txBody>
          <a:bodyPr/>
          <a:lstStyle/>
          <a:p>
            <a:r>
              <a:rPr lang="en-US" dirty="0"/>
              <a:t>New Era in DNS: Public Resolvers</a:t>
            </a:r>
          </a:p>
        </p:txBody>
      </p:sp>
      <p:sp>
        <p:nvSpPr>
          <p:cNvPr id="3" name="Content Placeholder 2">
            <a:extLst>
              <a:ext uri="{FF2B5EF4-FFF2-40B4-BE49-F238E27FC236}">
                <a16:creationId xmlns:a16="http://schemas.microsoft.com/office/drawing/2014/main" id="{1E3A1833-58C3-461F-9D87-2B4A94F01D09}"/>
              </a:ext>
            </a:extLst>
          </p:cNvPr>
          <p:cNvSpPr>
            <a:spLocks noGrp="1"/>
          </p:cNvSpPr>
          <p:nvPr>
            <p:ph idx="1"/>
          </p:nvPr>
        </p:nvSpPr>
        <p:spPr>
          <a:xfrm>
            <a:off x="838200" y="1731302"/>
            <a:ext cx="6038301" cy="4195869"/>
          </a:xfrm>
        </p:spPr>
        <p:txBody>
          <a:bodyPr>
            <a:normAutofit/>
          </a:bodyPr>
          <a:lstStyle/>
          <a:p>
            <a:pPr marL="0" indent="0">
              <a:spcAft>
                <a:spcPts val="1200"/>
              </a:spcAft>
              <a:buNone/>
            </a:pPr>
            <a:r>
              <a:rPr lang="en-US" dirty="0"/>
              <a:t>Public resolvers are gaining popularity.</a:t>
            </a:r>
          </a:p>
          <a:p>
            <a:pPr marL="0" indent="0">
              <a:buNone/>
            </a:pPr>
            <a:r>
              <a:rPr lang="en-US" dirty="0"/>
              <a:t>They’re now often used </a:t>
            </a:r>
            <a:r>
              <a:rPr lang="en-US" dirty="0">
                <a:solidFill>
                  <a:srgbClr val="9B9BFF"/>
                </a:solidFill>
              </a:rPr>
              <a:t>by default!</a:t>
            </a:r>
          </a:p>
          <a:p>
            <a:pPr lvl="1"/>
            <a:r>
              <a:rPr lang="en-US" dirty="0"/>
              <a:t>Google home routers </a:t>
            </a:r>
          </a:p>
          <a:p>
            <a:pPr lvl="1"/>
            <a:r>
              <a:rPr lang="en-US" dirty="0"/>
              <a:t>Firefox</a:t>
            </a:r>
          </a:p>
          <a:p>
            <a:pPr lvl="1">
              <a:spcAft>
                <a:spcPts val="1200"/>
              </a:spcAft>
            </a:pPr>
            <a:r>
              <a:rPr lang="en-US" dirty="0"/>
              <a:t>NYC Public </a:t>
            </a:r>
            <a:r>
              <a:rPr lang="en-US" dirty="0" err="1"/>
              <a:t>WiFi</a:t>
            </a:r>
            <a:r>
              <a:rPr lang="en-US" dirty="0"/>
              <a:t> </a:t>
            </a:r>
          </a:p>
          <a:p>
            <a:pPr marL="0" indent="0">
              <a:buNone/>
            </a:pPr>
            <a:r>
              <a:rPr lang="en-US" dirty="0"/>
              <a:t>Can a </a:t>
            </a:r>
            <a:r>
              <a:rPr lang="en-US" dirty="0">
                <a:solidFill>
                  <a:srgbClr val="9B9BFF"/>
                </a:solidFill>
              </a:rPr>
              <a:t>third-party observer </a:t>
            </a:r>
            <a:r>
              <a:rPr lang="en-US" dirty="0"/>
              <a:t>use these services to observe rare behavior? </a:t>
            </a:r>
          </a:p>
        </p:txBody>
      </p:sp>
      <p:sp>
        <p:nvSpPr>
          <p:cNvPr id="13" name="Footer Placeholder 12">
            <a:extLst>
              <a:ext uri="{FF2B5EF4-FFF2-40B4-BE49-F238E27FC236}">
                <a16:creationId xmlns:a16="http://schemas.microsoft.com/office/drawing/2014/main" id="{79986401-A0D0-47FD-95B5-385CCEAF5A20}"/>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4" name="Slide Number Placeholder 3">
            <a:extLst>
              <a:ext uri="{FF2B5EF4-FFF2-40B4-BE49-F238E27FC236}">
                <a16:creationId xmlns:a16="http://schemas.microsoft.com/office/drawing/2014/main" id="{7F752217-437C-4A4E-B3B5-CCDB137844B7}"/>
              </a:ext>
            </a:extLst>
          </p:cNvPr>
          <p:cNvSpPr>
            <a:spLocks noGrp="1"/>
          </p:cNvSpPr>
          <p:nvPr>
            <p:ph type="sldNum" sz="quarter" idx="12"/>
          </p:nvPr>
        </p:nvSpPr>
        <p:spPr/>
        <p:txBody>
          <a:bodyPr/>
          <a:lstStyle/>
          <a:p>
            <a:fld id="{763FA1FB-A723-468C-9019-79D9CB2A7825}" type="slidenum">
              <a:rPr lang="en-US" smtClean="0"/>
              <a:t>5</a:t>
            </a:fld>
            <a:endParaRPr lang="en-US"/>
          </a:p>
        </p:txBody>
      </p:sp>
      <p:grpSp>
        <p:nvGrpSpPr>
          <p:cNvPr id="14" name="Group 13">
            <a:extLst>
              <a:ext uri="{FF2B5EF4-FFF2-40B4-BE49-F238E27FC236}">
                <a16:creationId xmlns:a16="http://schemas.microsoft.com/office/drawing/2014/main" id="{309E0700-63C6-4A3C-B417-851C3142B13E}"/>
              </a:ext>
            </a:extLst>
          </p:cNvPr>
          <p:cNvGrpSpPr/>
          <p:nvPr/>
        </p:nvGrpSpPr>
        <p:grpSpPr>
          <a:xfrm>
            <a:off x="7345728" y="1785258"/>
            <a:ext cx="4520136" cy="670687"/>
            <a:chOff x="7016885" y="1866394"/>
            <a:chExt cx="4853182" cy="725748"/>
          </a:xfrm>
        </p:grpSpPr>
        <p:sp>
          <p:nvSpPr>
            <p:cNvPr id="9" name="Rectangle: Rounded Corners 8">
              <a:extLst>
                <a:ext uri="{FF2B5EF4-FFF2-40B4-BE49-F238E27FC236}">
                  <a16:creationId xmlns:a16="http://schemas.microsoft.com/office/drawing/2014/main" id="{5201AEBA-E0B3-4FA5-98B9-99ABC688CA93}"/>
                </a:ext>
              </a:extLst>
            </p:cNvPr>
            <p:cNvSpPr/>
            <p:nvPr/>
          </p:nvSpPr>
          <p:spPr>
            <a:xfrm>
              <a:off x="7016885" y="1866394"/>
              <a:ext cx="4853182" cy="725748"/>
            </a:xfrm>
            <a:prstGeom prst="roundRect">
              <a:avLst>
                <a:gd name="adj" fmla="val 19985"/>
              </a:avLst>
            </a:prstGeom>
            <a:solidFill>
              <a:schemeClr val="tx1"/>
            </a:solidFill>
            <a:ln w="28575">
              <a:solidFill>
                <a:srgbClr val="1A73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38100">
                  <a:solidFill>
                    <a:schemeClr val="tx1"/>
                  </a:solidFill>
                </a:ln>
              </a:endParaRPr>
            </a:p>
          </p:txBody>
        </p:sp>
        <p:pic>
          <p:nvPicPr>
            <p:cNvPr id="7" name="Picture 6">
              <a:extLst>
                <a:ext uri="{FF2B5EF4-FFF2-40B4-BE49-F238E27FC236}">
                  <a16:creationId xmlns:a16="http://schemas.microsoft.com/office/drawing/2014/main" id="{BD854E3E-2E78-4C61-9A2B-F6E329791670}"/>
                </a:ext>
              </a:extLst>
            </p:cNvPr>
            <p:cNvPicPr>
              <a:picLocks noChangeAspect="1"/>
            </p:cNvPicPr>
            <p:nvPr/>
          </p:nvPicPr>
          <p:blipFill>
            <a:blip r:embed="rId3"/>
            <a:stretch>
              <a:fillRect/>
            </a:stretch>
          </p:blipFill>
          <p:spPr>
            <a:xfrm>
              <a:off x="7171603" y="1900853"/>
              <a:ext cx="4543743" cy="680153"/>
            </a:xfrm>
            <a:prstGeom prst="rect">
              <a:avLst/>
            </a:prstGeom>
            <a:ln>
              <a:noFill/>
            </a:ln>
          </p:spPr>
        </p:pic>
      </p:grpSp>
      <p:grpSp>
        <p:nvGrpSpPr>
          <p:cNvPr id="15" name="Group 14">
            <a:extLst>
              <a:ext uri="{FF2B5EF4-FFF2-40B4-BE49-F238E27FC236}">
                <a16:creationId xmlns:a16="http://schemas.microsoft.com/office/drawing/2014/main" id="{995FFC11-2785-4C85-9275-76621EB06EEF}"/>
              </a:ext>
            </a:extLst>
          </p:cNvPr>
          <p:cNvGrpSpPr/>
          <p:nvPr/>
        </p:nvGrpSpPr>
        <p:grpSpPr>
          <a:xfrm>
            <a:off x="7345728" y="2582596"/>
            <a:ext cx="1774037" cy="1261877"/>
            <a:chOff x="7016885" y="2781355"/>
            <a:chExt cx="2120630" cy="1571414"/>
          </a:xfrm>
        </p:grpSpPr>
        <p:sp>
          <p:nvSpPr>
            <p:cNvPr id="10" name="Rectangle: Rounded Corners 9">
              <a:extLst>
                <a:ext uri="{FF2B5EF4-FFF2-40B4-BE49-F238E27FC236}">
                  <a16:creationId xmlns:a16="http://schemas.microsoft.com/office/drawing/2014/main" id="{FA0291AE-320D-41ED-9DC2-69A2AD83D0F6}"/>
                </a:ext>
              </a:extLst>
            </p:cNvPr>
            <p:cNvSpPr/>
            <p:nvPr/>
          </p:nvSpPr>
          <p:spPr>
            <a:xfrm>
              <a:off x="7016885" y="2818503"/>
              <a:ext cx="2120630" cy="1534266"/>
            </a:xfrm>
            <a:prstGeom prst="roundRect">
              <a:avLst>
                <a:gd name="adj" fmla="val 12799"/>
              </a:avLst>
            </a:prstGeom>
            <a:solidFill>
              <a:schemeClr val="tx1"/>
            </a:solidFill>
            <a:ln w="28575">
              <a:solidFill>
                <a:srgbClr val="D812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38100">
                  <a:solidFill>
                    <a:schemeClr val="tx1"/>
                  </a:solidFill>
                </a:ln>
              </a:endParaRPr>
            </a:p>
          </p:txBody>
        </p:sp>
        <p:pic>
          <p:nvPicPr>
            <p:cNvPr id="6" name="Picture 6">
              <a:extLst>
                <a:ext uri="{FF2B5EF4-FFF2-40B4-BE49-F238E27FC236}">
                  <a16:creationId xmlns:a16="http://schemas.microsoft.com/office/drawing/2014/main" id="{EFB6F4F4-9D2E-495F-B31B-F190777C9EB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012" t="-6588" r="10049" b="-7928"/>
            <a:stretch/>
          </p:blipFill>
          <p:spPr bwMode="auto">
            <a:xfrm>
              <a:off x="7099617" y="2781355"/>
              <a:ext cx="1924505" cy="1571413"/>
            </a:xfrm>
            <a:prstGeom prst="rect">
              <a:avLst/>
            </a:prstGeom>
            <a:extLst>
              <a:ext uri="{909E8E84-426E-40DD-AFC4-6F175D3DCCD1}">
                <a14:hiddenFill xmlns:a14="http://schemas.microsoft.com/office/drawing/2010/main">
                  <a:solidFill>
                    <a:srgbClr val="FFFFFF"/>
                  </a:solidFill>
                </a14:hiddenFill>
              </a:ext>
            </a:extLst>
          </p:spPr>
        </p:pic>
      </p:grpSp>
      <p:sp>
        <p:nvSpPr>
          <p:cNvPr id="11" name="Rectangle: Rounded Corners 10">
            <a:extLst>
              <a:ext uri="{FF2B5EF4-FFF2-40B4-BE49-F238E27FC236}">
                <a16:creationId xmlns:a16="http://schemas.microsoft.com/office/drawing/2014/main" id="{1DC34265-A71F-4996-8C7D-46B015BB184D}"/>
              </a:ext>
            </a:extLst>
          </p:cNvPr>
          <p:cNvSpPr/>
          <p:nvPr/>
        </p:nvSpPr>
        <p:spPr>
          <a:xfrm>
            <a:off x="9242260" y="2597191"/>
            <a:ext cx="2623603" cy="1232046"/>
          </a:xfrm>
          <a:prstGeom prst="roundRect">
            <a:avLst>
              <a:gd name="adj" fmla="val 12799"/>
            </a:avLst>
          </a:prstGeom>
          <a:solidFill>
            <a:schemeClr val="tx1"/>
          </a:solidFill>
          <a:ln w="28575">
            <a:solidFill>
              <a:srgbClr val="E76F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38100">
                <a:solidFill>
                  <a:schemeClr val="tx1"/>
                </a:solidFill>
              </a:ln>
            </a:endParaRPr>
          </a:p>
        </p:txBody>
      </p:sp>
      <p:pic>
        <p:nvPicPr>
          <p:cNvPr id="5" name="Picture 2">
            <a:extLst>
              <a:ext uri="{FF2B5EF4-FFF2-40B4-BE49-F238E27FC236}">
                <a16:creationId xmlns:a16="http://schemas.microsoft.com/office/drawing/2014/main" id="{3415C1F6-A4C1-411C-B9EF-6EA57E5F7DF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541" r="4433"/>
          <a:stretch/>
        </p:blipFill>
        <p:spPr bwMode="auto">
          <a:xfrm>
            <a:off x="9313955" y="2647624"/>
            <a:ext cx="2494867" cy="1151923"/>
          </a:xfrm>
          <a:prstGeom prst="rect">
            <a:avLst/>
          </a:prstGeom>
          <a:extLst>
            <a:ext uri="{909E8E84-426E-40DD-AFC4-6F175D3DCCD1}">
              <a14:hiddenFill xmlns:a14="http://schemas.microsoft.com/office/drawing/2010/main">
                <a:solidFill>
                  <a:srgbClr val="FFFFFF"/>
                </a:solidFill>
              </a14:hiddenFill>
            </a:ext>
          </a:extLst>
        </p:spPr>
      </p:pic>
      <p:grpSp>
        <p:nvGrpSpPr>
          <p:cNvPr id="17" name="Group 16">
            <a:extLst>
              <a:ext uri="{FF2B5EF4-FFF2-40B4-BE49-F238E27FC236}">
                <a16:creationId xmlns:a16="http://schemas.microsoft.com/office/drawing/2014/main" id="{C6A681AA-F7FC-4552-A936-321DE34FFE61}"/>
              </a:ext>
            </a:extLst>
          </p:cNvPr>
          <p:cNvGrpSpPr/>
          <p:nvPr/>
        </p:nvGrpSpPr>
        <p:grpSpPr>
          <a:xfrm>
            <a:off x="7368541" y="4012207"/>
            <a:ext cx="4497322" cy="822117"/>
            <a:chOff x="7016884" y="4637228"/>
            <a:chExt cx="4853183" cy="888083"/>
          </a:xfrm>
        </p:grpSpPr>
        <p:sp>
          <p:nvSpPr>
            <p:cNvPr id="12" name="Rectangle: Rounded Corners 11">
              <a:extLst>
                <a:ext uri="{FF2B5EF4-FFF2-40B4-BE49-F238E27FC236}">
                  <a16:creationId xmlns:a16="http://schemas.microsoft.com/office/drawing/2014/main" id="{56612BF3-90EA-44D3-A8ED-8D6FE930ED5A}"/>
                </a:ext>
              </a:extLst>
            </p:cNvPr>
            <p:cNvSpPr/>
            <p:nvPr/>
          </p:nvSpPr>
          <p:spPr>
            <a:xfrm>
              <a:off x="7016884" y="4637228"/>
              <a:ext cx="4853183" cy="888083"/>
            </a:xfrm>
            <a:prstGeom prst="roundRect">
              <a:avLst>
                <a:gd name="adj" fmla="val 12799"/>
              </a:avLst>
            </a:prstGeom>
            <a:solidFill>
              <a:schemeClr val="tx1"/>
            </a:solidFill>
            <a:ln w="28575">
              <a:solidFill>
                <a:srgbClr val="FBAE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38100">
                  <a:solidFill>
                    <a:schemeClr val="tx1"/>
                  </a:solidFill>
                </a:ln>
              </a:endParaRPr>
            </a:p>
          </p:txBody>
        </p:sp>
        <p:pic>
          <p:nvPicPr>
            <p:cNvPr id="8" name="Picture 7" descr="A picture containing logo&#10;&#10;Description automatically generated">
              <a:extLst>
                <a:ext uri="{FF2B5EF4-FFF2-40B4-BE49-F238E27FC236}">
                  <a16:creationId xmlns:a16="http://schemas.microsoft.com/office/drawing/2014/main" id="{4A4AF39B-8C3A-4ED9-AA87-1D908A8A279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66486" y="4704781"/>
              <a:ext cx="4543743" cy="651492"/>
            </a:xfrm>
            <a:prstGeom prst="rect">
              <a:avLst/>
            </a:prstGeom>
          </p:spPr>
        </p:pic>
      </p:grpSp>
    </p:spTree>
    <p:extLst>
      <p:ext uri="{BB962C8B-B14F-4D97-AF65-F5344CB8AC3E}">
        <p14:creationId xmlns:p14="http://schemas.microsoft.com/office/powerpoint/2010/main" val="11032899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BCBDE72-24CF-4980-885E-C7A1786BF30F}"/>
              </a:ext>
            </a:extLst>
          </p:cNvPr>
          <p:cNvSpPr txBox="1"/>
          <p:nvPr/>
        </p:nvSpPr>
        <p:spPr>
          <a:xfrm>
            <a:off x="7105904" y="3521000"/>
            <a:ext cx="2816352" cy="523220"/>
          </a:xfrm>
          <a:prstGeom prst="rect">
            <a:avLst/>
          </a:prstGeom>
          <a:noFill/>
        </p:spPr>
        <p:txBody>
          <a:bodyPr wrap="square" rtlCol="0">
            <a:spAutoFit/>
          </a:bodyPr>
          <a:lstStyle/>
          <a:p>
            <a:pPr algn="ctr"/>
            <a:r>
              <a:rPr lang="en-US" sz="2800" dirty="0"/>
              <a:t>App Request Rate</a:t>
            </a:r>
          </a:p>
        </p:txBody>
      </p:sp>
      <p:sp>
        <p:nvSpPr>
          <p:cNvPr id="7" name="TextBox 6">
            <a:extLst>
              <a:ext uri="{FF2B5EF4-FFF2-40B4-BE49-F238E27FC236}">
                <a16:creationId xmlns:a16="http://schemas.microsoft.com/office/drawing/2014/main" id="{9104CF4B-E91A-4917-837B-DEC6FB57777E}"/>
              </a:ext>
            </a:extLst>
          </p:cNvPr>
          <p:cNvSpPr txBox="1"/>
          <p:nvPr/>
        </p:nvSpPr>
        <p:spPr>
          <a:xfrm>
            <a:off x="7054342" y="2997780"/>
            <a:ext cx="2816352" cy="523220"/>
          </a:xfrm>
          <a:prstGeom prst="rect">
            <a:avLst/>
          </a:prstGeom>
          <a:noFill/>
        </p:spPr>
        <p:txBody>
          <a:bodyPr wrap="square" rtlCol="0">
            <a:spAutoFit/>
          </a:bodyPr>
          <a:lstStyle/>
          <a:p>
            <a:pPr algn="ctr"/>
            <a:r>
              <a:rPr lang="en-US" sz="2800" dirty="0"/>
              <a:t>Filled Caches</a:t>
            </a:r>
          </a:p>
        </p:txBody>
      </p:sp>
      <p:sp>
        <p:nvSpPr>
          <p:cNvPr id="2" name="Title 1">
            <a:extLst>
              <a:ext uri="{FF2B5EF4-FFF2-40B4-BE49-F238E27FC236}">
                <a16:creationId xmlns:a16="http://schemas.microsoft.com/office/drawing/2014/main" id="{6D8E6D53-3509-4716-B3E4-90769E9808F8}"/>
              </a:ext>
            </a:extLst>
          </p:cNvPr>
          <p:cNvSpPr>
            <a:spLocks noGrp="1"/>
          </p:cNvSpPr>
          <p:nvPr>
            <p:ph type="title"/>
          </p:nvPr>
        </p:nvSpPr>
        <p:spPr/>
        <p:txBody>
          <a:bodyPr>
            <a:normAutofit/>
          </a:bodyPr>
          <a:lstStyle/>
          <a:p>
            <a:r>
              <a:rPr lang="en-US" dirty="0"/>
              <a:t>From Counting Caches to Counting Devices</a:t>
            </a:r>
          </a:p>
        </p:txBody>
      </p:sp>
      <p:sp>
        <p:nvSpPr>
          <p:cNvPr id="3" name="Content Placeholder 2">
            <a:extLst>
              <a:ext uri="{FF2B5EF4-FFF2-40B4-BE49-F238E27FC236}">
                <a16:creationId xmlns:a16="http://schemas.microsoft.com/office/drawing/2014/main" id="{5CFE6524-E914-44FD-AD10-865B65EFD1B5}"/>
              </a:ext>
            </a:extLst>
          </p:cNvPr>
          <p:cNvSpPr>
            <a:spLocks noGrp="1"/>
          </p:cNvSpPr>
          <p:nvPr>
            <p:ph idx="1"/>
          </p:nvPr>
        </p:nvSpPr>
        <p:spPr>
          <a:xfrm>
            <a:off x="662940" y="2084566"/>
            <a:ext cx="10866120" cy="1603375"/>
          </a:xfrm>
        </p:spPr>
        <p:txBody>
          <a:bodyPr>
            <a:normAutofit/>
          </a:bodyPr>
          <a:lstStyle/>
          <a:p>
            <a:pPr marL="0" indent="0">
              <a:buNone/>
            </a:pPr>
            <a:r>
              <a:rPr lang="en-US" dirty="0"/>
              <a:t>Stalkerware often makes DNS requests automatically, at </a:t>
            </a:r>
            <a:r>
              <a:rPr lang="en-US" dirty="0">
                <a:solidFill>
                  <a:srgbClr val="9B9BFF"/>
                </a:solidFill>
              </a:rPr>
              <a:t>regular intervals.</a:t>
            </a:r>
          </a:p>
        </p:txBody>
      </p:sp>
      <p:sp>
        <p:nvSpPr>
          <p:cNvPr id="4" name="Footer Placeholder 3">
            <a:extLst>
              <a:ext uri="{FF2B5EF4-FFF2-40B4-BE49-F238E27FC236}">
                <a16:creationId xmlns:a16="http://schemas.microsoft.com/office/drawing/2014/main" id="{3CA2AB0C-E02D-4F82-BA84-99DD255B3406}"/>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4688E4DB-2F16-40E6-A216-C37B9C831DC2}"/>
              </a:ext>
            </a:extLst>
          </p:cNvPr>
          <p:cNvSpPr>
            <a:spLocks noGrp="1"/>
          </p:cNvSpPr>
          <p:nvPr>
            <p:ph type="sldNum" sz="quarter" idx="12"/>
          </p:nvPr>
        </p:nvSpPr>
        <p:spPr/>
        <p:txBody>
          <a:bodyPr/>
          <a:lstStyle/>
          <a:p>
            <a:fld id="{763FA1FB-A723-468C-9019-79D9CB2A7825}" type="slidenum">
              <a:rPr lang="en-US" smtClean="0"/>
              <a:pPr/>
              <a:t>50</a:t>
            </a:fld>
            <a:endParaRPr lang="en-US" dirty="0"/>
          </a:p>
        </p:txBody>
      </p:sp>
      <p:sp>
        <p:nvSpPr>
          <p:cNvPr id="6" name="TextBox 5">
            <a:extLst>
              <a:ext uri="{FF2B5EF4-FFF2-40B4-BE49-F238E27FC236}">
                <a16:creationId xmlns:a16="http://schemas.microsoft.com/office/drawing/2014/main" id="{C7D057E2-1A71-48F9-BC7C-5CBDEDD7E863}"/>
              </a:ext>
            </a:extLst>
          </p:cNvPr>
          <p:cNvSpPr txBox="1"/>
          <p:nvPr/>
        </p:nvSpPr>
        <p:spPr>
          <a:xfrm>
            <a:off x="1683766" y="3136279"/>
            <a:ext cx="5449316" cy="646331"/>
          </a:xfrm>
          <a:prstGeom prst="rect">
            <a:avLst/>
          </a:prstGeom>
          <a:noFill/>
        </p:spPr>
        <p:txBody>
          <a:bodyPr wrap="square" rtlCol="0">
            <a:spAutoFit/>
          </a:bodyPr>
          <a:lstStyle/>
          <a:p>
            <a:r>
              <a:rPr lang="en-US" sz="2800" dirty="0"/>
              <a:t>Devices with </a:t>
            </a:r>
            <a:r>
              <a:rPr lang="en-US" sz="2800" dirty="0" err="1"/>
              <a:t>stalkerware</a:t>
            </a:r>
            <a:r>
              <a:rPr lang="en-US" sz="2800" dirty="0"/>
              <a:t> installed  </a:t>
            </a:r>
            <a:r>
              <a:rPr lang="en-US" sz="3600" dirty="0"/>
              <a:t>=</a:t>
            </a:r>
            <a:r>
              <a:rPr lang="en-US" sz="2800" dirty="0"/>
              <a:t> </a:t>
            </a:r>
          </a:p>
        </p:txBody>
      </p:sp>
      <p:cxnSp>
        <p:nvCxnSpPr>
          <p:cNvPr id="10" name="Straight Connector 9">
            <a:extLst>
              <a:ext uri="{FF2B5EF4-FFF2-40B4-BE49-F238E27FC236}">
                <a16:creationId xmlns:a16="http://schemas.microsoft.com/office/drawing/2014/main" id="{45BD008C-4666-4ADB-81DA-B0DDE898FE5E}"/>
              </a:ext>
            </a:extLst>
          </p:cNvPr>
          <p:cNvCxnSpPr/>
          <p:nvPr/>
        </p:nvCxnSpPr>
        <p:spPr>
          <a:xfrm>
            <a:off x="7236460" y="3521000"/>
            <a:ext cx="2556764"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137757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EC82E-E0FC-4D5D-BB2A-14F70D64B81B}"/>
              </a:ext>
            </a:extLst>
          </p:cNvPr>
          <p:cNvSpPr>
            <a:spLocks noGrp="1"/>
          </p:cNvSpPr>
          <p:nvPr>
            <p:ph type="title"/>
          </p:nvPr>
        </p:nvSpPr>
        <p:spPr>
          <a:xfrm>
            <a:off x="784860" y="29831"/>
            <a:ext cx="10515600" cy="1325563"/>
          </a:xfrm>
        </p:spPr>
        <p:txBody>
          <a:bodyPr/>
          <a:lstStyle/>
          <a:p>
            <a:r>
              <a:rPr lang="en-US" dirty="0"/>
              <a:t>Observed </a:t>
            </a:r>
            <a:r>
              <a:rPr lang="en-US" dirty="0" err="1"/>
              <a:t>Stalkerware</a:t>
            </a:r>
            <a:r>
              <a:rPr lang="en-US" dirty="0"/>
              <a:t> Targets</a:t>
            </a:r>
          </a:p>
        </p:txBody>
      </p:sp>
      <p:sp>
        <p:nvSpPr>
          <p:cNvPr id="5" name="Content Placeholder 4">
            <a:extLst>
              <a:ext uri="{FF2B5EF4-FFF2-40B4-BE49-F238E27FC236}">
                <a16:creationId xmlns:a16="http://schemas.microsoft.com/office/drawing/2014/main" id="{F1D7A4BA-7C73-401E-8964-5C61FF9AD216}"/>
              </a:ext>
            </a:extLst>
          </p:cNvPr>
          <p:cNvSpPr>
            <a:spLocks noGrp="1"/>
          </p:cNvSpPr>
          <p:nvPr>
            <p:ph idx="1"/>
          </p:nvPr>
        </p:nvSpPr>
        <p:spPr>
          <a:xfrm>
            <a:off x="878544" y="5342049"/>
            <a:ext cx="8143831" cy="936997"/>
          </a:xfrm>
        </p:spPr>
        <p:txBody>
          <a:bodyPr/>
          <a:lstStyle/>
          <a:p>
            <a:pPr marL="0" indent="0" algn="ctr">
              <a:buNone/>
            </a:pPr>
            <a:r>
              <a:rPr lang="en-US" dirty="0"/>
              <a:t>At least 5,700 people are targeted by </a:t>
            </a:r>
            <a:r>
              <a:rPr lang="en-US" dirty="0">
                <a:solidFill>
                  <a:srgbClr val="9B9BFF"/>
                </a:solidFill>
              </a:rPr>
              <a:t>overt</a:t>
            </a:r>
            <a:r>
              <a:rPr lang="en-US" dirty="0"/>
              <a:t> </a:t>
            </a:r>
            <a:r>
              <a:rPr lang="en-US" dirty="0" err="1"/>
              <a:t>stalkerware</a:t>
            </a:r>
            <a:r>
              <a:rPr lang="en-US" dirty="0"/>
              <a:t> in the U.S. today.</a:t>
            </a:r>
          </a:p>
        </p:txBody>
      </p:sp>
      <p:sp>
        <p:nvSpPr>
          <p:cNvPr id="4" name="Footer Placeholder 3">
            <a:extLst>
              <a:ext uri="{FF2B5EF4-FFF2-40B4-BE49-F238E27FC236}">
                <a16:creationId xmlns:a16="http://schemas.microsoft.com/office/drawing/2014/main" id="{49186A50-E537-464F-BF56-171EA50D0D57}"/>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DF75087F-D9A6-44EF-BE37-318A563ADACF}"/>
              </a:ext>
            </a:extLst>
          </p:cNvPr>
          <p:cNvSpPr>
            <a:spLocks noGrp="1"/>
          </p:cNvSpPr>
          <p:nvPr>
            <p:ph type="sldNum" sz="quarter" idx="12"/>
          </p:nvPr>
        </p:nvSpPr>
        <p:spPr/>
        <p:txBody>
          <a:bodyPr/>
          <a:lstStyle/>
          <a:p>
            <a:fld id="{763FA1FB-A723-468C-9019-79D9CB2A7825}" type="slidenum">
              <a:rPr lang="en-US" smtClean="0"/>
              <a:t>51</a:t>
            </a:fld>
            <a:endParaRPr lang="en-US"/>
          </a:p>
        </p:txBody>
      </p:sp>
      <p:pic>
        <p:nvPicPr>
          <p:cNvPr id="13314" name="Picture 2">
            <a:extLst>
              <a:ext uri="{FF2B5EF4-FFF2-40B4-BE49-F238E27FC236}">
                <a16:creationId xmlns:a16="http://schemas.microsoft.com/office/drawing/2014/main" id="{C7E51323-8BBA-401F-9075-51D1FEACBF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507" y="1133503"/>
            <a:ext cx="10740986" cy="3868433"/>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AF845B74-519F-4215-B780-E469A5BC99C7}"/>
              </a:ext>
            </a:extLst>
          </p:cNvPr>
          <p:cNvSpPr/>
          <p:nvPr/>
        </p:nvSpPr>
        <p:spPr>
          <a:xfrm>
            <a:off x="5271433" y="4762001"/>
            <a:ext cx="2933700" cy="1600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29F5E25-2623-421C-922E-36CC27B5643F}"/>
              </a:ext>
            </a:extLst>
          </p:cNvPr>
          <p:cNvSpPr txBox="1"/>
          <p:nvPr/>
        </p:nvSpPr>
        <p:spPr>
          <a:xfrm>
            <a:off x="5340013" y="4688122"/>
            <a:ext cx="3505200" cy="307777"/>
          </a:xfrm>
          <a:prstGeom prst="rect">
            <a:avLst/>
          </a:prstGeom>
          <a:noFill/>
        </p:spPr>
        <p:txBody>
          <a:bodyPr wrap="square" rtlCol="0">
            <a:spAutoFit/>
          </a:bodyPr>
          <a:lstStyle/>
          <a:p>
            <a:r>
              <a:rPr lang="en-US" sz="1400" dirty="0">
                <a:solidFill>
                  <a:schemeClr val="bg1"/>
                </a:solidFill>
              </a:rPr>
              <a:t>Maximum targets observed at one time</a:t>
            </a:r>
          </a:p>
        </p:txBody>
      </p:sp>
    </p:spTree>
    <p:extLst>
      <p:ext uri="{BB962C8B-B14F-4D97-AF65-F5344CB8AC3E}">
        <p14:creationId xmlns:p14="http://schemas.microsoft.com/office/powerpoint/2010/main" val="2181928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B77BE-A19F-4EA0-B9EC-192F4E393410}"/>
              </a:ext>
            </a:extLst>
          </p:cNvPr>
          <p:cNvSpPr>
            <a:spLocks noGrp="1"/>
          </p:cNvSpPr>
          <p:nvPr>
            <p:ph type="title"/>
          </p:nvPr>
        </p:nvSpPr>
        <p:spPr>
          <a:xfrm>
            <a:off x="583660" y="365125"/>
            <a:ext cx="11439727" cy="1325563"/>
          </a:xfrm>
        </p:spPr>
        <p:txBody>
          <a:bodyPr/>
          <a:lstStyle/>
          <a:p>
            <a:r>
              <a:rPr lang="en-US" dirty="0"/>
              <a:t>Observed </a:t>
            </a:r>
            <a:r>
              <a:rPr lang="en-US" dirty="0" err="1"/>
              <a:t>Stalkerware</a:t>
            </a:r>
            <a:r>
              <a:rPr lang="en-US" dirty="0"/>
              <a:t> Dashboard Visits</a:t>
            </a:r>
          </a:p>
        </p:txBody>
      </p:sp>
      <p:sp>
        <p:nvSpPr>
          <p:cNvPr id="4" name="Footer Placeholder 3">
            <a:extLst>
              <a:ext uri="{FF2B5EF4-FFF2-40B4-BE49-F238E27FC236}">
                <a16:creationId xmlns:a16="http://schemas.microsoft.com/office/drawing/2014/main" id="{658ED8E2-71CA-46F6-A749-69EAF0C16369}"/>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39C2C98F-6B96-4E12-A77F-32977246C4C8}"/>
              </a:ext>
            </a:extLst>
          </p:cNvPr>
          <p:cNvSpPr>
            <a:spLocks noGrp="1"/>
          </p:cNvSpPr>
          <p:nvPr>
            <p:ph type="sldNum" sz="quarter" idx="12"/>
          </p:nvPr>
        </p:nvSpPr>
        <p:spPr/>
        <p:txBody>
          <a:bodyPr/>
          <a:lstStyle/>
          <a:p>
            <a:fld id="{763FA1FB-A723-468C-9019-79D9CB2A7825}" type="slidenum">
              <a:rPr lang="en-US" smtClean="0"/>
              <a:t>52</a:t>
            </a:fld>
            <a:endParaRPr lang="en-US"/>
          </a:p>
        </p:txBody>
      </p:sp>
      <p:pic>
        <p:nvPicPr>
          <p:cNvPr id="14338" name="Picture 2">
            <a:extLst>
              <a:ext uri="{FF2B5EF4-FFF2-40B4-BE49-F238E27FC236}">
                <a16:creationId xmlns:a16="http://schemas.microsoft.com/office/drawing/2014/main" id="{83CDB615-5A5D-4530-ACEE-2F7CC422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9571" y="1569435"/>
            <a:ext cx="6256229" cy="3719129"/>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4C18372-B797-4A06-9BBE-95EC04723F32}"/>
              </a:ext>
            </a:extLst>
          </p:cNvPr>
          <p:cNvSpPr txBox="1"/>
          <p:nvPr/>
        </p:nvSpPr>
        <p:spPr>
          <a:xfrm>
            <a:off x="220356" y="5644971"/>
            <a:ext cx="9632927" cy="461665"/>
          </a:xfrm>
          <a:prstGeom prst="rect">
            <a:avLst/>
          </a:prstGeom>
          <a:noFill/>
        </p:spPr>
        <p:txBody>
          <a:bodyPr wrap="square" rtlCol="0">
            <a:spAutoFit/>
          </a:bodyPr>
          <a:lstStyle/>
          <a:p>
            <a:pPr algn="ctr"/>
            <a:r>
              <a:rPr lang="en-US" sz="2400" dirty="0"/>
              <a:t>Popularity of app ≠ popularity of dashboard</a:t>
            </a:r>
          </a:p>
        </p:txBody>
      </p:sp>
      <p:sp>
        <p:nvSpPr>
          <p:cNvPr id="7" name="Rectangle 6">
            <a:extLst>
              <a:ext uri="{FF2B5EF4-FFF2-40B4-BE49-F238E27FC236}">
                <a16:creationId xmlns:a16="http://schemas.microsoft.com/office/drawing/2014/main" id="{CEA6A859-E9A6-476C-BFA7-356A138312E2}"/>
              </a:ext>
            </a:extLst>
          </p:cNvPr>
          <p:cNvSpPr/>
          <p:nvPr/>
        </p:nvSpPr>
        <p:spPr>
          <a:xfrm>
            <a:off x="4312920" y="4995226"/>
            <a:ext cx="3070860" cy="20161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9B42643-02A5-40B9-A797-E76BB2B36928}"/>
              </a:ext>
            </a:extLst>
          </p:cNvPr>
          <p:cNvSpPr txBox="1"/>
          <p:nvPr/>
        </p:nvSpPr>
        <p:spPr>
          <a:xfrm>
            <a:off x="4076699" y="4942144"/>
            <a:ext cx="3669079" cy="307777"/>
          </a:xfrm>
          <a:prstGeom prst="rect">
            <a:avLst/>
          </a:prstGeom>
          <a:noFill/>
        </p:spPr>
        <p:txBody>
          <a:bodyPr wrap="square" rtlCol="0">
            <a:spAutoFit/>
          </a:bodyPr>
          <a:lstStyle/>
          <a:p>
            <a:r>
              <a:rPr lang="en-US" sz="1400" dirty="0">
                <a:solidFill>
                  <a:schemeClr val="bg1"/>
                </a:solidFill>
              </a:rPr>
              <a:t>Maximum requests observed at one time</a:t>
            </a:r>
          </a:p>
        </p:txBody>
      </p:sp>
    </p:spTree>
    <p:extLst>
      <p:ext uri="{BB962C8B-B14F-4D97-AF65-F5344CB8AC3E}">
        <p14:creationId xmlns:p14="http://schemas.microsoft.com/office/powerpoint/2010/main" val="14839567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E6C0E-04C1-4764-9A01-64EB720A27E4}"/>
              </a:ext>
            </a:extLst>
          </p:cNvPr>
          <p:cNvSpPr>
            <a:spLocks noGrp="1"/>
          </p:cNvSpPr>
          <p:nvPr>
            <p:ph type="title"/>
          </p:nvPr>
        </p:nvSpPr>
        <p:spPr/>
        <p:txBody>
          <a:bodyPr/>
          <a:lstStyle/>
          <a:p>
            <a:r>
              <a:rPr lang="en-US" dirty="0"/>
              <a:t>Case Study #2: Contract Cheating</a:t>
            </a:r>
          </a:p>
        </p:txBody>
      </p:sp>
      <p:sp>
        <p:nvSpPr>
          <p:cNvPr id="3" name="Content Placeholder 2">
            <a:extLst>
              <a:ext uri="{FF2B5EF4-FFF2-40B4-BE49-F238E27FC236}">
                <a16:creationId xmlns:a16="http://schemas.microsoft.com/office/drawing/2014/main" id="{CFC43767-475A-46A0-BA99-A83C6A6F7504}"/>
              </a:ext>
            </a:extLst>
          </p:cNvPr>
          <p:cNvSpPr>
            <a:spLocks noGrp="1"/>
          </p:cNvSpPr>
          <p:nvPr>
            <p:ph idx="1"/>
          </p:nvPr>
        </p:nvSpPr>
        <p:spPr>
          <a:xfrm>
            <a:off x="6446520" y="2290445"/>
            <a:ext cx="5257800" cy="2395855"/>
          </a:xfrm>
        </p:spPr>
        <p:txBody>
          <a:bodyPr/>
          <a:lstStyle/>
          <a:p>
            <a:pPr marL="0" indent="0">
              <a:spcBef>
                <a:spcPts val="2400"/>
              </a:spcBef>
              <a:buNone/>
            </a:pPr>
            <a:r>
              <a:rPr lang="en-US" dirty="0"/>
              <a:t>Services complete homework, projects, even entire classes</a:t>
            </a:r>
          </a:p>
          <a:p>
            <a:pPr marL="0" indent="0">
              <a:spcBef>
                <a:spcPts val="2400"/>
              </a:spcBef>
              <a:buNone/>
            </a:pPr>
            <a:r>
              <a:rPr lang="en-US" dirty="0"/>
              <a:t>Hard to detect – </a:t>
            </a:r>
            <a:r>
              <a:rPr lang="en-US" dirty="0">
                <a:solidFill>
                  <a:srgbClr val="9B9BFF"/>
                </a:solidFill>
              </a:rPr>
              <a:t>original content, </a:t>
            </a:r>
            <a:r>
              <a:rPr lang="en-US" dirty="0"/>
              <a:t>plagiarism checkers don’t work</a:t>
            </a:r>
          </a:p>
        </p:txBody>
      </p:sp>
      <p:sp>
        <p:nvSpPr>
          <p:cNvPr id="4" name="Footer Placeholder 3">
            <a:extLst>
              <a:ext uri="{FF2B5EF4-FFF2-40B4-BE49-F238E27FC236}">
                <a16:creationId xmlns:a16="http://schemas.microsoft.com/office/drawing/2014/main" id="{689D0803-EDB6-4918-9E7F-F90FD2FEFBC8}"/>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D8695C24-4BC7-4364-B4C0-62BA49B29B85}"/>
              </a:ext>
            </a:extLst>
          </p:cNvPr>
          <p:cNvSpPr>
            <a:spLocks noGrp="1"/>
          </p:cNvSpPr>
          <p:nvPr>
            <p:ph type="sldNum" sz="quarter" idx="12"/>
          </p:nvPr>
        </p:nvSpPr>
        <p:spPr/>
        <p:txBody>
          <a:bodyPr/>
          <a:lstStyle/>
          <a:p>
            <a:fld id="{763FA1FB-A723-468C-9019-79D9CB2A7825}" type="slidenum">
              <a:rPr lang="en-US" smtClean="0"/>
              <a:t>53</a:t>
            </a:fld>
            <a:endParaRPr lang="en-US"/>
          </a:p>
        </p:txBody>
      </p:sp>
      <p:pic>
        <p:nvPicPr>
          <p:cNvPr id="7" name="Picture 6">
            <a:extLst>
              <a:ext uri="{FF2B5EF4-FFF2-40B4-BE49-F238E27FC236}">
                <a16:creationId xmlns:a16="http://schemas.microsoft.com/office/drawing/2014/main" id="{D4662860-9523-4554-A3BE-11B809D1DFC6}"/>
              </a:ext>
            </a:extLst>
          </p:cNvPr>
          <p:cNvPicPr>
            <a:picLocks noChangeAspect="1"/>
          </p:cNvPicPr>
          <p:nvPr/>
        </p:nvPicPr>
        <p:blipFill rotWithShape="1">
          <a:blip r:embed="rId3"/>
          <a:srcRect b="50455"/>
          <a:stretch/>
        </p:blipFill>
        <p:spPr>
          <a:xfrm>
            <a:off x="777239" y="1825625"/>
            <a:ext cx="5217795" cy="1969135"/>
          </a:xfrm>
          <a:prstGeom prst="rect">
            <a:avLst/>
          </a:prstGeom>
        </p:spPr>
      </p:pic>
      <p:pic>
        <p:nvPicPr>
          <p:cNvPr id="8" name="Picture 7">
            <a:extLst>
              <a:ext uri="{FF2B5EF4-FFF2-40B4-BE49-F238E27FC236}">
                <a16:creationId xmlns:a16="http://schemas.microsoft.com/office/drawing/2014/main" id="{87C90892-EF5B-4EC0-A888-0094EC588099}"/>
              </a:ext>
            </a:extLst>
          </p:cNvPr>
          <p:cNvPicPr>
            <a:picLocks noChangeAspect="1"/>
          </p:cNvPicPr>
          <p:nvPr/>
        </p:nvPicPr>
        <p:blipFill rotWithShape="1">
          <a:blip r:embed="rId3"/>
          <a:srcRect t="76003"/>
          <a:stretch/>
        </p:blipFill>
        <p:spPr>
          <a:xfrm>
            <a:off x="777239" y="3794760"/>
            <a:ext cx="5217795" cy="953741"/>
          </a:xfrm>
          <a:prstGeom prst="rect">
            <a:avLst/>
          </a:prstGeom>
        </p:spPr>
      </p:pic>
      <p:pic>
        <p:nvPicPr>
          <p:cNvPr id="9" name="Picture 8">
            <a:extLst>
              <a:ext uri="{FF2B5EF4-FFF2-40B4-BE49-F238E27FC236}">
                <a16:creationId xmlns:a16="http://schemas.microsoft.com/office/drawing/2014/main" id="{6D8D92A9-C22B-4F9C-BAA2-9DBCBD328C99}"/>
              </a:ext>
            </a:extLst>
          </p:cNvPr>
          <p:cNvPicPr>
            <a:picLocks noChangeAspect="1"/>
          </p:cNvPicPr>
          <p:nvPr/>
        </p:nvPicPr>
        <p:blipFill>
          <a:blip r:embed="rId4"/>
          <a:stretch>
            <a:fillRect/>
          </a:stretch>
        </p:blipFill>
        <p:spPr>
          <a:xfrm>
            <a:off x="777238" y="4984391"/>
            <a:ext cx="6873241" cy="1318618"/>
          </a:xfrm>
          <a:prstGeom prst="rect">
            <a:avLst/>
          </a:prstGeom>
        </p:spPr>
      </p:pic>
    </p:spTree>
    <p:extLst>
      <p:ext uri="{BB962C8B-B14F-4D97-AF65-F5344CB8AC3E}">
        <p14:creationId xmlns:p14="http://schemas.microsoft.com/office/powerpoint/2010/main" val="40829772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0F311-2C6B-41E2-B250-1C01002A7DA3}"/>
              </a:ext>
            </a:extLst>
          </p:cNvPr>
          <p:cNvSpPr>
            <a:spLocks noGrp="1"/>
          </p:cNvSpPr>
          <p:nvPr>
            <p:ph type="title"/>
          </p:nvPr>
        </p:nvSpPr>
        <p:spPr>
          <a:xfrm>
            <a:off x="838200" y="155825"/>
            <a:ext cx="10515600" cy="1325563"/>
          </a:xfrm>
        </p:spPr>
        <p:txBody>
          <a:bodyPr/>
          <a:lstStyle/>
          <a:p>
            <a:r>
              <a:rPr lang="en-US" dirty="0"/>
              <a:t>Observed Contract Cheating</a:t>
            </a:r>
          </a:p>
        </p:txBody>
      </p:sp>
      <p:sp>
        <p:nvSpPr>
          <p:cNvPr id="5" name="Footer Placeholder 4">
            <a:extLst>
              <a:ext uri="{FF2B5EF4-FFF2-40B4-BE49-F238E27FC236}">
                <a16:creationId xmlns:a16="http://schemas.microsoft.com/office/drawing/2014/main" id="{57C90EF9-A67C-4778-9215-DBC71C001E7A}"/>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A16D0B32-24FF-4DD5-ACB5-E3AC210E1260}"/>
              </a:ext>
            </a:extLst>
          </p:cNvPr>
          <p:cNvSpPr>
            <a:spLocks noGrp="1"/>
          </p:cNvSpPr>
          <p:nvPr>
            <p:ph type="sldNum" sz="quarter" idx="12"/>
          </p:nvPr>
        </p:nvSpPr>
        <p:spPr/>
        <p:txBody>
          <a:bodyPr/>
          <a:lstStyle/>
          <a:p>
            <a:fld id="{763FA1FB-A723-468C-9019-79D9CB2A7825}" type="slidenum">
              <a:rPr lang="en-US" smtClean="0"/>
              <a:t>54</a:t>
            </a:fld>
            <a:endParaRPr lang="en-US"/>
          </a:p>
        </p:txBody>
      </p:sp>
      <p:pic>
        <p:nvPicPr>
          <p:cNvPr id="15362" name="Picture 2">
            <a:extLst>
              <a:ext uri="{FF2B5EF4-FFF2-40B4-BE49-F238E27FC236}">
                <a16:creationId xmlns:a16="http://schemas.microsoft.com/office/drawing/2014/main" id="{814AD9B8-3B5D-4635-8F9D-1900F295D9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078" y="1481388"/>
            <a:ext cx="9600783" cy="3555290"/>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F547ECD-3648-48E5-9800-39313B3362CA}"/>
              </a:ext>
            </a:extLst>
          </p:cNvPr>
          <p:cNvSpPr txBox="1"/>
          <p:nvPr/>
        </p:nvSpPr>
        <p:spPr>
          <a:xfrm>
            <a:off x="1997591" y="5408134"/>
            <a:ext cx="6078457" cy="954107"/>
          </a:xfrm>
          <a:prstGeom prst="rect">
            <a:avLst/>
          </a:prstGeom>
          <a:noFill/>
        </p:spPr>
        <p:txBody>
          <a:bodyPr wrap="square" rtlCol="0">
            <a:spAutoFit/>
          </a:bodyPr>
          <a:lstStyle/>
          <a:p>
            <a:pPr algn="ctr"/>
            <a:r>
              <a:rPr lang="en-US" sz="2800" dirty="0"/>
              <a:t>Some services decrease over time: schools letting out for summer break? </a:t>
            </a:r>
          </a:p>
        </p:txBody>
      </p:sp>
    </p:spTree>
    <p:extLst>
      <p:ext uri="{BB962C8B-B14F-4D97-AF65-F5344CB8AC3E}">
        <p14:creationId xmlns:p14="http://schemas.microsoft.com/office/powerpoint/2010/main" val="37904185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3E65A-8F57-4BB0-ADB8-7A0CF475878B}"/>
              </a:ext>
            </a:extLst>
          </p:cNvPr>
          <p:cNvSpPr>
            <a:spLocks noGrp="1"/>
          </p:cNvSpPr>
          <p:nvPr>
            <p:ph type="title"/>
          </p:nvPr>
        </p:nvSpPr>
        <p:spPr/>
        <p:txBody>
          <a:bodyPr/>
          <a:lstStyle/>
          <a:p>
            <a:r>
              <a:rPr lang="en-US" dirty="0"/>
              <a:t>Case Study #3: Typo Squatting</a:t>
            </a:r>
          </a:p>
        </p:txBody>
      </p:sp>
      <p:sp>
        <p:nvSpPr>
          <p:cNvPr id="3" name="Content Placeholder 2">
            <a:extLst>
              <a:ext uri="{FF2B5EF4-FFF2-40B4-BE49-F238E27FC236}">
                <a16:creationId xmlns:a16="http://schemas.microsoft.com/office/drawing/2014/main" id="{A6B49E33-5503-4A8F-969C-0832E5CE3F0B}"/>
              </a:ext>
            </a:extLst>
          </p:cNvPr>
          <p:cNvSpPr>
            <a:spLocks noGrp="1"/>
          </p:cNvSpPr>
          <p:nvPr>
            <p:ph idx="1"/>
          </p:nvPr>
        </p:nvSpPr>
        <p:spPr>
          <a:xfrm>
            <a:off x="2357212" y="5768063"/>
            <a:ext cx="6532406" cy="639595"/>
          </a:xfrm>
        </p:spPr>
        <p:txBody>
          <a:bodyPr>
            <a:normAutofit fontScale="85000" lnSpcReduction="20000"/>
          </a:bodyPr>
          <a:lstStyle/>
          <a:p>
            <a:pPr marL="0" indent="0" algn="ctr">
              <a:buNone/>
            </a:pPr>
            <a:r>
              <a:rPr lang="en-US" dirty="0"/>
              <a:t>Even though domains are old and probably blacklisted, we see requests.</a:t>
            </a:r>
          </a:p>
        </p:txBody>
      </p:sp>
      <p:sp>
        <p:nvSpPr>
          <p:cNvPr id="4" name="Footer Placeholder 3">
            <a:extLst>
              <a:ext uri="{FF2B5EF4-FFF2-40B4-BE49-F238E27FC236}">
                <a16:creationId xmlns:a16="http://schemas.microsoft.com/office/drawing/2014/main" id="{0BEE3F29-904D-4192-AB5C-15F00D7B44E6}"/>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CDD3816A-A7BF-48B8-BFC5-1FABEC290A48}"/>
              </a:ext>
            </a:extLst>
          </p:cNvPr>
          <p:cNvSpPr>
            <a:spLocks noGrp="1"/>
          </p:cNvSpPr>
          <p:nvPr>
            <p:ph type="sldNum" sz="quarter" idx="12"/>
          </p:nvPr>
        </p:nvSpPr>
        <p:spPr/>
        <p:txBody>
          <a:bodyPr/>
          <a:lstStyle/>
          <a:p>
            <a:fld id="{763FA1FB-A723-468C-9019-79D9CB2A7825}" type="slidenum">
              <a:rPr lang="en-US" smtClean="0"/>
              <a:t>55</a:t>
            </a:fld>
            <a:endParaRPr lang="en-US"/>
          </a:p>
        </p:txBody>
      </p:sp>
      <p:pic>
        <p:nvPicPr>
          <p:cNvPr id="16386" name="Picture 2">
            <a:extLst>
              <a:ext uri="{FF2B5EF4-FFF2-40B4-BE49-F238E27FC236}">
                <a16:creationId xmlns:a16="http://schemas.microsoft.com/office/drawing/2014/main" id="{6E1417BF-8E3D-4A78-9812-7E20AE9196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7212" y="1690688"/>
            <a:ext cx="6532406" cy="3756655"/>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744363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7E534-7810-4DE1-92F8-136EB2326C81}"/>
              </a:ext>
            </a:extLst>
          </p:cNvPr>
          <p:cNvSpPr>
            <a:spLocks noGrp="1"/>
          </p:cNvSpPr>
          <p:nvPr>
            <p:ph type="title"/>
          </p:nvPr>
        </p:nvSpPr>
        <p:spPr>
          <a:xfrm>
            <a:off x="838200" y="365125"/>
            <a:ext cx="10767060" cy="1325563"/>
          </a:xfrm>
        </p:spPr>
        <p:txBody>
          <a:bodyPr/>
          <a:lstStyle/>
          <a:p>
            <a:r>
              <a:rPr lang="en-US" dirty="0"/>
              <a:t>Takeaway: Don’t get rid of cache snooping yet!</a:t>
            </a:r>
          </a:p>
        </p:txBody>
      </p:sp>
      <p:sp>
        <p:nvSpPr>
          <p:cNvPr id="3" name="Content Placeholder 2">
            <a:extLst>
              <a:ext uri="{FF2B5EF4-FFF2-40B4-BE49-F238E27FC236}">
                <a16:creationId xmlns:a16="http://schemas.microsoft.com/office/drawing/2014/main" id="{5754DAB7-9AB8-4E2D-8EDD-2D7E7FC1B1F9}"/>
              </a:ext>
            </a:extLst>
          </p:cNvPr>
          <p:cNvSpPr>
            <a:spLocks noGrp="1"/>
          </p:cNvSpPr>
          <p:nvPr>
            <p:ph idx="1"/>
          </p:nvPr>
        </p:nvSpPr>
        <p:spPr/>
        <p:txBody>
          <a:bodyPr/>
          <a:lstStyle/>
          <a:p>
            <a:pPr marL="0" indent="0">
              <a:buNone/>
            </a:pPr>
            <a:r>
              <a:rPr lang="en-US" dirty="0">
                <a:solidFill>
                  <a:srgbClr val="9B9BFF"/>
                </a:solidFill>
              </a:rPr>
              <a:t>Minimal privacy concerns </a:t>
            </a:r>
            <a:r>
              <a:rPr lang="en-US" dirty="0"/>
              <a:t>on public resolvers</a:t>
            </a:r>
          </a:p>
          <a:p>
            <a:pPr lvl="1"/>
            <a:r>
              <a:rPr lang="en-US" dirty="0"/>
              <a:t>Too many users to de-anonymize</a:t>
            </a:r>
          </a:p>
          <a:p>
            <a:pPr marL="0" indent="0">
              <a:spcBef>
                <a:spcPts val="2400"/>
              </a:spcBef>
              <a:buNone/>
            </a:pPr>
            <a:r>
              <a:rPr lang="en-US" dirty="0"/>
              <a:t>Can measure types of harm that are otherwise difficult to study</a:t>
            </a:r>
          </a:p>
          <a:p>
            <a:pPr lvl="1"/>
            <a:r>
              <a:rPr lang="en-US" dirty="0"/>
              <a:t>Stalkerware</a:t>
            </a:r>
          </a:p>
          <a:p>
            <a:pPr lvl="1"/>
            <a:r>
              <a:rPr lang="en-US" dirty="0"/>
              <a:t>Contract cheating</a:t>
            </a:r>
          </a:p>
          <a:p>
            <a:pPr lvl="1"/>
            <a:r>
              <a:rPr lang="en-US" dirty="0"/>
              <a:t>New phenomena</a:t>
            </a:r>
          </a:p>
          <a:p>
            <a:pPr lvl="2"/>
            <a:r>
              <a:rPr lang="en-US" dirty="0"/>
              <a:t>Hack-for-hire services</a:t>
            </a:r>
          </a:p>
          <a:p>
            <a:pPr lvl="2"/>
            <a:r>
              <a:rPr lang="en-US" dirty="0"/>
              <a:t>Phishing</a:t>
            </a:r>
          </a:p>
        </p:txBody>
      </p:sp>
      <p:sp>
        <p:nvSpPr>
          <p:cNvPr id="4" name="Footer Placeholder 3">
            <a:extLst>
              <a:ext uri="{FF2B5EF4-FFF2-40B4-BE49-F238E27FC236}">
                <a16:creationId xmlns:a16="http://schemas.microsoft.com/office/drawing/2014/main" id="{4696EA65-32B2-473D-9431-7AC77F37D377}"/>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EE7110A9-ED56-4345-B252-C9A7F5D44B42}"/>
              </a:ext>
            </a:extLst>
          </p:cNvPr>
          <p:cNvSpPr>
            <a:spLocks noGrp="1"/>
          </p:cNvSpPr>
          <p:nvPr>
            <p:ph type="sldNum" sz="quarter" idx="12"/>
          </p:nvPr>
        </p:nvSpPr>
        <p:spPr/>
        <p:txBody>
          <a:bodyPr/>
          <a:lstStyle/>
          <a:p>
            <a:fld id="{763FA1FB-A723-468C-9019-79D9CB2A7825}" type="slidenum">
              <a:rPr lang="en-US" smtClean="0"/>
              <a:pPr/>
              <a:t>56</a:t>
            </a:fld>
            <a:endParaRPr lang="en-US" dirty="0"/>
          </a:p>
        </p:txBody>
      </p:sp>
    </p:spTree>
    <p:extLst>
      <p:ext uri="{BB962C8B-B14F-4D97-AF65-F5344CB8AC3E}">
        <p14:creationId xmlns:p14="http://schemas.microsoft.com/office/powerpoint/2010/main" val="11922449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6F4836AB-6846-42D0-A596-E1D3EA1BB338}"/>
              </a:ext>
            </a:extLst>
          </p:cNvPr>
          <p:cNvSpPr/>
          <p:nvPr/>
        </p:nvSpPr>
        <p:spPr>
          <a:xfrm>
            <a:off x="838200" y="5612401"/>
            <a:ext cx="7776117" cy="729466"/>
          </a:xfrm>
          <a:prstGeom prst="roundRect">
            <a:avLst/>
          </a:prstGeom>
          <a:solidFill>
            <a:schemeClr val="tx1"/>
          </a:solidFill>
          <a:ln w="38100">
            <a:solidFill>
              <a:srgbClr val="9B9B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accent4">
                    <a:lumMod val="50000"/>
                  </a:schemeClr>
                </a:solidFill>
              </a:rPr>
              <a:t>https://github.com/ucsdsysnet/trufflehunter</a:t>
            </a:r>
          </a:p>
        </p:txBody>
      </p:sp>
      <p:sp>
        <p:nvSpPr>
          <p:cNvPr id="2" name="Title 1">
            <a:extLst>
              <a:ext uri="{FF2B5EF4-FFF2-40B4-BE49-F238E27FC236}">
                <a16:creationId xmlns:a16="http://schemas.microsoft.com/office/drawing/2014/main" id="{22E47673-A060-41C2-A4A1-9317C475C04B}"/>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CF53AA71-4501-4CB4-A73F-8AE2D949BEAE}"/>
              </a:ext>
            </a:extLst>
          </p:cNvPr>
          <p:cNvSpPr>
            <a:spLocks noGrp="1"/>
          </p:cNvSpPr>
          <p:nvPr>
            <p:ph idx="1"/>
          </p:nvPr>
        </p:nvSpPr>
        <p:spPr>
          <a:xfrm>
            <a:off x="838200" y="1690688"/>
            <a:ext cx="10647556" cy="3780844"/>
          </a:xfrm>
        </p:spPr>
        <p:txBody>
          <a:bodyPr>
            <a:normAutofit/>
          </a:bodyPr>
          <a:lstStyle/>
          <a:p>
            <a:pPr marL="0" indent="0">
              <a:buNone/>
            </a:pPr>
            <a:r>
              <a:rPr lang="en-US" dirty="0"/>
              <a:t>Public DNS resolvers enable </a:t>
            </a:r>
            <a:r>
              <a:rPr lang="en-US" dirty="0">
                <a:solidFill>
                  <a:srgbClr val="9B9BFF"/>
                </a:solidFill>
              </a:rPr>
              <a:t>privacy-preserving cache snooping</a:t>
            </a:r>
          </a:p>
          <a:p>
            <a:pPr lvl="1"/>
            <a:r>
              <a:rPr lang="en-US" dirty="0"/>
              <a:t>Valuable measurement technique – should not be disabled</a:t>
            </a:r>
          </a:p>
          <a:p>
            <a:pPr marL="0" indent="0">
              <a:spcBef>
                <a:spcPts val="2400"/>
              </a:spcBef>
              <a:buNone/>
            </a:pPr>
            <a:r>
              <a:rPr lang="en-US" dirty="0"/>
              <a:t>We found </a:t>
            </a:r>
            <a:r>
              <a:rPr lang="en-US" dirty="0">
                <a:solidFill>
                  <a:srgbClr val="9B9BFF"/>
                </a:solidFill>
              </a:rPr>
              <a:t>non-trivial lower bounds </a:t>
            </a:r>
            <a:r>
              <a:rPr lang="en-US" dirty="0"/>
              <a:t>of the prevalence of hard-to-study Internet phenomena.</a:t>
            </a:r>
          </a:p>
          <a:p>
            <a:pPr lvl="1">
              <a:spcBef>
                <a:spcPts val="1000"/>
              </a:spcBef>
            </a:pPr>
            <a:r>
              <a:rPr lang="en-US" dirty="0"/>
              <a:t>Stalkerware</a:t>
            </a:r>
          </a:p>
          <a:p>
            <a:pPr lvl="1">
              <a:spcBef>
                <a:spcPts val="1000"/>
              </a:spcBef>
            </a:pPr>
            <a:r>
              <a:rPr lang="en-US" dirty="0"/>
              <a:t>Contract Cheating</a:t>
            </a:r>
          </a:p>
          <a:p>
            <a:pPr lvl="1">
              <a:spcBef>
                <a:spcPts val="1000"/>
              </a:spcBef>
            </a:pPr>
            <a:r>
              <a:rPr lang="en-US" dirty="0"/>
              <a:t>Typo Squatting</a:t>
            </a:r>
          </a:p>
        </p:txBody>
      </p:sp>
      <p:sp>
        <p:nvSpPr>
          <p:cNvPr id="4" name="Footer Placeholder 3">
            <a:extLst>
              <a:ext uri="{FF2B5EF4-FFF2-40B4-BE49-F238E27FC236}">
                <a16:creationId xmlns:a16="http://schemas.microsoft.com/office/drawing/2014/main" id="{4C0DDDF3-5D6B-4C06-AD10-6E45C0B9C340}"/>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AF7B6320-0ED7-43AF-8A5F-477A0DAEA131}"/>
              </a:ext>
            </a:extLst>
          </p:cNvPr>
          <p:cNvSpPr>
            <a:spLocks noGrp="1"/>
          </p:cNvSpPr>
          <p:nvPr>
            <p:ph type="sldNum" sz="quarter" idx="12"/>
          </p:nvPr>
        </p:nvSpPr>
        <p:spPr/>
        <p:txBody>
          <a:bodyPr/>
          <a:lstStyle/>
          <a:p>
            <a:fld id="{763FA1FB-A723-468C-9019-79D9CB2A7825}" type="slidenum">
              <a:rPr lang="en-US" smtClean="0"/>
              <a:t>57</a:t>
            </a:fld>
            <a:endParaRPr lang="en-US"/>
          </a:p>
        </p:txBody>
      </p:sp>
    </p:spTree>
    <p:extLst>
      <p:ext uri="{BB962C8B-B14F-4D97-AF65-F5344CB8AC3E}">
        <p14:creationId xmlns:p14="http://schemas.microsoft.com/office/powerpoint/2010/main" val="3530336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27CE1-2839-4DDA-8F28-5FC3926F59AD}"/>
              </a:ext>
            </a:extLst>
          </p:cNvPr>
          <p:cNvSpPr>
            <a:spLocks noGrp="1"/>
          </p:cNvSpPr>
          <p:nvPr>
            <p:ph type="title"/>
          </p:nvPr>
        </p:nvSpPr>
        <p:spPr/>
        <p:txBody>
          <a:bodyPr>
            <a:normAutofit/>
          </a:bodyPr>
          <a:lstStyle/>
          <a:p>
            <a:r>
              <a:rPr lang="en-US" sz="4000" dirty="0"/>
              <a:t>DNS Cache Snooping on Public Resolvers</a:t>
            </a:r>
          </a:p>
        </p:txBody>
      </p:sp>
      <p:sp>
        <p:nvSpPr>
          <p:cNvPr id="3" name="Content Placeholder 2">
            <a:extLst>
              <a:ext uri="{FF2B5EF4-FFF2-40B4-BE49-F238E27FC236}">
                <a16:creationId xmlns:a16="http://schemas.microsoft.com/office/drawing/2014/main" id="{145058D7-96AF-491D-9650-20A46F04E80E}"/>
              </a:ext>
            </a:extLst>
          </p:cNvPr>
          <p:cNvSpPr>
            <a:spLocks noGrp="1"/>
          </p:cNvSpPr>
          <p:nvPr>
            <p:ph idx="1"/>
          </p:nvPr>
        </p:nvSpPr>
        <p:spPr>
          <a:xfrm>
            <a:off x="838200" y="1910406"/>
            <a:ext cx="6312986" cy="4133343"/>
          </a:xfrm>
        </p:spPr>
        <p:txBody>
          <a:bodyPr>
            <a:normAutofit/>
          </a:bodyPr>
          <a:lstStyle/>
          <a:p>
            <a:pPr marL="0" indent="0">
              <a:spcBef>
                <a:spcPts val="2400"/>
              </a:spcBef>
              <a:buNone/>
            </a:pPr>
            <a:r>
              <a:rPr lang="en-US" dirty="0"/>
              <a:t>Measuring misconfigured home routers: </a:t>
            </a:r>
            <a:r>
              <a:rPr lang="en-US" dirty="0">
                <a:solidFill>
                  <a:srgbClr val="9B9BFF"/>
                </a:solidFill>
              </a:rPr>
              <a:t>privacy threat.</a:t>
            </a:r>
          </a:p>
          <a:p>
            <a:pPr marL="0" indent="0">
              <a:spcBef>
                <a:spcPts val="2400"/>
              </a:spcBef>
              <a:buNone/>
            </a:pPr>
            <a:r>
              <a:rPr lang="en-US" dirty="0"/>
              <a:t>Public resolvers allow </a:t>
            </a:r>
            <a:r>
              <a:rPr lang="en-US" dirty="0">
                <a:solidFill>
                  <a:srgbClr val="9B9BFF"/>
                </a:solidFill>
              </a:rPr>
              <a:t>preserving privacy!</a:t>
            </a:r>
          </a:p>
          <a:p>
            <a:pPr lvl="1"/>
            <a:r>
              <a:rPr lang="en-US" dirty="0"/>
              <a:t>Too many users to de-anonymize</a:t>
            </a:r>
          </a:p>
          <a:p>
            <a:pPr marL="0" indent="0">
              <a:spcBef>
                <a:spcPts val="2400"/>
              </a:spcBef>
              <a:buNone/>
            </a:pPr>
            <a:r>
              <a:rPr lang="en-US" dirty="0"/>
              <a:t>But, public resolvers are more challenging…</a:t>
            </a:r>
          </a:p>
          <a:p>
            <a:pPr lvl="1">
              <a:spcBef>
                <a:spcPts val="1200"/>
              </a:spcBef>
            </a:pPr>
            <a:r>
              <a:rPr lang="en-US" dirty="0"/>
              <a:t>Complicated caching strategies</a:t>
            </a:r>
          </a:p>
          <a:p>
            <a:pPr lvl="1">
              <a:spcBef>
                <a:spcPts val="1200"/>
              </a:spcBef>
            </a:pPr>
            <a:r>
              <a:rPr lang="en-US" dirty="0"/>
              <a:t>Some </a:t>
            </a:r>
            <a:r>
              <a:rPr lang="en-US" dirty="0">
                <a:solidFill>
                  <a:srgbClr val="9B9BFF"/>
                </a:solidFill>
              </a:rPr>
              <a:t>unexpected behavior</a:t>
            </a:r>
          </a:p>
        </p:txBody>
      </p:sp>
      <p:sp>
        <p:nvSpPr>
          <p:cNvPr id="5" name="Footer Placeholder 4">
            <a:extLst>
              <a:ext uri="{FF2B5EF4-FFF2-40B4-BE49-F238E27FC236}">
                <a16:creationId xmlns:a16="http://schemas.microsoft.com/office/drawing/2014/main" id="{B00A5DDE-8AFD-4F6B-844E-F71D6746BC66}"/>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4" name="Slide Number Placeholder 3">
            <a:extLst>
              <a:ext uri="{FF2B5EF4-FFF2-40B4-BE49-F238E27FC236}">
                <a16:creationId xmlns:a16="http://schemas.microsoft.com/office/drawing/2014/main" id="{AF2AD774-6D96-47D1-B5C0-14E3FA7461F2}"/>
              </a:ext>
            </a:extLst>
          </p:cNvPr>
          <p:cNvSpPr>
            <a:spLocks noGrp="1"/>
          </p:cNvSpPr>
          <p:nvPr>
            <p:ph type="sldNum" sz="quarter" idx="12"/>
          </p:nvPr>
        </p:nvSpPr>
        <p:spPr/>
        <p:txBody>
          <a:bodyPr/>
          <a:lstStyle/>
          <a:p>
            <a:fld id="{763FA1FB-A723-468C-9019-79D9CB2A7825}" type="slidenum">
              <a:rPr lang="en-US" smtClean="0"/>
              <a:t>6</a:t>
            </a:fld>
            <a:endParaRPr lang="en-US"/>
          </a:p>
        </p:txBody>
      </p:sp>
      <p:grpSp>
        <p:nvGrpSpPr>
          <p:cNvPr id="6" name="Group 5">
            <a:extLst>
              <a:ext uri="{FF2B5EF4-FFF2-40B4-BE49-F238E27FC236}">
                <a16:creationId xmlns:a16="http://schemas.microsoft.com/office/drawing/2014/main" id="{E7B2CA3B-B2B6-41DD-B7D6-B8BF1AEE2C2F}"/>
              </a:ext>
            </a:extLst>
          </p:cNvPr>
          <p:cNvGrpSpPr/>
          <p:nvPr/>
        </p:nvGrpSpPr>
        <p:grpSpPr>
          <a:xfrm>
            <a:off x="7345728" y="1785258"/>
            <a:ext cx="4520136" cy="670687"/>
            <a:chOff x="7016885" y="1866394"/>
            <a:chExt cx="4853182" cy="725748"/>
          </a:xfrm>
        </p:grpSpPr>
        <p:sp>
          <p:nvSpPr>
            <p:cNvPr id="7" name="Rectangle: Rounded Corners 6">
              <a:extLst>
                <a:ext uri="{FF2B5EF4-FFF2-40B4-BE49-F238E27FC236}">
                  <a16:creationId xmlns:a16="http://schemas.microsoft.com/office/drawing/2014/main" id="{DC917680-5B0D-4554-BB37-90D6E9D5113B}"/>
                </a:ext>
              </a:extLst>
            </p:cNvPr>
            <p:cNvSpPr/>
            <p:nvPr/>
          </p:nvSpPr>
          <p:spPr>
            <a:xfrm>
              <a:off x="7016885" y="1866394"/>
              <a:ext cx="4853182" cy="725748"/>
            </a:xfrm>
            <a:prstGeom prst="roundRect">
              <a:avLst>
                <a:gd name="adj" fmla="val 19985"/>
              </a:avLst>
            </a:prstGeom>
            <a:solidFill>
              <a:schemeClr val="tx1"/>
            </a:solidFill>
            <a:ln w="28575">
              <a:solidFill>
                <a:srgbClr val="1A73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38100">
                  <a:solidFill>
                    <a:schemeClr val="tx1"/>
                  </a:solidFill>
                </a:ln>
              </a:endParaRPr>
            </a:p>
          </p:txBody>
        </p:sp>
        <p:pic>
          <p:nvPicPr>
            <p:cNvPr id="8" name="Picture 7">
              <a:extLst>
                <a:ext uri="{FF2B5EF4-FFF2-40B4-BE49-F238E27FC236}">
                  <a16:creationId xmlns:a16="http://schemas.microsoft.com/office/drawing/2014/main" id="{4FACB0E1-9EF4-4591-86C7-E983450576CC}"/>
                </a:ext>
              </a:extLst>
            </p:cNvPr>
            <p:cNvPicPr>
              <a:picLocks noChangeAspect="1"/>
            </p:cNvPicPr>
            <p:nvPr/>
          </p:nvPicPr>
          <p:blipFill>
            <a:blip r:embed="rId3"/>
            <a:stretch>
              <a:fillRect/>
            </a:stretch>
          </p:blipFill>
          <p:spPr>
            <a:xfrm>
              <a:off x="7171603" y="1900853"/>
              <a:ext cx="4543743" cy="680153"/>
            </a:xfrm>
            <a:prstGeom prst="rect">
              <a:avLst/>
            </a:prstGeom>
            <a:ln>
              <a:noFill/>
            </a:ln>
          </p:spPr>
        </p:pic>
      </p:grpSp>
      <p:sp>
        <p:nvSpPr>
          <p:cNvPr id="10" name="Rectangle: Rounded Corners 9">
            <a:extLst>
              <a:ext uri="{FF2B5EF4-FFF2-40B4-BE49-F238E27FC236}">
                <a16:creationId xmlns:a16="http://schemas.microsoft.com/office/drawing/2014/main" id="{3D55F330-A69F-4D23-95FC-D3929D05BC3D}"/>
              </a:ext>
            </a:extLst>
          </p:cNvPr>
          <p:cNvSpPr/>
          <p:nvPr/>
        </p:nvSpPr>
        <p:spPr>
          <a:xfrm>
            <a:off x="7345728" y="2612427"/>
            <a:ext cx="1774037" cy="1232046"/>
          </a:xfrm>
          <a:prstGeom prst="roundRect">
            <a:avLst>
              <a:gd name="adj" fmla="val 12799"/>
            </a:avLst>
          </a:prstGeom>
          <a:solidFill>
            <a:schemeClr val="tx1"/>
          </a:solidFill>
          <a:ln w="28575">
            <a:solidFill>
              <a:srgbClr val="D812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38100">
                <a:solidFill>
                  <a:schemeClr val="tx1"/>
                </a:solidFill>
              </a:ln>
            </a:endParaRPr>
          </a:p>
        </p:txBody>
      </p:sp>
      <p:pic>
        <p:nvPicPr>
          <p:cNvPr id="11" name="Picture 6">
            <a:extLst>
              <a:ext uri="{FF2B5EF4-FFF2-40B4-BE49-F238E27FC236}">
                <a16:creationId xmlns:a16="http://schemas.microsoft.com/office/drawing/2014/main" id="{5BE0E3A8-4D86-496E-B92E-BCA74CFB26E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012" t="-6588" r="10049" b="-7928"/>
          <a:stretch/>
        </p:blipFill>
        <p:spPr bwMode="auto">
          <a:xfrm>
            <a:off x="7414938" y="2582596"/>
            <a:ext cx="1609966" cy="1261876"/>
          </a:xfrm>
          <a:prstGeom prst="rect">
            <a:avLst/>
          </a:prstGeom>
          <a:extLst>
            <a:ext uri="{909E8E84-426E-40DD-AFC4-6F175D3DCCD1}">
              <a14:hiddenFill xmlns:a14="http://schemas.microsoft.com/office/drawing/2010/main">
                <a:solidFill>
                  <a:srgbClr val="FFFFFF"/>
                </a:solidFill>
              </a14:hiddenFill>
            </a:ext>
          </a:extLst>
        </p:spPr>
      </p:pic>
      <p:sp>
        <p:nvSpPr>
          <p:cNvPr id="12" name="Rectangle: Rounded Corners 11">
            <a:extLst>
              <a:ext uri="{FF2B5EF4-FFF2-40B4-BE49-F238E27FC236}">
                <a16:creationId xmlns:a16="http://schemas.microsoft.com/office/drawing/2014/main" id="{5F59E6CF-2165-4213-84D8-4DCA991AEB72}"/>
              </a:ext>
            </a:extLst>
          </p:cNvPr>
          <p:cNvSpPr/>
          <p:nvPr/>
        </p:nvSpPr>
        <p:spPr>
          <a:xfrm>
            <a:off x="9242260" y="2597191"/>
            <a:ext cx="2623603" cy="1232046"/>
          </a:xfrm>
          <a:prstGeom prst="roundRect">
            <a:avLst>
              <a:gd name="adj" fmla="val 12799"/>
            </a:avLst>
          </a:prstGeom>
          <a:solidFill>
            <a:schemeClr val="tx1"/>
          </a:solidFill>
          <a:ln w="28575">
            <a:solidFill>
              <a:srgbClr val="E76F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38100">
                <a:solidFill>
                  <a:schemeClr val="tx1"/>
                </a:solidFill>
              </a:ln>
            </a:endParaRPr>
          </a:p>
        </p:txBody>
      </p:sp>
      <p:pic>
        <p:nvPicPr>
          <p:cNvPr id="13" name="Picture 2">
            <a:extLst>
              <a:ext uri="{FF2B5EF4-FFF2-40B4-BE49-F238E27FC236}">
                <a16:creationId xmlns:a16="http://schemas.microsoft.com/office/drawing/2014/main" id="{12C6C60E-6FF5-449C-B834-C09453510FF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541" r="4433"/>
          <a:stretch/>
        </p:blipFill>
        <p:spPr bwMode="auto">
          <a:xfrm>
            <a:off x="9313955" y="2647624"/>
            <a:ext cx="2494867" cy="1151923"/>
          </a:xfrm>
          <a:prstGeom prst="rect">
            <a:avLst/>
          </a:prstGeom>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43983391-8EEC-4C43-A1F0-AAF84DE59F9F}"/>
              </a:ext>
            </a:extLst>
          </p:cNvPr>
          <p:cNvGrpSpPr/>
          <p:nvPr/>
        </p:nvGrpSpPr>
        <p:grpSpPr>
          <a:xfrm>
            <a:off x="7368541" y="4012207"/>
            <a:ext cx="4497322" cy="822117"/>
            <a:chOff x="7016884" y="4637228"/>
            <a:chExt cx="4853183" cy="888083"/>
          </a:xfrm>
        </p:grpSpPr>
        <p:sp>
          <p:nvSpPr>
            <p:cNvPr id="15" name="Rectangle: Rounded Corners 14">
              <a:extLst>
                <a:ext uri="{FF2B5EF4-FFF2-40B4-BE49-F238E27FC236}">
                  <a16:creationId xmlns:a16="http://schemas.microsoft.com/office/drawing/2014/main" id="{62D2CDA4-04E4-46A2-B41A-8C485AC58023}"/>
                </a:ext>
              </a:extLst>
            </p:cNvPr>
            <p:cNvSpPr/>
            <p:nvPr/>
          </p:nvSpPr>
          <p:spPr>
            <a:xfrm>
              <a:off x="7016884" y="4637228"/>
              <a:ext cx="4853183" cy="888083"/>
            </a:xfrm>
            <a:prstGeom prst="roundRect">
              <a:avLst>
                <a:gd name="adj" fmla="val 12799"/>
              </a:avLst>
            </a:prstGeom>
            <a:solidFill>
              <a:schemeClr val="tx1"/>
            </a:solidFill>
            <a:ln w="28575">
              <a:solidFill>
                <a:srgbClr val="FBAE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38100">
                  <a:solidFill>
                    <a:schemeClr val="tx1"/>
                  </a:solidFill>
                </a:ln>
              </a:endParaRPr>
            </a:p>
          </p:txBody>
        </p:sp>
        <p:pic>
          <p:nvPicPr>
            <p:cNvPr id="16" name="Picture 15" descr="A picture containing logo&#10;&#10;Description automatically generated">
              <a:extLst>
                <a:ext uri="{FF2B5EF4-FFF2-40B4-BE49-F238E27FC236}">
                  <a16:creationId xmlns:a16="http://schemas.microsoft.com/office/drawing/2014/main" id="{D9206A13-076D-4753-A810-9BFBF8D861A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66486" y="4704781"/>
              <a:ext cx="4543743" cy="651492"/>
            </a:xfrm>
            <a:prstGeom prst="rect">
              <a:avLst/>
            </a:prstGeom>
          </p:spPr>
        </p:pic>
      </p:grpSp>
    </p:spTree>
    <p:extLst>
      <p:ext uri="{BB962C8B-B14F-4D97-AF65-F5344CB8AC3E}">
        <p14:creationId xmlns:p14="http://schemas.microsoft.com/office/powerpoint/2010/main" val="1494442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a:extLst>
              <a:ext uri="{FF2B5EF4-FFF2-40B4-BE49-F238E27FC236}">
                <a16:creationId xmlns:a16="http://schemas.microsoft.com/office/drawing/2014/main" id="{ACD2CAAD-7E5E-4DE6-B7D3-3517C45254A6}"/>
              </a:ext>
            </a:extLst>
          </p:cNvPr>
          <p:cNvSpPr/>
          <p:nvPr/>
        </p:nvSpPr>
        <p:spPr>
          <a:xfrm>
            <a:off x="1424762" y="3729506"/>
            <a:ext cx="1227669" cy="123753"/>
          </a:xfrm>
          <a:prstGeom prst="rect">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0" name="Rectangle: Rounded Corners 39">
            <a:extLst>
              <a:ext uri="{FF2B5EF4-FFF2-40B4-BE49-F238E27FC236}">
                <a16:creationId xmlns:a16="http://schemas.microsoft.com/office/drawing/2014/main" id="{3B6C996E-C701-4FF6-B072-8647358F426B}"/>
              </a:ext>
            </a:extLst>
          </p:cNvPr>
          <p:cNvSpPr/>
          <p:nvPr/>
        </p:nvSpPr>
        <p:spPr>
          <a:xfrm>
            <a:off x="4677272" y="2080208"/>
            <a:ext cx="4358869" cy="2688199"/>
          </a:xfrm>
          <a:prstGeom prst="roundRect">
            <a:avLst>
              <a:gd name="adj" fmla="val 7971"/>
            </a:avLst>
          </a:prstGeom>
          <a:solidFill>
            <a:schemeClr val="accent3"/>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182CCDAB-BEC1-4DB3-87CD-B4C9FB85CB7B}"/>
              </a:ext>
            </a:extLst>
          </p:cNvPr>
          <p:cNvSpPr/>
          <p:nvPr/>
        </p:nvSpPr>
        <p:spPr>
          <a:xfrm>
            <a:off x="4751161" y="2160294"/>
            <a:ext cx="4358869" cy="2688199"/>
          </a:xfrm>
          <a:prstGeom prst="roundRect">
            <a:avLst>
              <a:gd name="adj" fmla="val 7971"/>
            </a:avLst>
          </a:prstGeom>
          <a:solidFill>
            <a:schemeClr val="accent3"/>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Rounded Corners 37">
            <a:extLst>
              <a:ext uri="{FF2B5EF4-FFF2-40B4-BE49-F238E27FC236}">
                <a16:creationId xmlns:a16="http://schemas.microsoft.com/office/drawing/2014/main" id="{80BF29E3-0C10-451E-88E3-F61D0488464F}"/>
              </a:ext>
            </a:extLst>
          </p:cNvPr>
          <p:cNvSpPr/>
          <p:nvPr/>
        </p:nvSpPr>
        <p:spPr>
          <a:xfrm>
            <a:off x="4831924" y="2229955"/>
            <a:ext cx="4358869" cy="2688199"/>
          </a:xfrm>
          <a:prstGeom prst="roundRect">
            <a:avLst>
              <a:gd name="adj" fmla="val 7971"/>
            </a:avLst>
          </a:prstGeom>
          <a:solidFill>
            <a:schemeClr val="accent3"/>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92C3E78-7993-4CA9-A5E9-55EF1380B7E1}"/>
              </a:ext>
            </a:extLst>
          </p:cNvPr>
          <p:cNvSpPr>
            <a:spLocks noGrp="1"/>
          </p:cNvSpPr>
          <p:nvPr>
            <p:ph type="title"/>
          </p:nvPr>
        </p:nvSpPr>
        <p:spPr>
          <a:xfrm>
            <a:off x="579591" y="366011"/>
            <a:ext cx="11073714" cy="1325563"/>
          </a:xfrm>
        </p:spPr>
        <p:txBody>
          <a:bodyPr>
            <a:normAutofit/>
          </a:bodyPr>
          <a:lstStyle/>
          <a:p>
            <a:r>
              <a:rPr lang="en-US" dirty="0"/>
              <a:t>Public Resolvers from an Outsider’s Perspective</a:t>
            </a:r>
          </a:p>
        </p:txBody>
      </p:sp>
      <p:sp>
        <p:nvSpPr>
          <p:cNvPr id="10" name="Footer Placeholder 9">
            <a:extLst>
              <a:ext uri="{FF2B5EF4-FFF2-40B4-BE49-F238E27FC236}">
                <a16:creationId xmlns:a16="http://schemas.microsoft.com/office/drawing/2014/main" id="{9598900B-8F1D-40BF-9352-13AC70DFC8A0}"/>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782BAB79-3CA7-4997-87CB-2AB1791BF368}"/>
              </a:ext>
            </a:extLst>
          </p:cNvPr>
          <p:cNvSpPr>
            <a:spLocks noGrp="1"/>
          </p:cNvSpPr>
          <p:nvPr>
            <p:ph type="sldNum" sz="quarter" idx="12"/>
          </p:nvPr>
        </p:nvSpPr>
        <p:spPr/>
        <p:txBody>
          <a:bodyPr/>
          <a:lstStyle/>
          <a:p>
            <a:fld id="{763FA1FB-A723-468C-9019-79D9CB2A7825}" type="slidenum">
              <a:rPr lang="en-US" smtClean="0"/>
              <a:t>7</a:t>
            </a:fld>
            <a:endParaRPr lang="en-US"/>
          </a:p>
        </p:txBody>
      </p:sp>
      <p:grpSp>
        <p:nvGrpSpPr>
          <p:cNvPr id="5" name="Group 4">
            <a:extLst>
              <a:ext uri="{FF2B5EF4-FFF2-40B4-BE49-F238E27FC236}">
                <a16:creationId xmlns:a16="http://schemas.microsoft.com/office/drawing/2014/main" id="{F8E586FD-50E7-480D-9FAA-06F381E859DD}"/>
              </a:ext>
            </a:extLst>
          </p:cNvPr>
          <p:cNvGrpSpPr/>
          <p:nvPr/>
        </p:nvGrpSpPr>
        <p:grpSpPr>
          <a:xfrm>
            <a:off x="927464" y="3341806"/>
            <a:ext cx="690880" cy="1139493"/>
            <a:chOff x="7784512" y="2093883"/>
            <a:chExt cx="690880" cy="1139493"/>
          </a:xfrm>
        </p:grpSpPr>
        <p:sp>
          <p:nvSpPr>
            <p:cNvPr id="6" name="TextBox 5">
              <a:extLst>
                <a:ext uri="{FF2B5EF4-FFF2-40B4-BE49-F238E27FC236}">
                  <a16:creationId xmlns:a16="http://schemas.microsoft.com/office/drawing/2014/main" id="{696E9AAA-78C9-445A-BDF3-C81F4DEBB566}"/>
                </a:ext>
              </a:extLst>
            </p:cNvPr>
            <p:cNvSpPr txBox="1"/>
            <p:nvPr/>
          </p:nvSpPr>
          <p:spPr>
            <a:xfrm>
              <a:off x="7784512" y="2864044"/>
              <a:ext cx="690880" cy="369332"/>
            </a:xfrm>
            <a:prstGeom prst="rect">
              <a:avLst/>
            </a:prstGeom>
            <a:noFill/>
          </p:spPr>
          <p:txBody>
            <a:bodyPr wrap="square" rtlCol="0">
              <a:spAutoFit/>
            </a:bodyPr>
            <a:lstStyle/>
            <a:p>
              <a:r>
                <a:rPr lang="en-US" dirty="0"/>
                <a:t>User</a:t>
              </a:r>
            </a:p>
          </p:txBody>
        </p:sp>
        <p:grpSp>
          <p:nvGrpSpPr>
            <p:cNvPr id="7" name="Group 6">
              <a:extLst>
                <a:ext uri="{FF2B5EF4-FFF2-40B4-BE49-F238E27FC236}">
                  <a16:creationId xmlns:a16="http://schemas.microsoft.com/office/drawing/2014/main" id="{DFA8963E-9137-4ABE-97A5-9300B55AE7F8}"/>
                </a:ext>
              </a:extLst>
            </p:cNvPr>
            <p:cNvGrpSpPr/>
            <p:nvPr/>
          </p:nvGrpSpPr>
          <p:grpSpPr>
            <a:xfrm>
              <a:off x="7784512" y="2093883"/>
              <a:ext cx="690880" cy="1059379"/>
              <a:chOff x="7824220" y="3191091"/>
              <a:chExt cx="690880" cy="1059379"/>
            </a:xfrm>
          </p:grpSpPr>
          <p:sp>
            <p:nvSpPr>
              <p:cNvPr id="8" name="Chord 7">
                <a:extLst>
                  <a:ext uri="{FF2B5EF4-FFF2-40B4-BE49-F238E27FC236}">
                    <a16:creationId xmlns:a16="http://schemas.microsoft.com/office/drawing/2014/main" id="{4932B3A4-4E41-453A-AD6C-8CB83DD03D95}"/>
                  </a:ext>
                </a:extLst>
              </p:cNvPr>
              <p:cNvSpPr/>
              <p:nvPr/>
            </p:nvSpPr>
            <p:spPr>
              <a:xfrm rot="5400000">
                <a:off x="7802939" y="3538310"/>
                <a:ext cx="733441" cy="690880"/>
              </a:xfrm>
              <a:prstGeom prst="chord">
                <a:avLst>
                  <a:gd name="adj1" fmla="val 4960698"/>
                  <a:gd name="adj2" fmla="val 16640419"/>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CFE88DD-E554-489E-B1C8-99991B2B7213}"/>
                  </a:ext>
                </a:extLst>
              </p:cNvPr>
              <p:cNvSpPr/>
              <p:nvPr/>
            </p:nvSpPr>
            <p:spPr>
              <a:xfrm>
                <a:off x="7988881" y="3191091"/>
                <a:ext cx="361555" cy="379955"/>
              </a:xfrm>
              <a:prstGeom prst="ellipse">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2" name="Rectangle: Rounded Corners 11">
            <a:extLst>
              <a:ext uri="{FF2B5EF4-FFF2-40B4-BE49-F238E27FC236}">
                <a16:creationId xmlns:a16="http://schemas.microsoft.com/office/drawing/2014/main" id="{BEFA13E5-492F-4108-B1E9-E375E06B7AE5}"/>
              </a:ext>
            </a:extLst>
          </p:cNvPr>
          <p:cNvSpPr/>
          <p:nvPr/>
        </p:nvSpPr>
        <p:spPr>
          <a:xfrm>
            <a:off x="4905812" y="2302144"/>
            <a:ext cx="4358869" cy="2688199"/>
          </a:xfrm>
          <a:prstGeom prst="roundRect">
            <a:avLst>
              <a:gd name="adj" fmla="val 7971"/>
            </a:avLst>
          </a:prstGeom>
          <a:solidFill>
            <a:schemeClr val="accent3"/>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A143AB97-C205-4E2E-B224-6F8B0952BA4C}"/>
              </a:ext>
            </a:extLst>
          </p:cNvPr>
          <p:cNvSpPr/>
          <p:nvPr/>
        </p:nvSpPr>
        <p:spPr>
          <a:xfrm>
            <a:off x="5600201" y="2392565"/>
            <a:ext cx="1155032" cy="2454443"/>
          </a:xfrm>
          <a:prstGeom prst="roundRect">
            <a:avLst/>
          </a:prstGeom>
          <a:solidFill>
            <a:schemeClr val="accent2"/>
          </a:solid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1B28810D-224A-49ED-94AF-CA1B21648673}"/>
              </a:ext>
            </a:extLst>
          </p:cNvPr>
          <p:cNvSpPr/>
          <p:nvPr/>
        </p:nvSpPr>
        <p:spPr>
          <a:xfrm>
            <a:off x="7737051" y="2419021"/>
            <a:ext cx="1155032" cy="2454443"/>
          </a:xfrm>
          <a:prstGeom prst="roundRect">
            <a:avLst/>
          </a:prstGeom>
          <a:solidFill>
            <a:schemeClr val="accent1"/>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5437BC7C-47B2-41E3-8119-B7113617CD3B}"/>
              </a:ext>
            </a:extLst>
          </p:cNvPr>
          <p:cNvSpPr/>
          <p:nvPr/>
        </p:nvSpPr>
        <p:spPr>
          <a:xfrm>
            <a:off x="5600201" y="2419020"/>
            <a:ext cx="1155105" cy="585437"/>
          </a:xfrm>
          <a:prstGeom prst="roundRect">
            <a:avLst>
              <a:gd name="adj" fmla="val 32397"/>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Frontend Caches</a:t>
            </a:r>
          </a:p>
        </p:txBody>
      </p:sp>
      <p:sp>
        <p:nvSpPr>
          <p:cNvPr id="21" name="Rectangle: Rounded Corners 20">
            <a:extLst>
              <a:ext uri="{FF2B5EF4-FFF2-40B4-BE49-F238E27FC236}">
                <a16:creationId xmlns:a16="http://schemas.microsoft.com/office/drawing/2014/main" id="{C6F1DCF0-B987-474B-A693-6C3227F8BC89}"/>
              </a:ext>
            </a:extLst>
          </p:cNvPr>
          <p:cNvSpPr/>
          <p:nvPr/>
        </p:nvSpPr>
        <p:spPr>
          <a:xfrm>
            <a:off x="7761354" y="2418711"/>
            <a:ext cx="1106426" cy="585437"/>
          </a:xfrm>
          <a:prstGeom prst="roundRect">
            <a:avLst>
              <a:gd name="adj" fmla="val 32397"/>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Backend Resolvers</a:t>
            </a:r>
          </a:p>
        </p:txBody>
      </p:sp>
      <p:pic>
        <p:nvPicPr>
          <p:cNvPr id="18" name="Picture 17">
            <a:extLst>
              <a:ext uri="{FF2B5EF4-FFF2-40B4-BE49-F238E27FC236}">
                <a16:creationId xmlns:a16="http://schemas.microsoft.com/office/drawing/2014/main" id="{21CF776B-0AE2-41AA-9EB9-F58335838EB3}"/>
              </a:ext>
            </a:extLst>
          </p:cNvPr>
          <p:cNvPicPr>
            <a:picLocks noChangeAspect="1"/>
          </p:cNvPicPr>
          <p:nvPr/>
        </p:nvPicPr>
        <p:blipFill>
          <a:blip r:embed="rId3"/>
          <a:stretch>
            <a:fillRect/>
          </a:stretch>
        </p:blipFill>
        <p:spPr>
          <a:xfrm>
            <a:off x="5795443" y="3094879"/>
            <a:ext cx="764548" cy="450402"/>
          </a:xfrm>
          <a:prstGeom prst="rect">
            <a:avLst/>
          </a:prstGeom>
        </p:spPr>
      </p:pic>
      <p:pic>
        <p:nvPicPr>
          <p:cNvPr id="34" name="Picture 33">
            <a:extLst>
              <a:ext uri="{FF2B5EF4-FFF2-40B4-BE49-F238E27FC236}">
                <a16:creationId xmlns:a16="http://schemas.microsoft.com/office/drawing/2014/main" id="{E7E1124E-92AE-4914-84E1-0F1CBBA4439D}"/>
              </a:ext>
            </a:extLst>
          </p:cNvPr>
          <p:cNvPicPr>
            <a:picLocks noChangeAspect="1"/>
          </p:cNvPicPr>
          <p:nvPr/>
        </p:nvPicPr>
        <p:blipFill>
          <a:blip r:embed="rId3"/>
          <a:stretch>
            <a:fillRect/>
          </a:stretch>
        </p:blipFill>
        <p:spPr>
          <a:xfrm>
            <a:off x="5795443" y="3623452"/>
            <a:ext cx="764548" cy="450402"/>
          </a:xfrm>
          <a:prstGeom prst="rect">
            <a:avLst/>
          </a:prstGeom>
        </p:spPr>
      </p:pic>
      <p:pic>
        <p:nvPicPr>
          <p:cNvPr id="35" name="Picture 34">
            <a:extLst>
              <a:ext uri="{FF2B5EF4-FFF2-40B4-BE49-F238E27FC236}">
                <a16:creationId xmlns:a16="http://schemas.microsoft.com/office/drawing/2014/main" id="{CC34746A-630C-454E-9507-9D0D273C1701}"/>
              </a:ext>
            </a:extLst>
          </p:cNvPr>
          <p:cNvPicPr>
            <a:picLocks noChangeAspect="1"/>
          </p:cNvPicPr>
          <p:nvPr/>
        </p:nvPicPr>
        <p:blipFill>
          <a:blip r:embed="rId3"/>
          <a:stretch>
            <a:fillRect/>
          </a:stretch>
        </p:blipFill>
        <p:spPr>
          <a:xfrm>
            <a:off x="5790984" y="4180582"/>
            <a:ext cx="764548" cy="450402"/>
          </a:xfrm>
          <a:prstGeom prst="rect">
            <a:avLst/>
          </a:prstGeom>
        </p:spPr>
      </p:pic>
      <p:pic>
        <p:nvPicPr>
          <p:cNvPr id="36" name="Picture 35">
            <a:extLst>
              <a:ext uri="{FF2B5EF4-FFF2-40B4-BE49-F238E27FC236}">
                <a16:creationId xmlns:a16="http://schemas.microsoft.com/office/drawing/2014/main" id="{04012C88-8828-4E09-897B-4DC0056255BC}"/>
              </a:ext>
            </a:extLst>
          </p:cNvPr>
          <p:cNvPicPr>
            <a:picLocks noChangeAspect="1"/>
          </p:cNvPicPr>
          <p:nvPr/>
        </p:nvPicPr>
        <p:blipFill>
          <a:blip r:embed="rId3"/>
          <a:stretch>
            <a:fillRect/>
          </a:stretch>
        </p:blipFill>
        <p:spPr>
          <a:xfrm>
            <a:off x="7949978" y="3213960"/>
            <a:ext cx="764548" cy="450402"/>
          </a:xfrm>
          <a:prstGeom prst="rect">
            <a:avLst/>
          </a:prstGeom>
        </p:spPr>
      </p:pic>
      <p:pic>
        <p:nvPicPr>
          <p:cNvPr id="37" name="Picture 36">
            <a:extLst>
              <a:ext uri="{FF2B5EF4-FFF2-40B4-BE49-F238E27FC236}">
                <a16:creationId xmlns:a16="http://schemas.microsoft.com/office/drawing/2014/main" id="{50867551-18DA-4F7D-B6C7-FF5487DA4CEA}"/>
              </a:ext>
            </a:extLst>
          </p:cNvPr>
          <p:cNvPicPr>
            <a:picLocks noChangeAspect="1"/>
          </p:cNvPicPr>
          <p:nvPr/>
        </p:nvPicPr>
        <p:blipFill>
          <a:blip r:embed="rId3"/>
          <a:stretch>
            <a:fillRect/>
          </a:stretch>
        </p:blipFill>
        <p:spPr>
          <a:xfrm>
            <a:off x="7949978" y="3958949"/>
            <a:ext cx="764548" cy="450402"/>
          </a:xfrm>
          <a:prstGeom prst="rect">
            <a:avLst/>
          </a:prstGeom>
        </p:spPr>
      </p:pic>
      <p:sp>
        <p:nvSpPr>
          <p:cNvPr id="60" name="Rectangle 59">
            <a:extLst>
              <a:ext uri="{FF2B5EF4-FFF2-40B4-BE49-F238E27FC236}">
                <a16:creationId xmlns:a16="http://schemas.microsoft.com/office/drawing/2014/main" id="{6A76032A-B018-4410-A812-74B46BF46778}"/>
              </a:ext>
            </a:extLst>
          </p:cNvPr>
          <p:cNvSpPr/>
          <p:nvPr/>
        </p:nvSpPr>
        <p:spPr>
          <a:xfrm>
            <a:off x="3981445" y="3742263"/>
            <a:ext cx="1217082" cy="110996"/>
          </a:xfrm>
          <a:prstGeom prst="rect">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Cloud 10">
            <a:extLst>
              <a:ext uri="{FF2B5EF4-FFF2-40B4-BE49-F238E27FC236}">
                <a16:creationId xmlns:a16="http://schemas.microsoft.com/office/drawing/2014/main" id="{76B4FCF6-E7C9-40C3-9314-2BB46211E337}"/>
              </a:ext>
            </a:extLst>
          </p:cNvPr>
          <p:cNvSpPr/>
          <p:nvPr/>
        </p:nvSpPr>
        <p:spPr>
          <a:xfrm>
            <a:off x="2601918" y="3341806"/>
            <a:ext cx="1409413" cy="1002848"/>
          </a:xfrm>
          <a:prstGeom prst="cloud">
            <a:avLst/>
          </a:prstGeom>
          <a:solidFill>
            <a:schemeClr val="accent5"/>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IP</a:t>
            </a:r>
          </a:p>
          <a:p>
            <a:pPr algn="ctr"/>
            <a:r>
              <a:rPr lang="en-US" dirty="0">
                <a:solidFill>
                  <a:schemeClr val="tx1"/>
                </a:solidFill>
              </a:rPr>
              <a:t>Anycast</a:t>
            </a:r>
          </a:p>
        </p:txBody>
      </p:sp>
      <p:sp>
        <p:nvSpPr>
          <p:cNvPr id="4" name="TextBox 3">
            <a:extLst>
              <a:ext uri="{FF2B5EF4-FFF2-40B4-BE49-F238E27FC236}">
                <a16:creationId xmlns:a16="http://schemas.microsoft.com/office/drawing/2014/main" id="{6C5F538A-B57B-49A0-B46A-90454132EF52}"/>
              </a:ext>
            </a:extLst>
          </p:cNvPr>
          <p:cNvSpPr txBox="1"/>
          <p:nvPr/>
        </p:nvSpPr>
        <p:spPr>
          <a:xfrm>
            <a:off x="5018383" y="5066763"/>
            <a:ext cx="4133725" cy="369332"/>
          </a:xfrm>
          <a:prstGeom prst="rect">
            <a:avLst/>
          </a:prstGeom>
          <a:noFill/>
        </p:spPr>
        <p:txBody>
          <a:bodyPr wrap="square" rtlCol="0">
            <a:spAutoFit/>
          </a:bodyPr>
          <a:lstStyle/>
          <a:p>
            <a:pPr algn="ctr"/>
            <a:r>
              <a:rPr lang="en-US" dirty="0"/>
              <a:t>Public DNS Point of Presence (</a:t>
            </a:r>
            <a:r>
              <a:rPr lang="en-US" dirty="0" err="1"/>
              <a:t>PoP</a:t>
            </a:r>
            <a:r>
              <a:rPr lang="en-US" dirty="0"/>
              <a:t>)</a:t>
            </a:r>
          </a:p>
        </p:txBody>
      </p:sp>
      <p:grpSp>
        <p:nvGrpSpPr>
          <p:cNvPr id="31" name="Group 30">
            <a:extLst>
              <a:ext uri="{FF2B5EF4-FFF2-40B4-BE49-F238E27FC236}">
                <a16:creationId xmlns:a16="http://schemas.microsoft.com/office/drawing/2014/main" id="{ADB853E2-179F-499A-8E51-D7F634AECD15}"/>
              </a:ext>
            </a:extLst>
          </p:cNvPr>
          <p:cNvGrpSpPr/>
          <p:nvPr/>
        </p:nvGrpSpPr>
        <p:grpSpPr>
          <a:xfrm>
            <a:off x="4119975" y="3206846"/>
            <a:ext cx="1407485" cy="1145484"/>
            <a:chOff x="3529769" y="2911508"/>
            <a:chExt cx="1110550" cy="1145484"/>
          </a:xfrm>
        </p:grpSpPr>
        <p:sp>
          <p:nvSpPr>
            <p:cNvPr id="32" name="Arc 19">
              <a:extLst>
                <a:ext uri="{FF2B5EF4-FFF2-40B4-BE49-F238E27FC236}">
                  <a16:creationId xmlns:a16="http://schemas.microsoft.com/office/drawing/2014/main" id="{79829E89-1708-49A8-93C1-3B1DDF7E1091}"/>
                </a:ext>
              </a:extLst>
            </p:cNvPr>
            <p:cNvSpPr/>
            <p:nvPr/>
          </p:nvSpPr>
          <p:spPr>
            <a:xfrm>
              <a:off x="3539913" y="3484322"/>
              <a:ext cx="1009390" cy="572670"/>
            </a:xfrm>
            <a:custGeom>
              <a:avLst/>
              <a:gdLst>
                <a:gd name="connsiteX0" fmla="*/ 1290368 w 2524176"/>
                <a:gd name="connsiteY0" fmla="*/ 144 h 1145627"/>
                <a:gd name="connsiteX1" fmla="*/ 2485990 w 2524176"/>
                <a:gd name="connsiteY1" fmla="*/ 432977 h 1145627"/>
                <a:gd name="connsiteX2" fmla="*/ 1262088 w 2524176"/>
                <a:gd name="connsiteY2" fmla="*/ 572814 h 1145627"/>
                <a:gd name="connsiteX3" fmla="*/ 1290368 w 2524176"/>
                <a:gd name="connsiteY3" fmla="*/ 144 h 1145627"/>
                <a:gd name="connsiteX0" fmla="*/ 1290368 w 2524176"/>
                <a:gd name="connsiteY0" fmla="*/ 144 h 1145627"/>
                <a:gd name="connsiteX1" fmla="*/ 2485990 w 2524176"/>
                <a:gd name="connsiteY1" fmla="*/ 432977 h 1145627"/>
                <a:gd name="connsiteX0" fmla="*/ 28280 w 1234412"/>
                <a:gd name="connsiteY0" fmla="*/ 0 h 572670"/>
                <a:gd name="connsiteX1" fmla="*/ 1223902 w 1234412"/>
                <a:gd name="connsiteY1" fmla="*/ 432833 h 572670"/>
                <a:gd name="connsiteX2" fmla="*/ 0 w 1234412"/>
                <a:gd name="connsiteY2" fmla="*/ 572670 h 572670"/>
                <a:gd name="connsiteX3" fmla="*/ 28280 w 1234412"/>
                <a:gd name="connsiteY3" fmla="*/ 0 h 572670"/>
                <a:gd name="connsiteX0" fmla="*/ 28280 w 1234412"/>
                <a:gd name="connsiteY0" fmla="*/ 0 h 572670"/>
                <a:gd name="connsiteX1" fmla="*/ 1234412 w 1234412"/>
                <a:gd name="connsiteY1" fmla="*/ 222626 h 572670"/>
              </a:gdLst>
              <a:ahLst/>
              <a:cxnLst>
                <a:cxn ang="0">
                  <a:pos x="connsiteX0" y="connsiteY0"/>
                </a:cxn>
                <a:cxn ang="0">
                  <a:pos x="connsiteX1" y="connsiteY1"/>
                </a:cxn>
              </a:cxnLst>
              <a:rect l="l" t="t" r="r" b="b"/>
              <a:pathLst>
                <a:path w="1234412" h="572670" stroke="0" extrusionOk="0">
                  <a:moveTo>
                    <a:pt x="28280" y="0"/>
                  </a:moveTo>
                  <a:cubicBezTo>
                    <a:pt x="595978" y="5775"/>
                    <a:pt x="1085280" y="182910"/>
                    <a:pt x="1223902" y="432833"/>
                  </a:cubicBezTo>
                  <a:lnTo>
                    <a:pt x="0" y="572670"/>
                  </a:lnTo>
                  <a:lnTo>
                    <a:pt x="28280" y="0"/>
                  </a:lnTo>
                  <a:close/>
                </a:path>
                <a:path w="1234412" h="572670" fill="none">
                  <a:moveTo>
                    <a:pt x="28280" y="0"/>
                  </a:moveTo>
                  <a:cubicBezTo>
                    <a:pt x="595978" y="5775"/>
                    <a:pt x="1095790" y="-27297"/>
                    <a:pt x="1234412" y="222626"/>
                  </a:cubicBezTo>
                </a:path>
              </a:pathLst>
            </a:custGeom>
            <a:ln w="762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Arc 19">
              <a:extLst>
                <a:ext uri="{FF2B5EF4-FFF2-40B4-BE49-F238E27FC236}">
                  <a16:creationId xmlns:a16="http://schemas.microsoft.com/office/drawing/2014/main" id="{3A466F28-D08F-489B-91FE-7817A59A4F13}"/>
                </a:ext>
              </a:extLst>
            </p:cNvPr>
            <p:cNvSpPr/>
            <p:nvPr/>
          </p:nvSpPr>
          <p:spPr>
            <a:xfrm flipV="1">
              <a:off x="3529769" y="2911508"/>
              <a:ext cx="1019534" cy="572670"/>
            </a:xfrm>
            <a:custGeom>
              <a:avLst/>
              <a:gdLst>
                <a:gd name="connsiteX0" fmla="*/ 1290368 w 2524176"/>
                <a:gd name="connsiteY0" fmla="*/ 144 h 1145627"/>
                <a:gd name="connsiteX1" fmla="*/ 2485990 w 2524176"/>
                <a:gd name="connsiteY1" fmla="*/ 432977 h 1145627"/>
                <a:gd name="connsiteX2" fmla="*/ 1262088 w 2524176"/>
                <a:gd name="connsiteY2" fmla="*/ 572814 h 1145627"/>
                <a:gd name="connsiteX3" fmla="*/ 1290368 w 2524176"/>
                <a:gd name="connsiteY3" fmla="*/ 144 h 1145627"/>
                <a:gd name="connsiteX0" fmla="*/ 1290368 w 2524176"/>
                <a:gd name="connsiteY0" fmla="*/ 144 h 1145627"/>
                <a:gd name="connsiteX1" fmla="*/ 2485990 w 2524176"/>
                <a:gd name="connsiteY1" fmla="*/ 432977 h 1145627"/>
                <a:gd name="connsiteX0" fmla="*/ 28280 w 1234412"/>
                <a:gd name="connsiteY0" fmla="*/ 0 h 572670"/>
                <a:gd name="connsiteX1" fmla="*/ 1223902 w 1234412"/>
                <a:gd name="connsiteY1" fmla="*/ 432833 h 572670"/>
                <a:gd name="connsiteX2" fmla="*/ 0 w 1234412"/>
                <a:gd name="connsiteY2" fmla="*/ 572670 h 572670"/>
                <a:gd name="connsiteX3" fmla="*/ 28280 w 1234412"/>
                <a:gd name="connsiteY3" fmla="*/ 0 h 572670"/>
                <a:gd name="connsiteX0" fmla="*/ 28280 w 1234412"/>
                <a:gd name="connsiteY0" fmla="*/ 0 h 572670"/>
                <a:gd name="connsiteX1" fmla="*/ 1234412 w 1234412"/>
                <a:gd name="connsiteY1" fmla="*/ 222626 h 572670"/>
              </a:gdLst>
              <a:ahLst/>
              <a:cxnLst>
                <a:cxn ang="0">
                  <a:pos x="connsiteX0" y="connsiteY0"/>
                </a:cxn>
                <a:cxn ang="0">
                  <a:pos x="connsiteX1" y="connsiteY1"/>
                </a:cxn>
              </a:cxnLst>
              <a:rect l="l" t="t" r="r" b="b"/>
              <a:pathLst>
                <a:path w="1234412" h="572670" stroke="0" extrusionOk="0">
                  <a:moveTo>
                    <a:pt x="28280" y="0"/>
                  </a:moveTo>
                  <a:cubicBezTo>
                    <a:pt x="595978" y="5775"/>
                    <a:pt x="1085280" y="182910"/>
                    <a:pt x="1223902" y="432833"/>
                  </a:cubicBezTo>
                  <a:lnTo>
                    <a:pt x="0" y="572670"/>
                  </a:lnTo>
                  <a:lnTo>
                    <a:pt x="28280" y="0"/>
                  </a:lnTo>
                  <a:close/>
                </a:path>
                <a:path w="1234412" h="572670" fill="none">
                  <a:moveTo>
                    <a:pt x="28280" y="0"/>
                  </a:moveTo>
                  <a:cubicBezTo>
                    <a:pt x="595978" y="5775"/>
                    <a:pt x="1095790" y="-27297"/>
                    <a:pt x="1234412" y="222626"/>
                  </a:cubicBezTo>
                </a:path>
              </a:pathLst>
            </a:custGeom>
            <a:ln w="762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1" name="Straight Arrow Connector 40">
              <a:extLst>
                <a:ext uri="{FF2B5EF4-FFF2-40B4-BE49-F238E27FC236}">
                  <a16:creationId xmlns:a16="http://schemas.microsoft.com/office/drawing/2014/main" id="{F8B74E08-3DED-4D29-8586-E9410DC69981}"/>
                </a:ext>
              </a:extLst>
            </p:cNvPr>
            <p:cNvCxnSpPr>
              <a:cxnSpLocks/>
            </p:cNvCxnSpPr>
            <p:nvPr/>
          </p:nvCxnSpPr>
          <p:spPr>
            <a:xfrm>
              <a:off x="3630930" y="3484178"/>
              <a:ext cx="1009389" cy="0"/>
            </a:xfrm>
            <a:prstGeom prst="straightConnector1">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6F2CCC40-41C4-4FF4-816B-DF67BF6267D7}"/>
                </a:ext>
              </a:extLst>
            </p:cNvPr>
            <p:cNvCxnSpPr>
              <a:cxnSpLocks/>
            </p:cNvCxnSpPr>
            <p:nvPr/>
          </p:nvCxnSpPr>
          <p:spPr>
            <a:xfrm>
              <a:off x="4545107" y="3694063"/>
              <a:ext cx="62003" cy="105568"/>
            </a:xfrm>
            <a:prstGeom prst="straightConnector1">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E815C1D9-332B-489E-8DF9-F8CFE08AD1C3}"/>
                </a:ext>
              </a:extLst>
            </p:cNvPr>
            <p:cNvCxnSpPr>
              <a:cxnSpLocks/>
            </p:cNvCxnSpPr>
            <p:nvPr/>
          </p:nvCxnSpPr>
          <p:spPr>
            <a:xfrm flipV="1">
              <a:off x="4541894" y="3145059"/>
              <a:ext cx="67478" cy="129235"/>
            </a:xfrm>
            <a:prstGeom prst="straightConnector1">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5" name="Group 74">
            <a:extLst>
              <a:ext uri="{FF2B5EF4-FFF2-40B4-BE49-F238E27FC236}">
                <a16:creationId xmlns:a16="http://schemas.microsoft.com/office/drawing/2014/main" id="{0314DDB7-DDDE-4665-B588-58B1C8F48D59}"/>
              </a:ext>
            </a:extLst>
          </p:cNvPr>
          <p:cNvGrpSpPr/>
          <p:nvPr/>
        </p:nvGrpSpPr>
        <p:grpSpPr>
          <a:xfrm>
            <a:off x="6843743" y="3506454"/>
            <a:ext cx="749250" cy="605513"/>
            <a:chOff x="7559040" y="4080855"/>
            <a:chExt cx="888172" cy="605513"/>
          </a:xfrm>
        </p:grpSpPr>
        <p:cxnSp>
          <p:nvCxnSpPr>
            <p:cNvPr id="61" name="Straight Arrow Connector 60">
              <a:extLst>
                <a:ext uri="{FF2B5EF4-FFF2-40B4-BE49-F238E27FC236}">
                  <a16:creationId xmlns:a16="http://schemas.microsoft.com/office/drawing/2014/main" id="{1D6A1950-DD39-482C-AB13-C375F8EBE716}"/>
                </a:ext>
              </a:extLst>
            </p:cNvPr>
            <p:cNvCxnSpPr>
              <a:cxnSpLocks/>
            </p:cNvCxnSpPr>
            <p:nvPr/>
          </p:nvCxnSpPr>
          <p:spPr>
            <a:xfrm>
              <a:off x="8356773" y="4551499"/>
              <a:ext cx="90439" cy="134869"/>
            </a:xfrm>
            <a:prstGeom prst="straightConnector1">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5076A5D7-8594-4AC4-9D79-44D6B5B59E6B}"/>
                </a:ext>
              </a:extLst>
            </p:cNvPr>
            <p:cNvCxnSpPr>
              <a:cxnSpLocks/>
            </p:cNvCxnSpPr>
            <p:nvPr/>
          </p:nvCxnSpPr>
          <p:spPr>
            <a:xfrm flipV="1">
              <a:off x="8350754" y="4080855"/>
              <a:ext cx="88232" cy="118278"/>
            </a:xfrm>
            <a:prstGeom prst="straightConnector1">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9" name="Freeform: Shape 28">
              <a:extLst>
                <a:ext uri="{FF2B5EF4-FFF2-40B4-BE49-F238E27FC236}">
                  <a16:creationId xmlns:a16="http://schemas.microsoft.com/office/drawing/2014/main" id="{B23ECC4F-E8CC-45B1-83F2-C6B76DD06E23}"/>
                </a:ext>
              </a:extLst>
            </p:cNvPr>
            <p:cNvSpPr/>
            <p:nvPr/>
          </p:nvSpPr>
          <p:spPr>
            <a:xfrm>
              <a:off x="7613296" y="4157275"/>
              <a:ext cx="773430" cy="192981"/>
            </a:xfrm>
            <a:custGeom>
              <a:avLst/>
              <a:gdLst>
                <a:gd name="connsiteX0" fmla="*/ 0 w 773430"/>
                <a:gd name="connsiteY0" fmla="*/ 0 h 243911"/>
                <a:gd name="connsiteX1" fmla="*/ 127635 w 773430"/>
                <a:gd name="connsiteY1" fmla="*/ 171450 h 243911"/>
                <a:gd name="connsiteX2" fmla="*/ 361950 w 773430"/>
                <a:gd name="connsiteY2" fmla="*/ 243840 h 243911"/>
                <a:gd name="connsiteX3" fmla="*/ 617220 w 773430"/>
                <a:gd name="connsiteY3" fmla="*/ 180975 h 243911"/>
                <a:gd name="connsiteX4" fmla="*/ 773430 w 773430"/>
                <a:gd name="connsiteY4" fmla="*/ 7620 h 243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430" h="243911">
                  <a:moveTo>
                    <a:pt x="0" y="0"/>
                  </a:moveTo>
                  <a:cubicBezTo>
                    <a:pt x="33655" y="65405"/>
                    <a:pt x="67310" y="130810"/>
                    <a:pt x="127635" y="171450"/>
                  </a:cubicBezTo>
                  <a:cubicBezTo>
                    <a:pt x="187960" y="212090"/>
                    <a:pt x="280353" y="242253"/>
                    <a:pt x="361950" y="243840"/>
                  </a:cubicBezTo>
                  <a:cubicBezTo>
                    <a:pt x="443547" y="245427"/>
                    <a:pt x="548640" y="220345"/>
                    <a:pt x="617220" y="180975"/>
                  </a:cubicBezTo>
                  <a:cubicBezTo>
                    <a:pt x="685800" y="141605"/>
                    <a:pt x="729615" y="74612"/>
                    <a:pt x="773430" y="7620"/>
                  </a:cubicBezTo>
                </a:path>
              </a:pathLst>
            </a:custGeom>
            <a:no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Shape 67">
              <a:extLst>
                <a:ext uri="{FF2B5EF4-FFF2-40B4-BE49-F238E27FC236}">
                  <a16:creationId xmlns:a16="http://schemas.microsoft.com/office/drawing/2014/main" id="{ACF75953-D32E-4096-B2F7-2FE772DD8E64}"/>
                </a:ext>
              </a:extLst>
            </p:cNvPr>
            <p:cNvSpPr/>
            <p:nvPr/>
          </p:nvSpPr>
          <p:spPr>
            <a:xfrm flipV="1">
              <a:off x="7630155" y="4395536"/>
              <a:ext cx="773430" cy="216768"/>
            </a:xfrm>
            <a:custGeom>
              <a:avLst/>
              <a:gdLst>
                <a:gd name="connsiteX0" fmla="*/ 0 w 773430"/>
                <a:gd name="connsiteY0" fmla="*/ 0 h 243911"/>
                <a:gd name="connsiteX1" fmla="*/ 127635 w 773430"/>
                <a:gd name="connsiteY1" fmla="*/ 171450 h 243911"/>
                <a:gd name="connsiteX2" fmla="*/ 361950 w 773430"/>
                <a:gd name="connsiteY2" fmla="*/ 243840 h 243911"/>
                <a:gd name="connsiteX3" fmla="*/ 617220 w 773430"/>
                <a:gd name="connsiteY3" fmla="*/ 180975 h 243911"/>
                <a:gd name="connsiteX4" fmla="*/ 773430 w 773430"/>
                <a:gd name="connsiteY4" fmla="*/ 7620 h 243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430" h="243911">
                  <a:moveTo>
                    <a:pt x="0" y="0"/>
                  </a:moveTo>
                  <a:cubicBezTo>
                    <a:pt x="33655" y="65405"/>
                    <a:pt x="67310" y="130810"/>
                    <a:pt x="127635" y="171450"/>
                  </a:cubicBezTo>
                  <a:cubicBezTo>
                    <a:pt x="187960" y="212090"/>
                    <a:pt x="280353" y="242253"/>
                    <a:pt x="361950" y="243840"/>
                  </a:cubicBezTo>
                  <a:cubicBezTo>
                    <a:pt x="443547" y="245427"/>
                    <a:pt x="548640" y="220345"/>
                    <a:pt x="617220" y="180975"/>
                  </a:cubicBezTo>
                  <a:cubicBezTo>
                    <a:pt x="685800" y="141605"/>
                    <a:pt x="729615" y="74612"/>
                    <a:pt x="773430" y="7620"/>
                  </a:cubicBezTo>
                </a:path>
              </a:pathLst>
            </a:custGeom>
            <a:no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26732B13-084D-4110-AB55-F75D8B218B62}"/>
                </a:ext>
              </a:extLst>
            </p:cNvPr>
            <p:cNvCxnSpPr>
              <a:cxnSpLocks/>
            </p:cNvCxnSpPr>
            <p:nvPr/>
          </p:nvCxnSpPr>
          <p:spPr>
            <a:xfrm>
              <a:off x="7559040" y="4377886"/>
              <a:ext cx="402585" cy="63"/>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03470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2AB8C8F-8B80-4E07-A02B-0F8F3F2DDBF8}"/>
              </a:ext>
            </a:extLst>
          </p:cNvPr>
          <p:cNvGrpSpPr/>
          <p:nvPr/>
        </p:nvGrpSpPr>
        <p:grpSpPr>
          <a:xfrm>
            <a:off x="2017383" y="2124922"/>
            <a:ext cx="1374987" cy="1258991"/>
            <a:chOff x="941492" y="2070942"/>
            <a:chExt cx="1374987" cy="1258991"/>
          </a:xfrm>
        </p:grpSpPr>
        <p:grpSp>
          <p:nvGrpSpPr>
            <p:cNvPr id="57" name="Group 56">
              <a:extLst>
                <a:ext uri="{FF2B5EF4-FFF2-40B4-BE49-F238E27FC236}">
                  <a16:creationId xmlns:a16="http://schemas.microsoft.com/office/drawing/2014/main" id="{4A4010A7-7CF1-4604-A055-B618F13F04E1}"/>
                </a:ext>
              </a:extLst>
            </p:cNvPr>
            <p:cNvGrpSpPr/>
            <p:nvPr/>
          </p:nvGrpSpPr>
          <p:grpSpPr>
            <a:xfrm>
              <a:off x="1011802" y="2120840"/>
              <a:ext cx="690880" cy="1059379"/>
              <a:chOff x="7824220" y="3191091"/>
              <a:chExt cx="690880" cy="1059379"/>
            </a:xfrm>
            <a:solidFill>
              <a:schemeClr val="accent6"/>
            </a:solidFill>
          </p:grpSpPr>
          <p:sp>
            <p:nvSpPr>
              <p:cNvPr id="58" name="Chord 57">
                <a:extLst>
                  <a:ext uri="{FF2B5EF4-FFF2-40B4-BE49-F238E27FC236}">
                    <a16:creationId xmlns:a16="http://schemas.microsoft.com/office/drawing/2014/main" id="{733CC834-F899-4B8C-8335-4AE07BF6BC99}"/>
                  </a:ext>
                </a:extLst>
              </p:cNvPr>
              <p:cNvSpPr/>
              <p:nvPr/>
            </p:nvSpPr>
            <p:spPr>
              <a:xfrm rot="5400000">
                <a:off x="7802939" y="3538310"/>
                <a:ext cx="733441" cy="690880"/>
              </a:xfrm>
              <a:prstGeom prst="chord">
                <a:avLst>
                  <a:gd name="adj1" fmla="val 4960698"/>
                  <a:gd name="adj2" fmla="val 16640419"/>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EF20264A-B46F-4811-95DE-A3D80C68D40D}"/>
                  </a:ext>
                </a:extLst>
              </p:cNvPr>
              <p:cNvSpPr/>
              <p:nvPr/>
            </p:nvSpPr>
            <p:spPr>
              <a:xfrm>
                <a:off x="7988881" y="3191091"/>
                <a:ext cx="361555" cy="379955"/>
              </a:xfrm>
              <a:prstGeom prst="ellipse">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3" name="Group 62">
              <a:extLst>
                <a:ext uri="{FF2B5EF4-FFF2-40B4-BE49-F238E27FC236}">
                  <a16:creationId xmlns:a16="http://schemas.microsoft.com/office/drawing/2014/main" id="{F8260D33-D6FD-46E2-BBC2-28F5DB30998C}"/>
                </a:ext>
              </a:extLst>
            </p:cNvPr>
            <p:cNvGrpSpPr/>
            <p:nvPr/>
          </p:nvGrpSpPr>
          <p:grpSpPr>
            <a:xfrm>
              <a:off x="1175219" y="2171141"/>
              <a:ext cx="690880" cy="1059379"/>
              <a:chOff x="7824220" y="3191091"/>
              <a:chExt cx="690880" cy="1059379"/>
            </a:xfrm>
            <a:solidFill>
              <a:schemeClr val="accent6"/>
            </a:solidFill>
          </p:grpSpPr>
          <p:sp>
            <p:nvSpPr>
              <p:cNvPr id="64" name="Chord 63">
                <a:extLst>
                  <a:ext uri="{FF2B5EF4-FFF2-40B4-BE49-F238E27FC236}">
                    <a16:creationId xmlns:a16="http://schemas.microsoft.com/office/drawing/2014/main" id="{36340275-7810-4FB5-A043-AB6482141CB9}"/>
                  </a:ext>
                </a:extLst>
              </p:cNvPr>
              <p:cNvSpPr/>
              <p:nvPr/>
            </p:nvSpPr>
            <p:spPr>
              <a:xfrm rot="5400000">
                <a:off x="7802939" y="3538310"/>
                <a:ext cx="733441" cy="690880"/>
              </a:xfrm>
              <a:prstGeom prst="chord">
                <a:avLst>
                  <a:gd name="adj1" fmla="val 4960698"/>
                  <a:gd name="adj2" fmla="val 16640419"/>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AF6C0A85-6324-4A2B-A49B-93CD1D422C35}"/>
                  </a:ext>
                </a:extLst>
              </p:cNvPr>
              <p:cNvSpPr/>
              <p:nvPr/>
            </p:nvSpPr>
            <p:spPr>
              <a:xfrm>
                <a:off x="7988881" y="3191091"/>
                <a:ext cx="361555" cy="379955"/>
              </a:xfrm>
              <a:prstGeom prst="ellipse">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6" name="Group 65">
              <a:extLst>
                <a:ext uri="{FF2B5EF4-FFF2-40B4-BE49-F238E27FC236}">
                  <a16:creationId xmlns:a16="http://schemas.microsoft.com/office/drawing/2014/main" id="{4E83A501-C545-4C1D-BB70-441EE191E278}"/>
                </a:ext>
              </a:extLst>
            </p:cNvPr>
            <p:cNvGrpSpPr/>
            <p:nvPr/>
          </p:nvGrpSpPr>
          <p:grpSpPr>
            <a:xfrm>
              <a:off x="1348615" y="2210562"/>
              <a:ext cx="690880" cy="1059379"/>
              <a:chOff x="7824220" y="3191091"/>
              <a:chExt cx="690880" cy="1059379"/>
            </a:xfrm>
            <a:solidFill>
              <a:schemeClr val="accent6"/>
            </a:solidFill>
          </p:grpSpPr>
          <p:sp>
            <p:nvSpPr>
              <p:cNvPr id="67" name="Chord 66">
                <a:extLst>
                  <a:ext uri="{FF2B5EF4-FFF2-40B4-BE49-F238E27FC236}">
                    <a16:creationId xmlns:a16="http://schemas.microsoft.com/office/drawing/2014/main" id="{33051946-B0F6-491A-A63C-9C4D310242EE}"/>
                  </a:ext>
                </a:extLst>
              </p:cNvPr>
              <p:cNvSpPr/>
              <p:nvPr/>
            </p:nvSpPr>
            <p:spPr>
              <a:xfrm rot="5400000">
                <a:off x="7802939" y="3538310"/>
                <a:ext cx="733441" cy="690880"/>
              </a:xfrm>
              <a:prstGeom prst="chord">
                <a:avLst>
                  <a:gd name="adj1" fmla="val 4960698"/>
                  <a:gd name="adj2" fmla="val 16640419"/>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9728ABA0-B66A-49C5-A76E-84DDB2C326BD}"/>
                  </a:ext>
                </a:extLst>
              </p:cNvPr>
              <p:cNvSpPr/>
              <p:nvPr/>
            </p:nvSpPr>
            <p:spPr>
              <a:xfrm>
                <a:off x="7988881" y="3191091"/>
                <a:ext cx="361555" cy="379955"/>
              </a:xfrm>
              <a:prstGeom prst="ellipse">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A9E48AB9-952A-4390-92A2-DB17F7F4A9BD}"/>
                </a:ext>
              </a:extLst>
            </p:cNvPr>
            <p:cNvGrpSpPr/>
            <p:nvPr/>
          </p:nvGrpSpPr>
          <p:grpSpPr>
            <a:xfrm>
              <a:off x="1526812" y="2270554"/>
              <a:ext cx="690880" cy="1059379"/>
              <a:chOff x="7824220" y="3191091"/>
              <a:chExt cx="690880" cy="1059379"/>
            </a:xfrm>
            <a:solidFill>
              <a:schemeClr val="accent6"/>
            </a:solidFill>
          </p:grpSpPr>
          <p:sp>
            <p:nvSpPr>
              <p:cNvPr id="70" name="Chord 69">
                <a:extLst>
                  <a:ext uri="{FF2B5EF4-FFF2-40B4-BE49-F238E27FC236}">
                    <a16:creationId xmlns:a16="http://schemas.microsoft.com/office/drawing/2014/main" id="{8C9C4238-602C-4788-9D1F-1FE49AF36897}"/>
                  </a:ext>
                </a:extLst>
              </p:cNvPr>
              <p:cNvSpPr/>
              <p:nvPr/>
            </p:nvSpPr>
            <p:spPr>
              <a:xfrm rot="5400000">
                <a:off x="7802939" y="3538310"/>
                <a:ext cx="733441" cy="690880"/>
              </a:xfrm>
              <a:prstGeom prst="chord">
                <a:avLst>
                  <a:gd name="adj1" fmla="val 4960698"/>
                  <a:gd name="adj2" fmla="val 16640419"/>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6277A38F-53BB-4EA6-8E91-9664672A409A}"/>
                  </a:ext>
                </a:extLst>
              </p:cNvPr>
              <p:cNvSpPr/>
              <p:nvPr/>
            </p:nvSpPr>
            <p:spPr>
              <a:xfrm>
                <a:off x="7988881" y="3191091"/>
                <a:ext cx="361555" cy="379955"/>
              </a:xfrm>
              <a:prstGeom prst="ellipse">
                <a:avLst/>
              </a:prstGeom>
              <a:grp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03B5ABFD-411E-468F-9080-AF07C320BF59}"/>
                </a:ext>
              </a:extLst>
            </p:cNvPr>
            <p:cNvSpPr/>
            <p:nvPr/>
          </p:nvSpPr>
          <p:spPr>
            <a:xfrm>
              <a:off x="941492" y="2070942"/>
              <a:ext cx="1374987" cy="1024471"/>
            </a:xfrm>
            <a:prstGeom prst="rect">
              <a:avLst/>
            </a:prstGeom>
            <a:solidFill>
              <a:srgbClr val="000000">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Rounded Corners 51">
            <a:extLst>
              <a:ext uri="{FF2B5EF4-FFF2-40B4-BE49-F238E27FC236}">
                <a16:creationId xmlns:a16="http://schemas.microsoft.com/office/drawing/2014/main" id="{D10AE5DD-9DBD-42BE-9079-484B7D0B6938}"/>
              </a:ext>
            </a:extLst>
          </p:cNvPr>
          <p:cNvSpPr/>
          <p:nvPr/>
        </p:nvSpPr>
        <p:spPr>
          <a:xfrm>
            <a:off x="4984988" y="1554724"/>
            <a:ext cx="1644058" cy="2207854"/>
          </a:xfrm>
          <a:prstGeom prst="roundRect">
            <a:avLst>
              <a:gd name="adj" fmla="val 9285"/>
            </a:avLst>
          </a:prstGeom>
          <a:solidFill>
            <a:schemeClr val="accent1"/>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1EB1405B-BAD8-4D2D-8806-5F8BA2D1D3FC}"/>
              </a:ext>
            </a:extLst>
          </p:cNvPr>
          <p:cNvSpPr/>
          <p:nvPr/>
        </p:nvSpPr>
        <p:spPr>
          <a:xfrm>
            <a:off x="5156098" y="2070943"/>
            <a:ext cx="1301839" cy="1587509"/>
          </a:xfrm>
          <a:prstGeom prst="roundRect">
            <a:avLst>
              <a:gd name="adj" fmla="val 9285"/>
            </a:avLst>
          </a:prstGeom>
          <a:solidFill>
            <a:schemeClr val="accent2"/>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D3953038-E525-4012-80EF-DA9BA381A119}"/>
              </a:ext>
            </a:extLst>
          </p:cNvPr>
          <p:cNvSpPr txBox="1"/>
          <p:nvPr/>
        </p:nvSpPr>
        <p:spPr>
          <a:xfrm>
            <a:off x="5098789" y="1546131"/>
            <a:ext cx="1543371" cy="369332"/>
          </a:xfrm>
          <a:prstGeom prst="rect">
            <a:avLst/>
          </a:prstGeom>
          <a:noFill/>
        </p:spPr>
        <p:txBody>
          <a:bodyPr wrap="square" rtlCol="0">
            <a:spAutoFit/>
          </a:bodyPr>
          <a:lstStyle/>
          <a:p>
            <a:r>
              <a:rPr lang="en-US" dirty="0"/>
              <a:t>DNS Resolver</a:t>
            </a:r>
          </a:p>
        </p:txBody>
      </p:sp>
      <p:sp>
        <p:nvSpPr>
          <p:cNvPr id="60" name="TextBox 59">
            <a:extLst>
              <a:ext uri="{FF2B5EF4-FFF2-40B4-BE49-F238E27FC236}">
                <a16:creationId xmlns:a16="http://schemas.microsoft.com/office/drawing/2014/main" id="{50D00D5F-4594-42B6-AC15-7BDA27C7C942}"/>
              </a:ext>
            </a:extLst>
          </p:cNvPr>
          <p:cNvSpPr txBox="1"/>
          <p:nvPr/>
        </p:nvSpPr>
        <p:spPr>
          <a:xfrm>
            <a:off x="5311595" y="2058382"/>
            <a:ext cx="969268" cy="369332"/>
          </a:xfrm>
          <a:prstGeom prst="rect">
            <a:avLst/>
          </a:prstGeom>
          <a:noFill/>
        </p:spPr>
        <p:txBody>
          <a:bodyPr wrap="square" rtlCol="0">
            <a:spAutoFit/>
          </a:bodyPr>
          <a:lstStyle/>
          <a:p>
            <a:pPr algn="ctr"/>
            <a:r>
              <a:rPr lang="en-US" dirty="0"/>
              <a:t>Cache</a:t>
            </a:r>
          </a:p>
        </p:txBody>
      </p:sp>
      <p:sp>
        <p:nvSpPr>
          <p:cNvPr id="61" name="TextBox 60">
            <a:extLst>
              <a:ext uri="{FF2B5EF4-FFF2-40B4-BE49-F238E27FC236}">
                <a16:creationId xmlns:a16="http://schemas.microsoft.com/office/drawing/2014/main" id="{AB61B861-0E0B-476F-8D4D-53DF460D178D}"/>
              </a:ext>
            </a:extLst>
          </p:cNvPr>
          <p:cNvSpPr txBox="1"/>
          <p:nvPr/>
        </p:nvSpPr>
        <p:spPr>
          <a:xfrm>
            <a:off x="5254697" y="2408030"/>
            <a:ext cx="1104640" cy="461665"/>
          </a:xfrm>
          <a:prstGeom prst="rect">
            <a:avLst/>
          </a:prstGeom>
          <a:solidFill>
            <a:schemeClr val="tx1"/>
          </a:solidFill>
          <a:ln w="28575">
            <a:solidFill>
              <a:schemeClr val="accent2">
                <a:lumMod val="75000"/>
              </a:schemeClr>
            </a:solidFill>
          </a:ln>
        </p:spPr>
        <p:txBody>
          <a:bodyPr wrap="square" rtlCol="0">
            <a:spAutoFit/>
          </a:bodyPr>
          <a:lstStyle/>
          <a:p>
            <a:pPr algn="ctr"/>
            <a:r>
              <a:rPr lang="en-US" sz="1200" b="1" dirty="0">
                <a:solidFill>
                  <a:schemeClr val="bg1"/>
                </a:solidFill>
              </a:rPr>
              <a:t>example.com</a:t>
            </a:r>
          </a:p>
          <a:p>
            <a:pPr algn="ctr"/>
            <a:r>
              <a:rPr lang="en-US" sz="1200" dirty="0">
                <a:solidFill>
                  <a:schemeClr val="bg1"/>
                </a:solidFill>
              </a:rPr>
              <a:t>1.2.3.4 TTL=30</a:t>
            </a:r>
          </a:p>
        </p:txBody>
      </p:sp>
      <p:sp>
        <p:nvSpPr>
          <p:cNvPr id="2" name="Title 1">
            <a:extLst>
              <a:ext uri="{FF2B5EF4-FFF2-40B4-BE49-F238E27FC236}">
                <a16:creationId xmlns:a16="http://schemas.microsoft.com/office/drawing/2014/main" id="{D4ED37ED-5D65-4459-BA69-43E563D1BA26}"/>
              </a:ext>
            </a:extLst>
          </p:cNvPr>
          <p:cNvSpPr>
            <a:spLocks noGrp="1"/>
          </p:cNvSpPr>
          <p:nvPr>
            <p:ph type="title"/>
          </p:nvPr>
        </p:nvSpPr>
        <p:spPr>
          <a:xfrm>
            <a:off x="236062" y="162935"/>
            <a:ext cx="11881268" cy="1325563"/>
          </a:xfrm>
        </p:spPr>
        <p:txBody>
          <a:bodyPr/>
          <a:lstStyle/>
          <a:p>
            <a:r>
              <a:rPr lang="en-US" dirty="0"/>
              <a:t>Cache Snooping Limitation: Lower-Bound Estimates</a:t>
            </a:r>
          </a:p>
        </p:txBody>
      </p:sp>
      <p:sp>
        <p:nvSpPr>
          <p:cNvPr id="4" name="Footer Placeholder 3">
            <a:extLst>
              <a:ext uri="{FF2B5EF4-FFF2-40B4-BE49-F238E27FC236}">
                <a16:creationId xmlns:a16="http://schemas.microsoft.com/office/drawing/2014/main" id="{2E471D2A-95BA-4174-9FFA-2162AFEA53F0}"/>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3" name="Slide Number Placeholder 2">
            <a:extLst>
              <a:ext uri="{FF2B5EF4-FFF2-40B4-BE49-F238E27FC236}">
                <a16:creationId xmlns:a16="http://schemas.microsoft.com/office/drawing/2014/main" id="{71DDE558-7D43-4F5B-8A28-8C4DC78DF48E}"/>
              </a:ext>
            </a:extLst>
          </p:cNvPr>
          <p:cNvSpPr>
            <a:spLocks noGrp="1"/>
          </p:cNvSpPr>
          <p:nvPr>
            <p:ph type="sldNum" sz="quarter" idx="12"/>
          </p:nvPr>
        </p:nvSpPr>
        <p:spPr/>
        <p:txBody>
          <a:bodyPr/>
          <a:lstStyle/>
          <a:p>
            <a:fld id="{763FA1FB-A723-468C-9019-79D9CB2A7825}" type="slidenum">
              <a:rPr lang="en-US" smtClean="0"/>
              <a:t>8</a:t>
            </a:fld>
            <a:endParaRPr lang="en-US"/>
          </a:p>
        </p:txBody>
      </p:sp>
      <p:cxnSp>
        <p:nvCxnSpPr>
          <p:cNvPr id="54" name="Straight Arrow Connector 53">
            <a:extLst>
              <a:ext uri="{FF2B5EF4-FFF2-40B4-BE49-F238E27FC236}">
                <a16:creationId xmlns:a16="http://schemas.microsoft.com/office/drawing/2014/main" id="{35EF6D8D-016D-4B3B-8086-A16A2E23BB4E}"/>
              </a:ext>
            </a:extLst>
          </p:cNvPr>
          <p:cNvCxnSpPr>
            <a:cxnSpLocks/>
          </p:cNvCxnSpPr>
          <p:nvPr/>
        </p:nvCxnSpPr>
        <p:spPr>
          <a:xfrm flipV="1">
            <a:off x="5749777" y="3853563"/>
            <a:ext cx="0" cy="10931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FCB9ACCC-65EA-40E3-A25B-51559B684C3B}"/>
              </a:ext>
            </a:extLst>
          </p:cNvPr>
          <p:cNvCxnSpPr>
            <a:cxnSpLocks/>
          </p:cNvCxnSpPr>
          <p:nvPr/>
        </p:nvCxnSpPr>
        <p:spPr>
          <a:xfrm flipV="1">
            <a:off x="5901058" y="3853563"/>
            <a:ext cx="0" cy="1093191"/>
          </a:xfrm>
          <a:prstGeom prst="straightConnector1">
            <a:avLst/>
          </a:prstGeom>
          <a:ln w="28575">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9EC7C399-9325-4A09-A782-A921B615BC82}"/>
              </a:ext>
            </a:extLst>
          </p:cNvPr>
          <p:cNvSpPr txBox="1"/>
          <p:nvPr/>
        </p:nvSpPr>
        <p:spPr>
          <a:xfrm>
            <a:off x="310732" y="4453647"/>
            <a:ext cx="4001603" cy="1269980"/>
          </a:xfrm>
          <a:prstGeom prst="roundRect">
            <a:avLst>
              <a:gd name="adj" fmla="val 9922"/>
            </a:avLst>
          </a:prstGeom>
          <a:ln w="38100">
            <a:solidFill>
              <a:srgbClr val="9B9BFF"/>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400" dirty="0"/>
              <a:t>Snooper can only measure one user per cache per maximum TTL</a:t>
            </a:r>
          </a:p>
        </p:txBody>
      </p:sp>
      <p:cxnSp>
        <p:nvCxnSpPr>
          <p:cNvPr id="72" name="Straight Arrow Connector 71">
            <a:extLst>
              <a:ext uri="{FF2B5EF4-FFF2-40B4-BE49-F238E27FC236}">
                <a16:creationId xmlns:a16="http://schemas.microsoft.com/office/drawing/2014/main" id="{FEB9AF20-7C5C-4871-ADA4-9822ACEF2B0E}"/>
              </a:ext>
            </a:extLst>
          </p:cNvPr>
          <p:cNvCxnSpPr>
            <a:cxnSpLocks/>
          </p:cNvCxnSpPr>
          <p:nvPr/>
        </p:nvCxnSpPr>
        <p:spPr>
          <a:xfrm>
            <a:off x="3499359" y="2631420"/>
            <a:ext cx="1766488"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8290383F-5ED4-4230-84A7-29E707F1A9F4}"/>
              </a:ext>
            </a:extLst>
          </p:cNvPr>
          <p:cNvCxnSpPr>
            <a:cxnSpLocks/>
          </p:cNvCxnSpPr>
          <p:nvPr/>
        </p:nvCxnSpPr>
        <p:spPr>
          <a:xfrm>
            <a:off x="3499359" y="2754418"/>
            <a:ext cx="1766488" cy="0"/>
          </a:xfrm>
          <a:prstGeom prst="straightConnector1">
            <a:avLst/>
          </a:prstGeom>
          <a:ln w="28575">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62" name="Group 61">
            <a:extLst>
              <a:ext uri="{FF2B5EF4-FFF2-40B4-BE49-F238E27FC236}">
                <a16:creationId xmlns:a16="http://schemas.microsoft.com/office/drawing/2014/main" id="{052B44A4-8F4A-4219-9532-0B417D659056}"/>
              </a:ext>
            </a:extLst>
          </p:cNvPr>
          <p:cNvGrpSpPr/>
          <p:nvPr/>
        </p:nvGrpSpPr>
        <p:grpSpPr>
          <a:xfrm>
            <a:off x="2796173" y="2374463"/>
            <a:ext cx="753054" cy="1139493"/>
            <a:chOff x="7784512" y="2093883"/>
            <a:chExt cx="753054" cy="1139493"/>
          </a:xfrm>
        </p:grpSpPr>
        <p:sp>
          <p:nvSpPr>
            <p:cNvPr id="74" name="TextBox 73">
              <a:extLst>
                <a:ext uri="{FF2B5EF4-FFF2-40B4-BE49-F238E27FC236}">
                  <a16:creationId xmlns:a16="http://schemas.microsoft.com/office/drawing/2014/main" id="{46DAD77C-528B-4E29-98D2-103A9FE9FA0A}"/>
                </a:ext>
              </a:extLst>
            </p:cNvPr>
            <p:cNvSpPr txBox="1"/>
            <p:nvPr/>
          </p:nvSpPr>
          <p:spPr>
            <a:xfrm>
              <a:off x="7784512" y="2864044"/>
              <a:ext cx="753054" cy="369332"/>
            </a:xfrm>
            <a:prstGeom prst="rect">
              <a:avLst/>
            </a:prstGeom>
            <a:noFill/>
          </p:spPr>
          <p:txBody>
            <a:bodyPr wrap="square" rtlCol="0">
              <a:spAutoFit/>
            </a:bodyPr>
            <a:lstStyle/>
            <a:p>
              <a:r>
                <a:rPr lang="en-US" dirty="0"/>
                <a:t>Users</a:t>
              </a:r>
            </a:p>
          </p:txBody>
        </p:sp>
        <p:grpSp>
          <p:nvGrpSpPr>
            <p:cNvPr id="75" name="Group 74">
              <a:extLst>
                <a:ext uri="{FF2B5EF4-FFF2-40B4-BE49-F238E27FC236}">
                  <a16:creationId xmlns:a16="http://schemas.microsoft.com/office/drawing/2014/main" id="{9240B495-BD6F-4F7A-8DD9-1076402416A0}"/>
                </a:ext>
              </a:extLst>
            </p:cNvPr>
            <p:cNvGrpSpPr/>
            <p:nvPr/>
          </p:nvGrpSpPr>
          <p:grpSpPr>
            <a:xfrm>
              <a:off x="7784512" y="2093883"/>
              <a:ext cx="690880" cy="1059379"/>
              <a:chOff x="7824220" y="3191091"/>
              <a:chExt cx="690880" cy="1059379"/>
            </a:xfrm>
          </p:grpSpPr>
          <p:sp>
            <p:nvSpPr>
              <p:cNvPr id="76" name="Chord 75">
                <a:extLst>
                  <a:ext uri="{FF2B5EF4-FFF2-40B4-BE49-F238E27FC236}">
                    <a16:creationId xmlns:a16="http://schemas.microsoft.com/office/drawing/2014/main" id="{5DFEEF8E-5C62-4D8F-AF4F-A42D23877474}"/>
                  </a:ext>
                </a:extLst>
              </p:cNvPr>
              <p:cNvSpPr/>
              <p:nvPr/>
            </p:nvSpPr>
            <p:spPr>
              <a:xfrm rot="5400000">
                <a:off x="7802939" y="3538310"/>
                <a:ext cx="733441" cy="690880"/>
              </a:xfrm>
              <a:prstGeom prst="chord">
                <a:avLst>
                  <a:gd name="adj1" fmla="val 4960698"/>
                  <a:gd name="adj2" fmla="val 16640419"/>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8871C90-779C-4AC8-8630-B40ABEF30979}"/>
                  </a:ext>
                </a:extLst>
              </p:cNvPr>
              <p:cNvSpPr/>
              <p:nvPr/>
            </p:nvSpPr>
            <p:spPr>
              <a:xfrm>
                <a:off x="7988881" y="3191091"/>
                <a:ext cx="361555" cy="379955"/>
              </a:xfrm>
              <a:prstGeom prst="ellipse">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78" name="Group 77">
            <a:extLst>
              <a:ext uri="{FF2B5EF4-FFF2-40B4-BE49-F238E27FC236}">
                <a16:creationId xmlns:a16="http://schemas.microsoft.com/office/drawing/2014/main" id="{FA412AE8-BFBF-4FAC-B361-278CCA37FBE8}"/>
              </a:ext>
            </a:extLst>
          </p:cNvPr>
          <p:cNvGrpSpPr/>
          <p:nvPr/>
        </p:nvGrpSpPr>
        <p:grpSpPr>
          <a:xfrm>
            <a:off x="5369525" y="5037114"/>
            <a:ext cx="1040980" cy="1084712"/>
            <a:chOff x="10595888" y="3530558"/>
            <a:chExt cx="1040980" cy="1084712"/>
          </a:xfrm>
        </p:grpSpPr>
        <p:sp>
          <p:nvSpPr>
            <p:cNvPr id="79" name="TextBox 78">
              <a:extLst>
                <a:ext uri="{FF2B5EF4-FFF2-40B4-BE49-F238E27FC236}">
                  <a16:creationId xmlns:a16="http://schemas.microsoft.com/office/drawing/2014/main" id="{4F392F5E-D335-4AD9-A4A7-C2559F60600E}"/>
                </a:ext>
              </a:extLst>
            </p:cNvPr>
            <p:cNvSpPr txBox="1"/>
            <p:nvPr/>
          </p:nvSpPr>
          <p:spPr>
            <a:xfrm>
              <a:off x="10595888" y="4245938"/>
              <a:ext cx="1040980" cy="369332"/>
            </a:xfrm>
            <a:prstGeom prst="rect">
              <a:avLst/>
            </a:prstGeom>
            <a:noFill/>
          </p:spPr>
          <p:txBody>
            <a:bodyPr wrap="square" rtlCol="0">
              <a:spAutoFit/>
            </a:bodyPr>
            <a:lstStyle/>
            <a:p>
              <a:r>
                <a:rPr lang="en-US" dirty="0"/>
                <a:t>Snooper</a:t>
              </a:r>
            </a:p>
          </p:txBody>
        </p:sp>
        <p:grpSp>
          <p:nvGrpSpPr>
            <p:cNvPr id="80" name="Group 79">
              <a:extLst>
                <a:ext uri="{FF2B5EF4-FFF2-40B4-BE49-F238E27FC236}">
                  <a16:creationId xmlns:a16="http://schemas.microsoft.com/office/drawing/2014/main" id="{6B129701-140B-44BF-8652-B2426DF7A22D}"/>
                </a:ext>
              </a:extLst>
            </p:cNvPr>
            <p:cNvGrpSpPr/>
            <p:nvPr/>
          </p:nvGrpSpPr>
          <p:grpSpPr>
            <a:xfrm>
              <a:off x="10712179" y="3530558"/>
              <a:ext cx="690880" cy="1059379"/>
              <a:chOff x="10734901" y="3490891"/>
              <a:chExt cx="690880" cy="1059379"/>
            </a:xfrm>
          </p:grpSpPr>
          <p:grpSp>
            <p:nvGrpSpPr>
              <p:cNvPr id="81" name="Group 80">
                <a:extLst>
                  <a:ext uri="{FF2B5EF4-FFF2-40B4-BE49-F238E27FC236}">
                    <a16:creationId xmlns:a16="http://schemas.microsoft.com/office/drawing/2014/main" id="{5E3B0D90-5E7B-490D-B952-1E91E42A437F}"/>
                  </a:ext>
                </a:extLst>
              </p:cNvPr>
              <p:cNvGrpSpPr/>
              <p:nvPr/>
            </p:nvGrpSpPr>
            <p:grpSpPr>
              <a:xfrm>
                <a:off x="10734901" y="3490891"/>
                <a:ext cx="690880" cy="1059379"/>
                <a:chOff x="7824220" y="3191091"/>
                <a:chExt cx="690880" cy="1059379"/>
              </a:xfrm>
            </p:grpSpPr>
            <p:sp>
              <p:nvSpPr>
                <p:cNvPr id="85" name="Chord 84">
                  <a:extLst>
                    <a:ext uri="{FF2B5EF4-FFF2-40B4-BE49-F238E27FC236}">
                      <a16:creationId xmlns:a16="http://schemas.microsoft.com/office/drawing/2014/main" id="{2775D2CA-34D1-4600-90FF-C5A559D50C36}"/>
                    </a:ext>
                  </a:extLst>
                </p:cNvPr>
                <p:cNvSpPr/>
                <p:nvPr/>
              </p:nvSpPr>
              <p:spPr>
                <a:xfrm rot="5400000">
                  <a:off x="7802939" y="3538310"/>
                  <a:ext cx="733441" cy="690880"/>
                </a:xfrm>
                <a:prstGeom prst="chord">
                  <a:avLst>
                    <a:gd name="adj1" fmla="val 4960698"/>
                    <a:gd name="adj2" fmla="val 16640419"/>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77020394-9D69-4F23-89B4-446C5474DA3C}"/>
                    </a:ext>
                  </a:extLst>
                </p:cNvPr>
                <p:cNvSpPr/>
                <p:nvPr/>
              </p:nvSpPr>
              <p:spPr>
                <a:xfrm>
                  <a:off x="7988881" y="3191091"/>
                  <a:ext cx="361555" cy="379955"/>
                </a:xfrm>
                <a:prstGeom prst="ellipse">
                  <a:avLst/>
                </a:prstGeom>
                <a:solidFill>
                  <a:schemeClr val="accent6"/>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2" name="Graphic 81" descr="Binoculars">
                <a:extLst>
                  <a:ext uri="{FF2B5EF4-FFF2-40B4-BE49-F238E27FC236}">
                    <a16:creationId xmlns:a16="http://schemas.microsoft.com/office/drawing/2014/main" id="{BE6DF23C-FA27-4A0B-A76D-A9E6B2CFD30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01906" y="3867238"/>
                <a:ext cx="372700" cy="372700"/>
              </a:xfrm>
              <a:prstGeom prst="rect">
                <a:avLst/>
              </a:prstGeom>
            </p:spPr>
          </p:pic>
          <p:cxnSp>
            <p:nvCxnSpPr>
              <p:cNvPr id="83" name="Straight Connector 82">
                <a:extLst>
                  <a:ext uri="{FF2B5EF4-FFF2-40B4-BE49-F238E27FC236}">
                    <a16:creationId xmlns:a16="http://schemas.microsoft.com/office/drawing/2014/main" id="{DC353009-46EA-4E25-AED5-664BE1FC278B}"/>
                  </a:ext>
                </a:extLst>
              </p:cNvPr>
              <p:cNvCxnSpPr>
                <a:cxnSpLocks/>
              </p:cNvCxnSpPr>
              <p:nvPr/>
            </p:nvCxnSpPr>
            <p:spPr>
              <a:xfrm flipV="1">
                <a:off x="11197092" y="3863746"/>
                <a:ext cx="77514" cy="106926"/>
              </a:xfrm>
              <a:prstGeom prst="line">
                <a:avLst/>
              </a:prstGeom>
              <a:ln w="12700">
                <a:solidFill>
                  <a:schemeClr val="accent6">
                    <a:lumMod val="75000"/>
                  </a:schemeClr>
                </a:solidFill>
              </a:ln>
            </p:spPr>
            <p:style>
              <a:lnRef idx="1">
                <a:schemeClr val="dk1"/>
              </a:lnRef>
              <a:fillRef idx="0">
                <a:schemeClr val="dk1"/>
              </a:fillRef>
              <a:effectRef idx="0">
                <a:schemeClr val="dk1"/>
              </a:effectRef>
              <a:fontRef idx="minor">
                <a:schemeClr val="tx1"/>
              </a:fontRef>
            </p:style>
          </p:cxnSp>
          <p:cxnSp>
            <p:nvCxnSpPr>
              <p:cNvPr id="84" name="Straight Connector 83">
                <a:extLst>
                  <a:ext uri="{FF2B5EF4-FFF2-40B4-BE49-F238E27FC236}">
                    <a16:creationId xmlns:a16="http://schemas.microsoft.com/office/drawing/2014/main" id="{83A6AD51-0D76-4447-B9C7-7DEEB9815B10}"/>
                  </a:ext>
                </a:extLst>
              </p:cNvPr>
              <p:cNvCxnSpPr>
                <a:cxnSpLocks/>
              </p:cNvCxnSpPr>
              <p:nvPr/>
            </p:nvCxnSpPr>
            <p:spPr>
              <a:xfrm>
                <a:off x="10917708" y="3870846"/>
                <a:ext cx="81154" cy="92726"/>
              </a:xfrm>
              <a:prstGeom prst="line">
                <a:avLst/>
              </a:prstGeom>
              <a:ln w="12700">
                <a:solidFill>
                  <a:schemeClr val="accent6">
                    <a:lumMod val="75000"/>
                  </a:schemeClr>
                </a:solidFill>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593282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DF740-0163-4700-8349-D66595E68A0C}"/>
              </a:ext>
            </a:extLst>
          </p:cNvPr>
          <p:cNvSpPr>
            <a:spLocks noGrp="1"/>
          </p:cNvSpPr>
          <p:nvPr>
            <p:ph type="title"/>
          </p:nvPr>
        </p:nvSpPr>
        <p:spPr/>
        <p:txBody>
          <a:bodyPr/>
          <a:lstStyle/>
          <a:p>
            <a:r>
              <a:rPr lang="en-US" dirty="0"/>
              <a:t>Organization of this talk</a:t>
            </a:r>
          </a:p>
        </p:txBody>
      </p:sp>
      <p:sp>
        <p:nvSpPr>
          <p:cNvPr id="3" name="Content Placeholder 2">
            <a:extLst>
              <a:ext uri="{FF2B5EF4-FFF2-40B4-BE49-F238E27FC236}">
                <a16:creationId xmlns:a16="http://schemas.microsoft.com/office/drawing/2014/main" id="{A7EFACED-11EE-4A14-A83C-B88CB72DA11B}"/>
              </a:ext>
            </a:extLst>
          </p:cNvPr>
          <p:cNvSpPr>
            <a:spLocks noGrp="1"/>
          </p:cNvSpPr>
          <p:nvPr>
            <p:ph idx="1"/>
          </p:nvPr>
        </p:nvSpPr>
        <p:spPr/>
        <p:txBody>
          <a:bodyPr/>
          <a:lstStyle/>
          <a:p>
            <a:pPr marL="514350" indent="-514350">
              <a:buFont typeface="+mj-lt"/>
              <a:buAutoNum type="arabicPeriod"/>
            </a:pPr>
            <a:r>
              <a:rPr lang="en-US" dirty="0"/>
              <a:t>Reverse engineering public resolver caching strategies</a:t>
            </a:r>
          </a:p>
          <a:p>
            <a:pPr marL="514350" indent="-514350">
              <a:buFont typeface="+mj-lt"/>
              <a:buAutoNum type="arabicPeriod"/>
            </a:pPr>
            <a:r>
              <a:rPr lang="en-US" dirty="0"/>
              <a:t>Our tool, </a:t>
            </a:r>
            <a:r>
              <a:rPr lang="en-US" dirty="0" err="1"/>
              <a:t>Trufflehunter</a:t>
            </a:r>
            <a:endParaRPr lang="en-US" dirty="0"/>
          </a:p>
          <a:p>
            <a:pPr marL="514350" indent="-514350">
              <a:buFont typeface="+mj-lt"/>
              <a:buAutoNum type="arabicPeriod"/>
            </a:pPr>
            <a:r>
              <a:rPr lang="en-US" dirty="0"/>
              <a:t>Case studies</a:t>
            </a:r>
          </a:p>
          <a:p>
            <a:endParaRPr lang="en-US" dirty="0"/>
          </a:p>
        </p:txBody>
      </p:sp>
      <p:sp>
        <p:nvSpPr>
          <p:cNvPr id="4" name="Footer Placeholder 3">
            <a:extLst>
              <a:ext uri="{FF2B5EF4-FFF2-40B4-BE49-F238E27FC236}">
                <a16:creationId xmlns:a16="http://schemas.microsoft.com/office/drawing/2014/main" id="{B6C2C25C-0E33-4C4D-9D31-7C5C2C0F2A91}"/>
              </a:ext>
            </a:extLst>
          </p:cNvPr>
          <p:cNvSpPr>
            <a:spLocks noGrp="1"/>
          </p:cNvSpPr>
          <p:nvPr>
            <p:ph type="ftr" sz="quarter" idx="11"/>
          </p:nvPr>
        </p:nvSpPr>
        <p:spPr/>
        <p:txBody>
          <a:bodyPr/>
          <a:lstStyle/>
          <a:p>
            <a:r>
              <a:rPr lang="en-US"/>
              <a:t>Trufflehunter: Cache Snooping Rare Domains at Large Public DNS Resolvers</a:t>
            </a:r>
            <a:endParaRPr lang="en-US" dirty="0"/>
          </a:p>
        </p:txBody>
      </p:sp>
      <p:sp>
        <p:nvSpPr>
          <p:cNvPr id="5" name="Slide Number Placeholder 4">
            <a:extLst>
              <a:ext uri="{FF2B5EF4-FFF2-40B4-BE49-F238E27FC236}">
                <a16:creationId xmlns:a16="http://schemas.microsoft.com/office/drawing/2014/main" id="{D53715CC-0BA1-4924-9477-2632F659F8D5}"/>
              </a:ext>
            </a:extLst>
          </p:cNvPr>
          <p:cNvSpPr>
            <a:spLocks noGrp="1"/>
          </p:cNvSpPr>
          <p:nvPr>
            <p:ph type="sldNum" sz="quarter" idx="12"/>
          </p:nvPr>
        </p:nvSpPr>
        <p:spPr/>
        <p:txBody>
          <a:bodyPr/>
          <a:lstStyle/>
          <a:p>
            <a:fld id="{763FA1FB-A723-468C-9019-79D9CB2A7825}" type="slidenum">
              <a:rPr lang="en-US" smtClean="0"/>
              <a:pPr/>
              <a:t>9</a:t>
            </a:fld>
            <a:endParaRPr lang="en-US" dirty="0"/>
          </a:p>
        </p:txBody>
      </p:sp>
    </p:spTree>
    <p:extLst>
      <p:ext uri="{BB962C8B-B14F-4D97-AF65-F5344CB8AC3E}">
        <p14:creationId xmlns:p14="http://schemas.microsoft.com/office/powerpoint/2010/main" val="94420168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13284</TotalTime>
  <Words>3894</Words>
  <Application>Microsoft Office PowerPoint</Application>
  <PresentationFormat>Widescreen</PresentationFormat>
  <Paragraphs>536</Paragraphs>
  <Slides>57</Slides>
  <Notes>43</Notes>
  <HiddenSlides>29</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57</vt:i4>
      </vt:variant>
    </vt:vector>
  </HeadingPairs>
  <TitlesOfParts>
    <vt:vector size="63" baseType="lpstr">
      <vt:lpstr>Arial</vt:lpstr>
      <vt:lpstr>Calibri</vt:lpstr>
      <vt:lpstr>Calibri Light</vt:lpstr>
      <vt:lpstr>Slack-Lato</vt:lpstr>
      <vt:lpstr>Times New Roman</vt:lpstr>
      <vt:lpstr>Office Theme</vt:lpstr>
      <vt:lpstr>Trufflehunter: Cache Snooping Rare Domains at Large Public DNS Resolvers</vt:lpstr>
      <vt:lpstr>Our group measures harmful Internet behavior</vt:lpstr>
      <vt:lpstr>Rare harm is difficult to measure</vt:lpstr>
      <vt:lpstr>Measurement Technique: DNS Cache Snooping</vt:lpstr>
      <vt:lpstr>New Era in DNS: Public Resolvers</vt:lpstr>
      <vt:lpstr>DNS Cache Snooping on Public Resolvers</vt:lpstr>
      <vt:lpstr>Public Resolvers from an Outsider’s Perspective</vt:lpstr>
      <vt:lpstr>Cache Snooping Limitation: Lower-Bound Estimates</vt:lpstr>
      <vt:lpstr>Organization of this talk</vt:lpstr>
      <vt:lpstr>Organization of this talk</vt:lpstr>
      <vt:lpstr>Background: How Cache Snooping Works</vt:lpstr>
      <vt:lpstr>Background: How Cache Snooping Works</vt:lpstr>
      <vt:lpstr>Background: How Cache Snooping Works</vt:lpstr>
      <vt:lpstr>Organization of this talk</vt:lpstr>
      <vt:lpstr>Public resolvers’ complex caching algorithms</vt:lpstr>
      <vt:lpstr>How We Modeled Cache Architectures</vt:lpstr>
      <vt:lpstr>Public resolvers have different numbers of visible caches</vt:lpstr>
      <vt:lpstr>Why did Google have so many visible caches?</vt:lpstr>
      <vt:lpstr>OpenDNS and Quad9</vt:lpstr>
      <vt:lpstr>OpenDNS and Quad9</vt:lpstr>
      <vt:lpstr>OpenDNS and Quad9</vt:lpstr>
      <vt:lpstr>Cloudflare</vt:lpstr>
      <vt:lpstr>Cloudflare</vt:lpstr>
      <vt:lpstr>Cloudflare</vt:lpstr>
      <vt:lpstr>Cloudflare</vt:lpstr>
      <vt:lpstr>Did Cloudflare’s algorithm lead to inaccurate TTLs?</vt:lpstr>
      <vt:lpstr>Did Cloudflare’s algorithm lead to inaccurate TTLs?</vt:lpstr>
      <vt:lpstr>And then there was Google DNS…</vt:lpstr>
      <vt:lpstr>Google DNS</vt:lpstr>
      <vt:lpstr>Google DNS</vt:lpstr>
      <vt:lpstr>Google DNS</vt:lpstr>
      <vt:lpstr>Google DNS: Dynamic Caching</vt:lpstr>
      <vt:lpstr>Google DNS: Dynamic Caching</vt:lpstr>
      <vt:lpstr>Google DNS: Dynamic Caching</vt:lpstr>
      <vt:lpstr>Did Google’s algorithm lead to inaccurate TTLs?</vt:lpstr>
      <vt:lpstr>Did Google’s algorithm lead to inaccurate TTLs?</vt:lpstr>
      <vt:lpstr>Summary of caching strategies</vt:lpstr>
      <vt:lpstr>Organization of this talk</vt:lpstr>
      <vt:lpstr>Trufflehunter</vt:lpstr>
      <vt:lpstr>How to detect which PoP a query used</vt:lpstr>
      <vt:lpstr>“Gotcha” for measurement platforms: DNS interception</vt:lpstr>
      <vt:lpstr>DNS interception specifics</vt:lpstr>
      <vt:lpstr>How accurate is Trufflehunter at estimating filled caches?</vt:lpstr>
      <vt:lpstr>Bounds on Observable Users</vt:lpstr>
      <vt:lpstr>Nitty Gritty Cache-Counting Error Handling</vt:lpstr>
      <vt:lpstr>Organization of this talk</vt:lpstr>
      <vt:lpstr>Case Studies</vt:lpstr>
      <vt:lpstr>Case Study #1: Stalkerware</vt:lpstr>
      <vt:lpstr>Why is stalkerware hard to study by other means?</vt:lpstr>
      <vt:lpstr>From Counting Caches to Counting Devices</vt:lpstr>
      <vt:lpstr>Observed Stalkerware Targets</vt:lpstr>
      <vt:lpstr>Observed Stalkerware Dashboard Visits</vt:lpstr>
      <vt:lpstr>Case Study #2: Contract Cheating</vt:lpstr>
      <vt:lpstr>Observed Contract Cheating</vt:lpstr>
      <vt:lpstr>Case Study #3: Typo Squatting</vt:lpstr>
      <vt:lpstr>Takeaway: Don’t get rid of cache snooping yet!</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Trufflehunter: Sniffing Out Rare Domains at Large Public DNS Resolvers</dc:title>
  <dc:creator>Audrey Randall</dc:creator>
  <cp:lastModifiedBy>Audrey Randall</cp:lastModifiedBy>
  <cp:revision>168</cp:revision>
  <dcterms:created xsi:type="dcterms:W3CDTF">2020-10-12T22:19:18Z</dcterms:created>
  <dcterms:modified xsi:type="dcterms:W3CDTF">2021-05-03T23:24:01Z</dcterms:modified>
</cp:coreProperties>
</file>