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8" r:id="rId1"/>
  </p:sldMasterIdLst>
  <p:notesMasterIdLst>
    <p:notesMasterId r:id="rId13"/>
  </p:notesMasterIdLst>
  <p:handoutMasterIdLst>
    <p:handoutMasterId r:id="rId14"/>
  </p:handoutMasterIdLst>
  <p:sldIdLst>
    <p:sldId id="286" r:id="rId2"/>
    <p:sldId id="287" r:id="rId3"/>
    <p:sldId id="299" r:id="rId4"/>
    <p:sldId id="298" r:id="rId5"/>
    <p:sldId id="301" r:id="rId6"/>
    <p:sldId id="302" r:id="rId7"/>
    <p:sldId id="303" r:id="rId8"/>
    <p:sldId id="292" r:id="rId9"/>
    <p:sldId id="296" r:id="rId10"/>
    <p:sldId id="293" r:id="rId11"/>
    <p:sldId id="294" r:id="rId1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8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>
      <p:cViewPr varScale="1">
        <p:scale>
          <a:sx n="107" d="100"/>
          <a:sy n="107" d="100"/>
        </p:scale>
        <p:origin x="2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6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860" cy="513284"/>
          </a:xfrm>
          <a:prstGeom prst="rect">
            <a:avLst/>
          </a:prstGeom>
        </p:spPr>
        <p:txBody>
          <a:bodyPr vert="horz" lIns="94641" tIns="47321" rIns="94641" bIns="473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784" y="0"/>
            <a:ext cx="3076860" cy="513284"/>
          </a:xfrm>
          <a:prstGeom prst="rect">
            <a:avLst/>
          </a:prstGeom>
        </p:spPr>
        <p:txBody>
          <a:bodyPr vert="horz" lIns="94641" tIns="47321" rIns="94641" bIns="47321" rtlCol="0"/>
          <a:lstStyle>
            <a:lvl1pPr algn="r">
              <a:defRPr sz="1200"/>
            </a:lvl1pPr>
          </a:lstStyle>
          <a:p>
            <a:fld id="{373B4B38-59E1-40A3-872D-EEE8DA82D3CC}" type="datetimeFigureOut">
              <a:rPr kumimoji="1" lang="ja-JP" altLang="en-US" smtClean="0"/>
              <a:t>2021/5/6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1331"/>
            <a:ext cx="3076860" cy="513284"/>
          </a:xfrm>
          <a:prstGeom prst="rect">
            <a:avLst/>
          </a:prstGeom>
        </p:spPr>
        <p:txBody>
          <a:bodyPr vert="horz" lIns="94641" tIns="47321" rIns="94641" bIns="473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784" y="9721331"/>
            <a:ext cx="3076860" cy="513284"/>
          </a:xfrm>
          <a:prstGeom prst="rect">
            <a:avLst/>
          </a:prstGeom>
        </p:spPr>
        <p:txBody>
          <a:bodyPr vert="horz" lIns="94641" tIns="47321" rIns="94641" bIns="47321" rtlCol="0" anchor="b"/>
          <a:lstStyle>
            <a:lvl1pPr algn="r">
              <a:defRPr sz="1200"/>
            </a:lvl1pPr>
          </a:lstStyle>
          <a:p>
            <a:fld id="{E81B69B6-D62A-47BA-81E6-A1CABCCB1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652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860" cy="51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41" tIns="47321" rIns="94641" bIns="4732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784" y="0"/>
            <a:ext cx="3076860" cy="51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41" tIns="47321" rIns="94641" bIns="4732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29" y="4861483"/>
            <a:ext cx="5678445" cy="460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41" tIns="47321" rIns="94641" bIns="47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330"/>
            <a:ext cx="3076860" cy="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41" tIns="47321" rIns="94641" bIns="4732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784" y="9721330"/>
            <a:ext cx="3076860" cy="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41" tIns="47321" rIns="94641" bIns="4732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46D4F5-F8AA-47EB-AE29-3C2E9F8261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189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D4F5-F8AA-47EB-AE29-3C2E9F82611D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617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2011-7-5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FF1FD-C93F-4264-8109-A2F76D24C9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6706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2011-7-5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5FD54-DB88-4963-B02A-5653609780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6212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2011-7-5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1193B-5CF3-4A3A-9684-3983782618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300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2011-7-5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1148-5E2D-4A72-9A35-936C92A0DEC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003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342800"/>
            <a:ext cx="7886700" cy="18000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2011-7-5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C43C7-0C33-4F20-A772-4AEE9A645F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507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2011-7-5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2E90F-A251-425A-8353-1CD968E2F7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7163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2011-7-5</a:t>
            </a: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BC81D-4D5E-4A48-98CA-4A02612A43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8967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2011-7-5</a:t>
            </a: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732DB-E13A-42BF-A20C-608FD3FECF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201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2011-7-5</a:t>
            </a: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0E379-3432-4730-B046-619AC8A34C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1286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2011-7-5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0A7B5-581D-48E4-8422-416F626D40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4850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2011-7-5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F00C6-8E90-48FF-94B6-1366F97CC4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9459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0" y="39688"/>
            <a:ext cx="9140825" cy="36512"/>
          </a:xfrm>
          <a:prstGeom prst="rect">
            <a:avLst/>
          </a:prstGeom>
          <a:gradFill rotWithShape="1">
            <a:gsLst>
              <a:gs pos="0">
                <a:srgbClr val="EF1209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03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675" y="6629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altLang="ja-JP" smtClean="0"/>
              <a:t>2011-7-5</a:t>
            </a:r>
            <a:endParaRPr lang="en-US" altLang="ja-JP"/>
          </a:p>
        </p:txBody>
      </p:sp>
      <p:sp>
        <p:nvSpPr>
          <p:cNvPr id="1403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altLang="ja-JP" dirty="0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1403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3725" y="6629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905B511-DD8A-447D-B7A4-0C36418089C0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" name="正方形/長方形 3"/>
          <p:cNvSpPr>
            <a:spLocks noChangeArrowheads="1"/>
          </p:cNvSpPr>
          <p:nvPr/>
        </p:nvSpPr>
        <p:spPr bwMode="auto">
          <a:xfrm>
            <a:off x="9525" y="6630988"/>
            <a:ext cx="9140825" cy="365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F120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50" y="149966"/>
            <a:ext cx="654174" cy="3076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11" Type="http://schemas.openxmlformats.org/officeDocument/2006/relationships/image" Target="../media/image10.png"/><Relationship Id="rId5" Type="http://schemas.openxmlformats.org/officeDocument/2006/relationships/image" Target="../media/image5.jpe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7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2.WMF"/><Relationship Id="rId7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F6352-AC9A-42E2-A8F8-6E1336EA73AD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ja-JP" sz="4400" dirty="0" smtClean="0"/>
              <a:t>Evaluation of anti-DDoS features</a:t>
            </a:r>
            <a:br>
              <a:rPr lang="en-US" altLang="ja-JP" sz="4400" dirty="0" smtClean="0"/>
            </a:br>
            <a:r>
              <a:rPr lang="en-US" altLang="ja-JP" sz="4400" dirty="0" smtClean="0"/>
              <a:t>in full-service resolvers</a:t>
            </a:r>
            <a:endParaRPr lang="ja-JP" altLang="ja-JP" sz="4400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/>
          <a:p>
            <a:r>
              <a:rPr lang="en-US" altLang="ja-JP" sz="3200" dirty="0" smtClean="0"/>
              <a:t>Yoshitaka Aharen</a:t>
            </a:r>
          </a:p>
          <a:p>
            <a:r>
              <a:rPr lang="en-US" altLang="ja-JP" sz="3200" dirty="0" smtClean="0"/>
              <a:t>JPRS</a:t>
            </a:r>
            <a:endParaRPr lang="ja-JP" altLang="ja-JP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Feedback to the implementers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altLang="ja-JP" sz="2400" dirty="0" smtClean="0"/>
              <a:t>We sent some thoughts to ISC and </a:t>
            </a:r>
            <a:r>
              <a:rPr lang="en-US" altLang="ja-JP" sz="2400" dirty="0" err="1" smtClean="0"/>
              <a:t>NLnet</a:t>
            </a:r>
            <a:r>
              <a:rPr lang="en-US" altLang="ja-JP" sz="2400" dirty="0" smtClean="0"/>
              <a:t> Labs</a:t>
            </a:r>
          </a:p>
          <a:p>
            <a:pPr lvl="1"/>
            <a:r>
              <a:rPr lang="en-US" altLang="ja-JP" sz="2000" dirty="0" smtClean="0"/>
              <a:t>They </a:t>
            </a:r>
            <a:r>
              <a:rPr lang="en-US" altLang="ja-JP" sz="2000" dirty="0"/>
              <a:t>generously </a:t>
            </a:r>
            <a:r>
              <a:rPr lang="en-US" altLang="ja-JP" sz="2000" dirty="0" smtClean="0"/>
              <a:t>gave us a response</a:t>
            </a:r>
          </a:p>
          <a:p>
            <a:r>
              <a:rPr kumimoji="1" lang="en-US" altLang="ja-JP" sz="2400" dirty="0" smtClean="0"/>
              <a:t>ISC</a:t>
            </a:r>
          </a:p>
          <a:p>
            <a:pPr lvl="1"/>
            <a:r>
              <a:rPr kumimoji="1" lang="en-US" altLang="ja-JP" sz="2000" dirty="0" smtClean="0"/>
              <a:t>We </a:t>
            </a:r>
            <a:r>
              <a:rPr lang="en-US" altLang="ja-JP" sz="2000" dirty="0"/>
              <a:t>told that </a:t>
            </a:r>
            <a:r>
              <a:rPr lang="en-US" altLang="ja-JP" sz="2000" dirty="0" smtClean="0">
                <a:latin typeface="Consolas" panose="020B0609020204030204" pitchFamily="49" charset="0"/>
              </a:rPr>
              <a:t>`fetches-per-{</a:t>
            </a:r>
            <a:r>
              <a:rPr lang="en-US" altLang="ja-JP" sz="2000" dirty="0" err="1" smtClean="0">
                <a:latin typeface="Consolas" panose="020B0609020204030204" pitchFamily="49" charset="0"/>
              </a:rPr>
              <a:t>server,zone</a:t>
            </a:r>
            <a:r>
              <a:rPr lang="en-US" altLang="ja-JP" sz="2000" dirty="0" smtClean="0">
                <a:latin typeface="Consolas" panose="020B0609020204030204" pitchFamily="49" charset="0"/>
              </a:rPr>
              <a:t>}`</a:t>
            </a:r>
            <a:r>
              <a:rPr lang="en-US" altLang="ja-JP" sz="2000" dirty="0" smtClean="0"/>
              <a:t> interferes </a:t>
            </a:r>
            <a:r>
              <a:rPr lang="en-US" altLang="ja-JP" sz="2000" dirty="0" smtClean="0">
                <a:latin typeface="Consolas" panose="020B0609020204030204" pitchFamily="49" charset="0"/>
              </a:rPr>
              <a:t>`stale-answer-enable`</a:t>
            </a:r>
            <a:r>
              <a:rPr lang="en-US" altLang="ja-JP" sz="2000" dirty="0" smtClean="0"/>
              <a:t>; it cannot be used in combination</a:t>
            </a:r>
          </a:p>
          <a:p>
            <a:pPr lvl="1"/>
            <a:r>
              <a:rPr lang="en-US" altLang="ja-JP" sz="2000" dirty="0" smtClean="0"/>
              <a:t>There already was an </a:t>
            </a:r>
            <a:r>
              <a:rPr lang="en-US" altLang="ja-JP" sz="2000" dirty="0"/>
              <a:t>open issue: 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https</a:t>
            </a:r>
            <a:r>
              <a:rPr lang="en-US" altLang="ja-JP" sz="2000" dirty="0"/>
              <a:t>://gitlab.isc.org/isc-projects/bind9/-/issues/1712</a:t>
            </a:r>
            <a:endParaRPr kumimoji="1" lang="en-US" altLang="ja-JP" sz="2000" dirty="0" smtClean="0"/>
          </a:p>
          <a:p>
            <a:pPr lvl="1"/>
            <a:r>
              <a:rPr lang="en-US" altLang="ja-JP" sz="2000" dirty="0" smtClean="0"/>
              <a:t>They confirm the behavior seems to be wrong and it is </a:t>
            </a:r>
            <a:r>
              <a:rPr lang="en-US" altLang="ja-JP" sz="2000" dirty="0"/>
              <a:t>fixed in 9.16.13 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ChangeLog</a:t>
            </a:r>
            <a:r>
              <a:rPr lang="en-US" altLang="ja-JP" sz="2000" dirty="0" smtClean="0"/>
              <a:t> 5573)</a:t>
            </a:r>
          </a:p>
          <a:p>
            <a:r>
              <a:rPr lang="en-US" altLang="ja-JP" sz="2400" dirty="0" err="1" smtClean="0"/>
              <a:t>NLnet</a:t>
            </a:r>
            <a:r>
              <a:rPr lang="en-US" altLang="ja-JP" sz="2400" dirty="0" smtClean="0"/>
              <a:t> Labs</a:t>
            </a:r>
          </a:p>
          <a:p>
            <a:pPr lvl="1"/>
            <a:r>
              <a:rPr kumimoji="1" lang="en-US" altLang="ja-JP" sz="2000" dirty="0" smtClean="0"/>
              <a:t>We told a concern on the default value of </a:t>
            </a:r>
            <a:r>
              <a:rPr kumimoji="1" lang="en-US" altLang="ja-JP" sz="2000" dirty="0" smtClean="0">
                <a:latin typeface="Consolas" panose="020B0609020204030204" pitchFamily="49" charset="0"/>
              </a:rPr>
              <a:t>`serve-expired-</a:t>
            </a:r>
            <a:r>
              <a:rPr kumimoji="1" lang="en-US" altLang="ja-JP" sz="2000" dirty="0" err="1" smtClean="0">
                <a:latin typeface="Consolas" panose="020B0609020204030204" pitchFamily="49" charset="0"/>
              </a:rPr>
              <a:t>ttl</a:t>
            </a:r>
            <a:r>
              <a:rPr lang="en-US" altLang="ja-JP" sz="2000" dirty="0">
                <a:latin typeface="Consolas" panose="020B0609020204030204" pitchFamily="49" charset="0"/>
              </a:rPr>
              <a:t>`</a:t>
            </a:r>
            <a:r>
              <a:rPr kumimoji="1" lang="en-US" altLang="ja-JP" sz="2000" dirty="0" smtClean="0"/>
              <a:t> is set to 0</a:t>
            </a:r>
            <a:r>
              <a:rPr lang="en-US" altLang="ja-JP" sz="2000" dirty="0"/>
              <a:t>:</a:t>
            </a:r>
            <a:r>
              <a:rPr kumimoji="1" lang="en-US" altLang="ja-JP" sz="2000" dirty="0" smtClean="0"/>
              <a:t> different from </a:t>
            </a:r>
            <a:r>
              <a:rPr lang="en-US" altLang="ja-JP" sz="2000" dirty="0"/>
              <a:t>suggested in RFC 8767 (1 day to 3 days)</a:t>
            </a:r>
            <a:endParaRPr kumimoji="1" lang="en-US" altLang="ja-JP" sz="2000" dirty="0" smtClean="0"/>
          </a:p>
          <a:p>
            <a:pPr lvl="1"/>
            <a:r>
              <a:rPr lang="en-US" altLang="ja-JP" sz="2000" dirty="0" smtClean="0"/>
              <a:t>They confirm it is a good idea to change but changing </a:t>
            </a:r>
            <a:r>
              <a:rPr lang="en-US" altLang="ja-JP" sz="2000" dirty="0"/>
              <a:t>it </a:t>
            </a:r>
            <a:r>
              <a:rPr lang="en-US" altLang="ja-JP" sz="2000" dirty="0" smtClean="0"/>
              <a:t>may complicates operators; we agree with it</a:t>
            </a:r>
            <a:endParaRPr kumimoji="1" lang="ja-JP" altLang="en-US" sz="20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1148-5E2D-4A72-9A35-936C92A0DEC8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8610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 &amp; Acknowledgements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We evaluated anti-DDoS functionalities with DNS operators of some Japanese domestic ISPs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We found some implementations did not work as expected</a:t>
            </a:r>
          </a:p>
          <a:p>
            <a:r>
              <a:rPr kumimoji="1" lang="en-US" altLang="ja-JP" sz="2400" dirty="0" smtClean="0"/>
              <a:t>We gave some feedback to the implementers and got positive response</a:t>
            </a:r>
          </a:p>
          <a:p>
            <a:endParaRPr lang="en-US" altLang="ja-JP" sz="2400" dirty="0"/>
          </a:p>
          <a:p>
            <a:r>
              <a:rPr kumimoji="1" lang="en-US" altLang="ja-JP" sz="2400" dirty="0" smtClean="0"/>
              <a:t>I would like to express thanks to: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/>
              <a:t>ISC and </a:t>
            </a:r>
            <a:r>
              <a:rPr lang="en-US" altLang="ja-JP" sz="2400" dirty="0" err="1" smtClean="0"/>
              <a:t>NLnet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Labs for handling feedback from </a:t>
            </a:r>
            <a:r>
              <a:rPr lang="en-US" altLang="ja-JP" sz="2400" dirty="0" smtClean="0"/>
              <a:t>us</a:t>
            </a:r>
            <a:br>
              <a:rPr lang="en-US" altLang="ja-JP" sz="2400" dirty="0" smtClean="0"/>
            </a:br>
            <a:r>
              <a:rPr lang="en-US" altLang="ja-JP" sz="2400" dirty="0" smtClean="0"/>
              <a:t>  and</a:t>
            </a:r>
            <a:br>
              <a:rPr lang="en-US" altLang="ja-JP" sz="2400" dirty="0" smtClean="0"/>
            </a:br>
            <a:r>
              <a:rPr kumimoji="1" lang="en-US" altLang="ja-JP" sz="2400" dirty="0" smtClean="0"/>
              <a:t>Participating </a:t>
            </a:r>
            <a:r>
              <a:rPr lang="en-US" altLang="ja-JP" sz="2400" dirty="0" smtClean="0"/>
              <a:t>ISPs</a:t>
            </a:r>
            <a:r>
              <a:rPr lang="en-US" altLang="ja-JP" sz="2400" dirty="0"/>
              <a:t>: CNCI, ENECOM, </a:t>
            </a:r>
            <a:r>
              <a:rPr lang="en-US" altLang="ja-JP" sz="2400" dirty="0" err="1"/>
              <a:t>Freebit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HOTnet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HTNet</a:t>
            </a:r>
            <a:r>
              <a:rPr lang="en-US" altLang="ja-JP" sz="2400" dirty="0"/>
              <a:t>, OPTAGE, </a:t>
            </a:r>
            <a:r>
              <a:rPr lang="en-US" altLang="ja-JP" sz="2400" dirty="0" err="1"/>
              <a:t>OTNet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Qtnet</a:t>
            </a:r>
            <a:r>
              <a:rPr lang="en-US" altLang="ja-JP" sz="2400" dirty="0"/>
              <a:t> and </a:t>
            </a:r>
            <a:r>
              <a:rPr lang="en-US" altLang="ja-JP" sz="2400" dirty="0" smtClean="0"/>
              <a:t>Softbank</a:t>
            </a:r>
            <a:br>
              <a:rPr lang="en-US" altLang="ja-JP" sz="2400" dirty="0" smtClean="0"/>
            </a:br>
            <a:endParaRPr kumimoji="1" lang="ja-JP" altLang="en-US" sz="2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1148-5E2D-4A72-9A35-936C92A0DEC8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168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FB40-86E7-4966-8B2E-63767D299411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</a:t>
            </a:r>
            <a:endParaRPr lang="ja-JP" altLang="ja-JP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400" dirty="0" smtClean="0"/>
              <a:t>JPRS operates a TLD “.</a:t>
            </a:r>
            <a:r>
              <a:rPr lang="en-US" altLang="ja-JP" sz="2400" dirty="0" err="1" smtClean="0"/>
              <a:t>jprs</a:t>
            </a:r>
            <a:r>
              <a:rPr lang="en-US" altLang="ja-JP" sz="2400" dirty="0" smtClean="0"/>
              <a:t>” as an R&amp;D platform</a:t>
            </a:r>
          </a:p>
          <a:p>
            <a:pPr lvl="1"/>
            <a:r>
              <a:rPr lang="en-US" altLang="ja-JP" sz="2000" dirty="0"/>
              <a:t>https://tldlabs.jprs/en</a:t>
            </a:r>
            <a:r>
              <a:rPr lang="en-US" altLang="ja-JP" sz="2000" dirty="0" smtClean="0"/>
              <a:t>/</a:t>
            </a:r>
          </a:p>
          <a:p>
            <a:pPr lvl="1"/>
            <a:r>
              <a:rPr lang="en-US" altLang="ja-JP" sz="2000" dirty="0"/>
              <a:t>“TLD Anycast DNS Serves to ISPs” (APRICOT 2017)</a:t>
            </a:r>
          </a:p>
          <a:p>
            <a:pPr lvl="2"/>
            <a:r>
              <a:rPr lang="en-US" altLang="ja-JP" sz="1600" dirty="0"/>
              <a:t>https://2017.apricot.net/program/schedule/#/day/9/network-operations-2</a:t>
            </a:r>
          </a:p>
          <a:p>
            <a:pPr lvl="1"/>
            <a:r>
              <a:rPr lang="en-US" altLang="ja-JP" sz="2000" dirty="0"/>
              <a:t>“Deployment of TLD DNS Anycast node to ISPs for stability and resiliency” (APRICOT 2021)</a:t>
            </a:r>
          </a:p>
          <a:p>
            <a:pPr lvl="2"/>
            <a:r>
              <a:rPr lang="en-US" altLang="ja-JP" sz="1600" dirty="0"/>
              <a:t>https://2021.apricot.net/program/schedule-conference/#/</a:t>
            </a:r>
            <a:r>
              <a:rPr lang="en-US" altLang="ja-JP" sz="1600" dirty="0" smtClean="0"/>
              <a:t>day/10/network-operations</a:t>
            </a:r>
            <a:endParaRPr lang="en-US" altLang="ja-JP" sz="2000" dirty="0" smtClean="0"/>
          </a:p>
          <a:p>
            <a:r>
              <a:rPr lang="en-US" altLang="ja-JP" sz="2400" dirty="0" smtClean="0"/>
              <a:t>We conducted an experiment of anti-DDoS functionalities implemented in full-service resolver implementations with Japanese domestic ISPs</a:t>
            </a:r>
          </a:p>
          <a:p>
            <a:r>
              <a:rPr lang="en-US" altLang="ja-JP" sz="2400" dirty="0" smtClean="0"/>
              <a:t>I am going to show the results and some findings</a:t>
            </a:r>
            <a:endParaRPr lang="ja-JP" altLang="ja-JP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Purpose of the evaluation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altLang="ja-JP" sz="2400" dirty="0" smtClean="0"/>
              <a:t>Evaluate anti-DDoS functionalities with DNS operators of the ISPs</a:t>
            </a:r>
          </a:p>
          <a:p>
            <a:pPr lvl="1"/>
            <a:r>
              <a:rPr kumimoji="1" lang="en-US" altLang="ja-JP" sz="2000" dirty="0" smtClean="0"/>
              <a:t>Try the functionalities in an evaluation environment</a:t>
            </a:r>
            <a:endParaRPr kumimoji="1" lang="en-US" altLang="ja-JP" sz="2000" dirty="0"/>
          </a:p>
          <a:p>
            <a:pPr lvl="1"/>
            <a:r>
              <a:rPr lang="en-US" altLang="ja-JP" sz="2000" dirty="0" smtClean="0"/>
              <a:t>Give some feedbacks to software implementers (if possible)</a:t>
            </a:r>
            <a:endParaRPr kumimoji="1" lang="en-US" altLang="ja-JP" sz="2000" dirty="0" smtClean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What we tried:</a:t>
            </a:r>
          </a:p>
          <a:p>
            <a:pPr lvl="1"/>
            <a:r>
              <a:rPr lang="en-US" altLang="ja-JP" sz="2000" dirty="0" smtClean="0"/>
              <a:t>BIND </a:t>
            </a:r>
            <a:r>
              <a:rPr lang="en-US" altLang="ja-JP" sz="2000" dirty="0"/>
              <a:t>9 (BIND 9.14.5) and Unbound (Unbound 1.9.3)</a:t>
            </a:r>
            <a:endParaRPr lang="en-US" altLang="ja-JP" sz="2000" dirty="0" smtClean="0"/>
          </a:p>
          <a:p>
            <a:pPr lvl="1"/>
            <a:r>
              <a:rPr lang="en-US" altLang="ja-JP" sz="2000" u="sng" dirty="0" smtClean="0"/>
              <a:t>fetch-limit</a:t>
            </a:r>
            <a:r>
              <a:rPr lang="en-US" altLang="ja-JP" sz="2000" dirty="0" smtClean="0"/>
              <a:t> (BIND 9) / </a:t>
            </a:r>
            <a:r>
              <a:rPr lang="en-US" altLang="ja-JP" sz="2000" u="sng" dirty="0" err="1" smtClean="0"/>
              <a:t>ratelimit</a:t>
            </a:r>
            <a:r>
              <a:rPr lang="en-US" altLang="ja-JP" sz="2000" dirty="0" smtClean="0"/>
              <a:t> (Unbound)</a:t>
            </a:r>
          </a:p>
          <a:p>
            <a:pPr lvl="1"/>
            <a:r>
              <a:rPr lang="en-US" altLang="ja-JP" sz="2000" u="sng" dirty="0"/>
              <a:t>serve-stale</a:t>
            </a:r>
            <a:r>
              <a:rPr lang="en-US" altLang="ja-JP" sz="2000" dirty="0"/>
              <a:t> (BIND 9) / </a:t>
            </a:r>
            <a:r>
              <a:rPr lang="en-US" altLang="ja-JP" sz="2000" u="sng" dirty="0" smtClean="0"/>
              <a:t>serve-expired</a:t>
            </a:r>
            <a:r>
              <a:rPr lang="en-US" altLang="ja-JP" sz="2000" dirty="0" smtClean="0"/>
              <a:t> (Unbound)</a:t>
            </a:r>
          </a:p>
          <a:p>
            <a:r>
              <a:rPr lang="en-US" altLang="ja-JP" sz="2400" dirty="0" smtClean="0"/>
              <a:t>What we didn’t try:</a:t>
            </a:r>
          </a:p>
          <a:p>
            <a:pPr lvl="1"/>
            <a:r>
              <a:rPr lang="en-US" altLang="ja-JP" sz="2000" u="sng" dirty="0"/>
              <a:t>NSEC aggressive </a:t>
            </a:r>
            <a:r>
              <a:rPr lang="en-US" altLang="ja-JP" sz="2000" u="sng" dirty="0" smtClean="0"/>
              <a:t>use</a:t>
            </a:r>
            <a:r>
              <a:rPr lang="en-US" altLang="ja-JP" sz="2000" dirty="0" smtClean="0"/>
              <a:t>: .</a:t>
            </a:r>
            <a:r>
              <a:rPr lang="en-US" altLang="ja-JP" sz="2000" dirty="0" err="1" smtClean="0"/>
              <a:t>jprs</a:t>
            </a:r>
            <a:r>
              <a:rPr lang="en-US" altLang="ja-JP" sz="2000" dirty="0" smtClean="0"/>
              <a:t> is signed with NSEC3 opt-out</a:t>
            </a:r>
            <a:endParaRPr lang="en-US" altLang="ja-JP" sz="2000" dirty="0"/>
          </a:p>
          <a:p>
            <a:pPr lvl="1"/>
            <a:r>
              <a:rPr lang="en-US" altLang="ja-JP" sz="2000" u="sng" dirty="0" smtClean="0"/>
              <a:t>DNS Cookies</a:t>
            </a:r>
            <a:r>
              <a:rPr lang="en-US" altLang="ja-JP" sz="2000" dirty="0" smtClean="0"/>
              <a:t>: update to RFC 7873 was ongoing in </a:t>
            </a:r>
            <a:r>
              <a:rPr lang="en-US" altLang="ja-JP" sz="2000" dirty="0" err="1" smtClean="0"/>
              <a:t>dnsop</a:t>
            </a:r>
            <a:endParaRPr kumimoji="1" lang="ja-JP" altLang="en-US" sz="20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1148-5E2D-4A72-9A35-936C92A0DEC8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014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Participants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498914" cy="4525963"/>
          </a:xfrm>
        </p:spPr>
        <p:txBody>
          <a:bodyPr/>
          <a:lstStyle/>
          <a:p>
            <a:r>
              <a:rPr lang="en-US" altLang="ja-JP" sz="2400" dirty="0" smtClean="0"/>
              <a:t>Joint research effort with 9 domestic ISPs</a:t>
            </a:r>
          </a:p>
          <a:p>
            <a:pPr lvl="1"/>
            <a:r>
              <a:rPr lang="en-US" altLang="ja-JP" sz="2000" dirty="0" smtClean="0"/>
              <a:t>Regional and nation-wide ISPs: CNCI, ENECOM, </a:t>
            </a:r>
            <a:r>
              <a:rPr lang="en-US" altLang="ja-JP" sz="2000" dirty="0" err="1" smtClean="0"/>
              <a:t>Freebit</a:t>
            </a:r>
            <a:r>
              <a:rPr lang="en-US" altLang="ja-JP" sz="2000" dirty="0" smtClean="0"/>
              <a:t>, </a:t>
            </a:r>
            <a:r>
              <a:rPr lang="en-US" altLang="ja-JP" sz="2000" dirty="0" err="1" smtClean="0"/>
              <a:t>HOTnet</a:t>
            </a:r>
            <a:r>
              <a:rPr lang="en-US" altLang="ja-JP" sz="2000" dirty="0" smtClean="0"/>
              <a:t>, </a:t>
            </a:r>
            <a:r>
              <a:rPr lang="en-US" altLang="ja-JP" sz="2000" dirty="0" err="1" smtClean="0"/>
              <a:t>HTNet</a:t>
            </a:r>
            <a:r>
              <a:rPr lang="en-US" altLang="ja-JP" sz="2000" dirty="0" smtClean="0"/>
              <a:t>, OPTAGE, </a:t>
            </a:r>
            <a:r>
              <a:rPr lang="en-US" altLang="ja-JP" sz="2000" dirty="0" err="1" smtClean="0"/>
              <a:t>OTNet</a:t>
            </a:r>
            <a:r>
              <a:rPr lang="en-US" altLang="ja-JP" sz="2000" dirty="0" smtClean="0"/>
              <a:t>, </a:t>
            </a:r>
            <a:r>
              <a:rPr lang="en-US" altLang="ja-JP" sz="2000" dirty="0" err="1" smtClean="0"/>
              <a:t>Qtnet</a:t>
            </a:r>
            <a:r>
              <a:rPr lang="en-US" altLang="ja-JP" sz="2000" dirty="0" smtClean="0"/>
              <a:t> and Softbank</a:t>
            </a:r>
          </a:p>
          <a:p>
            <a:pPr lvl="1"/>
            <a:r>
              <a:rPr lang="en-US" altLang="ja-JP" sz="2000" dirty="0" smtClean="0"/>
              <a:t>They operate full-service resolvers for their customers</a:t>
            </a:r>
          </a:p>
          <a:p>
            <a:pPr lvl="1"/>
            <a:r>
              <a:rPr lang="en-US" altLang="ja-JP" sz="2000" dirty="0" smtClean="0"/>
              <a:t>We cooperated with DNS operators in the ISPs</a:t>
            </a:r>
          </a:p>
          <a:p>
            <a:r>
              <a:rPr lang="en-US" altLang="ja-JP" sz="2400" dirty="0" smtClean="0"/>
              <a:t>Purpose </a:t>
            </a:r>
            <a:r>
              <a:rPr lang="en-US" altLang="ja-JP" sz="2400" dirty="0"/>
              <a:t>of each company's </a:t>
            </a:r>
            <a:r>
              <a:rPr lang="en-US" altLang="ja-JP" sz="2400" dirty="0" smtClean="0"/>
              <a:t>participation</a:t>
            </a:r>
          </a:p>
          <a:p>
            <a:pPr lvl="1"/>
            <a:r>
              <a:rPr lang="en-US" altLang="ja-JP" sz="2000" dirty="0"/>
              <a:t>Verify countermeasure </a:t>
            </a:r>
            <a:r>
              <a:rPr lang="en-US" altLang="ja-JP" sz="2000" dirty="0" smtClean="0"/>
              <a:t>technologies to ensure</a:t>
            </a:r>
            <a:br>
              <a:rPr lang="en-US" altLang="ja-JP" sz="2000" dirty="0" smtClean="0"/>
            </a:br>
            <a:r>
              <a:rPr lang="en-US" altLang="ja-JP" sz="2000" dirty="0" smtClean="0"/>
              <a:t>stable </a:t>
            </a:r>
            <a:r>
              <a:rPr lang="en-US" altLang="ja-JP" sz="2000" dirty="0"/>
              <a:t>operation as </a:t>
            </a:r>
            <a:r>
              <a:rPr lang="en-US" altLang="ja-JP" sz="2000" dirty="0" smtClean="0"/>
              <a:t>a </a:t>
            </a:r>
            <a:r>
              <a:rPr lang="en-US" altLang="ja-JP" sz="2000" dirty="0"/>
              <a:t>full resolver </a:t>
            </a:r>
            <a:r>
              <a:rPr lang="en-US" altLang="ja-JP" sz="2000" dirty="0" smtClean="0"/>
              <a:t>operator</a:t>
            </a:r>
            <a:br>
              <a:rPr lang="en-US" altLang="ja-JP" sz="2000" dirty="0" smtClean="0"/>
            </a:br>
            <a:r>
              <a:rPr lang="en-US" altLang="ja-JP" sz="2000" dirty="0" smtClean="0"/>
              <a:t>in the </a:t>
            </a:r>
            <a:r>
              <a:rPr lang="en-US" altLang="ja-JP" sz="2000" dirty="0"/>
              <a:t>event of a cyber attack.</a:t>
            </a:r>
            <a:endParaRPr lang="ja-JP" altLang="en-US" sz="20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1148-5E2D-4A72-9A35-936C92A0DEC8}" type="slidenum">
              <a:rPr lang="en-US" altLang="ja-JP" smtClean="0"/>
              <a:pPr/>
              <a:t>4</a:t>
            </a:fld>
            <a:endParaRPr lang="en-US" altLang="ja-JP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528" y="2924944"/>
            <a:ext cx="3793898" cy="341152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038" y="4381126"/>
            <a:ext cx="1152785" cy="43326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662" y="5528065"/>
            <a:ext cx="945806" cy="266424"/>
          </a:xfrm>
          <a:prstGeom prst="rect">
            <a:avLst/>
          </a:prstGeom>
        </p:spPr>
      </p:pic>
      <p:pic>
        <p:nvPicPr>
          <p:cNvPr id="9" name="image7.jpg" descr="\\shsv1\misc\new-biz\00E_jprs技術研究検討\共同研究\プレスリリース\201511-PR\各社ロゴ\HOTnet\HOTnetロゴ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764052" y="3881136"/>
            <a:ext cx="1008112" cy="373321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017" y="5575105"/>
            <a:ext cx="802092" cy="377191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908" y="6069613"/>
            <a:ext cx="1557883" cy="266860"/>
          </a:xfrm>
          <a:prstGeom prst="rect">
            <a:avLst/>
          </a:prstGeom>
        </p:spPr>
      </p:pic>
      <p:pic>
        <p:nvPicPr>
          <p:cNvPr id="1026" name="Picture 2" descr="freebit 毎日発明する会社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536" y="5049426"/>
            <a:ext cx="1082628" cy="37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t-bridge.okinawa/corporates/img/company/logo195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943215"/>
            <a:ext cx="1164949" cy="55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28506" y="3873306"/>
            <a:ext cx="824092" cy="504056"/>
          </a:xfrm>
          <a:prstGeom prst="rect">
            <a:avLst/>
          </a:prstGeom>
        </p:spPr>
      </p:pic>
      <p:pic>
        <p:nvPicPr>
          <p:cNvPr id="1032" name="Picture 8" descr="エネルギア・コミュニケーションズ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845" y="4793906"/>
            <a:ext cx="476491" cy="50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NCI 株式会社コミュニティネットワークセンター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737" y="6068110"/>
            <a:ext cx="1007003" cy="41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直線コネクタ 13"/>
          <p:cNvCxnSpPr/>
          <p:nvPr/>
        </p:nvCxnSpPr>
        <p:spPr>
          <a:xfrm>
            <a:off x="7250313" y="3617508"/>
            <a:ext cx="502386" cy="284908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7113451" y="5133814"/>
            <a:ext cx="576085" cy="28072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7113451" y="5220993"/>
            <a:ext cx="676097" cy="540707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7084968" y="5246274"/>
            <a:ext cx="338049" cy="766362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>
            <a:off x="6626307" y="5334157"/>
            <a:ext cx="38444" cy="692565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V="1">
            <a:off x="6540552" y="4345192"/>
            <a:ext cx="43464" cy="651757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 flipV="1">
            <a:off x="5849798" y="4864895"/>
            <a:ext cx="509936" cy="557852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 flipV="1">
            <a:off x="5291984" y="5068525"/>
            <a:ext cx="557814" cy="354222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5067418" y="5676885"/>
            <a:ext cx="449357" cy="33858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4658334" y="6197051"/>
            <a:ext cx="449357" cy="33858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85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evaluation scenario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kumimoji="1" lang="en-US" altLang="ja-JP" sz="2400" dirty="0" smtClean="0"/>
              <a:t>Set up a full-service resolver with both </a:t>
            </a:r>
            <a:r>
              <a:rPr lang="en-US" altLang="ja-JP" sz="2400" dirty="0"/>
              <a:t>fetch-limit</a:t>
            </a:r>
            <a:r>
              <a:rPr lang="ja-JP" altLang="en-US" sz="2400" dirty="0"/>
              <a:t> </a:t>
            </a:r>
            <a:r>
              <a:rPr lang="en-US" altLang="ja-JP" sz="2400" dirty="0"/>
              <a:t>and serve-stale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enabled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Suppose a situation that an authoritative server is under DDoS </a:t>
            </a:r>
            <a:r>
              <a:rPr lang="en-US" altLang="ja-JP" sz="2400" dirty="0"/>
              <a:t>attack: </a:t>
            </a:r>
            <a:r>
              <a:rPr lang="en-US" altLang="ja-JP" sz="2400" dirty="0" smtClean="0"/>
              <a:t>rd2020-theme2.jprs</a:t>
            </a:r>
            <a:endParaRPr kumimoji="1" lang="en-US" altLang="ja-JP" sz="2400" dirty="0" smtClean="0"/>
          </a:p>
          <a:p>
            <a:pPr lvl="1"/>
            <a:r>
              <a:rPr lang="en-US" altLang="ja-JP" sz="2000" dirty="0" smtClean="0"/>
              <a:t>We set up an authoritative server on the Internet</a:t>
            </a:r>
          </a:p>
          <a:p>
            <a:pPr lvl="1"/>
            <a:r>
              <a:rPr lang="en-US" altLang="ja-JP" sz="2000" dirty="0" smtClean="0"/>
              <a:t>Generate random sub-domain queries to the full-service resolver</a:t>
            </a:r>
          </a:p>
          <a:p>
            <a:r>
              <a:rPr kumimoji="1" lang="en-US" altLang="ja-JP" sz="2400" dirty="0" smtClean="0"/>
              <a:t>Fetch-limit will suppress outbound iterative queries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1148-5E2D-4A72-9A35-936C92A0DEC8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55702" y="6030044"/>
            <a:ext cx="1487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rgbClr val="000000"/>
                </a:solidFill>
              </a:rPr>
              <a:t>Victim Authoritative</a:t>
            </a:r>
          </a:p>
          <a:p>
            <a:pPr algn="ctr"/>
            <a:r>
              <a:rPr lang="en-US" altLang="ja-JP" sz="1200" dirty="0" smtClean="0">
                <a:solidFill>
                  <a:srgbClr val="000000"/>
                </a:solidFill>
              </a:rPr>
              <a:t>DNS Server [A]</a:t>
            </a:r>
            <a:endParaRPr lang="ja-JP" altLang="en-US" sz="1200" dirty="0">
              <a:solidFill>
                <a:srgbClr val="000000"/>
              </a:solidFill>
            </a:endParaRPr>
          </a:p>
        </p:txBody>
      </p:sp>
      <p:cxnSp>
        <p:nvCxnSpPr>
          <p:cNvPr id="9" name="直線矢印コネクタ 8"/>
          <p:cNvCxnSpPr>
            <a:stCxn id="13" idx="3"/>
            <a:endCxn id="14" idx="1"/>
          </p:cNvCxnSpPr>
          <p:nvPr/>
        </p:nvCxnSpPr>
        <p:spPr>
          <a:xfrm>
            <a:off x="1731803" y="5137147"/>
            <a:ext cx="684270" cy="772"/>
          </a:xfrm>
          <a:prstGeom prst="straightConnector1">
            <a:avLst/>
          </a:prstGeom>
          <a:ln>
            <a:solidFill>
              <a:srgbClr val="0070C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098" y="5006338"/>
            <a:ext cx="664064" cy="970710"/>
          </a:xfrm>
          <a:prstGeom prst="rect">
            <a:avLst/>
          </a:prstGeom>
        </p:spPr>
      </p:pic>
      <p:cxnSp>
        <p:nvCxnSpPr>
          <p:cNvPr id="11" name="直線矢印コネクタ 10"/>
          <p:cNvCxnSpPr/>
          <p:nvPr/>
        </p:nvCxnSpPr>
        <p:spPr>
          <a:xfrm>
            <a:off x="2838839" y="5065540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504075" y="6207695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rgbClr val="000000"/>
                </a:solidFill>
              </a:rPr>
              <a:t>Full Resolver</a:t>
            </a:r>
          </a:p>
          <a:p>
            <a:pPr algn="ctr"/>
            <a:r>
              <a:rPr lang="en-US" altLang="ja-JP" sz="1200" dirty="0" smtClean="0">
                <a:solidFill>
                  <a:srgbClr val="000000"/>
                </a:solidFill>
              </a:rPr>
              <a:t>Under Test</a:t>
            </a:r>
            <a:endParaRPr lang="ja-JP" altLang="en-US" sz="1200" dirty="0">
              <a:solidFill>
                <a:srgbClr val="000000"/>
              </a:solidFill>
            </a:endParaRPr>
          </a:p>
        </p:txBody>
      </p:sp>
      <p:pic>
        <p:nvPicPr>
          <p:cNvPr id="13" name="Picture 13" descr="MCj042384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335" y="4792753"/>
            <a:ext cx="627468" cy="68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073" y="5006338"/>
            <a:ext cx="364579" cy="263162"/>
          </a:xfrm>
          <a:prstGeom prst="rect">
            <a:avLst/>
          </a:prstGeom>
        </p:spPr>
      </p:pic>
      <p:pic>
        <p:nvPicPr>
          <p:cNvPr id="15" name="Picture 108" descr="MCj04289570000[1]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7262" y="5216903"/>
            <a:ext cx="327740" cy="31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直線矢印コネクタ 15"/>
          <p:cNvCxnSpPr>
            <a:stCxn id="13" idx="3"/>
            <a:endCxn id="15" idx="1"/>
          </p:cNvCxnSpPr>
          <p:nvPr/>
        </p:nvCxnSpPr>
        <p:spPr>
          <a:xfrm>
            <a:off x="1731803" y="5137147"/>
            <a:ext cx="485459" cy="238441"/>
          </a:xfrm>
          <a:prstGeom prst="straightConnector1">
            <a:avLst/>
          </a:prstGeom>
          <a:ln>
            <a:solidFill>
              <a:srgbClr val="0070C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2832527" y="5139181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2832527" y="5203694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2832527" y="5268207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2832527" y="5332720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2832527" y="5397233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2832527" y="5461746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043608" y="4552213"/>
            <a:ext cx="748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rgbClr val="000000"/>
                </a:solidFill>
              </a:rPr>
              <a:t>Attacker</a:t>
            </a:r>
            <a:endParaRPr lang="ja-JP" altLang="en-US" sz="1200" dirty="0">
              <a:solidFill>
                <a:srgbClr val="000000"/>
              </a:solidFill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4484816" y="5202662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4484816" y="5331688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角丸四角形 34"/>
          <p:cNvSpPr/>
          <p:nvPr/>
        </p:nvSpPr>
        <p:spPr>
          <a:xfrm>
            <a:off x="3956770" y="5006338"/>
            <a:ext cx="694134" cy="447256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fetch-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limit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608" y="4960660"/>
            <a:ext cx="669169" cy="927940"/>
          </a:xfrm>
          <a:prstGeom prst="rect">
            <a:avLst/>
          </a:prstGeom>
        </p:spPr>
      </p:pic>
      <p:sp>
        <p:nvSpPr>
          <p:cNvPr id="36" name="ドーナツ 35"/>
          <p:cNvSpPr/>
          <p:nvPr/>
        </p:nvSpPr>
        <p:spPr>
          <a:xfrm>
            <a:off x="5760173" y="5179091"/>
            <a:ext cx="568064" cy="568064"/>
          </a:xfrm>
          <a:prstGeom prst="donut">
            <a:avLst>
              <a:gd name="adj" fmla="val 1458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46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図 10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2" y="4960660"/>
            <a:ext cx="669169" cy="92794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evaluation scenario 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altLang="ja-JP" sz="2400" dirty="0" smtClean="0"/>
              <a:t>The authoritative server [A] becomes not responding</a:t>
            </a:r>
          </a:p>
          <a:p>
            <a:pPr lvl="1"/>
            <a:r>
              <a:rPr lang="en-US" altLang="ja-JP" sz="2000" dirty="0" smtClean="0"/>
              <a:t>DDoS traffic from others increases and server [A] is not massive</a:t>
            </a:r>
          </a:p>
          <a:p>
            <a:pPr lvl="1"/>
            <a:r>
              <a:rPr lang="en-US" altLang="ja-JP" sz="2000" dirty="0" smtClean="0"/>
              <a:t>Actually it is simulated by dropping inbound queries</a:t>
            </a:r>
          </a:p>
          <a:p>
            <a:r>
              <a:rPr lang="en-US" altLang="ja-JP" sz="2400" dirty="0" smtClean="0"/>
              <a:t>Serve-stale will use stale cache to answer queries</a:t>
            </a:r>
          </a:p>
          <a:p>
            <a:pPr lvl="1"/>
            <a:r>
              <a:rPr lang="en-US" altLang="ja-JP" sz="2000" dirty="0" smtClean="0"/>
              <a:t>Legitimate clients still can resolve the domain name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1148-5E2D-4A72-9A35-936C92A0DEC8}" type="slidenum">
              <a:rPr lang="en-US" altLang="ja-JP" smtClean="0"/>
              <a:pPr/>
              <a:t>6</a:t>
            </a:fld>
            <a:endParaRPr lang="en-US" altLang="ja-JP"/>
          </a:p>
        </p:txBody>
      </p:sp>
      <p:cxnSp>
        <p:nvCxnSpPr>
          <p:cNvPr id="38" name="直線矢印コネクタ 37"/>
          <p:cNvCxnSpPr/>
          <p:nvPr/>
        </p:nvCxnSpPr>
        <p:spPr>
          <a:xfrm>
            <a:off x="1765532" y="5883948"/>
            <a:ext cx="1854913" cy="0"/>
          </a:xfrm>
          <a:prstGeom prst="straightConnector1">
            <a:avLst/>
          </a:prstGeom>
          <a:ln w="19050">
            <a:solidFill>
              <a:srgbClr val="00B050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051563" y="6030044"/>
            <a:ext cx="1487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rgbClr val="000000"/>
                </a:solidFill>
              </a:rPr>
              <a:t>Victim Authoritative</a:t>
            </a:r>
          </a:p>
          <a:p>
            <a:pPr algn="ctr"/>
            <a:r>
              <a:rPr lang="en-US" altLang="ja-JP" sz="1200" dirty="0" smtClean="0">
                <a:solidFill>
                  <a:srgbClr val="000000"/>
                </a:solidFill>
              </a:rPr>
              <a:t>DNS Server [A]</a:t>
            </a:r>
            <a:endParaRPr lang="ja-JP" altLang="en-US" sz="1200" dirty="0">
              <a:solidFill>
                <a:srgbClr val="000000"/>
              </a:solidFill>
            </a:endParaRPr>
          </a:p>
        </p:txBody>
      </p:sp>
      <p:cxnSp>
        <p:nvCxnSpPr>
          <p:cNvPr id="41" name="直線矢印コネクタ 40"/>
          <p:cNvCxnSpPr>
            <a:stCxn id="45" idx="3"/>
            <a:endCxn id="46" idx="1"/>
          </p:cNvCxnSpPr>
          <p:nvPr/>
        </p:nvCxnSpPr>
        <p:spPr>
          <a:xfrm>
            <a:off x="1727664" y="5137147"/>
            <a:ext cx="684270" cy="772"/>
          </a:xfrm>
          <a:prstGeom prst="straightConnector1">
            <a:avLst/>
          </a:prstGeom>
          <a:ln>
            <a:solidFill>
              <a:srgbClr val="0070C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図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959" y="5006338"/>
            <a:ext cx="664064" cy="970710"/>
          </a:xfrm>
          <a:prstGeom prst="rect">
            <a:avLst/>
          </a:prstGeom>
        </p:spPr>
      </p:pic>
      <p:cxnSp>
        <p:nvCxnSpPr>
          <p:cNvPr id="43" name="直線矢印コネクタ 42"/>
          <p:cNvCxnSpPr/>
          <p:nvPr/>
        </p:nvCxnSpPr>
        <p:spPr>
          <a:xfrm>
            <a:off x="2834700" y="5065540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3499936" y="6207695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000000"/>
                </a:solidFill>
              </a:rPr>
              <a:t>Full Resolver</a:t>
            </a:r>
          </a:p>
          <a:p>
            <a:pPr algn="ctr"/>
            <a:r>
              <a:rPr lang="en-US" altLang="ja-JP" sz="1200" dirty="0">
                <a:solidFill>
                  <a:srgbClr val="000000"/>
                </a:solidFill>
              </a:rPr>
              <a:t>Under Test</a:t>
            </a:r>
            <a:endParaRPr lang="ja-JP" altLang="en-US" sz="1200" dirty="0">
              <a:solidFill>
                <a:srgbClr val="000000"/>
              </a:solidFill>
            </a:endParaRPr>
          </a:p>
        </p:txBody>
      </p:sp>
      <p:pic>
        <p:nvPicPr>
          <p:cNvPr id="45" name="Picture 13" descr="MCj042384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96" y="4792753"/>
            <a:ext cx="627468" cy="68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934" y="5006338"/>
            <a:ext cx="364579" cy="263162"/>
          </a:xfrm>
          <a:prstGeom prst="rect">
            <a:avLst/>
          </a:prstGeom>
        </p:spPr>
      </p:pic>
      <p:pic>
        <p:nvPicPr>
          <p:cNvPr id="47" name="Picture 108" descr="MCj04289570000[1]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3123" y="5216903"/>
            <a:ext cx="327740" cy="31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直線矢印コネクタ 47"/>
          <p:cNvCxnSpPr>
            <a:stCxn id="45" idx="3"/>
            <a:endCxn id="47" idx="1"/>
          </p:cNvCxnSpPr>
          <p:nvPr/>
        </p:nvCxnSpPr>
        <p:spPr>
          <a:xfrm>
            <a:off x="1727664" y="5137147"/>
            <a:ext cx="485459" cy="238441"/>
          </a:xfrm>
          <a:prstGeom prst="straightConnector1">
            <a:avLst/>
          </a:prstGeom>
          <a:ln>
            <a:solidFill>
              <a:srgbClr val="0070C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2828388" y="5139181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2828388" y="5203694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2828388" y="5268207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2828388" y="5332720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2828388" y="5397233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2828388" y="5461746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1039469" y="4552213"/>
            <a:ext cx="748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rgbClr val="000000"/>
                </a:solidFill>
              </a:rPr>
              <a:t>Attacker</a:t>
            </a:r>
            <a:endParaRPr lang="ja-JP" altLang="en-US" sz="1200" dirty="0">
              <a:solidFill>
                <a:srgbClr val="000000"/>
              </a:solidFill>
            </a:endParaRPr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4480677" y="5202662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乗算記号 64"/>
          <p:cNvSpPr/>
          <p:nvPr/>
        </p:nvSpPr>
        <p:spPr>
          <a:xfrm>
            <a:off x="5583119" y="5043069"/>
            <a:ext cx="800568" cy="80056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FFFFFF"/>
              </a:solidFill>
            </a:endParaRPr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83" y="5548863"/>
            <a:ext cx="639281" cy="639281"/>
          </a:xfrm>
          <a:prstGeom prst="rect">
            <a:avLst/>
          </a:prstGeom>
        </p:spPr>
      </p:pic>
      <p:sp>
        <p:nvSpPr>
          <p:cNvPr id="68" name="テキスト ボックス 67"/>
          <p:cNvSpPr txBox="1"/>
          <p:nvPr/>
        </p:nvSpPr>
        <p:spPr>
          <a:xfrm>
            <a:off x="830341" y="6207696"/>
            <a:ext cx="1148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rgbClr val="000000"/>
                </a:solidFill>
              </a:rPr>
              <a:t>Stub Resolver</a:t>
            </a:r>
            <a:endParaRPr lang="ja-JP" altLang="en-US" sz="1200" dirty="0">
              <a:solidFill>
                <a:srgbClr val="000000"/>
              </a:solidFill>
            </a:endParaRPr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1778281" y="5761353"/>
            <a:ext cx="1866049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角丸四角形 69"/>
          <p:cNvSpPr/>
          <p:nvPr/>
        </p:nvSpPr>
        <p:spPr>
          <a:xfrm>
            <a:off x="3499936" y="5611588"/>
            <a:ext cx="626448" cy="416256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serve-</a:t>
            </a: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stale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1" name="ドーナツ 70"/>
          <p:cNvSpPr/>
          <p:nvPr/>
        </p:nvSpPr>
        <p:spPr>
          <a:xfrm>
            <a:off x="755576" y="5491135"/>
            <a:ext cx="568064" cy="568064"/>
          </a:xfrm>
          <a:prstGeom prst="donut">
            <a:avLst>
              <a:gd name="adj" fmla="val 1458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000000"/>
              </a:solidFill>
            </a:endParaRPr>
          </a:p>
        </p:txBody>
      </p:sp>
      <p:cxnSp>
        <p:nvCxnSpPr>
          <p:cNvPr id="72" name="直線矢印コネクタ 71"/>
          <p:cNvCxnSpPr/>
          <p:nvPr/>
        </p:nvCxnSpPr>
        <p:spPr>
          <a:xfrm>
            <a:off x="4477920" y="5326968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>
            <a:off x="4461951" y="5739168"/>
            <a:ext cx="869131" cy="0"/>
          </a:xfrm>
          <a:prstGeom prst="straightConnector1">
            <a:avLst/>
          </a:prstGeom>
          <a:ln w="1905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4896516" y="5883948"/>
            <a:ext cx="436348" cy="0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乗算記号 76"/>
          <p:cNvSpPr/>
          <p:nvPr/>
        </p:nvSpPr>
        <p:spPr>
          <a:xfrm>
            <a:off x="4689336" y="5768273"/>
            <a:ext cx="260543" cy="24659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00">
              <a:solidFill>
                <a:srgbClr val="FFFFFF"/>
              </a:solidFill>
            </a:endParaRPr>
          </a:p>
        </p:txBody>
      </p:sp>
      <p:pic>
        <p:nvPicPr>
          <p:cNvPr id="78" name="図 7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57" y="4398010"/>
            <a:ext cx="364579" cy="263162"/>
          </a:xfrm>
          <a:prstGeom prst="rect">
            <a:avLst/>
          </a:prstGeom>
        </p:spPr>
      </p:pic>
      <p:pic>
        <p:nvPicPr>
          <p:cNvPr id="79" name="Picture 108" descr="MCj04289570000[1]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99579" y="4047336"/>
            <a:ext cx="327740" cy="31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0" name="直線矢印コネクタ 79"/>
          <p:cNvCxnSpPr/>
          <p:nvPr/>
        </p:nvCxnSpPr>
        <p:spPr>
          <a:xfrm flipH="1">
            <a:off x="6343915" y="4959770"/>
            <a:ext cx="646621" cy="30793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Picture 108" descr="MCj04289570000[1]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22852" y="4151392"/>
            <a:ext cx="327740" cy="31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図 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139" y="4661172"/>
            <a:ext cx="364579" cy="263162"/>
          </a:xfrm>
          <a:prstGeom prst="rect">
            <a:avLst/>
          </a:prstGeom>
        </p:spPr>
      </p:pic>
      <p:cxnSp>
        <p:nvCxnSpPr>
          <p:cNvPr id="85" name="直線矢印コネクタ 84"/>
          <p:cNvCxnSpPr/>
          <p:nvPr/>
        </p:nvCxnSpPr>
        <p:spPr>
          <a:xfrm flipH="1">
            <a:off x="6260431" y="4874844"/>
            <a:ext cx="646621" cy="30793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H="1">
            <a:off x="6288974" y="4924206"/>
            <a:ext cx="646621" cy="30793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H="1">
            <a:off x="6217698" y="4824932"/>
            <a:ext cx="646621" cy="30793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flipH="1">
            <a:off x="6156971" y="4717518"/>
            <a:ext cx="559026" cy="32482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 flipH="1">
            <a:off x="6173221" y="4783243"/>
            <a:ext cx="617731" cy="31320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 flipH="1">
            <a:off x="6082016" y="4679297"/>
            <a:ext cx="569405" cy="31996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 flipH="1">
            <a:off x="6047802" y="4642882"/>
            <a:ext cx="493206" cy="27604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flipH="1">
            <a:off x="5959090" y="4554681"/>
            <a:ext cx="441923" cy="30960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 flipH="1">
            <a:off x="5894514" y="4497383"/>
            <a:ext cx="424826" cy="35675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>
          <a:xfrm>
            <a:off x="3956770" y="5006338"/>
            <a:ext cx="694134" cy="447256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fetch-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limit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47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図 6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019" y="4919005"/>
            <a:ext cx="969595" cy="969595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036" y="5018890"/>
            <a:ext cx="969595" cy="96959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evaluation scenario (3)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altLang="ja-JP" sz="2400" dirty="0"/>
              <a:t>Then, the </a:t>
            </a:r>
            <a:r>
              <a:rPr lang="en-US" altLang="ja-JP" sz="2400" dirty="0" smtClean="0"/>
              <a:t>victim switches </a:t>
            </a:r>
            <a:r>
              <a:rPr lang="en-US" altLang="ja-JP" sz="2400" dirty="0"/>
              <a:t>to another DNS provider [B]</a:t>
            </a:r>
          </a:p>
          <a:p>
            <a:pPr lvl="1"/>
            <a:r>
              <a:rPr lang="en-US" altLang="ja-JP" sz="2000" dirty="0"/>
              <a:t>The </a:t>
            </a:r>
            <a:r>
              <a:rPr lang="en-US" altLang="ja-JP" sz="2000" dirty="0" smtClean="0"/>
              <a:t>servers [B] </a:t>
            </a:r>
            <a:r>
              <a:rPr lang="en-US" altLang="ja-JP" sz="2000" dirty="0"/>
              <a:t>are massive enough to absorb DDoS traffic </a:t>
            </a:r>
          </a:p>
          <a:p>
            <a:pPr lvl="1"/>
            <a:r>
              <a:rPr lang="en-US" altLang="ja-JP" sz="2000" dirty="0"/>
              <a:t>Actually it is simulated with changing delegation in the parent zone to another NS </a:t>
            </a:r>
            <a:r>
              <a:rPr lang="en-US" altLang="ja-JP" sz="2000" dirty="0" err="1"/>
              <a:t>RRset</a:t>
            </a:r>
            <a:endParaRPr lang="en-US" altLang="ja-JP" sz="2000" dirty="0"/>
          </a:p>
          <a:p>
            <a:r>
              <a:rPr lang="en-US" altLang="ja-JP" sz="2400" dirty="0"/>
              <a:t>However </a:t>
            </a:r>
            <a:r>
              <a:rPr lang="en-US" altLang="ja-JP" sz="2400" dirty="0" smtClean="0"/>
              <a:t>the </a:t>
            </a:r>
            <a:r>
              <a:rPr lang="en-US" altLang="ja-JP" sz="2400" dirty="0"/>
              <a:t>stale cache </a:t>
            </a:r>
            <a:r>
              <a:rPr lang="en-US" altLang="ja-JP" sz="2400" dirty="0" smtClean="0"/>
              <a:t>entry is still used</a:t>
            </a:r>
          </a:p>
          <a:p>
            <a:pPr lvl="1"/>
            <a:r>
              <a:rPr lang="en-US" altLang="ja-JP" sz="2000" dirty="0" smtClean="0"/>
              <a:t>The full-service resolver answers with the stale cache</a:t>
            </a:r>
          </a:p>
          <a:p>
            <a:pPr lvl="1"/>
            <a:r>
              <a:rPr lang="en-US" altLang="ja-JP" sz="2000" dirty="0" smtClean="0"/>
              <a:t>After flushing the cache, fresh data will be returned</a:t>
            </a:r>
            <a:endParaRPr lang="en-US" altLang="ja-JP" sz="20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1148-5E2D-4A72-9A35-936C92A0DEC8}" type="slidenum">
              <a:rPr lang="en-US" altLang="ja-JP" smtClean="0"/>
              <a:pPr/>
              <a:t>7</a:t>
            </a:fld>
            <a:endParaRPr lang="en-US" altLang="ja-JP"/>
          </a:p>
        </p:txBody>
      </p:sp>
      <p:cxnSp>
        <p:nvCxnSpPr>
          <p:cNvPr id="38" name="直線矢印コネクタ 37"/>
          <p:cNvCxnSpPr/>
          <p:nvPr/>
        </p:nvCxnSpPr>
        <p:spPr>
          <a:xfrm>
            <a:off x="1765532" y="5883948"/>
            <a:ext cx="1854913" cy="0"/>
          </a:xfrm>
          <a:prstGeom prst="straightConnector1">
            <a:avLst/>
          </a:prstGeom>
          <a:ln w="19050">
            <a:solidFill>
              <a:srgbClr val="00B050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図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486" y="5108082"/>
            <a:ext cx="969595" cy="969595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6732240" y="6131788"/>
            <a:ext cx="1487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rgbClr val="000000"/>
                </a:solidFill>
              </a:rPr>
              <a:t>Victim Authoritative</a:t>
            </a:r>
          </a:p>
          <a:p>
            <a:pPr algn="ctr"/>
            <a:r>
              <a:rPr lang="en-US" altLang="ja-JP" sz="1200" dirty="0" smtClean="0">
                <a:solidFill>
                  <a:srgbClr val="000000"/>
                </a:solidFill>
              </a:rPr>
              <a:t>DNS Server [B]</a:t>
            </a:r>
            <a:endParaRPr lang="ja-JP" altLang="en-US" sz="1200" dirty="0">
              <a:solidFill>
                <a:srgbClr val="000000"/>
              </a:solidFill>
            </a:endParaRPr>
          </a:p>
        </p:txBody>
      </p:sp>
      <p:cxnSp>
        <p:nvCxnSpPr>
          <p:cNvPr id="41" name="直線矢印コネクタ 40"/>
          <p:cNvCxnSpPr>
            <a:stCxn id="45" idx="3"/>
            <a:endCxn id="46" idx="1"/>
          </p:cNvCxnSpPr>
          <p:nvPr/>
        </p:nvCxnSpPr>
        <p:spPr>
          <a:xfrm>
            <a:off x="1727664" y="5137147"/>
            <a:ext cx="684270" cy="772"/>
          </a:xfrm>
          <a:prstGeom prst="straightConnector1">
            <a:avLst/>
          </a:prstGeom>
          <a:ln>
            <a:solidFill>
              <a:srgbClr val="0070C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図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959" y="5006338"/>
            <a:ext cx="664064" cy="970710"/>
          </a:xfrm>
          <a:prstGeom prst="rect">
            <a:avLst/>
          </a:prstGeom>
        </p:spPr>
      </p:pic>
      <p:cxnSp>
        <p:nvCxnSpPr>
          <p:cNvPr id="43" name="直線矢印コネクタ 42"/>
          <p:cNvCxnSpPr/>
          <p:nvPr/>
        </p:nvCxnSpPr>
        <p:spPr>
          <a:xfrm>
            <a:off x="2834700" y="5065540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3499936" y="6207695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000000"/>
                </a:solidFill>
              </a:rPr>
              <a:t>Full Resolver</a:t>
            </a:r>
          </a:p>
          <a:p>
            <a:pPr algn="ctr"/>
            <a:r>
              <a:rPr lang="en-US" altLang="ja-JP" sz="1200" dirty="0">
                <a:solidFill>
                  <a:srgbClr val="000000"/>
                </a:solidFill>
              </a:rPr>
              <a:t>Under Test</a:t>
            </a:r>
            <a:endParaRPr lang="ja-JP" altLang="en-US" sz="1200" dirty="0">
              <a:solidFill>
                <a:srgbClr val="000000"/>
              </a:solidFill>
            </a:endParaRPr>
          </a:p>
        </p:txBody>
      </p:sp>
      <p:pic>
        <p:nvPicPr>
          <p:cNvPr id="45" name="Picture 13" descr="MCj042384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96" y="4792753"/>
            <a:ext cx="627468" cy="68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934" y="5006338"/>
            <a:ext cx="364579" cy="263162"/>
          </a:xfrm>
          <a:prstGeom prst="rect">
            <a:avLst/>
          </a:prstGeom>
        </p:spPr>
      </p:pic>
      <p:pic>
        <p:nvPicPr>
          <p:cNvPr id="47" name="Picture 108" descr="MCj04289570000[1]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3123" y="5216903"/>
            <a:ext cx="327740" cy="31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直線矢印コネクタ 47"/>
          <p:cNvCxnSpPr>
            <a:stCxn id="45" idx="3"/>
            <a:endCxn id="47" idx="1"/>
          </p:cNvCxnSpPr>
          <p:nvPr/>
        </p:nvCxnSpPr>
        <p:spPr>
          <a:xfrm>
            <a:off x="1727664" y="5137147"/>
            <a:ext cx="485459" cy="238441"/>
          </a:xfrm>
          <a:prstGeom prst="straightConnector1">
            <a:avLst/>
          </a:prstGeom>
          <a:ln>
            <a:solidFill>
              <a:srgbClr val="0070C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2828388" y="5139181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2828388" y="5203694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2828388" y="5268207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2828388" y="5332720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2828388" y="5397233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2828388" y="5461746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1039469" y="4552213"/>
            <a:ext cx="748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rgbClr val="000000"/>
                </a:solidFill>
              </a:rPr>
              <a:t>Attacker</a:t>
            </a:r>
            <a:endParaRPr lang="ja-JP" altLang="en-US" sz="1200" dirty="0">
              <a:solidFill>
                <a:srgbClr val="000000"/>
              </a:solidFill>
            </a:endParaRPr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4480677" y="5202662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図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83" y="5548863"/>
            <a:ext cx="639281" cy="639281"/>
          </a:xfrm>
          <a:prstGeom prst="rect">
            <a:avLst/>
          </a:prstGeom>
        </p:spPr>
      </p:pic>
      <p:sp>
        <p:nvSpPr>
          <p:cNvPr id="68" name="テキスト ボックス 67"/>
          <p:cNvSpPr txBox="1"/>
          <p:nvPr/>
        </p:nvSpPr>
        <p:spPr>
          <a:xfrm>
            <a:off x="830341" y="6207696"/>
            <a:ext cx="1148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rgbClr val="000000"/>
                </a:solidFill>
              </a:rPr>
              <a:t>Stub Resolver</a:t>
            </a:r>
            <a:endParaRPr lang="ja-JP" altLang="en-US" sz="1200" dirty="0">
              <a:solidFill>
                <a:srgbClr val="000000"/>
              </a:solidFill>
            </a:endParaRPr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1778281" y="5761353"/>
            <a:ext cx="1866049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角丸四角形 69"/>
          <p:cNvSpPr/>
          <p:nvPr/>
        </p:nvSpPr>
        <p:spPr>
          <a:xfrm>
            <a:off x="3499936" y="5611588"/>
            <a:ext cx="626448" cy="416256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serve-</a:t>
            </a: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stale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1" name="ドーナツ 70"/>
          <p:cNvSpPr/>
          <p:nvPr/>
        </p:nvSpPr>
        <p:spPr>
          <a:xfrm>
            <a:off x="755576" y="5491135"/>
            <a:ext cx="568064" cy="568064"/>
          </a:xfrm>
          <a:prstGeom prst="donut">
            <a:avLst>
              <a:gd name="adj" fmla="val 1458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000000"/>
              </a:solidFill>
            </a:endParaRPr>
          </a:p>
        </p:txBody>
      </p:sp>
      <p:cxnSp>
        <p:nvCxnSpPr>
          <p:cNvPr id="72" name="直線矢印コネクタ 71"/>
          <p:cNvCxnSpPr/>
          <p:nvPr/>
        </p:nvCxnSpPr>
        <p:spPr>
          <a:xfrm>
            <a:off x="4477920" y="5326968"/>
            <a:ext cx="815942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>
            <a:off x="4461951" y="5739168"/>
            <a:ext cx="869131" cy="0"/>
          </a:xfrm>
          <a:prstGeom prst="straightConnector1">
            <a:avLst/>
          </a:prstGeom>
          <a:ln w="1905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4896516" y="5883948"/>
            <a:ext cx="436348" cy="0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乗算記号 76"/>
          <p:cNvSpPr/>
          <p:nvPr/>
        </p:nvSpPr>
        <p:spPr>
          <a:xfrm>
            <a:off x="4689336" y="5768273"/>
            <a:ext cx="260543" cy="24659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00">
              <a:solidFill>
                <a:srgbClr val="FFFFFF"/>
              </a:solidFill>
            </a:endParaRPr>
          </a:p>
        </p:txBody>
      </p:sp>
      <p:pic>
        <p:nvPicPr>
          <p:cNvPr id="78" name="図 7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334" y="4499754"/>
            <a:ext cx="364579" cy="263162"/>
          </a:xfrm>
          <a:prstGeom prst="rect">
            <a:avLst/>
          </a:prstGeom>
        </p:spPr>
      </p:pic>
      <p:pic>
        <p:nvPicPr>
          <p:cNvPr id="79" name="Picture 108" descr="MCj04289570000[1]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80256" y="4149080"/>
            <a:ext cx="327740" cy="31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0" name="直線矢印コネクタ 79"/>
          <p:cNvCxnSpPr/>
          <p:nvPr/>
        </p:nvCxnSpPr>
        <p:spPr>
          <a:xfrm flipH="1">
            <a:off x="8024592" y="5061514"/>
            <a:ext cx="646621" cy="30793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Picture 108" descr="MCj04289570000[1]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03529" y="4253136"/>
            <a:ext cx="327740" cy="31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図 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816" y="4762916"/>
            <a:ext cx="364579" cy="263162"/>
          </a:xfrm>
          <a:prstGeom prst="rect">
            <a:avLst/>
          </a:prstGeom>
        </p:spPr>
      </p:pic>
      <p:cxnSp>
        <p:nvCxnSpPr>
          <p:cNvPr id="85" name="直線矢印コネクタ 84"/>
          <p:cNvCxnSpPr/>
          <p:nvPr/>
        </p:nvCxnSpPr>
        <p:spPr>
          <a:xfrm flipH="1">
            <a:off x="7941108" y="4976588"/>
            <a:ext cx="646621" cy="30793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H="1">
            <a:off x="7969651" y="5025950"/>
            <a:ext cx="646621" cy="30793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H="1">
            <a:off x="7898375" y="4926676"/>
            <a:ext cx="646621" cy="30793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 flipH="1">
            <a:off x="7837648" y="4819262"/>
            <a:ext cx="559026" cy="32482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 flipH="1">
            <a:off x="7853898" y="4884987"/>
            <a:ext cx="617731" cy="31320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 flipH="1">
            <a:off x="7762693" y="4781041"/>
            <a:ext cx="569405" cy="31996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 flipH="1">
            <a:off x="7728479" y="4744626"/>
            <a:ext cx="493206" cy="27604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flipH="1">
            <a:off x="7639767" y="4656425"/>
            <a:ext cx="441923" cy="30960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 flipH="1">
            <a:off x="7575191" y="4599127"/>
            <a:ext cx="424826" cy="35675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図 5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637" y="4797486"/>
            <a:ext cx="977549" cy="977549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2" y="4960660"/>
            <a:ext cx="669169" cy="927940"/>
          </a:xfrm>
          <a:prstGeom prst="rect">
            <a:avLst/>
          </a:prstGeom>
        </p:spPr>
      </p:pic>
      <p:sp>
        <p:nvSpPr>
          <p:cNvPr id="58" name="テキスト ボックス 57"/>
          <p:cNvSpPr txBox="1"/>
          <p:nvPr/>
        </p:nvSpPr>
        <p:spPr>
          <a:xfrm>
            <a:off x="5051563" y="6030044"/>
            <a:ext cx="1487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rgbClr val="000000"/>
                </a:solidFill>
              </a:rPr>
              <a:t>Victim Authoritative</a:t>
            </a:r>
          </a:p>
          <a:p>
            <a:pPr algn="ctr"/>
            <a:r>
              <a:rPr lang="en-US" altLang="ja-JP" sz="1200" dirty="0" smtClean="0">
                <a:solidFill>
                  <a:srgbClr val="000000"/>
                </a:solidFill>
              </a:rPr>
              <a:t>DNS Server [A]</a:t>
            </a:r>
            <a:endParaRPr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59" name="乗算記号 58"/>
          <p:cNvSpPr/>
          <p:nvPr/>
        </p:nvSpPr>
        <p:spPr>
          <a:xfrm>
            <a:off x="5583119" y="5043069"/>
            <a:ext cx="800568" cy="800568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FFFFFF"/>
              </a:solidFill>
            </a:endParaRPr>
          </a:p>
        </p:txBody>
      </p:sp>
      <p:sp>
        <p:nvSpPr>
          <p:cNvPr id="61" name="ドーナツ 60"/>
          <p:cNvSpPr/>
          <p:nvPr/>
        </p:nvSpPr>
        <p:spPr>
          <a:xfrm>
            <a:off x="7401574" y="5420643"/>
            <a:ext cx="568064" cy="568064"/>
          </a:xfrm>
          <a:prstGeom prst="donut">
            <a:avLst>
              <a:gd name="adj" fmla="val 1458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rgbClr val="000000"/>
              </a:solidFill>
            </a:endParaRPr>
          </a:p>
        </p:txBody>
      </p:sp>
      <p:sp>
        <p:nvSpPr>
          <p:cNvPr id="7" name="下矢印 6"/>
          <p:cNvSpPr/>
          <p:nvPr/>
        </p:nvSpPr>
        <p:spPr>
          <a:xfrm rot="2066578">
            <a:off x="5832548" y="4247046"/>
            <a:ext cx="219729" cy="637951"/>
          </a:xfrm>
          <a:prstGeom prst="downArrow">
            <a:avLst/>
          </a:prstGeom>
          <a:solidFill>
            <a:schemeClr val="accent5">
              <a:lumMod val="90000"/>
            </a:schemeClr>
          </a:solidFill>
          <a:ln>
            <a:solidFill>
              <a:schemeClr val="accent5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下矢印 63"/>
          <p:cNvSpPr/>
          <p:nvPr/>
        </p:nvSpPr>
        <p:spPr>
          <a:xfrm rot="19369474">
            <a:off x="6873333" y="4191909"/>
            <a:ext cx="197740" cy="665930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上カーブ矢印 7"/>
          <p:cNvSpPr/>
          <p:nvPr/>
        </p:nvSpPr>
        <p:spPr>
          <a:xfrm>
            <a:off x="6141767" y="4559384"/>
            <a:ext cx="672565" cy="158685"/>
          </a:xfrm>
          <a:prstGeom prst="curved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3956770" y="5006338"/>
            <a:ext cx="694134" cy="447256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fetch-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limit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175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altLang="ja-JP" sz="2400" dirty="0" smtClean="0"/>
              <a:t>The combination worked as expected with Unbound</a:t>
            </a:r>
          </a:p>
          <a:p>
            <a:pPr lvl="1"/>
            <a:r>
              <a:rPr lang="en-US" altLang="ja-JP" sz="2000" dirty="0" err="1" smtClean="0"/>
              <a:t>ratelimit</a:t>
            </a:r>
            <a:r>
              <a:rPr lang="en-US" altLang="ja-JP" sz="2000" dirty="0" smtClean="0"/>
              <a:t> restricted number of iterations to the authoritative server</a:t>
            </a:r>
          </a:p>
          <a:p>
            <a:pPr lvl="1"/>
            <a:r>
              <a:rPr lang="en-US" altLang="ja-JP" sz="2000" dirty="0" smtClean="0"/>
              <a:t>Full-service resolver continues to respond with cached answers even after the authoritative server becomes not responding and the TTL of the </a:t>
            </a:r>
            <a:r>
              <a:rPr lang="en-US" altLang="ja-JP" sz="2000" dirty="0" err="1" smtClean="0"/>
              <a:t>RRset</a:t>
            </a:r>
            <a:r>
              <a:rPr lang="en-US" altLang="ja-JP" sz="2000" dirty="0" smtClean="0"/>
              <a:t> expired</a:t>
            </a:r>
            <a:endParaRPr lang="en-US" altLang="ja-JP" sz="2400" dirty="0" smtClean="0"/>
          </a:p>
          <a:p>
            <a:r>
              <a:rPr lang="en-US" altLang="ja-JP" sz="2400" dirty="0" smtClean="0"/>
              <a:t>BIND 9 worked differently than expected</a:t>
            </a:r>
          </a:p>
          <a:p>
            <a:pPr lvl="1"/>
            <a:r>
              <a:rPr lang="en-US" altLang="ja-JP" sz="2000" dirty="0" smtClean="0"/>
              <a:t>fetch-limit </a:t>
            </a:r>
            <a:r>
              <a:rPr lang="en-US" altLang="ja-JP" sz="2000" dirty="0"/>
              <a:t>restricted number of iterations to the authoritative </a:t>
            </a:r>
            <a:r>
              <a:rPr lang="en-US" altLang="ja-JP" sz="2000" dirty="0" smtClean="0"/>
              <a:t>server as expected</a:t>
            </a:r>
            <a:endParaRPr lang="en-US" altLang="ja-JP" sz="2000" dirty="0"/>
          </a:p>
          <a:p>
            <a:pPr lvl="1"/>
            <a:r>
              <a:rPr lang="en-US" altLang="ja-JP" sz="2000" dirty="0" smtClean="0"/>
              <a:t>However, it responds with SERVFAIL </a:t>
            </a:r>
            <a:r>
              <a:rPr lang="en-US" altLang="ja-JP" sz="2000" dirty="0"/>
              <a:t>after the authoritative server becomes not </a:t>
            </a:r>
            <a:r>
              <a:rPr lang="en-US" altLang="ja-JP" sz="2000" dirty="0" smtClean="0"/>
              <a:t>responding</a:t>
            </a:r>
          </a:p>
          <a:p>
            <a:pPr lvl="1"/>
            <a:r>
              <a:rPr lang="ja-JP" altLang="en-US" sz="2000" dirty="0" smtClean="0"/>
              <a:t> </a:t>
            </a:r>
            <a:r>
              <a:rPr lang="en-US" altLang="ja-JP" sz="2000" dirty="0" smtClean="0">
                <a:latin typeface="Consolas" panose="020B0609020204030204" pitchFamily="49" charset="0"/>
              </a:rPr>
              <a:t>`</a:t>
            </a:r>
            <a:r>
              <a:rPr lang="en-US" altLang="ja-JP" sz="2000" dirty="0" err="1" smtClean="0">
                <a:latin typeface="Consolas" panose="020B0609020204030204" pitchFamily="49" charset="0"/>
              </a:rPr>
              <a:t>rndc</a:t>
            </a:r>
            <a:r>
              <a:rPr lang="en-US" altLang="ja-JP" sz="2000" dirty="0" smtClean="0">
                <a:latin typeface="Consolas" panose="020B0609020204030204" pitchFamily="49" charset="0"/>
              </a:rPr>
              <a:t> </a:t>
            </a:r>
            <a:r>
              <a:rPr lang="en-US" altLang="ja-JP" sz="2000" dirty="0" err="1" smtClean="0">
                <a:latin typeface="Consolas" panose="020B0609020204030204" pitchFamily="49" charset="0"/>
              </a:rPr>
              <a:t>dumpdb</a:t>
            </a:r>
            <a:r>
              <a:rPr lang="en-US" altLang="ja-JP" sz="2000" dirty="0" smtClean="0">
                <a:latin typeface="Consolas" panose="020B0609020204030204" pitchFamily="49" charset="0"/>
              </a:rPr>
              <a:t>`</a:t>
            </a:r>
            <a:r>
              <a:rPr lang="en-US" altLang="ja-JP" sz="2000" dirty="0" smtClean="0"/>
              <a:t> shows there is a stale cache entry</a:t>
            </a:r>
          </a:p>
          <a:p>
            <a:r>
              <a:rPr lang="en-US" altLang="ja-JP" sz="2400" dirty="0" smtClean="0"/>
              <a:t>Stale cache may be used unexpectedly</a:t>
            </a:r>
          </a:p>
          <a:p>
            <a:pPr lvl="1"/>
            <a:r>
              <a:rPr lang="en-US" altLang="ja-JP" sz="2000" dirty="0" smtClean="0"/>
              <a:t>While evaluation, maybe we should wait some time after changing delegation to see what happens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1148-5E2D-4A72-9A35-936C92A0DEC8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5329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Comments from the operators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en-US" altLang="ja-JP" sz="2400" dirty="0" smtClean="0"/>
              <a:t>serve-stale in BIND 9 did not work as expected (as explained in the previous slide)</a:t>
            </a:r>
          </a:p>
          <a:p>
            <a:r>
              <a:rPr lang="en-US" altLang="ja-JP" sz="2400" dirty="0"/>
              <a:t>There is a concern on the stale cache</a:t>
            </a:r>
          </a:p>
          <a:p>
            <a:pPr lvl="1"/>
            <a:r>
              <a:rPr lang="en-US" altLang="ja-JP" sz="2000" dirty="0"/>
              <a:t>It may cause </a:t>
            </a:r>
            <a:r>
              <a:rPr lang="en-US" altLang="ja-JP" sz="2000" dirty="0" smtClean="0"/>
              <a:t>name </a:t>
            </a:r>
            <a:r>
              <a:rPr lang="en-US" altLang="ja-JP" sz="2000" dirty="0"/>
              <a:t>resolution </a:t>
            </a:r>
            <a:r>
              <a:rPr lang="en-US" altLang="ja-JP" sz="2000" dirty="0" smtClean="0"/>
              <a:t>failure or getting old contents </a:t>
            </a:r>
            <a:r>
              <a:rPr lang="en-US" altLang="ja-JP" sz="2000" dirty="0"/>
              <a:t>even after delegation </a:t>
            </a:r>
            <a:r>
              <a:rPr lang="en-US" altLang="ja-JP" sz="2000" dirty="0" smtClean="0"/>
              <a:t>or zone content change</a:t>
            </a:r>
          </a:p>
          <a:p>
            <a:pPr lvl="1"/>
            <a:r>
              <a:rPr lang="en-US" altLang="ja-JP" sz="2000" dirty="0" smtClean="0"/>
              <a:t>After the experiment we realized it can </a:t>
            </a:r>
            <a:r>
              <a:rPr lang="en-US" altLang="ja-JP" sz="2000" dirty="0"/>
              <a:t>be controlled with </a:t>
            </a:r>
            <a:r>
              <a:rPr lang="en-US" altLang="ja-JP" sz="2000" dirty="0" smtClean="0">
                <a:latin typeface="Consolas" panose="020B0609020204030204" pitchFamily="49" charset="0"/>
              </a:rPr>
              <a:t>`infra-host-</a:t>
            </a:r>
            <a:r>
              <a:rPr lang="en-US" altLang="ja-JP" sz="2000" dirty="0" err="1" smtClean="0">
                <a:latin typeface="Consolas" panose="020B0609020204030204" pitchFamily="49" charset="0"/>
              </a:rPr>
              <a:t>ttl</a:t>
            </a:r>
            <a:r>
              <a:rPr lang="en-US" altLang="ja-JP" sz="2000" dirty="0" smtClean="0">
                <a:latin typeface="Consolas" panose="020B0609020204030204" pitchFamily="49" charset="0"/>
              </a:rPr>
              <a:t>`</a:t>
            </a:r>
            <a:r>
              <a:rPr lang="en-US" altLang="ja-JP" sz="2000" dirty="0" smtClean="0"/>
              <a:t> option</a:t>
            </a:r>
            <a:endParaRPr lang="en-US" altLang="ja-JP" sz="2000" dirty="0"/>
          </a:p>
          <a:p>
            <a:r>
              <a:rPr lang="en-US" altLang="ja-JP" sz="2400" dirty="0" smtClean="0"/>
              <a:t>If the stale cache remains after the authoritative server is back, it would cause name resolution outage for the full-service resolvers</a:t>
            </a:r>
          </a:p>
          <a:p>
            <a:pPr lvl="1"/>
            <a:r>
              <a:rPr lang="en-US" altLang="ja-JP" sz="2000" dirty="0" smtClean="0"/>
              <a:t>However it would be difficult to flush the stale cache in real operation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© 2021 Japan Registry Services Co., Ltd.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1148-5E2D-4A72-9A35-936C92A0DEC8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837977"/>
      </p:ext>
    </p:extLst>
  </p:cSld>
  <p:clrMapOvr>
    <a:masterClrMapping/>
  </p:clrMapOvr>
</p:sld>
</file>

<file path=ppt/theme/theme1.xml><?xml version="1.0" encoding="utf-8"?>
<a:theme xmlns:a="http://schemas.openxmlformats.org/drawingml/2006/main" name="jprs_simple_en">
  <a:themeElements>
    <a:clrScheme name="jprs_simple_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jprs_simple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prs_simple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prs_simple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prs_simple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prs_simple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prs_simple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prs_simple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prs_simple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prs_simple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prs_simple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prs_simple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prs_simple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prs_simple_en.pptx" id="{C414615D-36A4-48E4-A10A-ABDB99F91950}" vid="{4018454C-0C25-4E70-B706-035FC9CA3E78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jprs_simple_en</Template>
  <TotalTime>0</TotalTime>
  <Words>879</Words>
  <Application>Microsoft Office PowerPoint</Application>
  <PresentationFormat>画面に合わせる (4:3)</PresentationFormat>
  <Paragraphs>135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ＭＳ Ｐゴシック</vt:lpstr>
      <vt:lpstr>ＭＳ Ｐ明朝</vt:lpstr>
      <vt:lpstr>メイリオ</vt:lpstr>
      <vt:lpstr>Arial</vt:lpstr>
      <vt:lpstr>Calibri</vt:lpstr>
      <vt:lpstr>Consolas</vt:lpstr>
      <vt:lpstr>jprs_simple_en</vt:lpstr>
      <vt:lpstr>Evaluation of anti-DDoS features in full-service resolvers</vt:lpstr>
      <vt:lpstr>Introduction</vt:lpstr>
      <vt:lpstr>Purpose of the evaluation</vt:lpstr>
      <vt:lpstr>Participants</vt:lpstr>
      <vt:lpstr>Main evaluation scenario (1)</vt:lpstr>
      <vt:lpstr>Main evaluation scenario (2)</vt:lpstr>
      <vt:lpstr>Main evaluation scenario (3)</vt:lpstr>
      <vt:lpstr>Results</vt:lpstr>
      <vt:lpstr>Comments from the operators</vt:lpstr>
      <vt:lpstr>Feedback to the implementers</vt:lpstr>
      <vt:lpstr>Conclusion &amp; Acknowledgements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anti-DDoS features</dc:title>
  <dc:creator/>
  <cp:lastModifiedBy/>
  <cp:revision>1</cp:revision>
  <cp:lastPrinted>1601-01-01T00:00:00Z</cp:lastPrinted>
  <dcterms:created xsi:type="dcterms:W3CDTF">2021-03-11T04:16:42Z</dcterms:created>
  <dcterms:modified xsi:type="dcterms:W3CDTF">2021-05-06T00:07:33Z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